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70" r:id="rId6"/>
    <p:sldId id="263" r:id="rId7"/>
    <p:sldId id="272" r:id="rId8"/>
    <p:sldId id="265" r:id="rId9"/>
    <p:sldId id="266" r:id="rId10"/>
    <p:sldId id="259" r:id="rId11"/>
    <p:sldId id="280" r:id="rId12"/>
    <p:sldId id="260" r:id="rId13"/>
    <p:sldId id="278" r:id="rId14"/>
    <p:sldId id="279" r:id="rId15"/>
    <p:sldId id="277" r:id="rId16"/>
    <p:sldId id="26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5299" autoAdjust="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/>
              <a:t>Wisconsin-Madison</a:t>
            </a:r>
            <a:r>
              <a:rPr lang="zh-CN" altLang="en-US" dirty="0"/>
              <a:t>的</a:t>
            </a:r>
            <a:r>
              <a:rPr lang="en-US" altLang="zh-CN" dirty="0" err="1"/>
              <a:t>Jame</a:t>
            </a:r>
            <a:r>
              <a:rPr lang="en-US" altLang="zh-CN" dirty="0"/>
              <a:t> </a:t>
            </a:r>
            <a:r>
              <a:rPr lang="en-US" altLang="zh-CN" dirty="0" err="1"/>
              <a:t>Larus</a:t>
            </a:r>
            <a:r>
              <a:rPr lang="zh-CN" altLang="en-US" dirty="0"/>
              <a:t>教授（现在在微软）领导编写的一个功能强大的</a:t>
            </a:r>
            <a:r>
              <a:rPr lang="en-US" altLang="zh-CN" dirty="0"/>
              <a:t>MIPS32</a:t>
            </a:r>
            <a:r>
              <a:rPr lang="zh-CN" altLang="en-US" dirty="0"/>
              <a:t>汇编语言的汇编器和模拟器，其最新的图形界面版本</a:t>
            </a:r>
            <a:r>
              <a:rPr lang="en-US" altLang="zh-CN" dirty="0" err="1"/>
              <a:t>QtSPIM</a:t>
            </a:r>
            <a:r>
              <a:rPr lang="zh-CN" altLang="en-US" dirty="0"/>
              <a:t>由于使用了</a:t>
            </a:r>
            <a:r>
              <a:rPr lang="en-US" altLang="zh-CN" dirty="0" err="1"/>
              <a:t>Qt</a:t>
            </a:r>
            <a:r>
              <a:rPr lang="zh-CN" altLang="en-US" dirty="0"/>
              <a:t>组件因而可以在各大操作系统平台如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等上运行。</a:t>
            </a:r>
            <a:endParaRPr lang="en-US" altLang="zh-CN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SPIM Simulator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有两种版本：命令行版和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版，这两个版本功能相似。命令行版使用起来更简洁，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版使用起来更直观，你可以根据自己的喜好进行选择。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1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53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QtSpim</a:t>
            </a:r>
            <a:r>
              <a:rPr lang="en-US" altLang="zh-CN" dirty="0"/>
              <a:t>: http://pages.cs.wisc.edu/~larus/spim.html</a:t>
            </a:r>
          </a:p>
          <a:p>
            <a:r>
              <a:rPr lang="en-US" altLang="zh-CN" dirty="0"/>
              <a:t>https://sourceforge.net/projects/spimsimulator/files/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0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5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7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0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MEMORY_INITIALIZATION_RADIX=16;</a:t>
            </a:r>
          </a:p>
          <a:p>
            <a:r>
              <a:rPr lang="en-US" altLang="zh-CN" dirty="0"/>
              <a:t>MEMORY_INITIALIZATION_VECTOR=</a:t>
            </a:r>
          </a:p>
          <a:p>
            <a:r>
              <a:rPr lang="en-US" altLang="zh-CN" dirty="0"/>
              <a:t>00432020,</a:t>
            </a:r>
          </a:p>
          <a:p>
            <a:r>
              <a:rPr lang="en-US" altLang="zh-CN" dirty="0"/>
              <a:t>8c440004,</a:t>
            </a:r>
          </a:p>
          <a:p>
            <a:r>
              <a:rPr lang="en-US" altLang="zh-CN" dirty="0"/>
              <a:t>ac420008,</a:t>
            </a:r>
          </a:p>
          <a:p>
            <a:r>
              <a:rPr lang="en-US" altLang="zh-CN" dirty="0"/>
              <a:t>00831022,</a:t>
            </a:r>
          </a:p>
          <a:p>
            <a:r>
              <a:rPr lang="en-US" altLang="zh-CN" dirty="0"/>
              <a:t>00831025,</a:t>
            </a:r>
          </a:p>
          <a:p>
            <a:r>
              <a:rPr lang="en-US" altLang="zh-CN" dirty="0"/>
              <a:t>00831024,</a:t>
            </a:r>
          </a:p>
          <a:p>
            <a:r>
              <a:rPr lang="en-US" altLang="zh-CN" dirty="0"/>
              <a:t>0083102a,</a:t>
            </a:r>
          </a:p>
          <a:p>
            <a:r>
              <a:rPr lang="en-US" altLang="zh-CN" dirty="0"/>
              <a:t>10830002,</a:t>
            </a:r>
          </a:p>
          <a:p>
            <a:r>
              <a:rPr lang="en-US" altLang="zh-CN" dirty="0"/>
              <a:t>08000000,</a:t>
            </a:r>
          </a:p>
          <a:p>
            <a:r>
              <a:rPr lang="en-US" altLang="zh-CN" dirty="0"/>
              <a:t>8c620000,</a:t>
            </a:r>
          </a:p>
          <a:p>
            <a:r>
              <a:rPr lang="en-US" altLang="zh-CN" dirty="0"/>
              <a:t>08000000;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2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660F-1300-4B8E-9B0B-038D9D091AB2}" type="datetime1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2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DCA5-B123-42FD-BE2B-F18416E1BB62}" type="datetime1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5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xgsun@fudan.edu.cn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edit.com/downloads/extras/wordfiles.html#word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larus/spim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spimsimulator/fi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7639" y="711201"/>
            <a:ext cx="8204414" cy="1078963"/>
          </a:xfrm>
        </p:spPr>
        <p:txBody>
          <a:bodyPr anchor="ctr">
            <a:normAutofit/>
          </a:bodyPr>
          <a:lstStyle/>
          <a:p>
            <a:r>
              <a:rPr lang="zh-CN" altLang="en-US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4121" y="2414854"/>
            <a:ext cx="6858000" cy="933655"/>
          </a:xfrm>
        </p:spPr>
        <p:txBody>
          <a:bodyPr anchor="ctr">
            <a:normAutofit/>
          </a:bodyPr>
          <a:lstStyle/>
          <a:p>
            <a:r>
              <a:rPr lang="en-US" altLang="zh-CN" sz="5000" kern="0">
                <a:hlinkClick r:id="rId3"/>
              </a:rPr>
              <a:t>Qt</a:t>
            </a:r>
            <a:r>
              <a:rPr lang="en-US" altLang="zh-CN" sz="5000" b="1" kern="0">
                <a:hlinkClick r:id="rId3"/>
              </a:rPr>
              <a:t>Spim</a:t>
            </a:r>
            <a:r>
              <a:rPr lang="en-US" altLang="zh-CN" sz="5000" b="1" kern="0"/>
              <a:t> </a:t>
            </a:r>
            <a:r>
              <a:rPr lang="zh-CN" altLang="en-US" sz="5000" b="1" kern="0"/>
              <a:t>软件</a:t>
            </a:r>
            <a:endParaRPr lang="zh-CN" altLang="en-US" sz="5000" dirty="0"/>
          </a:p>
        </p:txBody>
      </p:sp>
      <p:sp>
        <p:nvSpPr>
          <p:cNvPr id="4" name="矩形 3"/>
          <p:cNvSpPr/>
          <p:nvPr/>
        </p:nvSpPr>
        <p:spPr>
          <a:xfrm>
            <a:off x="2382132" y="4086642"/>
            <a:ext cx="7415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可运行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MIPS</a:t>
            </a:r>
            <a:r>
              <a:rPr lang="zh-CN" altLang="en-US" sz="3200" dirty="0"/>
              <a:t>汇编代码的</a:t>
            </a:r>
            <a:r>
              <a:rPr lang="en-US" altLang="zh-CN" sz="3200" dirty="0"/>
              <a:t>MIPS</a:t>
            </a:r>
            <a:r>
              <a:rPr lang="zh-CN" altLang="en-US" sz="3200" dirty="0"/>
              <a:t>模拟器</a:t>
            </a:r>
          </a:p>
        </p:txBody>
      </p:sp>
      <p:pic>
        <p:nvPicPr>
          <p:cNvPr id="5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9" y="5991080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49072" y="5965526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6083121" y="6244253"/>
            <a:ext cx="4246776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xgsun@fudan.edu.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2024-11-10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Sam2013\Desktop\孙晓光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96" y="6170551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3366" t="24931" r="11216" b="17238"/>
          <a:stretch/>
        </p:blipFill>
        <p:spPr>
          <a:xfrm>
            <a:off x="1682000" y="3726831"/>
            <a:ext cx="3118342" cy="2629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50" y="2481789"/>
            <a:ext cx="5790355" cy="40855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/>
              <a:t>ROM/RAM</a:t>
            </a:r>
            <a:r>
              <a:rPr lang="zh-CN" altLang="en-US" sz="4000" dirty="0"/>
              <a:t>初始化文件</a:t>
            </a:r>
            <a:r>
              <a:rPr lang="en-US" altLang="zh-CN" sz="4000" dirty="0"/>
              <a:t>.COE</a:t>
            </a:r>
            <a:r>
              <a:rPr lang="zh-CN" altLang="en-US" sz="4000" dirty="0"/>
              <a:t>的制作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16008" y="949540"/>
            <a:ext cx="86406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用</a:t>
            </a:r>
            <a:r>
              <a:rPr lang="en-US" altLang="zh-CN" sz="2200" dirty="0" err="1"/>
              <a:t>ultraEdit</a:t>
            </a:r>
            <a:r>
              <a:rPr lang="zh-CN" altLang="en-US" sz="2200" dirty="0"/>
              <a:t>编辑汇编源程序代码。</a:t>
            </a:r>
            <a:r>
              <a:rPr lang="en-US" altLang="zh-CN" sz="2200" dirty="0"/>
              <a:t>(</a:t>
            </a:r>
            <a:r>
              <a:rPr lang="zh-CN" altLang="en-US" sz="2200" dirty="0"/>
              <a:t>见左下角图</a:t>
            </a:r>
            <a:r>
              <a:rPr lang="en-US" altLang="zh-CN" sz="2200" dirty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用</a:t>
            </a:r>
            <a:r>
              <a:rPr lang="en-US" altLang="zh-CN" sz="2200" dirty="0" err="1"/>
              <a:t>QtSpim</a:t>
            </a:r>
            <a:r>
              <a:rPr lang="zh-CN" altLang="en-US" sz="2200" dirty="0"/>
              <a:t>装载</a:t>
            </a:r>
            <a:r>
              <a:rPr lang="en-US" altLang="zh-CN" sz="2200" dirty="0"/>
              <a:t>test.asm</a:t>
            </a:r>
            <a:r>
              <a:rPr lang="zh-CN" altLang="en-US" sz="2200" dirty="0"/>
              <a:t>，同时测试功能是否正常。</a:t>
            </a:r>
            <a:r>
              <a:rPr lang="en-US" altLang="zh-CN" sz="2200" dirty="0"/>
              <a:t>(</a:t>
            </a:r>
            <a:r>
              <a:rPr lang="zh-CN" altLang="en-US" sz="2200" dirty="0"/>
              <a:t>见上页图</a:t>
            </a:r>
            <a:r>
              <a:rPr lang="en-US" altLang="zh-CN" sz="2200" dirty="0"/>
              <a:t>)</a:t>
            </a:r>
          </a:p>
          <a:p>
            <a:pPr marL="457200" indent="-457200">
              <a:spcAft>
                <a:spcPts val="1000"/>
              </a:spcAft>
              <a:buFont typeface="+mj-ea"/>
              <a:buAutoNum type="circleNumDbPlain"/>
            </a:pPr>
            <a:r>
              <a:rPr lang="zh-CN" altLang="en-US" sz="2200" dirty="0"/>
              <a:t>复制</a:t>
            </a:r>
            <a:r>
              <a:rPr lang="en-US" altLang="zh-CN" sz="2200" dirty="0" err="1"/>
              <a:t>QtSpim</a:t>
            </a:r>
            <a:r>
              <a:rPr lang="zh-CN" altLang="en-US" sz="2200" dirty="0"/>
              <a:t>中的用户代码段，拷贝到</a:t>
            </a:r>
            <a:r>
              <a:rPr lang="en-US" altLang="zh-CN" sz="2200" dirty="0" err="1"/>
              <a:t>ultraEdit</a:t>
            </a:r>
            <a:r>
              <a:rPr lang="zh-CN" altLang="en-US" sz="2200" dirty="0"/>
              <a:t>中，并设置为</a:t>
            </a:r>
            <a:r>
              <a:rPr lang="zh-CN" altLang="en-US" sz="2200" b="1" dirty="0"/>
              <a:t>列模式</a:t>
            </a:r>
            <a:r>
              <a:rPr lang="zh-CN" altLang="en-US" sz="2200" dirty="0"/>
              <a:t>，提取</a:t>
            </a:r>
            <a:r>
              <a:rPr lang="zh-CN" altLang="en-US" sz="2200" b="1" dirty="0"/>
              <a:t>机器码。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26526" y="2412694"/>
            <a:ext cx="2040875" cy="177212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78346" y="887798"/>
            <a:ext cx="14782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或</a:t>
            </a:r>
            <a:r>
              <a:rPr lang="en-US" altLang="zh-CN" b="1" dirty="0">
                <a:solidFill>
                  <a:srgbClr val="0070C0"/>
                </a:solidFill>
              </a:rPr>
              <a:t>Notepad++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/>
              <a:t>ROM/RAM</a:t>
            </a:r>
            <a:r>
              <a:rPr lang="zh-CN" altLang="en-US" sz="4000" dirty="0"/>
              <a:t>初始化文件</a:t>
            </a:r>
            <a:r>
              <a:rPr lang="en-US" altLang="zh-CN" sz="4000" dirty="0"/>
              <a:t>.COE</a:t>
            </a:r>
            <a:r>
              <a:rPr lang="zh-CN" altLang="en-US" sz="4000" dirty="0"/>
              <a:t>的制作</a:t>
            </a:r>
            <a:r>
              <a:rPr lang="en-US" altLang="zh-CN" sz="4000" dirty="0"/>
              <a:t>-2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16008" y="949541"/>
            <a:ext cx="4733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4"/>
            </a:pPr>
            <a:r>
              <a:rPr lang="zh-CN" altLang="en-US" sz="2400" b="1" dirty="0"/>
              <a:t>有条件跳转指令机器码</a:t>
            </a:r>
            <a:br>
              <a:rPr lang="en-US" altLang="zh-CN" sz="2200" b="1" dirty="0"/>
            </a:br>
            <a:r>
              <a:rPr lang="zh-CN" altLang="en-US" sz="2200" dirty="0"/>
              <a:t>如 </a:t>
            </a:r>
            <a:r>
              <a:rPr lang="en-US" altLang="zh-CN" sz="2200" dirty="0" err="1"/>
              <a:t>beq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bne</a:t>
            </a:r>
            <a:r>
              <a:rPr lang="zh-CN" altLang="en-US" sz="2200" dirty="0"/>
              <a:t>等指令</a:t>
            </a:r>
            <a:endParaRPr lang="en-US" altLang="zh-CN" sz="2200" dirty="0"/>
          </a:p>
        </p:txBody>
      </p:sp>
      <p:sp>
        <p:nvSpPr>
          <p:cNvPr id="4" name="文本框 3"/>
          <p:cNvSpPr txBox="1"/>
          <p:nvPr/>
        </p:nvSpPr>
        <p:spPr>
          <a:xfrm>
            <a:off x="1764851" y="1749760"/>
            <a:ext cx="4934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方法一</a:t>
            </a:r>
            <a:r>
              <a:rPr lang="zh-CN" altLang="en-US" dirty="0"/>
              <a:t>：</a:t>
            </a:r>
            <a:r>
              <a:rPr lang="zh-CN" altLang="en-US" sz="2000" dirty="0"/>
              <a:t>设置</a:t>
            </a:r>
            <a:r>
              <a:rPr lang="en-US" altLang="zh-CN" sz="2000" dirty="0" err="1"/>
              <a:t>QtSpim</a:t>
            </a:r>
            <a:r>
              <a:rPr lang="zh-CN" altLang="en-US" sz="2000" dirty="0"/>
              <a:t>参数为 </a:t>
            </a:r>
            <a:r>
              <a:rPr lang="en-US" altLang="zh-CN" sz="2000" b="1" dirty="0"/>
              <a:t>Bare Machine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746956" y="5659945"/>
                <a:ext cx="6650811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方法二</a:t>
                </a:r>
                <a:r>
                  <a:rPr lang="zh-CN" altLang="en-US" dirty="0"/>
                  <a:t>：</a:t>
                </a:r>
                <a:r>
                  <a:rPr lang="zh-CN" altLang="en-US" sz="2000" dirty="0"/>
                  <a:t>自行修改为：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条件跳转指令地址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1</a:t>
                </a:r>
                <a:br>
                  <a:rPr lang="zh-CN" altLang="en-US" dirty="0"/>
                </a:br>
                <a:r>
                  <a:rPr lang="zh-CN" altLang="en-US" dirty="0"/>
                  <a:t>                      参见：教材</a:t>
                </a:r>
                <a:r>
                  <a:rPr lang="en-US" altLang="zh-CN" dirty="0"/>
                  <a:t>P396</a:t>
                </a:r>
                <a:r>
                  <a:rPr lang="zh-CN" altLang="en-US" dirty="0"/>
                  <a:t>附录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注脚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956" y="5659945"/>
                <a:ext cx="6650811" cy="1014380"/>
              </a:xfrm>
              <a:prstGeom prst="rect">
                <a:avLst/>
              </a:prstGeom>
              <a:blipFill>
                <a:blip r:embed="rId3"/>
                <a:stretch>
                  <a:fillRect l="-1467" b="-8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4578" y="2324998"/>
            <a:ext cx="1738048" cy="19629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1563" y="2549979"/>
            <a:ext cx="3648875" cy="2985443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2381710" y="4046380"/>
            <a:ext cx="662619" cy="2423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329426" y="2687768"/>
            <a:ext cx="715068" cy="2203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91250" y="3577506"/>
            <a:ext cx="1003342" cy="3713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7C1F34AB-FFB6-44FE-B4F1-2ADB08B8E4E6}"/>
              </a:ext>
            </a:extLst>
          </p:cNvPr>
          <p:cNvSpPr/>
          <p:nvPr/>
        </p:nvSpPr>
        <p:spPr>
          <a:xfrm>
            <a:off x="1746956" y="1758768"/>
            <a:ext cx="1249995" cy="461665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D56DF54D-6898-400E-B2E1-595D2653E044}"/>
              </a:ext>
            </a:extLst>
          </p:cNvPr>
          <p:cNvSpPr/>
          <p:nvPr/>
        </p:nvSpPr>
        <p:spPr>
          <a:xfrm>
            <a:off x="1746955" y="5766963"/>
            <a:ext cx="1249995" cy="461665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8C55CB-4E71-4DE5-A0E9-EF235806D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3841" y="3106398"/>
            <a:ext cx="2116404" cy="21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0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8ACEE6A-4D4A-4D7C-8C02-9C0F3A72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89" y="1665881"/>
            <a:ext cx="3847022" cy="50835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E85ABF-4DA2-4D12-A603-04E0CCEB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501" y="1665881"/>
            <a:ext cx="4153481" cy="50555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方法一</a:t>
            </a:r>
            <a:r>
              <a:rPr lang="zh-CN" altLang="en-US" sz="1200" dirty="0"/>
              <a:t>：</a:t>
            </a:r>
            <a:r>
              <a:rPr lang="zh-CN" altLang="en-US" sz="3200" dirty="0"/>
              <a:t>设置</a:t>
            </a:r>
            <a:r>
              <a:rPr lang="en-US" altLang="zh-CN" sz="3200" dirty="0" err="1"/>
              <a:t>QtSpim</a:t>
            </a:r>
            <a:r>
              <a:rPr lang="zh-CN" altLang="en-US" sz="3200" dirty="0"/>
              <a:t>参数为 </a:t>
            </a:r>
            <a:r>
              <a:rPr lang="en-US" altLang="zh-CN" sz="3200" dirty="0"/>
              <a:t>Bare Machine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19551" y="4823287"/>
            <a:ext cx="2198772" cy="175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219551" y="4467740"/>
            <a:ext cx="2291604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22B36B-9E6F-47D4-B9D6-F69F5AA4B71D}"/>
              </a:ext>
            </a:extLst>
          </p:cNvPr>
          <p:cNvSpPr/>
          <p:nvPr/>
        </p:nvSpPr>
        <p:spPr>
          <a:xfrm>
            <a:off x="7848856" y="4452156"/>
            <a:ext cx="2225016" cy="190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2932E7-FF81-49F8-A355-0539DADF286D}"/>
              </a:ext>
            </a:extLst>
          </p:cNvPr>
          <p:cNvSpPr/>
          <p:nvPr/>
        </p:nvSpPr>
        <p:spPr>
          <a:xfrm>
            <a:off x="7848856" y="4797013"/>
            <a:ext cx="2132184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636852-8187-40BE-980F-3B9E4F85317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081536" y="4887013"/>
            <a:ext cx="3767321" cy="17876"/>
          </a:xfrm>
          <a:prstGeom prst="straightConnector1">
            <a:avLst/>
          </a:prstGeom>
          <a:ln w="127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CCFBBA-1BA7-4574-BBC9-48A5F7D5110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81536" y="4547626"/>
            <a:ext cx="3767321" cy="17876"/>
          </a:xfrm>
          <a:prstGeom prst="straightConnector1">
            <a:avLst/>
          </a:prstGeom>
          <a:ln w="127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0F69ED6-E477-4A72-A3F1-62EFAC85977E}"/>
              </a:ext>
            </a:extLst>
          </p:cNvPr>
          <p:cNvSpPr txBox="1"/>
          <p:nvPr/>
        </p:nvSpPr>
        <p:spPr>
          <a:xfrm>
            <a:off x="7442071" y="1082399"/>
            <a:ext cx="2060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Bare Machine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B731B4-81D0-46E4-ADA2-FCFE0BF06EBB}"/>
              </a:ext>
            </a:extLst>
          </p:cNvPr>
          <p:cNvSpPr txBox="1"/>
          <p:nvPr/>
        </p:nvSpPr>
        <p:spPr>
          <a:xfrm>
            <a:off x="2837580" y="1082399"/>
            <a:ext cx="2353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Simple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288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103"/>
            <a:ext cx="12215374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/>
              <a:t>ROM/RAM</a:t>
            </a:r>
            <a:r>
              <a:rPr lang="zh-CN" altLang="en-US" sz="4000" dirty="0"/>
              <a:t>初始化文件</a:t>
            </a:r>
            <a:r>
              <a:rPr lang="en-US" altLang="zh-CN" sz="4000" dirty="0"/>
              <a:t>.COE</a:t>
            </a:r>
            <a:r>
              <a:rPr lang="zh-CN" altLang="en-US" sz="4000" dirty="0"/>
              <a:t>的制作</a:t>
            </a:r>
            <a:r>
              <a:rPr lang="en-US" altLang="zh-CN" sz="4000" dirty="0"/>
              <a:t>-3</a:t>
            </a:r>
            <a:endParaRPr lang="zh-CN" altLang="en-US" sz="4000" dirty="0"/>
          </a:p>
        </p:txBody>
      </p:sp>
      <p:graphicFrame>
        <p:nvGraphicFramePr>
          <p:cNvPr id="20" name="Object 5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342116"/>
              </p:ext>
            </p:extLst>
          </p:nvPr>
        </p:nvGraphicFramePr>
        <p:xfrm>
          <a:off x="1709738" y="1524000"/>
          <a:ext cx="48085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89800" imgH="517680" progId="Visio.Drawing.6">
                  <p:embed/>
                </p:oleObj>
              </mc:Choice>
              <mc:Fallback>
                <p:oleObj name="VISIO" r:id="rId4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1524000"/>
                        <a:ext cx="4808537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716008" y="949541"/>
            <a:ext cx="4733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000"/>
              </a:spcAft>
              <a:buFont typeface="+mj-ea"/>
              <a:buAutoNum type="circleNumDbPlain" startAt="5"/>
            </a:pPr>
            <a:r>
              <a:rPr lang="zh-CN" altLang="en-US" sz="2200" dirty="0"/>
              <a:t>修改</a:t>
            </a:r>
            <a:r>
              <a:rPr lang="zh-CN" altLang="en-US" sz="2200" b="1" dirty="0">
                <a:solidFill>
                  <a:srgbClr val="C00000"/>
                </a:solidFill>
              </a:rPr>
              <a:t>无条件跳转指令</a:t>
            </a:r>
            <a:r>
              <a:rPr lang="zh-CN" altLang="en-US" sz="2200" dirty="0"/>
              <a:t>中地址。</a:t>
            </a:r>
            <a:endParaRPr lang="en-US" altLang="zh-CN" sz="2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70847"/>
              </p:ext>
            </p:extLst>
          </p:nvPr>
        </p:nvGraphicFramePr>
        <p:xfrm>
          <a:off x="7624160" y="949540"/>
          <a:ext cx="296173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拷贝后的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机器码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修改后的机器码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C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14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18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1C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24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28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2C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30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34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38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3C</a:t>
                      </a:r>
                    </a:p>
                    <a:p>
                      <a:pPr algn="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40</a:t>
                      </a:r>
                    </a:p>
                    <a:p>
                      <a:pPr algn="r"/>
                      <a:r>
                        <a:rPr lang="en-US" altLang="zh-CN" sz="1800" b="1" dirty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0810001A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20020005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2003000C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2067FFF7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00E22025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00642824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00A42820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10A7000A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0064202A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10800001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20050000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00E2202A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00853820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00E23822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AC670044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8C020050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08000011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20020001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AC020054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9272807" y="5904134"/>
            <a:ext cx="216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1567765" y="1523648"/>
            <a:ext cx="5048151" cy="1505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3990482" y="2596999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34017" y="26047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操作码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08469" y="574126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j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57380" y="3158692"/>
            <a:ext cx="1270739" cy="5107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j</a:t>
            </a: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end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53455"/>
              </p:ext>
            </p:extLst>
          </p:nvPr>
        </p:nvGraphicFramePr>
        <p:xfrm>
          <a:off x="1547375" y="4723562"/>
          <a:ext cx="5343181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7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spc="200" baseline="0" dirty="0">
                          <a:solidFill>
                            <a:srgbClr val="0070C0"/>
                          </a:solidFill>
                        </a:rPr>
                        <a:t>0000 10</a:t>
                      </a:r>
                      <a:endParaRPr lang="zh-CN" altLang="en-US" b="0" spc="200" baseline="0" dirty="0">
                        <a:solidFill>
                          <a:srgbClr val="0070C0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lang="en-US" altLang="zh-CN" spc="200" baseline="0" dirty="0"/>
                        <a:t>00 0000 0000 0000 0000 0001 0001</a:t>
                      </a:r>
                      <a:endParaRPr lang="zh-CN" altLang="en-US" spc="200" baseline="0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810445" y="4204468"/>
            <a:ext cx="5349472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pc="200" dirty="0">
                <a:solidFill>
                  <a:schemeClr val="bg1">
                    <a:lumMod val="75000"/>
                  </a:schemeClr>
                </a:solidFill>
              </a:rPr>
              <a:t>0000</a:t>
            </a:r>
            <a:r>
              <a:rPr lang="zh-CN" altLang="en-US" spc="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pc="200" dirty="0"/>
              <a:t>00 0000 0000 0000 0000 0001 0001 </a:t>
            </a:r>
            <a:r>
              <a:rPr lang="en-US" altLang="zh-CN" spc="200" dirty="0">
                <a:solidFill>
                  <a:schemeClr val="bg1">
                    <a:lumMod val="75000"/>
                  </a:schemeClr>
                </a:solidFill>
              </a:rPr>
              <a:t>00</a:t>
            </a:r>
            <a:endParaRPr lang="zh-CN" altLang="en-US" spc="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913681" y="3866527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</a:t>
            </a:r>
            <a:r>
              <a:rPr lang="en-US" altLang="zh-CN" dirty="0"/>
              <a:t>           </a:t>
            </a:r>
            <a:r>
              <a:rPr lang="en-US" altLang="zh-CN" b="1" dirty="0">
                <a:solidFill>
                  <a:srgbClr val="00B050"/>
                </a:solidFill>
              </a:rPr>
              <a:t>4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99488" y="3866528"/>
            <a:ext cx="660833" cy="707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754943" y="3866528"/>
            <a:ext cx="613073" cy="7072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606142" y="3830796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end</a:t>
            </a:r>
            <a:r>
              <a:rPr lang="zh-CN" altLang="en-US" dirty="0"/>
              <a:t>地址：</a:t>
            </a:r>
            <a:r>
              <a:rPr lang="en-US" altLang="zh-CN" sz="2000" dirty="0"/>
              <a:t>[</a:t>
            </a:r>
            <a:r>
              <a:rPr lang="en-US" altLang="zh-CN" sz="2000" dirty="0">
                <a:solidFill>
                  <a:srgbClr val="00B050"/>
                </a:solidFill>
              </a:rPr>
              <a:t>00400068</a:t>
            </a:r>
            <a:r>
              <a:rPr lang="en-US" altLang="zh-CN" sz="2000" dirty="0"/>
              <a:t>] - [</a:t>
            </a:r>
            <a:r>
              <a:rPr lang="en-US" altLang="zh-CN" sz="2000" dirty="0">
                <a:solidFill>
                  <a:srgbClr val="00B050"/>
                </a:solidFill>
              </a:rPr>
              <a:t>00400024</a:t>
            </a:r>
            <a:r>
              <a:rPr lang="en-US" altLang="zh-CN" sz="2000" dirty="0"/>
              <a:t>] =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716009" y="5261434"/>
            <a:ext cx="491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dirty="0">
                <a:solidFill>
                  <a:srgbClr val="FF0000"/>
                </a:solidFill>
              </a:rPr>
              <a:t>         </a:t>
            </a:r>
            <a:r>
              <a:rPr lang="en-US" altLang="zh-CN" sz="2000" b="1" dirty="0">
                <a:solidFill>
                  <a:srgbClr val="FF0000"/>
                </a:solidFill>
              </a:rPr>
              <a:t>8          0         0         0         0         1         1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62117" y="32366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</a:p>
        </p:txBody>
      </p:sp>
      <p:sp>
        <p:nvSpPr>
          <p:cNvPr id="31" name="右中括号 30"/>
          <p:cNvSpPr/>
          <p:nvPr/>
        </p:nvSpPr>
        <p:spPr>
          <a:xfrm rot="5400000">
            <a:off x="1828364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中括号 31"/>
          <p:cNvSpPr/>
          <p:nvPr/>
        </p:nvSpPr>
        <p:spPr>
          <a:xfrm rot="5400000">
            <a:off x="2491834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中括号 32"/>
          <p:cNvSpPr/>
          <p:nvPr/>
        </p:nvSpPr>
        <p:spPr>
          <a:xfrm rot="5400000">
            <a:off x="3155303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中括号 33"/>
          <p:cNvSpPr/>
          <p:nvPr/>
        </p:nvSpPr>
        <p:spPr>
          <a:xfrm rot="5400000">
            <a:off x="3788859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中括号 34"/>
          <p:cNvSpPr/>
          <p:nvPr/>
        </p:nvSpPr>
        <p:spPr>
          <a:xfrm rot="5400000">
            <a:off x="4452187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中括号 35"/>
          <p:cNvSpPr/>
          <p:nvPr/>
        </p:nvSpPr>
        <p:spPr>
          <a:xfrm rot="5400000">
            <a:off x="5085742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中括号 36"/>
          <p:cNvSpPr/>
          <p:nvPr/>
        </p:nvSpPr>
        <p:spPr>
          <a:xfrm rot="5400000">
            <a:off x="5722357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中括号 37"/>
          <p:cNvSpPr/>
          <p:nvPr/>
        </p:nvSpPr>
        <p:spPr>
          <a:xfrm rot="5400000">
            <a:off x="6355261" y="4888656"/>
            <a:ext cx="73555" cy="540000"/>
          </a:xfrm>
          <a:prstGeom prst="righ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cxnSpLocks/>
            <a:stCxn id="29" idx="3"/>
          </p:cNvCxnSpPr>
          <p:nvPr/>
        </p:nvCxnSpPr>
        <p:spPr>
          <a:xfrm>
            <a:off x="6632740" y="5461490"/>
            <a:ext cx="3656889" cy="35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762117" y="6338858"/>
            <a:ext cx="395100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规律</a:t>
            </a:r>
            <a:r>
              <a:rPr lang="zh-CN" altLang="en-US" dirty="0"/>
              <a:t>：</a:t>
            </a:r>
            <a:r>
              <a:rPr lang="zh-CN" altLang="en-US" sz="2000" dirty="0"/>
              <a:t>跳转相对地址</a:t>
            </a:r>
            <a:r>
              <a:rPr lang="en-US" altLang="zh-CN" sz="2000" dirty="0"/>
              <a:t>/4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052282" y="6249940"/>
            <a:ext cx="1795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end: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B050"/>
                </a:solidFill>
              </a:rPr>
              <a:t>00400068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96407" y="4204468"/>
            <a:ext cx="4176000" cy="86198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36190" y="159374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>
                <a:solidFill>
                  <a:srgbClr val="00B050"/>
                </a:solidFill>
              </a:rPr>
              <a:t>00400024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5467058" y="4204468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103112" y="4213280"/>
            <a:ext cx="562077" cy="1457076"/>
          </a:xfrm>
          <a:prstGeom prst="round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57379" y="3236636"/>
            <a:ext cx="284054" cy="36933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567764" y="4774593"/>
            <a:ext cx="928800" cy="24091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2" idx="2"/>
            <a:endCxn id="13" idx="0"/>
          </p:cNvCxnSpPr>
          <p:nvPr/>
        </p:nvCxnSpPr>
        <p:spPr>
          <a:xfrm rot="10800000" flipV="1">
            <a:off x="2032166" y="3421302"/>
            <a:ext cx="525215" cy="135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20602" y="5820118"/>
            <a:ext cx="4211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j</a:t>
            </a:r>
            <a:r>
              <a:rPr lang="zh-CN" altLang="en-US" dirty="0"/>
              <a:t>的</a:t>
            </a:r>
            <a:r>
              <a:rPr lang="en-US" altLang="zh-CN" dirty="0"/>
              <a:t>opcode =(</a:t>
            </a:r>
            <a:r>
              <a:rPr lang="en-US" altLang="zh-CN" dirty="0">
                <a:solidFill>
                  <a:srgbClr val="0070C0"/>
                </a:solidFill>
              </a:rPr>
              <a:t>000010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zh-CN" altLang="en-US" sz="1400" dirty="0"/>
              <a:t>参见教材附录</a:t>
            </a:r>
            <a:r>
              <a:rPr lang="en-US" altLang="zh-CN" sz="1400" dirty="0"/>
              <a:t>B 396</a:t>
            </a:r>
            <a:r>
              <a:rPr lang="zh-CN" altLang="en-US" sz="1400" dirty="0"/>
              <a:t>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832A3F-1BA5-4850-80FB-CDB63E4BCB68}"/>
              </a:ext>
            </a:extLst>
          </p:cNvPr>
          <p:cNvSpPr txBox="1"/>
          <p:nvPr/>
        </p:nvSpPr>
        <p:spPr>
          <a:xfrm>
            <a:off x="4091840" y="3075514"/>
            <a:ext cx="3070071" cy="664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位地址转为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位操作码合为机器码。</a:t>
            </a:r>
          </a:p>
        </p:txBody>
      </p:sp>
    </p:spTree>
    <p:extLst>
      <p:ext uri="{BB962C8B-B14F-4D97-AF65-F5344CB8AC3E}">
        <p14:creationId xmlns:p14="http://schemas.microsoft.com/office/powerpoint/2010/main" val="418106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9299" y="2641283"/>
            <a:ext cx="3600450" cy="38976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/>
              <a:t>ROM/RAM</a:t>
            </a:r>
            <a:r>
              <a:rPr lang="zh-CN" altLang="en-US" sz="4000" dirty="0"/>
              <a:t>初始化文件</a:t>
            </a:r>
            <a:r>
              <a:rPr lang="en-US" altLang="zh-CN" sz="4000" dirty="0"/>
              <a:t>.COE</a:t>
            </a:r>
            <a:r>
              <a:rPr lang="zh-CN" altLang="en-US" sz="4000" dirty="0"/>
              <a:t>的制作</a:t>
            </a:r>
            <a:r>
              <a:rPr lang="en-US" altLang="zh-CN" sz="4000" dirty="0"/>
              <a:t>-4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46955" y="1130714"/>
            <a:ext cx="47158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/>
              <a:t>添加</a:t>
            </a:r>
            <a:r>
              <a:rPr lang="en-US" altLang="zh-CN" sz="2400" dirty="0" err="1"/>
              <a:t>coe</a:t>
            </a:r>
            <a:r>
              <a:rPr lang="zh-CN" altLang="en-US" sz="2400" dirty="0"/>
              <a:t>文件头描述语句。</a:t>
            </a:r>
            <a:br>
              <a:rPr lang="en-US" altLang="zh-CN" sz="2400" dirty="0"/>
            </a:br>
            <a:r>
              <a:rPr lang="zh-CN" altLang="en-US" sz="2400" dirty="0"/>
              <a:t>并在每行机器指令后加</a:t>
            </a:r>
            <a:r>
              <a:rPr lang="en-US" altLang="zh-CN" sz="2400" dirty="0"/>
              <a:t>”,”</a:t>
            </a:r>
            <a:r>
              <a:rPr lang="zh-CN" altLang="en-US" sz="2400" dirty="0"/>
              <a:t>号</a:t>
            </a:r>
            <a:br>
              <a:rPr lang="en-US" altLang="zh-CN" sz="2400" dirty="0"/>
            </a:br>
            <a:r>
              <a:rPr lang="zh-CN" altLang="en-US" sz="2400" dirty="0"/>
              <a:t>最后一行结尾加</a:t>
            </a:r>
            <a:r>
              <a:rPr lang="en-US" altLang="zh-CN" sz="2400" dirty="0"/>
              <a:t>”;”</a:t>
            </a:r>
            <a:r>
              <a:rPr lang="zh-CN" altLang="en-US" sz="2400" dirty="0"/>
              <a:t>号</a:t>
            </a:r>
            <a:endParaRPr lang="en-US" altLang="zh-CN" sz="2400" dirty="0"/>
          </a:p>
          <a:p>
            <a:pPr marL="457200" indent="-457200">
              <a:lnSpc>
                <a:spcPct val="140000"/>
              </a:lnSpc>
              <a:buFont typeface="+mj-ea"/>
              <a:buAutoNum type="circleNumDbPlain" startAt="6"/>
            </a:pPr>
            <a:r>
              <a:rPr lang="zh-CN" altLang="en-US" sz="2400" dirty="0"/>
              <a:t>保存为</a:t>
            </a:r>
            <a:r>
              <a:rPr lang="en-US" altLang="zh-CN" sz="2400" dirty="0" err="1"/>
              <a:t>test.coe</a:t>
            </a:r>
            <a:r>
              <a:rPr lang="zh-CN" altLang="en-US" sz="2400" dirty="0"/>
              <a:t>文件。</a:t>
            </a:r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9558522" y="2818185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进制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 flipV="1">
            <a:off x="9101155" y="2818185"/>
            <a:ext cx="457367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83419" y="31066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</a:t>
            </a:r>
          </a:p>
        </p:txBody>
      </p:sp>
      <p:cxnSp>
        <p:nvCxnSpPr>
          <p:cNvPr id="16" name="直接箭头连接符 15"/>
          <p:cNvCxnSpPr>
            <a:stCxn id="14" idx="1"/>
          </p:cNvCxnSpPr>
          <p:nvPr/>
        </p:nvCxnSpPr>
        <p:spPr>
          <a:xfrm flipH="1" flipV="1">
            <a:off x="8097398" y="3106638"/>
            <a:ext cx="586020" cy="18466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23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 err="1">
                <a:hlinkClick r:id="rId3"/>
              </a:rPr>
              <a:t>Ultraedit</a:t>
            </a:r>
            <a:r>
              <a:rPr lang="zh-CN" altLang="en-US" sz="4000" dirty="0"/>
              <a:t>软件加亮显示</a:t>
            </a:r>
            <a:r>
              <a:rPr lang="en-US" altLang="zh-CN" sz="4000" dirty="0"/>
              <a:t>MIPS</a:t>
            </a:r>
            <a:r>
              <a:rPr lang="zh-CN" altLang="en-US" sz="4000" dirty="0"/>
              <a:t>汇编文件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24921" y="872084"/>
            <a:ext cx="85704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下载相应的格式显示配置文件（</a:t>
            </a:r>
            <a:r>
              <a:rPr lang="en-US" altLang="zh-CN" sz="2400" dirty="0"/>
              <a:t>.</a:t>
            </a:r>
            <a:r>
              <a:rPr lang="en-US" altLang="zh-CN" sz="2400" dirty="0" err="1"/>
              <a:t>uew</a:t>
            </a:r>
            <a:r>
              <a:rPr lang="zh-CN" altLang="en-US" sz="2400" dirty="0"/>
              <a:t>）</a:t>
            </a:r>
            <a:r>
              <a:rPr lang="en-US" altLang="zh-CN" sz="2000" dirty="0">
                <a:hlinkClick r:id="rId3"/>
              </a:rPr>
              <a:t>http://www.ultraedit.com/downloads/extras/wordfiles.html#wordfiles</a:t>
            </a:r>
            <a:r>
              <a:rPr lang="en-US" altLang="zh-CN" sz="20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将该文件放到路径：     </a:t>
            </a:r>
            <a:r>
              <a:rPr lang="en-US" altLang="zh-CN" sz="2000" dirty="0"/>
              <a:t>【</a:t>
            </a:r>
            <a:r>
              <a:rPr lang="zh-CN" altLang="en-US" sz="2000" dirty="0"/>
              <a:t>注</a:t>
            </a:r>
            <a:r>
              <a:rPr lang="en-US" altLang="zh-CN" sz="2000" dirty="0"/>
              <a:t>】</a:t>
            </a:r>
            <a:r>
              <a:rPr lang="en-US" altLang="zh-CN" sz="2000" dirty="0" err="1"/>
              <a:t>IDMComp</a:t>
            </a:r>
            <a:r>
              <a:rPr lang="zh-CN" altLang="en-US" sz="2000" dirty="0"/>
              <a:t>为隐藏子目录</a:t>
            </a:r>
            <a:br>
              <a:rPr lang="en-US" altLang="zh-CN" sz="2000" dirty="0"/>
            </a:br>
            <a:r>
              <a:rPr lang="en-US" altLang="zh-CN" sz="2000" dirty="0"/>
              <a:t>C:\Users\</a:t>
            </a:r>
            <a:r>
              <a:rPr lang="zh-CN" altLang="en-US" sz="2000" dirty="0"/>
              <a:t>你的用户名</a:t>
            </a:r>
            <a:r>
              <a:rPr lang="en-US" altLang="zh-CN" sz="2000" dirty="0"/>
              <a:t>\</a:t>
            </a:r>
            <a:r>
              <a:rPr lang="en-US" altLang="zh-CN" sz="2000" dirty="0" err="1"/>
              <a:t>AppData</a:t>
            </a:r>
            <a:r>
              <a:rPr lang="en-US" altLang="zh-CN" sz="2000" dirty="0"/>
              <a:t>\Roaming\</a:t>
            </a:r>
            <a:r>
              <a:rPr lang="en-US" altLang="zh-CN" sz="2000" dirty="0" err="1"/>
              <a:t>IDMComp</a:t>
            </a:r>
            <a:r>
              <a:rPr lang="en-US" altLang="zh-CN" sz="2000" dirty="0"/>
              <a:t>\</a:t>
            </a:r>
            <a:r>
              <a:rPr lang="en-US" altLang="zh-CN" sz="2000" dirty="0" err="1"/>
              <a:t>UltraEdit</a:t>
            </a:r>
            <a:r>
              <a:rPr lang="en-US" altLang="zh-CN" sz="2000" dirty="0"/>
              <a:t>\</a:t>
            </a:r>
            <a:r>
              <a:rPr lang="en-US" altLang="zh-CN" sz="2000" dirty="0" err="1"/>
              <a:t>wordfiles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5851" y="2995743"/>
            <a:ext cx="4939458" cy="377057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3385851" y="3316077"/>
            <a:ext cx="1399142" cy="484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688227" y="2953611"/>
            <a:ext cx="605482" cy="362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2209038"/>
            <a:ext cx="9144000" cy="4508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4501" y="91008"/>
            <a:ext cx="7061812" cy="930400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spc="600" dirty="0">
                <a:solidFill>
                  <a:schemeClr val="bg1"/>
                </a:solidFill>
              </a:rPr>
              <a:t>参考资料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8139" y="1159275"/>
            <a:ext cx="2318998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QtSpim </a:t>
            </a:r>
            <a:r>
              <a:rPr lang="en-US" altLang="zh-CN" sz="2000" dirty="0"/>
              <a:t>Help</a:t>
            </a:r>
            <a:endParaRPr lang="zh-CN" altLang="en-US" sz="2000" dirty="0"/>
          </a:p>
        </p:txBody>
      </p:sp>
      <p:sp>
        <p:nvSpPr>
          <p:cNvPr id="7" name="圆角右箭头 6"/>
          <p:cNvSpPr/>
          <p:nvPr/>
        </p:nvSpPr>
        <p:spPr>
          <a:xfrm rot="5400000">
            <a:off x="3271820" y="1614587"/>
            <a:ext cx="1054326" cy="6499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0328" y="1857931"/>
            <a:ext cx="4220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http://pages.cs.wisc.edu/~larus/spim.html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620" y="48942"/>
            <a:ext cx="1990818" cy="98818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附录：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06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25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000" dirty="0"/>
              <a:t>MIPS </a:t>
            </a:r>
            <a:r>
              <a:rPr lang="zh-CN" altLang="en-US" sz="4000" dirty="0"/>
              <a:t>仿真器 </a:t>
            </a:r>
            <a:r>
              <a:rPr lang="en-US" altLang="zh-CN" sz="4000" dirty="0" err="1"/>
              <a:t>QtSpim</a:t>
            </a:r>
            <a:r>
              <a:rPr lang="en-US" altLang="zh-CN" sz="4000" dirty="0"/>
              <a:t> </a:t>
            </a:r>
            <a:r>
              <a:rPr lang="en-US" altLang="zh-CN" sz="3600" dirty="0"/>
              <a:t>(</a:t>
            </a:r>
            <a:r>
              <a:rPr lang="zh-CN" altLang="en-US" sz="3600" dirty="0"/>
              <a:t>简称 </a:t>
            </a:r>
            <a:r>
              <a:rPr lang="en-US" altLang="zh-CN" sz="3600" dirty="0" err="1"/>
              <a:t>Spim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71" y="1428750"/>
            <a:ext cx="9144000" cy="5429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21083" y="620385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QtSpim</a:t>
            </a:r>
            <a:r>
              <a:rPr lang="zh-CN" altLang="en-US" sz="2000" dirty="0">
                <a:solidFill>
                  <a:srgbClr val="FF0000"/>
                </a:solidFill>
              </a:rPr>
              <a:t>消息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69819" y="2819936"/>
            <a:ext cx="540404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>
                <a:solidFill>
                  <a:srgbClr val="FF0000"/>
                </a:solidFill>
              </a:rPr>
              <a:t>内  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0107" y="2840401"/>
            <a:ext cx="1292662" cy="309315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7200" spc="600" dirty="0">
                <a:solidFill>
                  <a:srgbClr val="FF0000"/>
                </a:solidFill>
              </a:rPr>
              <a:t>寄存器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57666" y="819271"/>
            <a:ext cx="769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hlinkClick r:id="rId4"/>
              </a:rPr>
              <a:t>QtSpim</a:t>
            </a:r>
            <a:r>
              <a:rPr lang="zh-CN" altLang="en-US" sz="2400" dirty="0"/>
              <a:t>：支持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指令集的</a:t>
            </a:r>
            <a:r>
              <a:rPr lang="en-US" altLang="zh-CN" sz="2400" dirty="0"/>
              <a:t>MIPS</a:t>
            </a:r>
            <a:r>
              <a:rPr lang="zh-CN" altLang="en-US" sz="2400" dirty="0"/>
              <a:t>微处理器模拟器。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22615" y="1330208"/>
            <a:ext cx="479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直接打开</a:t>
            </a:r>
            <a:r>
              <a:rPr lang="en-US" altLang="zh-CN" sz="2400" dirty="0"/>
              <a:t>MIPS</a:t>
            </a:r>
            <a:r>
              <a:rPr lang="zh-CN" altLang="en-US" sz="2400" dirty="0"/>
              <a:t>汇编指令源程序</a:t>
            </a:r>
            <a:r>
              <a:rPr lang="en-US" altLang="zh-CN" sz="2400" dirty="0"/>
              <a:t>.</a:t>
            </a:r>
            <a:r>
              <a:rPr lang="en-US" altLang="zh-CN" sz="2400" dirty="0" err="1"/>
              <a:t>asm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82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202506" cy="720000"/>
          </a:xfr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/>
              <a:t>MIPS </a:t>
            </a:r>
            <a:r>
              <a:rPr lang="zh-CN" altLang="en-US" sz="4000" dirty="0"/>
              <a:t>仿真器 </a:t>
            </a:r>
            <a:r>
              <a:rPr lang="en-US" altLang="zh-CN" sz="4000" dirty="0" err="1"/>
              <a:t>QtSpim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0613" y="1266091"/>
            <a:ext cx="8221763" cy="546529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777221" y="6085004"/>
            <a:ext cx="8060787" cy="64301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41719C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61630" y="3193364"/>
            <a:ext cx="615553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21505" y="2182146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92184" y="1984702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552715" y="2215714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43952" y="1836120"/>
            <a:ext cx="916113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619939" y="1836120"/>
            <a:ext cx="2082168" cy="48918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18381" y="3779425"/>
            <a:ext cx="2082168" cy="2265634"/>
          </a:xfrm>
          <a:prstGeom prst="roundRect">
            <a:avLst>
              <a:gd name="adj" fmla="val 9304"/>
            </a:avLst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9872376" y="1836121"/>
            <a:ext cx="162579" cy="424551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42436" y="3292930"/>
            <a:ext cx="553998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/>
              <a:t>用户代码段</a:t>
            </a:r>
          </a:p>
        </p:txBody>
      </p:sp>
      <p:sp>
        <p:nvSpPr>
          <p:cNvPr id="20" name="右大括号 19"/>
          <p:cNvSpPr/>
          <p:nvPr/>
        </p:nvSpPr>
        <p:spPr>
          <a:xfrm>
            <a:off x="9905645" y="6157073"/>
            <a:ext cx="70310" cy="57094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660065" y="3754331"/>
            <a:ext cx="958317" cy="2278624"/>
          </a:xfrm>
          <a:prstGeom prst="roundRect">
            <a:avLst/>
          </a:prstGeom>
          <a:solidFill>
            <a:srgbClr val="FF00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05645" y="6018886"/>
            <a:ext cx="800219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CN" altLang="en-US" sz="2000" b="1" dirty="0"/>
              <a:t>内核</a:t>
            </a:r>
            <a:endParaRPr lang="en-US" altLang="zh-CN" sz="2000" b="1" dirty="0"/>
          </a:p>
          <a:p>
            <a:pPr algn="ctr"/>
            <a:r>
              <a:rPr lang="zh-CN" altLang="en-US" sz="2000" dirty="0"/>
              <a:t>代码段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59466" y="808639"/>
            <a:ext cx="489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可生成</a:t>
            </a:r>
            <a:r>
              <a:rPr lang="en-US" altLang="zh-CN" sz="2400" dirty="0"/>
              <a:t>ROM/RAM</a:t>
            </a:r>
            <a:r>
              <a:rPr lang="zh-CN" altLang="en-US" sz="2400" dirty="0"/>
              <a:t>的初始化文件</a:t>
            </a:r>
            <a:r>
              <a:rPr lang="en-US" altLang="zh-CN" sz="2400" dirty="0"/>
              <a:t>.COE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1" idx="1"/>
            <a:endCxn id="19" idx="0"/>
          </p:cNvCxnSpPr>
          <p:nvPr/>
        </p:nvCxnSpPr>
        <p:spPr>
          <a:xfrm flipH="1">
            <a:off x="3139223" y="1039471"/>
            <a:ext cx="1520242" cy="271486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21370" y="200795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入口代码</a:t>
            </a:r>
          </a:p>
        </p:txBody>
      </p:sp>
    </p:spTree>
    <p:extLst>
      <p:ext uri="{BB962C8B-B14F-4D97-AF65-F5344CB8AC3E}">
        <p14:creationId xmlns:p14="http://schemas.microsoft.com/office/powerpoint/2010/main" val="51556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000" dirty="0"/>
              <a:t>例</a:t>
            </a:r>
            <a:r>
              <a:rPr lang="en-US" altLang="zh-CN" sz="4000" dirty="0"/>
              <a:t>1. Hello world.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7132" y="3266502"/>
            <a:ext cx="7072829" cy="35914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43" y="4143795"/>
            <a:ext cx="1800528" cy="87331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558622" y="3223665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071" y="855751"/>
            <a:ext cx="5181600" cy="2307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41969" y="1092141"/>
            <a:ext cx="399298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支持</a:t>
            </a:r>
            <a:r>
              <a:rPr lang="en-US" altLang="zh-CN" sz="2400" dirty="0"/>
              <a:t>MIPS</a:t>
            </a:r>
            <a:r>
              <a:rPr lang="zh-CN" altLang="en-US" sz="2400" dirty="0"/>
              <a:t>汇编指令程序调试</a:t>
            </a:r>
            <a:r>
              <a:rPr lang="en-US" altLang="zh-CN" sz="2400" dirty="0"/>
              <a:t>,</a:t>
            </a:r>
            <a:br>
              <a:rPr lang="en-US" altLang="zh-CN" sz="2400" dirty="0"/>
            </a:br>
            <a:r>
              <a:rPr lang="zh-CN" altLang="en-US" sz="2400" dirty="0"/>
              <a:t>也支持</a:t>
            </a:r>
            <a:r>
              <a:rPr lang="en-US" altLang="zh-CN" sz="2400" dirty="0"/>
              <a:t>MIPS</a:t>
            </a:r>
            <a:r>
              <a:rPr lang="zh-CN" altLang="en-US" sz="2400" dirty="0"/>
              <a:t>宏汇编指令。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但不支持在线编辑，也不</a:t>
            </a:r>
            <a:br>
              <a:rPr lang="en-US" altLang="zh-CN" sz="2400" dirty="0"/>
            </a:br>
            <a:r>
              <a:rPr lang="zh-CN" altLang="en-US" sz="2400" dirty="0"/>
              <a:t>支持直接装载二进制程序。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324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/>
              <a:t>QtSpim </a:t>
            </a:r>
            <a:r>
              <a:rPr lang="zh-CN" altLang="en-US" sz="4000"/>
              <a:t>错误</a:t>
            </a:r>
            <a:r>
              <a:rPr lang="zh-CN" altLang="en-US" sz="4000" dirty="0"/>
              <a:t>调试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6876" y="1149198"/>
            <a:ext cx="4834890" cy="2366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6530" y="117833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包含全角“的错误代码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16" y="4985579"/>
            <a:ext cx="4781550" cy="174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8710" y="1552743"/>
            <a:ext cx="428556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QtSpim</a:t>
            </a:r>
            <a:r>
              <a:rPr lang="zh-CN" altLang="en-US" sz="2400" dirty="0"/>
              <a:t>装载汇编源程序后，</a:t>
            </a:r>
            <a:br>
              <a:rPr lang="en-US" altLang="zh-CN" sz="2400" dirty="0"/>
            </a:br>
            <a:r>
              <a:rPr lang="zh-CN" altLang="en-US" sz="2400" dirty="0"/>
              <a:t>如果源程序有错，</a:t>
            </a:r>
            <a:br>
              <a:rPr lang="en-US" altLang="zh-CN" sz="2400" dirty="0"/>
            </a:br>
            <a:r>
              <a:rPr lang="zh-CN" altLang="en-US" sz="2400" dirty="0"/>
              <a:t>只报第</a:t>
            </a:r>
            <a:r>
              <a:rPr lang="en-US" altLang="zh-CN" sz="2400" dirty="0"/>
              <a:t>1</a:t>
            </a:r>
            <a:r>
              <a:rPr lang="zh-CN" altLang="en-US" sz="2400" dirty="0"/>
              <a:t>个错误。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58710" y="4469038"/>
            <a:ext cx="410929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汉字显示为乱码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错误之处用“</a:t>
            </a:r>
            <a:r>
              <a:rPr lang="zh-CN" altLang="en-US" sz="2400" b="1" dirty="0">
                <a:solidFill>
                  <a:srgbClr val="FF0000"/>
                </a:solidFill>
              </a:rPr>
              <a:t>˄</a:t>
            </a:r>
            <a:r>
              <a:rPr lang="zh-CN" altLang="en-US" sz="2400" dirty="0"/>
              <a:t>”标注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右侧代码引号为中文全角，</a:t>
            </a:r>
            <a:br>
              <a:rPr lang="en-US" altLang="zh-CN" sz="2400" dirty="0"/>
            </a:br>
            <a:r>
              <a:rPr lang="zh-CN" altLang="en-US" sz="2400" dirty="0"/>
              <a:t>应改为半角双引号。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40216" y="407674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QtSpim</a:t>
            </a:r>
            <a:r>
              <a:rPr lang="zh-CN" altLang="en-US" dirty="0"/>
              <a:t>中打开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0801" y="3631160"/>
            <a:ext cx="2080926" cy="12605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36027" y="360079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文件夹名称也不能用中文！</a:t>
            </a:r>
          </a:p>
        </p:txBody>
      </p:sp>
      <p:sp>
        <p:nvSpPr>
          <p:cNvPr id="8" name="椭圆 7"/>
          <p:cNvSpPr/>
          <p:nvPr/>
        </p:nvSpPr>
        <p:spPr>
          <a:xfrm>
            <a:off x="3007848" y="5815149"/>
            <a:ext cx="229969" cy="202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2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43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 err="1"/>
              <a:t>QtSpim</a:t>
            </a:r>
            <a:r>
              <a:rPr lang="zh-CN" altLang="en-US" sz="4000" dirty="0"/>
              <a:t>运行代码 </a:t>
            </a:r>
            <a:r>
              <a:rPr lang="en-US" altLang="zh-CN" sz="4000" dirty="0"/>
              <a:t>(F5)</a:t>
            </a:r>
            <a:endParaRPr lang="zh-CN" altLang="en-US" sz="40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07066" y="2423094"/>
            <a:ext cx="3701667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程序没有定义</a:t>
            </a:r>
            <a:r>
              <a:rPr lang="en-US" altLang="zh-CN" sz="2400" dirty="0"/>
              <a:t>main</a:t>
            </a:r>
            <a:r>
              <a:rPr lang="zh-CN" altLang="en-US" sz="2400" dirty="0"/>
              <a:t>标号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011937"/>
            <a:ext cx="2285322" cy="28223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9323" y="1246651"/>
            <a:ext cx="4134465" cy="2622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将所有的通用寄存器清零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重新初始化仿真器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运行程序，并输入参数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运行</a:t>
            </a:r>
            <a:r>
              <a:rPr lang="en-US" altLang="zh-CN" sz="1400" dirty="0"/>
              <a:t>/</a:t>
            </a:r>
            <a:r>
              <a:rPr lang="zh-CN" altLang="en-US" sz="1400" dirty="0"/>
              <a:t>继续运行程序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暂停运行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停止运行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单步运行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</a:p>
          <a:p>
            <a:pPr>
              <a:lnSpc>
                <a:spcPct val="120000"/>
              </a:lnSpc>
            </a:pPr>
            <a:r>
              <a:rPr lang="zh-CN" altLang="en-US" sz="1400" dirty="0"/>
              <a:t>将代码中含有的标号及对应的地址显示在消息窗口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en-US" altLang="zh-CN" sz="300" dirty="0"/>
              <a:t>------------------------------------------------------------------------------------------------------------------------------------------------------------------------------------</a:t>
            </a:r>
            <a:endParaRPr lang="en-US" altLang="zh-CN" sz="800" dirty="0"/>
          </a:p>
          <a:p>
            <a:pPr>
              <a:lnSpc>
                <a:spcPct val="120000"/>
              </a:lnSpc>
            </a:pPr>
            <a:r>
              <a:rPr lang="zh-CN" altLang="en-US" sz="1400" dirty="0"/>
              <a:t>设置参数</a:t>
            </a:r>
            <a:endParaRPr lang="en-US" altLang="zh-CN" sz="1400" dirty="0"/>
          </a:p>
        </p:txBody>
      </p:sp>
      <p:sp>
        <p:nvSpPr>
          <p:cNvPr id="15" name="右箭头 14"/>
          <p:cNvSpPr/>
          <p:nvPr/>
        </p:nvSpPr>
        <p:spPr>
          <a:xfrm>
            <a:off x="5856203" y="5069334"/>
            <a:ext cx="440675" cy="594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53618" y="2060155"/>
            <a:ext cx="2200619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53617" y="3933402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  .data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   .text       </a:t>
            </a:r>
          </a:p>
          <a:p>
            <a:r>
              <a:rPr lang="en-US" altLang="zh-CN" sz="1600" dirty="0"/>
              <a:t>        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top</a:t>
            </a:r>
            <a:r>
              <a:rPr lang="en-US" altLang="zh-CN" sz="1600" dirty="0"/>
              <a:t>:                   # execution starts here</a:t>
            </a:r>
          </a:p>
          <a:p>
            <a:r>
              <a:rPr lang="en-US" altLang="zh-CN" sz="1600" dirty="0"/>
              <a:t>        la $a0,str  # put string address into a0</a:t>
            </a:r>
          </a:p>
          <a:p>
            <a:r>
              <a:rPr lang="en-US" altLang="zh-CN" sz="1600" dirty="0"/>
              <a:t>        li $v0,4      # system call to print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       # print the string</a:t>
            </a:r>
          </a:p>
          <a:p>
            <a:r>
              <a:rPr lang="en-US" altLang="zh-CN" sz="1600" dirty="0"/>
              <a:t>        li $v0,10    # system call to exit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       # exit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07" y="1107578"/>
            <a:ext cx="3996542" cy="119815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569726" y="3868907"/>
            <a:ext cx="4024590" cy="2893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# Hello world</a:t>
            </a:r>
          </a:p>
          <a:p>
            <a:r>
              <a:rPr lang="en-US" altLang="zh-CN" sz="1600" dirty="0"/>
              <a:t>        .data</a:t>
            </a:r>
          </a:p>
          <a:p>
            <a:r>
              <a:rPr lang="en-US" altLang="zh-CN" sz="1600" dirty="0" err="1"/>
              <a:t>str</a:t>
            </a:r>
            <a:r>
              <a:rPr lang="en-US" altLang="zh-CN" sz="1600" dirty="0"/>
              <a:t>:  .</a:t>
            </a:r>
            <a:r>
              <a:rPr lang="en-US" altLang="zh-CN" sz="1600" dirty="0" err="1"/>
              <a:t>asciiz</a:t>
            </a:r>
            <a:r>
              <a:rPr lang="en-US" altLang="zh-CN" sz="1600" dirty="0"/>
              <a:t> "Hello world.\n"</a:t>
            </a:r>
          </a:p>
          <a:p>
            <a:r>
              <a:rPr lang="en-US" altLang="zh-CN" sz="1600" dirty="0"/>
              <a:t>        .text       </a:t>
            </a:r>
          </a:p>
          <a:p>
            <a:r>
              <a:rPr lang="en-US" altLang="zh-CN" sz="1600" dirty="0"/>
              <a:t>        .</a:t>
            </a:r>
            <a:r>
              <a:rPr lang="en-US" altLang="zh-CN" sz="1600" dirty="0" err="1"/>
              <a:t>globl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main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main</a:t>
            </a:r>
            <a:r>
              <a:rPr lang="en-US" altLang="zh-CN" sz="1600" dirty="0"/>
              <a:t>:                # execution starts here</a:t>
            </a:r>
          </a:p>
          <a:p>
            <a:r>
              <a:rPr lang="en-US" altLang="zh-CN" sz="1600" dirty="0"/>
              <a:t>        la $a0,str  # put string address into a0</a:t>
            </a:r>
          </a:p>
          <a:p>
            <a:r>
              <a:rPr lang="en-US" altLang="zh-CN" sz="1600" dirty="0"/>
              <a:t>        li $v0,4      # system call to print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       # print the string</a:t>
            </a:r>
          </a:p>
          <a:p>
            <a:r>
              <a:rPr lang="en-US" altLang="zh-CN" sz="1600" dirty="0"/>
              <a:t>        li $v0,10    # system call to exit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syscall</a:t>
            </a:r>
            <a:r>
              <a:rPr lang="en-US" altLang="zh-CN" sz="1600" dirty="0"/>
              <a:t>        # exit</a:t>
            </a:r>
            <a:endParaRPr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010650" y="38689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修改后的代码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50462" y="393978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有错误的代码</a:t>
            </a:r>
          </a:p>
        </p:txBody>
      </p:sp>
    </p:spTree>
    <p:extLst>
      <p:ext uri="{BB962C8B-B14F-4D97-AF65-F5344CB8AC3E}">
        <p14:creationId xmlns:p14="http://schemas.microsoft.com/office/powerpoint/2010/main" val="1528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753" y="2435604"/>
            <a:ext cx="6731306" cy="11567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 err="1"/>
              <a:t>QtSpim</a:t>
            </a:r>
            <a:r>
              <a:rPr lang="zh-CN" altLang="en-US" sz="4000" dirty="0"/>
              <a:t>查看程序内存映像</a:t>
            </a:r>
            <a:r>
              <a:rPr lang="en-US" altLang="zh-CN" sz="4000" dirty="0"/>
              <a:t>-1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35066" y="994528"/>
            <a:ext cx="6352443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通过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数据窗口</a:t>
            </a:r>
            <a:r>
              <a:rPr lang="zh-CN" altLang="en-US" sz="2400" dirty="0"/>
              <a:t>查看</a:t>
            </a:r>
            <a:r>
              <a:rPr lang="zh-CN" altLang="en-US" sz="2400" b="1" dirty="0"/>
              <a:t>用户数据段内存映像</a:t>
            </a:r>
            <a:endParaRPr lang="en-US" altLang="zh-CN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560742" y="3124320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起始地址：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0x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10010000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117763"/>
                  </p:ext>
                </p:extLst>
              </p:nvPr>
            </p:nvGraphicFramePr>
            <p:xfrm>
              <a:off x="1921566" y="3776673"/>
              <a:ext cx="417172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0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2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1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变量名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地址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数据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定义值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1163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/>
                            <a:t>str</a:t>
                          </a:r>
                          <a:endParaRPr lang="zh-CN" altLang="en-US" sz="1400" b="1" dirty="0"/>
                        </a:p>
                      </a:txBody>
                      <a:tcPr anchor="ctr"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0x10010010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48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65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𝒍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20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77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1163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oMath>
                            </m:oMathPara>
                          </a14:m>
                          <a:endParaRPr lang="zh-CN" altLang="en-US" sz="1600" b="1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格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117763"/>
                  </p:ext>
                </p:extLst>
              </p:nvPr>
            </p:nvGraphicFramePr>
            <p:xfrm>
              <a:off x="1921566" y="3776673"/>
              <a:ext cx="417172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0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5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2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变量名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地址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数据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dirty="0"/>
                            <a:t>定义值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/>
                            <a:t>str</a:t>
                          </a:r>
                          <a:endParaRPr lang="zh-CN" altLang="en-US" sz="1400" b="1" dirty="0"/>
                        </a:p>
                      </a:txBody>
                      <a:tcPr anchor="ctr"/>
                    </a:tc>
                    <a:tc row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0x10010010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48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92727" r="-2339" b="-7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65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192727" r="-2339" b="-6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292727" r="-2339" b="-5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6c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385714" r="-2339" b="-41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494545" r="-2339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20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594545" r="-2339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77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694545" r="-2339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0x</a:t>
                          </a:r>
                          <a:r>
                            <a:rPr lang="en-US" altLang="zh-CN" sz="1600" b="1" dirty="0"/>
                            <a:t>6f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170" t="-794545" r="-2339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圆角矩形 9"/>
          <p:cNvSpPr/>
          <p:nvPr/>
        </p:nvSpPr>
        <p:spPr>
          <a:xfrm>
            <a:off x="3935731" y="2419523"/>
            <a:ext cx="1058583" cy="3116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0" idx="0"/>
          </p:cNvCxnSpPr>
          <p:nvPr/>
        </p:nvCxnSpPr>
        <p:spPr>
          <a:xfrm>
            <a:off x="3639240" y="1399142"/>
            <a:ext cx="825783" cy="102038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68021" y="4127632"/>
            <a:ext cx="1612085" cy="12853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065239" y="3203093"/>
            <a:ext cx="711273" cy="19010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20" idx="2"/>
            <a:endCxn id="15" idx="0"/>
          </p:cNvCxnSpPr>
          <p:nvPr/>
        </p:nvCxnSpPr>
        <p:spPr>
          <a:xfrm flipH="1">
            <a:off x="5074063" y="3393196"/>
            <a:ext cx="346812" cy="73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5" b="71743"/>
          <a:stretch/>
        </p:blipFill>
        <p:spPr>
          <a:xfrm>
            <a:off x="5455212" y="1542260"/>
            <a:ext cx="3288455" cy="649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28060" y="3954448"/>
            <a:ext cx="40233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【</a:t>
            </a:r>
            <a:r>
              <a:rPr lang="zh-CN" altLang="en-US" sz="2200" dirty="0"/>
              <a:t>注意</a:t>
            </a:r>
            <a:r>
              <a:rPr lang="en-US" altLang="zh-CN" sz="2200" dirty="0"/>
              <a:t>】MIPS</a:t>
            </a:r>
            <a:r>
              <a:rPr lang="zh-CN" altLang="en-US" sz="2200" dirty="0"/>
              <a:t>微处理器原本采用</a:t>
            </a:r>
            <a:r>
              <a:rPr lang="zh-CN" altLang="en-US" sz="2200" b="1" dirty="0">
                <a:solidFill>
                  <a:srgbClr val="FF0000"/>
                </a:solidFill>
              </a:rPr>
              <a:t>大字节</a:t>
            </a:r>
            <a:r>
              <a:rPr lang="zh-CN" altLang="en-US" sz="2200" dirty="0"/>
              <a:t>顺序存放数据，但由于仿真器运行在</a:t>
            </a:r>
            <a:r>
              <a:rPr lang="en-US" altLang="zh-CN" sz="2200" dirty="0"/>
              <a:t>PC</a:t>
            </a:r>
            <a:r>
              <a:rPr lang="zh-CN" altLang="en-US" sz="2200" dirty="0"/>
              <a:t>（</a:t>
            </a:r>
            <a:r>
              <a:rPr lang="en-US" altLang="zh-CN" sz="2200" dirty="0"/>
              <a:t>Intel</a:t>
            </a:r>
            <a:r>
              <a:rPr lang="zh-CN" altLang="en-US" sz="2200" dirty="0"/>
              <a:t>微处理器）上，因此实际数据的存储采用</a:t>
            </a:r>
            <a:r>
              <a:rPr lang="zh-CN" altLang="en-US" sz="2200" b="1" dirty="0">
                <a:solidFill>
                  <a:srgbClr val="FF0000"/>
                </a:solidFill>
              </a:rPr>
              <a:t>小字节</a:t>
            </a:r>
            <a:r>
              <a:rPr lang="zh-CN" altLang="en-US" sz="2200" dirty="0"/>
              <a:t>顺序。</a:t>
            </a:r>
          </a:p>
        </p:txBody>
      </p:sp>
    </p:spTree>
    <p:extLst>
      <p:ext uri="{BB962C8B-B14F-4D97-AF65-F5344CB8AC3E}">
        <p14:creationId xmlns:p14="http://schemas.microsoft.com/office/powerpoint/2010/main" val="207402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1625" y="1650487"/>
            <a:ext cx="8563691" cy="5166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375"/>
            <a:ext cx="12192000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 err="1"/>
              <a:t>QtSpim</a:t>
            </a:r>
            <a:r>
              <a:rPr lang="zh-CN" altLang="en-US" sz="4000" dirty="0"/>
              <a:t>查看程序内存映像</a:t>
            </a:r>
            <a:r>
              <a:rPr lang="en-US" altLang="zh-CN" sz="4000" dirty="0"/>
              <a:t>-2</a:t>
            </a:r>
            <a:endParaRPr lang="zh-CN" altLang="en-US" sz="4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07306" y="915853"/>
            <a:ext cx="6419401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通过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代码窗口</a:t>
            </a:r>
            <a:r>
              <a:rPr lang="zh-CN" altLang="en-US" sz="2200" dirty="0"/>
              <a:t>查看</a:t>
            </a:r>
            <a:r>
              <a:rPr lang="zh-CN" altLang="en-US" sz="2200" b="1" dirty="0"/>
              <a:t>用户代码段内存映像</a:t>
            </a:r>
            <a:endParaRPr lang="en-US" altLang="zh-CN" sz="2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139470" y="2503041"/>
            <a:ext cx="615553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  址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97127" y="2503042"/>
            <a:ext cx="615553" cy="138595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07407" y="2697367"/>
            <a:ext cx="1046440" cy="18364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反汇编后</a:t>
            </a:r>
            <a:endParaRPr lang="en-US" altLang="zh-CN" sz="2800" spc="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876283" y="2279904"/>
            <a:ext cx="615553" cy="34009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用户原代码</a:t>
            </a:r>
            <a:r>
              <a:rPr lang="en-US" altLang="zh-CN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spc="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968412" y="2316540"/>
            <a:ext cx="957668" cy="4500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810732" y="2398512"/>
            <a:ext cx="2051709" cy="427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957292" y="4242876"/>
            <a:ext cx="822229" cy="980260"/>
          </a:xfrm>
          <a:prstGeom prst="roundRect">
            <a:avLst/>
          </a:prstGeom>
          <a:solidFill>
            <a:srgbClr val="FF0000">
              <a:alpha val="30196"/>
            </a:srgb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419691" y="250475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入口代码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987695" y="1551982"/>
            <a:ext cx="1438001" cy="4926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67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0"/>
            <a:ext cx="12184546" cy="720000"/>
          </a:xfr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 err="1"/>
              <a:t>QtSpim</a:t>
            </a:r>
            <a:r>
              <a:rPr lang="zh-CN" altLang="en-US" sz="4000" dirty="0"/>
              <a:t>断点、调试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91" y="4669493"/>
            <a:ext cx="229552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4644" y="4984570"/>
            <a:ext cx="1823292" cy="11986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5087" y="5143574"/>
            <a:ext cx="1920875" cy="58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7872" y="1111344"/>
            <a:ext cx="7120128" cy="29870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6548" y="3291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鼠标右键设置</a:t>
            </a:r>
            <a:r>
              <a:rPr lang="zh-CN" altLang="en-US" b="1" dirty="0">
                <a:solidFill>
                  <a:srgbClr val="FF0000"/>
                </a:solidFill>
              </a:rPr>
              <a:t>断点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41556" y="450630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观察寄存器的值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72934" y="44209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改变寄存器的值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67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5836</TotalTime>
  <Words>1283</Words>
  <Application>Microsoft Office PowerPoint</Application>
  <PresentationFormat>宽屏</PresentationFormat>
  <Paragraphs>303</Paragraphs>
  <Slides>17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幼圆</vt:lpstr>
      <vt:lpstr>楷体</vt:lpstr>
      <vt:lpstr>黑体</vt:lpstr>
      <vt:lpstr>Arial</vt:lpstr>
      <vt:lpstr>Calibri</vt:lpstr>
      <vt:lpstr>Calibri Light</vt:lpstr>
      <vt:lpstr>Cambria Math</vt:lpstr>
      <vt:lpstr>Tahoma</vt:lpstr>
      <vt:lpstr>Times New Roman</vt:lpstr>
      <vt:lpstr>Office 2013 - 2022 主题</vt:lpstr>
      <vt:lpstr>VISIO</vt:lpstr>
      <vt:lpstr>计算机体系结构实验</vt:lpstr>
      <vt:lpstr>MIPS 仿真器 QtSpim (简称 Spim)</vt:lpstr>
      <vt:lpstr>MIPS 仿真器 QtSpim</vt:lpstr>
      <vt:lpstr>例1. Hello world.</vt:lpstr>
      <vt:lpstr>QtSpim 错误调试</vt:lpstr>
      <vt:lpstr>QtSpim运行代码 (F5)</vt:lpstr>
      <vt:lpstr>QtSpim查看程序内存映像-1</vt:lpstr>
      <vt:lpstr>QtSpim查看程序内存映像-2</vt:lpstr>
      <vt:lpstr>QtSpim断点、调试</vt:lpstr>
      <vt:lpstr>ROM/RAM初始化文件.COE的制作</vt:lpstr>
      <vt:lpstr>ROM/RAM初始化文件.COE的制作-2</vt:lpstr>
      <vt:lpstr>方法一：设置QtSpim参数为 Bare Machine</vt:lpstr>
      <vt:lpstr>ROM/RAM初始化文件.COE的制作-3</vt:lpstr>
      <vt:lpstr>ROM/RAM初始化文件.COE的制作-4</vt:lpstr>
      <vt:lpstr>Ultraedit软件加亮显示MIPS汇编文件</vt:lpstr>
      <vt:lpstr>参考资料</vt:lpstr>
      <vt:lpstr>附录：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孙晓光</dc:creator>
  <cp:lastModifiedBy>Sean Sun</cp:lastModifiedBy>
  <cp:revision>300</cp:revision>
  <dcterms:created xsi:type="dcterms:W3CDTF">2017-01-28T01:03:38Z</dcterms:created>
  <dcterms:modified xsi:type="dcterms:W3CDTF">2024-11-10T06:53:16Z</dcterms:modified>
</cp:coreProperties>
</file>