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7"/>
  </p:notesMasterIdLst>
  <p:sldIdLst>
    <p:sldId id="256" r:id="rId2"/>
    <p:sldId id="270" r:id="rId3"/>
    <p:sldId id="259" r:id="rId4"/>
    <p:sldId id="261" r:id="rId5"/>
    <p:sldId id="260" r:id="rId6"/>
    <p:sldId id="262" r:id="rId7"/>
    <p:sldId id="271" r:id="rId8"/>
    <p:sldId id="263" r:id="rId9"/>
    <p:sldId id="273" r:id="rId10"/>
    <p:sldId id="274" r:id="rId11"/>
    <p:sldId id="275" r:id="rId12"/>
    <p:sldId id="265" r:id="rId13"/>
    <p:sldId id="266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1" autoAdjust="0"/>
    <p:restoredTop sz="96036" autoAdjust="0"/>
  </p:normalViewPr>
  <p:slideViewPr>
    <p:cSldViewPr snapToGrid="0">
      <p:cViewPr varScale="1">
        <p:scale>
          <a:sx n="120" d="100"/>
          <a:sy n="120" d="100"/>
        </p:scale>
        <p:origin x="3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DMA </a:t>
            </a:r>
            <a:r>
              <a:rPr lang="en-US" altLang="zh-CN" dirty="0"/>
              <a:t>(Direct Memory Access</a:t>
            </a:r>
            <a:r>
              <a:rPr lang="zh-CN" altLang="en-US" dirty="0"/>
              <a:t>，直接内存存取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82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mread</a:t>
            </a:r>
            <a:r>
              <a:rPr lang="en-US" altLang="zh-CN" dirty="0"/>
              <a:t>  = </a:t>
            </a:r>
            <a:r>
              <a:rPr lang="en-US" altLang="zh-CN" dirty="0" err="1"/>
              <a:t>memread</a:t>
            </a:r>
            <a:r>
              <a:rPr lang="en-US" altLang="zh-CN" dirty="0"/>
              <a:t>  &amp; (a[15] !=1)</a:t>
            </a:r>
          </a:p>
          <a:p>
            <a:r>
              <a:rPr lang="en-US" altLang="zh-CN" dirty="0" err="1"/>
              <a:t>mwrite</a:t>
            </a:r>
            <a:r>
              <a:rPr lang="en-US" altLang="zh-CN" dirty="0"/>
              <a:t> = </a:t>
            </a:r>
            <a:r>
              <a:rPr lang="en-US" altLang="zh-CN" dirty="0" err="1"/>
              <a:t>memwrite</a:t>
            </a:r>
            <a:r>
              <a:rPr lang="en-US" altLang="zh-CN" dirty="0"/>
              <a:t> &amp; (a[15] !=1)</a:t>
            </a:r>
          </a:p>
          <a:p>
            <a:r>
              <a:rPr lang="en-US" altLang="zh-CN" dirty="0" err="1"/>
              <a:t>pread</a:t>
            </a:r>
            <a:r>
              <a:rPr lang="en-US" altLang="zh-CN" dirty="0"/>
              <a:t>  = </a:t>
            </a:r>
            <a:r>
              <a:rPr lang="en-US" altLang="zh-CN" dirty="0" err="1"/>
              <a:t>memread</a:t>
            </a:r>
            <a:r>
              <a:rPr lang="en-US" altLang="zh-CN" dirty="0"/>
              <a:t>  &amp; (a[15] ==1)</a:t>
            </a:r>
          </a:p>
          <a:p>
            <a:r>
              <a:rPr lang="en-US" altLang="zh-CN" dirty="0" err="1"/>
              <a:t>pwrite</a:t>
            </a:r>
            <a:r>
              <a:rPr lang="en-US" altLang="zh-CN" dirty="0"/>
              <a:t> = </a:t>
            </a:r>
            <a:r>
              <a:rPr lang="en-US" altLang="zh-CN" dirty="0" err="1"/>
              <a:t>memwrite</a:t>
            </a:r>
            <a:r>
              <a:rPr lang="en-US" altLang="zh-CN" dirty="0"/>
              <a:t> &amp; (a[15] ==1)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20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main:</a:t>
            </a:r>
          </a:p>
          <a:p>
            <a:endParaRPr lang="en-US" altLang="zh-CN" dirty="0"/>
          </a:p>
          <a:p>
            <a:r>
              <a:rPr lang="en-US" altLang="zh-CN" dirty="0" err="1"/>
              <a:t>chkSwitch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lw</a:t>
            </a:r>
            <a:r>
              <a:rPr lang="en-US" altLang="zh-CN" dirty="0"/>
              <a:t>   $s1, 0x8008($0)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andi</a:t>
            </a:r>
            <a:r>
              <a:rPr lang="en-US" altLang="zh-CN" dirty="0"/>
              <a:t> $s2, $s1, 0x2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beq</a:t>
            </a:r>
            <a:r>
              <a:rPr lang="en-US" altLang="zh-CN" dirty="0"/>
              <a:t>  $s2, $0, </a:t>
            </a:r>
            <a:r>
              <a:rPr lang="en-US" altLang="zh-CN" dirty="0" err="1"/>
              <a:t>chkSwitch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lw</a:t>
            </a:r>
            <a:r>
              <a:rPr lang="en-US" altLang="zh-CN" dirty="0"/>
              <a:t>   $s3, 0x8000($0)</a:t>
            </a:r>
          </a:p>
          <a:p>
            <a:r>
              <a:rPr lang="en-US" altLang="zh-CN" dirty="0" err="1"/>
              <a:t>chkLED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lw</a:t>
            </a:r>
            <a:r>
              <a:rPr lang="en-US" altLang="zh-CN" dirty="0"/>
              <a:t>   $s1, 0x8008($0)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andi</a:t>
            </a:r>
            <a:r>
              <a:rPr lang="en-US" altLang="zh-CN" dirty="0"/>
              <a:t> $s2, $s1, 0x1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beq</a:t>
            </a:r>
            <a:r>
              <a:rPr lang="en-US" altLang="zh-CN" dirty="0"/>
              <a:t>  $s2, $0, </a:t>
            </a:r>
            <a:r>
              <a:rPr lang="en-US" altLang="zh-CN" dirty="0" err="1"/>
              <a:t>chkLED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sw</a:t>
            </a:r>
            <a:r>
              <a:rPr lang="en-US" altLang="zh-CN" dirty="0"/>
              <a:t>   $s3, 0x8004($0)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j </a:t>
            </a:r>
            <a:r>
              <a:rPr lang="en-US" altLang="zh-CN" dirty="0" err="1"/>
              <a:t>chkSwitch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95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7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15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.txt</a:t>
            </a:r>
            <a:r>
              <a:rPr lang="zh-CN" altLang="en-US" dirty="0">
                <a:solidFill>
                  <a:srgbClr val="FF0000"/>
                </a:solidFill>
              </a:rPr>
              <a:t>文件可以在</a:t>
            </a:r>
            <a:r>
              <a:rPr lang="en-US" altLang="zh-CN" dirty="0" err="1">
                <a:solidFill>
                  <a:srgbClr val="FF0000"/>
                </a:solidFill>
              </a:rPr>
              <a:t>Vivado</a:t>
            </a:r>
            <a:r>
              <a:rPr lang="zh-CN" altLang="en-US" dirty="0">
                <a:solidFill>
                  <a:srgbClr val="FF0000"/>
                </a:solidFill>
              </a:rPr>
              <a:t>中直接修改。但</a:t>
            </a:r>
            <a:r>
              <a:rPr lang="en-US" altLang="zh-CN" dirty="0">
                <a:solidFill>
                  <a:srgbClr val="FF0000"/>
                </a:solidFill>
              </a:rPr>
              <a:t>.txt</a:t>
            </a:r>
            <a:r>
              <a:rPr lang="zh-CN" altLang="en-US" dirty="0">
                <a:solidFill>
                  <a:srgbClr val="FF0000"/>
                </a:solidFill>
              </a:rPr>
              <a:t>文件不能用于生成</a:t>
            </a:r>
            <a:r>
              <a:rPr lang="en-US" altLang="zh-CN" dirty="0">
                <a:solidFill>
                  <a:srgbClr val="FF0000"/>
                </a:solidFill>
              </a:rPr>
              <a:t>.bit</a:t>
            </a:r>
            <a:r>
              <a:rPr lang="zh-CN" altLang="en-US" dirty="0">
                <a:solidFill>
                  <a:srgbClr val="FF0000"/>
                </a:solidFill>
              </a:rPr>
              <a:t>文件！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7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7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AB3D3046-8018-4C7C-9099-B23CB781BF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1" y="6032456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>
            <a:extLst>
              <a:ext uri="{FF2B5EF4-FFF2-40B4-BE49-F238E27FC236}">
                <a16:creationId xmlns:a16="http://schemas.microsoft.com/office/drawing/2014/main" id="{854926C9-8664-4954-822D-E0AE86F892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88114" y="5981348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0C64ABE-3D53-4F4A-B40B-09161B4AE827}"/>
              </a:ext>
            </a:extLst>
          </p:cNvPr>
          <p:cNvSpPr txBox="1"/>
          <p:nvPr userDrawn="1"/>
        </p:nvSpPr>
        <p:spPr>
          <a:xfrm>
            <a:off x="1811761" y="6229760"/>
            <a:ext cx="2243345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xgsun@fudan.edu.cn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C:\Users\Sam2013\Desktop\孙晓光.png">
            <a:extLst>
              <a:ext uri="{FF2B5EF4-FFF2-40B4-BE49-F238E27FC236}">
                <a16:creationId xmlns:a16="http://schemas.microsoft.com/office/drawing/2014/main" id="{29159A15-0BE4-4629-B5F5-2743AFDCF0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98" y="6156058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75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07284" y="6356350"/>
            <a:ext cx="1346516" cy="365125"/>
          </a:xfrm>
        </p:spPr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‹#›</a:t>
            </a:fld>
            <a:r>
              <a:rPr lang="zh-CN" altLang="en-US"/>
              <a:t> </a:t>
            </a:r>
            <a:r>
              <a:rPr lang="en-US" altLang="zh-CN"/>
              <a:t>/ 15</a:t>
            </a:r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2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z="1400" b="1" smtClean="0"/>
              <a:pPr/>
              <a:t>‹#›</a:t>
            </a:fld>
            <a:r>
              <a:rPr lang="zh-CN" altLang="en-US"/>
              <a:t> </a:t>
            </a:r>
            <a:r>
              <a:rPr lang="en-US" altLang="zh-CN"/>
              <a:t>/ 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72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2491"/>
            <a:ext cx="12192000" cy="1477248"/>
          </a:xfrm>
        </p:spPr>
        <p:txBody>
          <a:bodyPr anchor="ctr">
            <a:normAutofit/>
          </a:bodyPr>
          <a:lstStyle/>
          <a:p>
            <a:r>
              <a:rPr lang="zh-CN" altLang="en-US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计算机组成和体系结构</a:t>
            </a:r>
            <a:r>
              <a:rPr lang="zh-CN" altLang="en-US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7000" y="1766889"/>
            <a:ext cx="6858000" cy="848299"/>
          </a:xfrm>
        </p:spPr>
        <p:txBody>
          <a:bodyPr>
            <a:normAutofit/>
          </a:bodyPr>
          <a:lstStyle/>
          <a:p>
            <a:r>
              <a:rPr lang="en-US" altLang="zh-CN" sz="4400" b="1" spc="6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44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/O</a:t>
            </a:r>
            <a:r>
              <a:rPr lang="zh-CN" altLang="en-US" sz="44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  <a:endParaRPr lang="en-US" altLang="zh-CN" sz="2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D957AB-21AE-477C-A17F-B228116B17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0" y="2896123"/>
            <a:ext cx="6858000" cy="24281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4E92D3C-3323-41BC-8542-F12FE5C09F53}"/>
              </a:ext>
            </a:extLst>
          </p:cNvPr>
          <p:cNvSpPr txBox="1"/>
          <p:nvPr/>
        </p:nvSpPr>
        <p:spPr>
          <a:xfrm>
            <a:off x="8875644" y="6229760"/>
            <a:ext cx="16087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2024-11-10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E5A9DA7-45E0-4090-967B-9A5D913E9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5" y="4544274"/>
            <a:ext cx="3781805" cy="23137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C5B736-7CE3-491F-9F35-DEEC58B1F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37" y="726173"/>
            <a:ext cx="4345858" cy="61318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708D73-B182-48CD-9120-8C78AEC8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r"/>
            <a:r>
              <a:rPr lang="zh-CN" altLang="en-US" dirty="0"/>
              <a:t>代码整体结构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81EA01A-1D2A-4B6E-B15E-D8EEA94E9AD7}"/>
              </a:ext>
            </a:extLst>
          </p:cNvPr>
          <p:cNvSpPr/>
          <p:nvPr/>
        </p:nvSpPr>
        <p:spPr>
          <a:xfrm>
            <a:off x="7028396" y="2574603"/>
            <a:ext cx="3926605" cy="1102662"/>
          </a:xfrm>
          <a:prstGeom prst="roundRect">
            <a:avLst/>
          </a:prstGeom>
          <a:noFill/>
          <a:ln w="28575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866475E-9A2F-484D-8FD2-68B37F696193}"/>
              </a:ext>
            </a:extLst>
          </p:cNvPr>
          <p:cNvSpPr/>
          <p:nvPr/>
        </p:nvSpPr>
        <p:spPr>
          <a:xfrm>
            <a:off x="7229955" y="3932903"/>
            <a:ext cx="1283110" cy="324465"/>
          </a:xfrm>
          <a:prstGeom prst="ellipse">
            <a:avLst/>
          </a:prstGeom>
          <a:noFill/>
          <a:ln w="28575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DD61ADB-D0A7-48A2-A900-FB3C528894AE}"/>
              </a:ext>
            </a:extLst>
          </p:cNvPr>
          <p:cNvSpPr/>
          <p:nvPr/>
        </p:nvSpPr>
        <p:spPr>
          <a:xfrm>
            <a:off x="7508641" y="6131829"/>
            <a:ext cx="1283110" cy="324465"/>
          </a:xfrm>
          <a:prstGeom prst="ellipse">
            <a:avLst/>
          </a:prstGeom>
          <a:noFill/>
          <a:ln w="28575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DBA2589-F4CD-4EB0-B883-32436A6E5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485" y="4045760"/>
            <a:ext cx="2224514" cy="174092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933C82F-4699-4BA1-B7BC-4ADC0B84D739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513065" y="4095135"/>
            <a:ext cx="1253114" cy="80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6D15F17-2AAA-4C3A-B160-DDBC14F00C3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8791751" y="5231111"/>
            <a:ext cx="1012726" cy="106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C8D1FA9-0CE4-44C2-B8CD-6E4DC20D69D0}"/>
              </a:ext>
            </a:extLst>
          </p:cNvPr>
          <p:cNvSpPr txBox="1"/>
          <p:nvPr/>
        </p:nvSpPr>
        <p:spPr>
          <a:xfrm>
            <a:off x="10479517" y="4772166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生成</a:t>
            </a:r>
            <a:r>
              <a:rPr lang="en-US" altLang="zh-CN" sz="1400" b="1" dirty="0">
                <a:solidFill>
                  <a:srgbClr val="FF0000"/>
                </a:solidFill>
              </a:rPr>
              <a:t>.bit</a:t>
            </a:r>
            <a:r>
              <a:rPr lang="zh-CN" altLang="en-US" sz="1400" b="1" dirty="0">
                <a:solidFill>
                  <a:srgbClr val="FF0000"/>
                </a:solidFill>
              </a:rPr>
              <a:t>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81CB22-CB56-4540-8D9C-5F03E3D9F81D}"/>
              </a:ext>
            </a:extLst>
          </p:cNvPr>
          <p:cNvSpPr txBox="1"/>
          <p:nvPr/>
        </p:nvSpPr>
        <p:spPr>
          <a:xfrm>
            <a:off x="10479517" y="50258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仿真时用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E6AC44E-EA08-4A67-8A96-BD98E14B0C0A}"/>
              </a:ext>
            </a:extLst>
          </p:cNvPr>
          <p:cNvSpPr txBox="1"/>
          <p:nvPr/>
        </p:nvSpPr>
        <p:spPr>
          <a:xfrm>
            <a:off x="837231" y="5163097"/>
            <a:ext cx="877163" cy="87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这样写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不宜错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307015-D859-423A-AB3D-2CE897D65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45" y="1495"/>
            <a:ext cx="4277065" cy="4445556"/>
          </a:xfrm>
          <a:prstGeom prst="rect">
            <a:avLst/>
          </a:prstGeom>
        </p:spPr>
      </p:pic>
      <p:sp>
        <p:nvSpPr>
          <p:cNvPr id="22" name="左大括号 21">
            <a:extLst>
              <a:ext uri="{FF2B5EF4-FFF2-40B4-BE49-F238E27FC236}">
                <a16:creationId xmlns:a16="http://schemas.microsoft.com/office/drawing/2014/main" id="{8F0E0334-3F38-47B2-AE99-9FB304A9FDD2}"/>
              </a:ext>
            </a:extLst>
          </p:cNvPr>
          <p:cNvSpPr/>
          <p:nvPr/>
        </p:nvSpPr>
        <p:spPr>
          <a:xfrm>
            <a:off x="1758399" y="4645834"/>
            <a:ext cx="146905" cy="1976467"/>
          </a:xfrm>
          <a:prstGeom prst="leftBrace">
            <a:avLst>
              <a:gd name="adj1" fmla="val 4699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1CBAA39-320B-45F6-B227-ECA99B16C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574" y="2930934"/>
            <a:ext cx="2592363" cy="1690942"/>
          </a:xfrm>
          <a:prstGeom prst="rect">
            <a:avLst/>
          </a:prstGeom>
        </p:spPr>
      </p:pic>
      <p:sp>
        <p:nvSpPr>
          <p:cNvPr id="29" name="箭头: 右 28">
            <a:extLst>
              <a:ext uri="{FF2B5EF4-FFF2-40B4-BE49-F238E27FC236}">
                <a16:creationId xmlns:a16="http://schemas.microsoft.com/office/drawing/2014/main" id="{52867000-BD1A-44FE-8897-4617DF9011E3}"/>
              </a:ext>
            </a:extLst>
          </p:cNvPr>
          <p:cNvSpPr/>
          <p:nvPr/>
        </p:nvSpPr>
        <p:spPr>
          <a:xfrm>
            <a:off x="6434881" y="4023040"/>
            <a:ext cx="687220" cy="157072"/>
          </a:xfrm>
          <a:prstGeom prst="rightArrow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35A4A48-D101-401A-8575-8A0A1307E21F}"/>
              </a:ext>
            </a:extLst>
          </p:cNvPr>
          <p:cNvSpPr txBox="1"/>
          <p:nvPr/>
        </p:nvSpPr>
        <p:spPr>
          <a:xfrm>
            <a:off x="4433814" y="250852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导入方式：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B6BFC200-F059-41C3-B308-C73EB3E708BD}"/>
              </a:ext>
            </a:extLst>
          </p:cNvPr>
          <p:cNvSpPr/>
          <p:nvPr/>
        </p:nvSpPr>
        <p:spPr>
          <a:xfrm rot="3746112">
            <a:off x="5831264" y="5102531"/>
            <a:ext cx="2358053" cy="164685"/>
          </a:xfrm>
          <a:prstGeom prst="rightArrow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4DD3E8-8D9C-CA9F-D5D5-3E44A15E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15</a:t>
            </a:r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17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7605154-CA13-46ED-B056-2E18681F5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202" y="726509"/>
            <a:ext cx="4599969" cy="61286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26470F0-2A71-412F-A475-3732B92CB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07" y="726510"/>
            <a:ext cx="4242653" cy="35701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720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3600" dirty="0"/>
              <a:t>I/O</a:t>
            </a:r>
            <a:r>
              <a:rPr lang="zh-CN" altLang="en-US" sz="3600" dirty="0"/>
              <a:t>接口</a:t>
            </a:r>
          </a:p>
        </p:txBody>
      </p:sp>
      <p:sp>
        <p:nvSpPr>
          <p:cNvPr id="12" name="矩形 11"/>
          <p:cNvSpPr/>
          <p:nvPr/>
        </p:nvSpPr>
        <p:spPr>
          <a:xfrm>
            <a:off x="1737363" y="936860"/>
            <a:ext cx="2388888" cy="1344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37363" y="2496842"/>
            <a:ext cx="3204696" cy="939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07528" y="123908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与</a:t>
            </a:r>
            <a:r>
              <a:rPr lang="en-US" altLang="zh-CN" dirty="0">
                <a:solidFill>
                  <a:srgbClr val="0070C0"/>
                </a:solidFill>
              </a:rPr>
              <a:t>CPU</a:t>
            </a:r>
            <a:r>
              <a:rPr lang="zh-CN" altLang="en-US" dirty="0">
                <a:solidFill>
                  <a:srgbClr val="0070C0"/>
                </a:solidFill>
              </a:rPr>
              <a:t>相连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17302" y="34428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与外设之间的连线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6E4C4D7-EFF8-4A02-AA4C-5C3C87CDF049}"/>
              </a:ext>
            </a:extLst>
          </p:cNvPr>
          <p:cNvSpPr/>
          <p:nvPr/>
        </p:nvSpPr>
        <p:spPr>
          <a:xfrm>
            <a:off x="7522037" y="4897693"/>
            <a:ext cx="535667" cy="275401"/>
          </a:xfrm>
          <a:prstGeom prst="ellipse">
            <a:avLst/>
          </a:prstGeom>
          <a:noFill/>
          <a:ln w="28575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F1F17A-8EF8-4647-A7EF-FADDED3E3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643" y="3197560"/>
            <a:ext cx="3177167" cy="129456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AA3745C-50CB-4B64-B999-3989EE225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16" y="4303179"/>
            <a:ext cx="3706763" cy="255196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B9003E-091A-F810-3E5E-25606B13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11</a:t>
            </a:fld>
            <a:r>
              <a:rPr lang="zh-CN" altLang="en-US"/>
              <a:t> </a:t>
            </a:r>
            <a:r>
              <a:rPr lang="en-US" altLang="zh-CN"/>
              <a:t>/ 15</a:t>
            </a:r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38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 err="1">
                <a:solidFill>
                  <a:schemeClr val="accent5"/>
                </a:solidFill>
              </a:rPr>
              <a:t>andi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chemeClr val="accent5"/>
                </a:solidFill>
              </a:rPr>
              <a:t>ori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chemeClr val="accent5"/>
                </a:solidFill>
              </a:rPr>
              <a:t>bne</a:t>
            </a:r>
            <a:r>
              <a:rPr lang="en-US" altLang="zh-CN" dirty="0"/>
              <a:t> </a:t>
            </a:r>
            <a:r>
              <a:rPr lang="zh-CN" altLang="en-US" dirty="0"/>
              <a:t>指令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1A73A9-DDF6-43A8-8B66-EDB0C2D0C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72" y="888762"/>
            <a:ext cx="10041187" cy="571649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A29B54-D679-3D0B-B74B-5C3ACE53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12</a:t>
            </a:fld>
            <a:r>
              <a:rPr lang="zh-CN" altLang="en-US"/>
              <a:t> </a:t>
            </a:r>
            <a:r>
              <a:rPr lang="en-US" altLang="zh-CN"/>
              <a:t>/ 15</a:t>
            </a:r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21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0"/>
            <a:ext cx="12180946" cy="720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dirty="0"/>
              <a:t>主译码器真值表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29AC11-4C6A-4596-BE19-2CBC15099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42889"/>
            <a:ext cx="9144000" cy="3100978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34C3D063-ACBE-464B-B619-1F4143584878}"/>
              </a:ext>
            </a:extLst>
          </p:cNvPr>
          <p:cNvSpPr/>
          <p:nvPr/>
        </p:nvSpPr>
        <p:spPr>
          <a:xfrm>
            <a:off x="9148763" y="597929"/>
            <a:ext cx="1466850" cy="33766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724DD1F-6DA2-40EF-98FF-3D6597E9DFAE}"/>
              </a:ext>
            </a:extLst>
          </p:cNvPr>
          <p:cNvSpPr/>
          <p:nvPr/>
        </p:nvSpPr>
        <p:spPr>
          <a:xfrm>
            <a:off x="1524000" y="2955367"/>
            <a:ext cx="9144000" cy="8885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AA8368-4C61-475A-9242-5B4192438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386" y="4197541"/>
            <a:ext cx="9144000" cy="2187208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629644B-EA11-463A-B980-EF2E8E54873F}"/>
              </a:ext>
            </a:extLst>
          </p:cNvPr>
          <p:cNvSpPr/>
          <p:nvPr/>
        </p:nvSpPr>
        <p:spPr>
          <a:xfrm>
            <a:off x="11413790" y="4393922"/>
            <a:ext cx="576263" cy="2076915"/>
          </a:xfrm>
          <a:prstGeom prst="roundRect">
            <a:avLst>
              <a:gd name="adj" fmla="val 359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6FB811E-72C4-4C37-920B-E286E691FF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031"/>
          <a:stretch/>
        </p:blipFill>
        <p:spPr>
          <a:xfrm>
            <a:off x="58680" y="4454069"/>
            <a:ext cx="2639084" cy="186820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E74153-F607-9200-860A-8ECBF8F6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13</a:t>
            </a:fld>
            <a:r>
              <a:rPr lang="zh-CN" altLang="en-US"/>
              <a:t> </a:t>
            </a:r>
            <a:r>
              <a:rPr lang="en-US" altLang="zh-CN"/>
              <a:t>/ 15</a:t>
            </a:r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91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95CEE1-FD63-4035-8FDF-14EF539BF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944" y="720000"/>
            <a:ext cx="3758775" cy="613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0"/>
            <a:ext cx="12180946" cy="720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dirty="0"/>
              <a:t>测试汇编指令 </a:t>
            </a:r>
            <a:r>
              <a:rPr lang="en-US" altLang="zh-CN" dirty="0"/>
              <a:t>+ </a:t>
            </a:r>
            <a:r>
              <a:rPr lang="zh-CN" altLang="en-US" dirty="0"/>
              <a:t>仿真代码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D263C9-D3F2-41FB-B8F7-FC865E706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7" y="756029"/>
            <a:ext cx="7154503" cy="2044143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8BBA9D76-7A8A-477B-8B14-D914DFCD39D4}"/>
              </a:ext>
            </a:extLst>
          </p:cNvPr>
          <p:cNvSpPr/>
          <p:nvPr/>
        </p:nvSpPr>
        <p:spPr>
          <a:xfrm>
            <a:off x="1950279" y="2937900"/>
            <a:ext cx="329381" cy="49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D2A414-09FA-482E-8771-4C130702EFAA}"/>
              </a:ext>
            </a:extLst>
          </p:cNvPr>
          <p:cNvSpPr txBox="1"/>
          <p:nvPr/>
        </p:nvSpPr>
        <p:spPr>
          <a:xfrm>
            <a:off x="3964773" y="737035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测试汇编代码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C09E07-7A2D-4B72-ACB0-95C709D01D7A}"/>
              </a:ext>
            </a:extLst>
          </p:cNvPr>
          <p:cNvSpPr txBox="1"/>
          <p:nvPr/>
        </p:nvSpPr>
        <p:spPr>
          <a:xfrm>
            <a:off x="3248209" y="4683346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测试机器代码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A58B0C-C7F5-4CE5-8D9F-05A56C54AF6A}"/>
              </a:ext>
            </a:extLst>
          </p:cNvPr>
          <p:cNvSpPr txBox="1"/>
          <p:nvPr/>
        </p:nvSpPr>
        <p:spPr>
          <a:xfrm>
            <a:off x="9703331" y="2937900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仿真代码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44E818-66B7-4F9E-9D16-B2C15DA66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470" y="3522675"/>
            <a:ext cx="1762174" cy="325687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CE59D54-D987-4DE7-54CE-8981A4DD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14</a:t>
            </a:fld>
            <a:r>
              <a:rPr lang="zh-CN" altLang="en-US"/>
              <a:t> </a:t>
            </a:r>
            <a:r>
              <a:rPr lang="en-US" altLang="zh-CN"/>
              <a:t>/ 15</a:t>
            </a:r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79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036"/>
            <a:ext cx="12192000" cy="720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dirty="0"/>
              <a:t>效果图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56666"/>
            <a:ext cx="6858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37148" y="771525"/>
            <a:ext cx="7885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单击</a:t>
            </a:r>
            <a:r>
              <a:rPr lang="zh-CN" altLang="en-US" sz="2000" b="1" dirty="0"/>
              <a:t>中间按钮</a:t>
            </a:r>
            <a:r>
              <a:rPr lang="en-US" altLang="zh-CN" sz="2000" dirty="0"/>
              <a:t>(</a:t>
            </a:r>
            <a:r>
              <a:rPr lang="zh-CN" altLang="en-US" sz="2000" dirty="0"/>
              <a:t>系统清零</a:t>
            </a:r>
            <a:r>
              <a:rPr lang="en-US" altLang="zh-CN" sz="2000" dirty="0"/>
              <a:t>)</a:t>
            </a:r>
            <a:r>
              <a:rPr lang="zh-CN" altLang="en-US" sz="2000" dirty="0"/>
              <a:t>，再单击</a:t>
            </a:r>
            <a:r>
              <a:rPr lang="zh-CN" altLang="en-US" sz="2000" b="1" dirty="0"/>
              <a:t>左按钮</a:t>
            </a:r>
            <a:r>
              <a:rPr lang="en-US" altLang="zh-CN" sz="2000" dirty="0"/>
              <a:t>(LED</a:t>
            </a:r>
            <a:r>
              <a:rPr lang="zh-CN" altLang="en-US" sz="2000" dirty="0"/>
              <a:t>输出</a:t>
            </a:r>
            <a:r>
              <a:rPr lang="en-US" altLang="zh-CN" sz="2000" dirty="0"/>
              <a:t>)</a:t>
            </a:r>
            <a:r>
              <a:rPr lang="zh-CN" altLang="en-US" sz="2000" dirty="0"/>
              <a:t>，则</a:t>
            </a:r>
            <a:r>
              <a:rPr lang="zh-CN" altLang="en-US" sz="2000" b="1" dirty="0"/>
              <a:t>清零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zh-CN" altLang="en-US" sz="2000" dirty="0"/>
              <a:t>单击</a:t>
            </a:r>
            <a:r>
              <a:rPr lang="zh-CN" altLang="en-US" sz="2000" b="1" dirty="0"/>
              <a:t>右侧按钮</a:t>
            </a:r>
            <a:r>
              <a:rPr lang="en-US" altLang="zh-CN" sz="2000" dirty="0"/>
              <a:t>(</a:t>
            </a:r>
            <a:r>
              <a:rPr lang="zh-CN" altLang="en-US" sz="2000" dirty="0"/>
              <a:t>开关输入</a:t>
            </a:r>
            <a:r>
              <a:rPr lang="en-US" altLang="zh-CN" sz="2000" dirty="0"/>
              <a:t>)</a:t>
            </a:r>
            <a:r>
              <a:rPr lang="zh-CN" altLang="en-US" sz="2000" dirty="0"/>
              <a:t>，再单击</a:t>
            </a:r>
            <a:r>
              <a:rPr lang="zh-CN" altLang="en-US" sz="2000" b="1" dirty="0"/>
              <a:t>左按钮</a:t>
            </a:r>
            <a:r>
              <a:rPr lang="en-US" altLang="zh-CN" sz="2000" dirty="0"/>
              <a:t>(LED</a:t>
            </a:r>
            <a:r>
              <a:rPr lang="zh-CN" altLang="en-US" sz="2000" dirty="0"/>
              <a:t>输出</a:t>
            </a:r>
            <a:r>
              <a:rPr lang="en-US" altLang="zh-CN" sz="2000" dirty="0"/>
              <a:t>) </a:t>
            </a:r>
            <a:r>
              <a:rPr lang="zh-CN" altLang="en-US" sz="2000" dirty="0"/>
              <a:t>，显示</a:t>
            </a:r>
            <a:r>
              <a:rPr lang="zh-CN" altLang="en-US" sz="2000" b="1" dirty="0"/>
              <a:t>相加</a:t>
            </a:r>
            <a:r>
              <a:rPr lang="zh-CN" altLang="en-US" sz="2000" dirty="0"/>
              <a:t>结果。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1931EB-0E41-EE5A-8395-C2CB90F0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15</a:t>
            </a:fld>
            <a:r>
              <a:rPr lang="zh-CN" altLang="en-US"/>
              <a:t> </a:t>
            </a:r>
            <a:r>
              <a:rPr lang="en-US" altLang="zh-CN"/>
              <a:t>/ 15</a:t>
            </a:r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63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8E305-0DB6-4C8C-8F78-B15802A2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92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zh-CN" altLang="en-US" dirty="0"/>
              <a:t>外围设备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CAF1A5-B8AC-477A-ACBE-2350EA87E13B}"/>
              </a:ext>
            </a:extLst>
          </p:cNvPr>
          <p:cNvSpPr txBox="1"/>
          <p:nvPr/>
        </p:nvSpPr>
        <p:spPr>
          <a:xfrm>
            <a:off x="3547786" y="971534"/>
            <a:ext cx="537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计算机中除</a:t>
            </a:r>
            <a:r>
              <a:rPr lang="en-US" altLang="zh-CN" sz="2400" b="1" dirty="0"/>
              <a:t>CPU</a:t>
            </a:r>
            <a:r>
              <a:rPr lang="zh-CN" altLang="en-US" sz="2400" dirty="0"/>
              <a:t>和</a:t>
            </a:r>
            <a:r>
              <a:rPr lang="zh-CN" altLang="en-US" sz="2400" b="1" dirty="0"/>
              <a:t>内存</a:t>
            </a:r>
            <a:r>
              <a:rPr lang="zh-CN" altLang="en-US" sz="2400" dirty="0"/>
              <a:t>以外的所有设备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FCF0A2-A71F-483A-9A4A-41EF87AE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13" y="2973860"/>
            <a:ext cx="2444496" cy="2444496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BA61CE4-A764-4DC7-946A-2A24A0F09A3B}"/>
              </a:ext>
            </a:extLst>
          </p:cNvPr>
          <p:cNvGrpSpPr/>
          <p:nvPr/>
        </p:nvGrpSpPr>
        <p:grpSpPr>
          <a:xfrm>
            <a:off x="4292604" y="2306647"/>
            <a:ext cx="3768757" cy="3588214"/>
            <a:chOff x="4206878" y="2286117"/>
            <a:chExt cx="3768757" cy="358821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37F5E9A-F4EA-4C1F-917D-4F1B7DDEA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6700" y="2515942"/>
              <a:ext cx="3319272" cy="3319272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B8EF95F-58F5-4D4D-9C52-5C0569E1DA8F}"/>
                </a:ext>
              </a:extLst>
            </p:cNvPr>
            <p:cNvSpPr txBox="1"/>
            <p:nvPr/>
          </p:nvSpPr>
          <p:spPr>
            <a:xfrm>
              <a:off x="4436700" y="2286117"/>
              <a:ext cx="3319272" cy="3319273"/>
            </a:xfrm>
            <a:prstGeom prst="ellipse">
              <a:avLst/>
            </a:prstGeom>
            <a:noFill/>
          </p:spPr>
          <p:txBody>
            <a:bodyPr wrap="none" rtlCol="0">
              <a:prstTxWarp prst="textCircle">
                <a:avLst>
                  <a:gd name="adj" fmla="val 13828333"/>
                </a:avLst>
              </a:prstTxWarp>
              <a:spAutoFit/>
            </a:bodyPr>
            <a:lstStyle/>
            <a:p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</a:rPr>
                <a:t>外存设备控制器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8B25CBF-3795-42FC-B333-99BB077EA2B1}"/>
                </a:ext>
              </a:extLst>
            </p:cNvPr>
            <p:cNvSpPr txBox="1"/>
            <p:nvPr/>
          </p:nvSpPr>
          <p:spPr>
            <a:xfrm rot="15970123">
              <a:off x="4206879" y="2555058"/>
              <a:ext cx="3319272" cy="3319273"/>
            </a:xfrm>
            <a:prstGeom prst="ellipse">
              <a:avLst/>
            </a:prstGeom>
            <a:noFill/>
          </p:spPr>
          <p:txBody>
            <a:bodyPr wrap="none" rtlCol="0">
              <a:prstTxWarp prst="textCircle">
                <a:avLst>
                  <a:gd name="adj" fmla="val 13828333"/>
                </a:avLst>
              </a:prstTxWarp>
              <a:spAutoFit/>
            </a:bodyPr>
            <a:lstStyle/>
            <a:p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</a:rPr>
                <a:t>输入设备控制器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1DD6B85-6F59-4446-9080-F37AB2C86E41}"/>
                </a:ext>
              </a:extLst>
            </p:cNvPr>
            <p:cNvSpPr txBox="1"/>
            <p:nvPr/>
          </p:nvSpPr>
          <p:spPr>
            <a:xfrm rot="5675589">
              <a:off x="4656363" y="2555057"/>
              <a:ext cx="3319272" cy="3319273"/>
            </a:xfrm>
            <a:prstGeom prst="ellipse">
              <a:avLst/>
            </a:prstGeom>
            <a:noFill/>
          </p:spPr>
          <p:txBody>
            <a:bodyPr wrap="none" rtlCol="0">
              <a:prstTxWarp prst="textCircle">
                <a:avLst>
                  <a:gd name="adj" fmla="val 13828333"/>
                </a:avLst>
              </a:prstTxWarp>
              <a:spAutoFit/>
            </a:bodyPr>
            <a:lstStyle/>
            <a:p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</a:rPr>
                <a:t>输出设备控制器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14544F-2E0D-4BDD-A18E-89D9E5A13296}"/>
                </a:ext>
              </a:extLst>
            </p:cNvPr>
            <p:cNvSpPr/>
            <p:nvPr/>
          </p:nvSpPr>
          <p:spPr>
            <a:xfrm rot="1068368">
              <a:off x="5309970" y="5265121"/>
              <a:ext cx="7232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accent2">
                      <a:lumMod val="75000"/>
                    </a:schemeClr>
                  </a:solidFill>
                </a:rPr>
                <a:t>通信</a:t>
              </a:r>
              <a:endParaRPr lang="en-US" altLang="zh-CN" sz="14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accent2">
                      <a:lumMod val="75000"/>
                    </a:schemeClr>
                  </a:solidFill>
                </a:rPr>
                <a:t>控制器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A80FDE-3006-4647-907B-D8CE966BD90E}"/>
                </a:ext>
              </a:extLst>
            </p:cNvPr>
            <p:cNvSpPr/>
            <p:nvPr/>
          </p:nvSpPr>
          <p:spPr>
            <a:xfrm rot="20340340">
              <a:off x="6240556" y="5239998"/>
              <a:ext cx="7232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accent2">
                      <a:lumMod val="75000"/>
                    </a:schemeClr>
                  </a:solidFill>
                </a:rPr>
                <a:t>过程</a:t>
              </a:r>
              <a:endParaRPr lang="en-US" altLang="zh-CN" sz="14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accent2">
                      <a:lumMod val="75000"/>
                    </a:schemeClr>
                  </a:solidFill>
                </a:rPr>
                <a:t>控制器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D21438D-563D-4A58-A7C6-F18FE15CA519}"/>
              </a:ext>
            </a:extLst>
          </p:cNvPr>
          <p:cNvGrpSpPr/>
          <p:nvPr/>
        </p:nvGrpSpPr>
        <p:grpSpPr>
          <a:xfrm>
            <a:off x="5341038" y="3353634"/>
            <a:ext cx="1682046" cy="1660256"/>
            <a:chOff x="5255313" y="3333104"/>
            <a:chExt cx="1682046" cy="1660256"/>
          </a:xfrm>
        </p:grpSpPr>
        <p:sp>
          <p:nvSpPr>
            <p:cNvPr id="15" name="箭头: 上下 14">
              <a:extLst>
                <a:ext uri="{FF2B5EF4-FFF2-40B4-BE49-F238E27FC236}">
                  <a16:creationId xmlns:a16="http://schemas.microsoft.com/office/drawing/2014/main" id="{ED1298A5-EF65-4A9A-8DF6-48036F72E20F}"/>
                </a:ext>
              </a:extLst>
            </p:cNvPr>
            <p:cNvSpPr/>
            <p:nvPr/>
          </p:nvSpPr>
          <p:spPr>
            <a:xfrm>
              <a:off x="6005921" y="3333104"/>
              <a:ext cx="180000" cy="432000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上下 15">
              <a:extLst>
                <a:ext uri="{FF2B5EF4-FFF2-40B4-BE49-F238E27FC236}">
                  <a16:creationId xmlns:a16="http://schemas.microsoft.com/office/drawing/2014/main" id="{A599736E-7D70-433E-8B23-35ECB1498634}"/>
                </a:ext>
              </a:extLst>
            </p:cNvPr>
            <p:cNvSpPr/>
            <p:nvPr/>
          </p:nvSpPr>
          <p:spPr>
            <a:xfrm rot="5400000">
              <a:off x="6631359" y="3959578"/>
              <a:ext cx="180000" cy="432000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上下 16">
              <a:extLst>
                <a:ext uri="{FF2B5EF4-FFF2-40B4-BE49-F238E27FC236}">
                  <a16:creationId xmlns:a16="http://schemas.microsoft.com/office/drawing/2014/main" id="{E4BB3AAC-465F-4A5A-BA1E-535816BFE8D1}"/>
                </a:ext>
              </a:extLst>
            </p:cNvPr>
            <p:cNvSpPr/>
            <p:nvPr/>
          </p:nvSpPr>
          <p:spPr>
            <a:xfrm rot="5400000">
              <a:off x="5381313" y="3946651"/>
              <a:ext cx="180000" cy="432000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上下 17">
              <a:extLst>
                <a:ext uri="{FF2B5EF4-FFF2-40B4-BE49-F238E27FC236}">
                  <a16:creationId xmlns:a16="http://schemas.microsoft.com/office/drawing/2014/main" id="{E3A4C145-572D-4739-867C-D7CDEAE0697C}"/>
                </a:ext>
              </a:extLst>
            </p:cNvPr>
            <p:cNvSpPr/>
            <p:nvPr/>
          </p:nvSpPr>
          <p:spPr>
            <a:xfrm rot="1008341">
              <a:off x="5821074" y="4561360"/>
              <a:ext cx="180000" cy="432000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上下 18">
              <a:extLst>
                <a:ext uri="{FF2B5EF4-FFF2-40B4-BE49-F238E27FC236}">
                  <a16:creationId xmlns:a16="http://schemas.microsoft.com/office/drawing/2014/main" id="{0A88DF9E-35B7-485C-9C8A-170F31F24291}"/>
                </a:ext>
              </a:extLst>
            </p:cNvPr>
            <p:cNvSpPr/>
            <p:nvPr/>
          </p:nvSpPr>
          <p:spPr>
            <a:xfrm rot="20213900">
              <a:off x="6232177" y="4547614"/>
              <a:ext cx="180000" cy="432000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B263BAD-6B2E-41DD-AE68-3D594B5C9B9C}"/>
                </a:ext>
              </a:extLst>
            </p:cNvPr>
            <p:cNvSpPr/>
            <p:nvPr/>
          </p:nvSpPr>
          <p:spPr>
            <a:xfrm>
              <a:off x="5571164" y="3405735"/>
              <a:ext cx="10518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系统   总线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268A64D-E609-4EA1-A840-2A93FABB2635}"/>
              </a:ext>
            </a:extLst>
          </p:cNvPr>
          <p:cNvGrpSpPr/>
          <p:nvPr/>
        </p:nvGrpSpPr>
        <p:grpSpPr>
          <a:xfrm>
            <a:off x="3289303" y="3341824"/>
            <a:ext cx="1620471" cy="2478474"/>
            <a:chOff x="3203577" y="3321294"/>
            <a:chExt cx="1620471" cy="247847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D294DE-AE81-45CC-8446-165889AB4713}"/>
                </a:ext>
              </a:extLst>
            </p:cNvPr>
            <p:cNvSpPr txBox="1"/>
            <p:nvPr/>
          </p:nvSpPr>
          <p:spPr>
            <a:xfrm>
              <a:off x="3498348" y="33212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键盘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34D988C-F1D4-461D-B443-63254EC75587}"/>
                </a:ext>
              </a:extLst>
            </p:cNvPr>
            <p:cNvSpPr txBox="1"/>
            <p:nvPr/>
          </p:nvSpPr>
          <p:spPr>
            <a:xfrm>
              <a:off x="3403197" y="38502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鼠标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4453A5E-D206-45C8-AFC2-16BB4DCE1F24}"/>
                </a:ext>
              </a:extLst>
            </p:cNvPr>
            <p:cNvSpPr txBox="1"/>
            <p:nvPr/>
          </p:nvSpPr>
          <p:spPr>
            <a:xfrm rot="21038226">
              <a:off x="3353608" y="490810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扫描仪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B19A60E-A943-4D0B-993A-49E13CAFEAFD}"/>
                </a:ext>
              </a:extLst>
            </p:cNvPr>
            <p:cNvSpPr txBox="1"/>
            <p:nvPr/>
          </p:nvSpPr>
          <p:spPr>
            <a:xfrm>
              <a:off x="3203577" y="43791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麦克风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DCE9139-29C7-40B7-8BAB-5F31E4F8237F}"/>
                </a:ext>
              </a:extLst>
            </p:cNvPr>
            <p:cNvSpPr txBox="1"/>
            <p:nvPr/>
          </p:nvSpPr>
          <p:spPr>
            <a:xfrm rot="20815416">
              <a:off x="3604992" y="543043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触摸屏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3764264-CEF1-4E4B-A36B-10B5D818C075}"/>
                </a:ext>
              </a:extLst>
            </p:cNvPr>
            <p:cNvCxnSpPr>
              <a:stCxn id="22" idx="3"/>
            </p:cNvCxnSpPr>
            <p:nvPr/>
          </p:nvCxnSpPr>
          <p:spPr>
            <a:xfrm>
              <a:off x="4144679" y="3505960"/>
              <a:ext cx="384110" cy="1054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E2B0BF9-32E3-487B-B359-3B749B4196C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4049528" y="4034898"/>
              <a:ext cx="381225" cy="342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91347B8-7164-4ED5-BAA5-802C876554DE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4080740" y="4479720"/>
              <a:ext cx="398971" cy="84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B324CFB-2F00-4EC7-A137-2780D5711E59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4224928" y="4912543"/>
              <a:ext cx="378495" cy="1088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893DEF1-C70E-4B28-8B41-625C7F15D44A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4470782" y="5280773"/>
              <a:ext cx="353266" cy="2351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2A42A5E-A4D4-40A9-816E-0EE27E53D9D9}"/>
              </a:ext>
            </a:extLst>
          </p:cNvPr>
          <p:cNvGrpSpPr/>
          <p:nvPr/>
        </p:nvGrpSpPr>
        <p:grpSpPr>
          <a:xfrm>
            <a:off x="6430236" y="5771689"/>
            <a:ext cx="1107996" cy="835485"/>
            <a:chOff x="6344511" y="5751158"/>
            <a:chExt cx="1107996" cy="835485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E127808-988B-424F-B7EC-0199DC4DD71E}"/>
                </a:ext>
              </a:extLst>
            </p:cNvPr>
            <p:cNvSpPr txBox="1"/>
            <p:nvPr/>
          </p:nvSpPr>
          <p:spPr>
            <a:xfrm rot="20736708">
              <a:off x="6344511" y="62173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过程设备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FFE0AC1-E9DD-4DFB-B1BF-5FD63869F48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53486" y="5751158"/>
              <a:ext cx="199135" cy="471945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E644AF3-D588-4BCE-9246-472017F099FB}"/>
              </a:ext>
            </a:extLst>
          </p:cNvPr>
          <p:cNvGrpSpPr/>
          <p:nvPr/>
        </p:nvGrpSpPr>
        <p:grpSpPr>
          <a:xfrm>
            <a:off x="4577294" y="1815576"/>
            <a:ext cx="3059594" cy="1001930"/>
            <a:chOff x="4491569" y="1795046"/>
            <a:chExt cx="3059594" cy="1001930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844AE8B-B8E3-4A21-A6D5-EACD07CD53F1}"/>
                </a:ext>
              </a:extLst>
            </p:cNvPr>
            <p:cNvSpPr txBox="1"/>
            <p:nvPr/>
          </p:nvSpPr>
          <p:spPr>
            <a:xfrm rot="19364181">
              <a:off x="4491569" y="2164587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磁盘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9FA23A6-78F6-47A0-B23A-477F720C75E4}"/>
                </a:ext>
              </a:extLst>
            </p:cNvPr>
            <p:cNvSpPr txBox="1"/>
            <p:nvPr/>
          </p:nvSpPr>
          <p:spPr>
            <a:xfrm rot="20947761">
              <a:off x="5210699" y="181619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固态盘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235206D-34E4-47BA-A9A8-1FA2DE5527AA}"/>
                </a:ext>
              </a:extLst>
            </p:cNvPr>
            <p:cNvSpPr txBox="1"/>
            <p:nvPr/>
          </p:nvSpPr>
          <p:spPr>
            <a:xfrm rot="550118">
              <a:off x="6177355" y="179504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光盘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BDACC2B-C979-469D-826B-900E2EBB9A59}"/>
                </a:ext>
              </a:extLst>
            </p:cNvPr>
            <p:cNvSpPr txBox="1"/>
            <p:nvPr/>
          </p:nvSpPr>
          <p:spPr>
            <a:xfrm rot="1575240">
              <a:off x="6904832" y="200640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磁带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29A48A6-BB4C-472C-8A44-9338E448CFE6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4926547" y="2496221"/>
              <a:ext cx="213192" cy="300755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2193BFF-4186-4846-B2F9-88816B5839EF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5684108" y="2182209"/>
              <a:ext cx="77999" cy="358154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7402D62E-1F6D-4A61-9E46-EF5B3D683AB2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6402243" y="2162019"/>
              <a:ext cx="68853" cy="38436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4926845-C60D-42B2-9582-D5C12D721C12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flipH="1">
              <a:off x="6914053" y="2356686"/>
              <a:ext cx="232258" cy="37586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CC71247-D1DA-4EFF-AA7C-AE5BE98416A0}"/>
              </a:ext>
            </a:extLst>
          </p:cNvPr>
          <p:cNvGrpSpPr/>
          <p:nvPr/>
        </p:nvGrpSpPr>
        <p:grpSpPr>
          <a:xfrm>
            <a:off x="4846080" y="5908901"/>
            <a:ext cx="1107996" cy="661999"/>
            <a:chOff x="4760355" y="5888370"/>
            <a:chExt cx="1107996" cy="661999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98B351D-E645-48BE-8B13-C7819D06EE72}"/>
                </a:ext>
              </a:extLst>
            </p:cNvPr>
            <p:cNvSpPr txBox="1"/>
            <p:nvPr/>
          </p:nvSpPr>
          <p:spPr>
            <a:xfrm rot="1458870">
              <a:off x="4760355" y="618103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通信设备</a:t>
              </a:r>
            </a:p>
          </p:txBody>
        </p:sp>
        <p:sp>
          <p:nvSpPr>
            <p:cNvPr id="46" name="闪电形 45">
              <a:extLst>
                <a:ext uri="{FF2B5EF4-FFF2-40B4-BE49-F238E27FC236}">
                  <a16:creationId xmlns:a16="http://schemas.microsoft.com/office/drawing/2014/main" id="{C661A47E-D9AA-4CB2-90AC-030D840780E0}"/>
                </a:ext>
              </a:extLst>
            </p:cNvPr>
            <p:cNvSpPr/>
            <p:nvPr/>
          </p:nvSpPr>
          <p:spPr>
            <a:xfrm rot="13850708">
              <a:off x="5415580" y="5789017"/>
              <a:ext cx="181047" cy="379753"/>
            </a:xfrm>
            <a:prstGeom prst="lightningBol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>
            <a:extLst>
              <a:ext uri="{FF2B5EF4-FFF2-40B4-BE49-F238E27FC236}">
                <a16:creationId xmlns:a16="http://schemas.microsoft.com/office/drawing/2014/main" id="{455F85C3-309A-487C-8496-4E92001E8BFE}"/>
              </a:ext>
            </a:extLst>
          </p:cNvPr>
          <p:cNvSpPr/>
          <p:nvPr/>
        </p:nvSpPr>
        <p:spPr>
          <a:xfrm>
            <a:off x="5791973" y="3806020"/>
            <a:ext cx="780176" cy="78017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CPU</a:t>
            </a:r>
            <a:r>
              <a:rPr lang="zh-CN" altLang="en-US" sz="1400" b="1" dirty="0">
                <a:solidFill>
                  <a:schemeClr val="tx1"/>
                </a:solidFill>
              </a:rPr>
              <a:t>内存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7482F07-1CEC-47C8-9679-DAA49C453119}"/>
              </a:ext>
            </a:extLst>
          </p:cNvPr>
          <p:cNvGrpSpPr/>
          <p:nvPr/>
        </p:nvGrpSpPr>
        <p:grpSpPr>
          <a:xfrm>
            <a:off x="7619904" y="3143937"/>
            <a:ext cx="1611677" cy="2417845"/>
            <a:chOff x="7534178" y="3123406"/>
            <a:chExt cx="1611677" cy="2417845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D8D02FF-D9F4-4591-BD2F-D8ED53168595}"/>
                </a:ext>
              </a:extLst>
            </p:cNvPr>
            <p:cNvSpPr txBox="1"/>
            <p:nvPr/>
          </p:nvSpPr>
          <p:spPr>
            <a:xfrm>
              <a:off x="8092149" y="312340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显示器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0FF3B23-8D51-46F9-9FF2-E31095802207}"/>
                </a:ext>
              </a:extLst>
            </p:cNvPr>
            <p:cNvSpPr txBox="1"/>
            <p:nvPr/>
          </p:nvSpPr>
          <p:spPr>
            <a:xfrm>
              <a:off x="8268692" y="375684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投影仪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B5FD05D-E4DC-4D00-912F-480D765005C0}"/>
                </a:ext>
              </a:extLst>
            </p:cNvPr>
            <p:cNvSpPr txBox="1"/>
            <p:nvPr/>
          </p:nvSpPr>
          <p:spPr>
            <a:xfrm>
              <a:off x="8233033" y="45102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打印机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CBBD44A-90F2-4411-8B39-F6FF0D407F9A}"/>
                </a:ext>
              </a:extLst>
            </p:cNvPr>
            <p:cNvSpPr txBox="1"/>
            <p:nvPr/>
          </p:nvSpPr>
          <p:spPr>
            <a:xfrm>
              <a:off x="8025284" y="51719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音箱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AC01A85-DA70-414F-ACFE-9C79160EA041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7608813" y="3308072"/>
              <a:ext cx="483336" cy="1793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951A4CC-C471-477D-B311-B9D5D029D9D7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7534178" y="5050338"/>
              <a:ext cx="491106" cy="3062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5C06948-29D2-4790-8B6D-D69DC6CF4D4F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7748087" y="3941507"/>
              <a:ext cx="520605" cy="516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10CD698-0E48-4A8F-9A6F-8CCEC8608462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7725427" y="4544563"/>
              <a:ext cx="507606" cy="1503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FDFA8538-28CE-4370-9744-22C88B3A096C}"/>
              </a:ext>
            </a:extLst>
          </p:cNvPr>
          <p:cNvSpPr txBox="1"/>
          <p:nvPr/>
        </p:nvSpPr>
        <p:spPr>
          <a:xfrm>
            <a:off x="8177874" y="3141698"/>
            <a:ext cx="8771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显示器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71CDDFC-2792-4BE0-8E5C-B35BDCFB5BC4}"/>
              </a:ext>
            </a:extLst>
          </p:cNvPr>
          <p:cNvSpPr txBox="1"/>
          <p:nvPr/>
        </p:nvSpPr>
        <p:spPr>
          <a:xfrm rot="19364181">
            <a:off x="4567821" y="2174798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磁盘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DB73AAC-6A21-4936-AE58-2EBF16E6BC2B}"/>
              </a:ext>
            </a:extLst>
          </p:cNvPr>
          <p:cNvSpPr txBox="1"/>
          <p:nvPr/>
        </p:nvSpPr>
        <p:spPr>
          <a:xfrm rot="1102630">
            <a:off x="4699821" y="2766265"/>
            <a:ext cx="2963651" cy="3001023"/>
          </a:xfrm>
          <a:prstGeom prst="ellipse">
            <a:avLst/>
          </a:prstGeom>
          <a:noFill/>
        </p:spPr>
        <p:txBody>
          <a:bodyPr wrap="none" rtlCol="0">
            <a:prstTxWarp prst="textCircle">
              <a:avLst>
                <a:gd name="adj" fmla="val 13828333"/>
              </a:avLst>
            </a:prstTxWarp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I/O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接口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F5CF17AD-D96A-4C26-9FEA-EBA046835F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68" y="5661804"/>
            <a:ext cx="1103653" cy="108177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DD05D2-8551-7636-525E-61B16F13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 15</a:t>
            </a:r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34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7" grpId="0" animBg="1"/>
      <p:bldP spid="58" grpId="0" animBg="1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zh-CN" altLang="en-US" dirty="0"/>
              <a:t>接口技术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0180" y="876963"/>
            <a:ext cx="11222699" cy="511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输出（</a:t>
            </a:r>
            <a:r>
              <a:rPr lang="en-US" altLang="zh-CN" sz="2400" b="1" dirty="0"/>
              <a:t>I/O</a:t>
            </a:r>
            <a:r>
              <a:rPr lang="zh-CN" altLang="en-US" sz="2400" dirty="0"/>
              <a:t>）：计算机与外界的信息交换。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计算机与外界的信息交换是通过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设备</a:t>
            </a:r>
            <a:r>
              <a:rPr lang="zh-CN" altLang="en-US" sz="2400" dirty="0"/>
              <a:t>进行。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一种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设备</a:t>
            </a:r>
            <a:r>
              <a:rPr lang="zh-CN" altLang="en-US" sz="2400" dirty="0"/>
              <a:t>与计算机就需要一个连接电路：</a:t>
            </a:r>
            <a:r>
              <a:rPr lang="en-US" altLang="zh-CN" sz="24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I/O</a:t>
            </a:r>
            <a:r>
              <a:rPr lang="zh-CN" altLang="en-US" sz="2800" b="1" dirty="0">
                <a:solidFill>
                  <a:srgbClr val="FF0000"/>
                </a:solidFill>
              </a:rPr>
              <a:t>接口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设备识别</a:t>
            </a:r>
            <a:r>
              <a:rPr lang="zh-CN" altLang="en-US" sz="2400" dirty="0"/>
              <a:t>：处理器如何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  <a:r>
              <a:rPr lang="zh-CN" altLang="en-US" sz="2400" dirty="0"/>
              <a:t>外部设备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设备通信</a:t>
            </a:r>
            <a:r>
              <a:rPr lang="zh-CN" altLang="en-US" sz="2400" dirty="0"/>
              <a:t>：处理器如何与外设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交换信息</a:t>
            </a:r>
            <a:r>
              <a:rPr lang="zh-CN" altLang="en-US" sz="2400" dirty="0"/>
              <a:t>，进行</a:t>
            </a:r>
            <a:r>
              <a:rPr lang="zh-CN" altLang="en-US" sz="2400" b="1" dirty="0"/>
              <a:t>状态</a:t>
            </a:r>
            <a:r>
              <a:rPr lang="zh-CN" altLang="en-US" sz="2400" dirty="0"/>
              <a:t>、</a:t>
            </a:r>
            <a:r>
              <a:rPr lang="zh-CN" altLang="en-US" sz="2400" b="1" dirty="0"/>
              <a:t>控制信号</a:t>
            </a:r>
            <a:r>
              <a:rPr lang="zh-CN" altLang="en-US" sz="2400" dirty="0"/>
              <a:t>、</a:t>
            </a:r>
            <a:r>
              <a:rPr lang="zh-CN" altLang="en-US" sz="2400" b="1" dirty="0"/>
              <a:t>数据</a:t>
            </a:r>
            <a:r>
              <a:rPr lang="zh-CN" altLang="en-US" sz="2400" dirty="0"/>
              <a:t> 交换。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接口控制方式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查询方式</a:t>
            </a:r>
            <a:r>
              <a:rPr lang="zh-CN" altLang="en-US" sz="2400" dirty="0"/>
              <a:t>：处理器在传送数据之前查询是否允许传送数据</a:t>
            </a:r>
            <a:r>
              <a:rPr lang="en-US" altLang="zh-CN" sz="24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中断方式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DMA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方式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88058" y="5101881"/>
            <a:ext cx="3848418" cy="10439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接口中有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数据端口、状态端口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、控制端口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12267" y="218696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通信的桥梁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F59748-79FD-074C-A995-1C5E5745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15</a:t>
            </a:r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59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967"/>
            <a:ext cx="12196220" cy="792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接口结构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8924" y="861928"/>
            <a:ext cx="11677059" cy="1226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标准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I/O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结构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：接口为专有设备，不同于普通存储器。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存储器映像</a:t>
            </a:r>
            <a:r>
              <a:rPr lang="en-US" altLang="zh-CN" sz="2800" b="1" dirty="0">
                <a:solidFill>
                  <a:srgbClr val="FF0000"/>
                </a:solidFill>
              </a:rPr>
              <a:t>I/O</a:t>
            </a:r>
            <a:r>
              <a:rPr lang="zh-CN" altLang="en-US" sz="2800" b="1" dirty="0">
                <a:solidFill>
                  <a:srgbClr val="FF0000"/>
                </a:solidFill>
              </a:rPr>
              <a:t>接口</a:t>
            </a:r>
            <a:r>
              <a:rPr lang="zh-CN" altLang="en-US" sz="2400" dirty="0"/>
              <a:t>：</a:t>
            </a:r>
            <a:r>
              <a:rPr lang="zh-CN" altLang="en-US" sz="2000" dirty="0"/>
              <a:t>将 </a:t>
            </a:r>
            <a:r>
              <a:rPr lang="en-US" altLang="zh-CN" sz="2500" b="1" dirty="0"/>
              <a:t>I/O</a:t>
            </a:r>
            <a:r>
              <a:rPr lang="zh-CN" altLang="en-US" sz="25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接口的地址空间 </a:t>
            </a:r>
            <a:r>
              <a:rPr lang="zh-CN" altLang="en-US" sz="2000" dirty="0"/>
              <a:t>映像到 </a:t>
            </a:r>
            <a:r>
              <a:rPr lang="zh-CN" altLang="en-US" sz="25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存储器的部分地址空间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6731000" y="2993407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I/O</a:t>
            </a:r>
            <a:r>
              <a:rPr lang="zh-CN" altLang="en-US" sz="2400" b="1" dirty="0"/>
              <a:t>接口空间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517900" y="2902097"/>
            <a:ext cx="1905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17900" y="4451497"/>
            <a:ext cx="1905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08626" y="31667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存储器空间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608626" y="470308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存储器空间</a:t>
            </a:r>
          </a:p>
        </p:txBody>
      </p:sp>
      <p:sp>
        <p:nvSpPr>
          <p:cNvPr id="13" name="矩形 12"/>
          <p:cNvSpPr/>
          <p:nvPr/>
        </p:nvSpPr>
        <p:spPr>
          <a:xfrm>
            <a:off x="3517900" y="3816497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I/O</a:t>
            </a:r>
            <a:r>
              <a:rPr lang="zh-CN" altLang="en-US" sz="2400" b="1" dirty="0"/>
              <a:t>接口空间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422900" y="3017540"/>
            <a:ext cx="1308100" cy="77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422900" y="3628407"/>
            <a:ext cx="1308101" cy="82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636001" y="340640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</a:t>
            </a:r>
            <a:r>
              <a:rPr lang="en-US" altLang="zh-CN" b="1" dirty="0"/>
              <a:t>000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8636001" y="286881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</a:t>
            </a:r>
            <a:r>
              <a:rPr lang="en-US" altLang="zh-CN" b="1" dirty="0"/>
              <a:t>3FF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531732" y="506709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0x00000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24471" y="442574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0x3FFFF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31733" y="418617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</a:t>
            </a:r>
            <a:r>
              <a:rPr lang="en-US" altLang="zh-CN" b="1" dirty="0"/>
              <a:t>40000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2531733" y="376707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</a:t>
            </a:r>
            <a:r>
              <a:rPr lang="en-US" altLang="zh-CN" b="1" dirty="0"/>
              <a:t>403FF</a:t>
            </a:r>
            <a:endParaRPr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2531733" y="354482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0x40400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31733" y="282713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0xFFFFF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45590" y="457539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嵌入式处理器基本都采用这种结构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669234" y="5967331"/>
            <a:ext cx="10853531" cy="49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/>
              <a:t>处理器不需要提供专门的接口控制总线，可采用与访问</a:t>
            </a:r>
            <a:r>
              <a:rPr lang="zh-CN" altLang="en-US" sz="2200" b="1" dirty="0"/>
              <a:t>存储器</a:t>
            </a:r>
            <a:r>
              <a:rPr lang="zh-CN" altLang="en-US" sz="2200" dirty="0"/>
              <a:t>一样的方式访问</a:t>
            </a:r>
            <a:r>
              <a:rPr lang="en-US" altLang="zh-CN" sz="2200" dirty="0"/>
              <a:t>I/O</a:t>
            </a:r>
            <a:r>
              <a:rPr lang="zh-CN" altLang="en-US" sz="2200" dirty="0"/>
              <a:t>接口。</a:t>
            </a:r>
            <a:endParaRPr lang="en-US" altLang="zh-CN" sz="2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67AB1E-5667-0A1A-1602-477F9874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15</a:t>
            </a:r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27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dirty="0"/>
              <a:t>存储器映像 </a:t>
            </a:r>
            <a:r>
              <a:rPr lang="en-US" altLang="zh-CN" dirty="0"/>
              <a:t>I/O </a:t>
            </a:r>
            <a:r>
              <a:rPr lang="zh-CN" altLang="en-US" dirty="0"/>
              <a:t>寻址方式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08175" y="923090"/>
            <a:ext cx="8375650" cy="289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/>
              <a:t>特点</a:t>
            </a:r>
            <a:endParaRPr lang="en-US" altLang="zh-CN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I/O</a:t>
            </a:r>
            <a:r>
              <a:rPr lang="zh-CN" altLang="en-US" sz="2400" dirty="0"/>
              <a:t>接口与存储器</a:t>
            </a:r>
            <a:r>
              <a:rPr lang="zh-CN" altLang="en-US" sz="2400" b="1" dirty="0"/>
              <a:t>共用</a:t>
            </a:r>
            <a:r>
              <a:rPr lang="zh-CN" altLang="en-US" sz="2400" dirty="0"/>
              <a:t>同一个地址空间；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每一个</a:t>
            </a:r>
            <a:r>
              <a:rPr lang="en-US" altLang="zh-CN" sz="2400" dirty="0"/>
              <a:t>I/O</a:t>
            </a:r>
            <a:r>
              <a:rPr lang="zh-CN" altLang="en-US" sz="2400" dirty="0"/>
              <a:t>设备占用存储器空间的一个地址；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CPU</a:t>
            </a:r>
            <a:r>
              <a:rPr lang="zh-CN" altLang="en-US" sz="2400" dirty="0"/>
              <a:t>利用</a:t>
            </a:r>
            <a:r>
              <a:rPr lang="en-US" altLang="zh-CN" sz="2400" dirty="0" err="1">
                <a:solidFill>
                  <a:schemeClr val="accent5"/>
                </a:solidFill>
              </a:rPr>
              <a:t>lw</a:t>
            </a:r>
            <a:r>
              <a:rPr lang="zh-CN" altLang="en-US" sz="2400" dirty="0"/>
              <a:t>、</a:t>
            </a:r>
            <a:r>
              <a:rPr lang="en-US" altLang="zh-CN" sz="2400" dirty="0" err="1">
                <a:solidFill>
                  <a:schemeClr val="accent5"/>
                </a:solidFill>
              </a:rPr>
              <a:t>sw</a:t>
            </a:r>
            <a:r>
              <a:rPr lang="zh-CN" altLang="en-US" sz="2400" dirty="0"/>
              <a:t>等指令对</a:t>
            </a:r>
            <a:r>
              <a:rPr lang="en-US" altLang="zh-CN" sz="2400" dirty="0"/>
              <a:t>I/O</a:t>
            </a:r>
            <a:r>
              <a:rPr lang="zh-CN" altLang="en-US" sz="2400" dirty="0"/>
              <a:t>设备的管理；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CPU</a:t>
            </a:r>
            <a:r>
              <a:rPr lang="zh-CN" altLang="en-US" sz="2400" dirty="0"/>
              <a:t>利用</a:t>
            </a:r>
            <a:r>
              <a:rPr lang="zh-CN" altLang="en-US" sz="2400" b="1" dirty="0"/>
              <a:t>存储器读写信号</a:t>
            </a:r>
            <a:r>
              <a:rPr lang="zh-CN" altLang="en-US" sz="2400" dirty="0"/>
              <a:t>对</a:t>
            </a:r>
            <a:r>
              <a:rPr lang="en-US" altLang="zh-CN" sz="2400" dirty="0"/>
              <a:t>I/O</a:t>
            </a:r>
            <a:r>
              <a:rPr lang="zh-CN" altLang="en-US" sz="2400" dirty="0"/>
              <a:t>设备进行读写控制。</a:t>
            </a:r>
            <a:endParaRPr lang="en-US" altLang="zh-CN" sz="2400" dirty="0"/>
          </a:p>
        </p:txBody>
      </p:sp>
      <p:sp>
        <p:nvSpPr>
          <p:cNvPr id="10" name="梯形 9"/>
          <p:cNvSpPr/>
          <p:nvPr/>
        </p:nvSpPr>
        <p:spPr>
          <a:xfrm>
            <a:off x="1875885" y="4476520"/>
            <a:ext cx="2133600" cy="596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>
            <a:off x="1571085" y="5073420"/>
            <a:ext cx="2743200" cy="1231900"/>
          </a:xfrm>
          <a:prstGeom prst="trapezoi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78506" y="459030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内的</a:t>
            </a:r>
            <a:r>
              <a:rPr lang="zh-CN" altLang="en-US" b="1" dirty="0"/>
              <a:t>寄存器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13451" y="5479305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</a:t>
            </a:r>
            <a:r>
              <a:rPr lang="zh-CN" altLang="en-US" sz="2400" dirty="0"/>
              <a:t>外的</a:t>
            </a:r>
            <a:r>
              <a:rPr lang="zh-CN" altLang="en-US" sz="2400" b="1" dirty="0"/>
              <a:t>存储器</a:t>
            </a:r>
          </a:p>
        </p:txBody>
      </p:sp>
      <p:sp>
        <p:nvSpPr>
          <p:cNvPr id="14" name="梯形 13"/>
          <p:cNvSpPr/>
          <p:nvPr/>
        </p:nvSpPr>
        <p:spPr>
          <a:xfrm>
            <a:off x="7624939" y="4476520"/>
            <a:ext cx="2133600" cy="596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梯形 14"/>
          <p:cNvSpPr/>
          <p:nvPr/>
        </p:nvSpPr>
        <p:spPr>
          <a:xfrm>
            <a:off x="7320139" y="5073420"/>
            <a:ext cx="2743200" cy="1231900"/>
          </a:xfrm>
          <a:prstGeom prst="trapezoi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827560" y="459030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内的</a:t>
            </a:r>
            <a:r>
              <a:rPr lang="zh-CN" altLang="en-US" b="1" dirty="0"/>
              <a:t>寄存器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552257" y="5352572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</a:t>
            </a:r>
            <a:r>
              <a:rPr lang="zh-CN" altLang="en-US" sz="2400" dirty="0"/>
              <a:t>外的</a:t>
            </a:r>
            <a:r>
              <a:rPr lang="zh-CN" altLang="en-US" sz="2400" b="1" dirty="0"/>
              <a:t>存储器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51042" y="5925620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外的</a:t>
            </a:r>
            <a:r>
              <a:rPr lang="en-US" altLang="zh-CN" b="1" dirty="0">
                <a:solidFill>
                  <a:srgbClr val="FF0000"/>
                </a:solidFill>
              </a:rPr>
              <a:t>I/O</a:t>
            </a:r>
            <a:r>
              <a:rPr lang="zh-CN" altLang="en-US" b="1" dirty="0">
                <a:solidFill>
                  <a:srgbClr val="FF0000"/>
                </a:solidFill>
              </a:rPr>
              <a:t>接口空间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7409976" y="5906568"/>
            <a:ext cx="2556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箭头 18"/>
          <p:cNvSpPr/>
          <p:nvPr/>
        </p:nvSpPr>
        <p:spPr>
          <a:xfrm>
            <a:off x="5453140" y="5486428"/>
            <a:ext cx="903383" cy="405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01E3FA-5A18-319B-BA78-D4E712D0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15</a:t>
            </a:r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43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2305CF92-9016-4B5D-A44E-C851CD99B139}"/>
              </a:ext>
            </a:extLst>
          </p:cNvPr>
          <p:cNvSpPr/>
          <p:nvPr/>
        </p:nvSpPr>
        <p:spPr>
          <a:xfrm>
            <a:off x="5342947" y="4334426"/>
            <a:ext cx="5056743" cy="2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状态端口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5D1F3C-3027-47AE-9C3A-5EDFDB1156F3}"/>
              </a:ext>
            </a:extLst>
          </p:cNvPr>
          <p:cNvSpPr/>
          <p:nvPr/>
        </p:nvSpPr>
        <p:spPr>
          <a:xfrm>
            <a:off x="5342949" y="3451428"/>
            <a:ext cx="5056743" cy="868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数据端口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dirty="0"/>
              <a:t>存储器映像</a:t>
            </a:r>
            <a:r>
              <a:rPr lang="en-US" altLang="zh-CN" dirty="0"/>
              <a:t>I/O</a:t>
            </a:r>
            <a:r>
              <a:rPr lang="zh-CN" altLang="en-US" dirty="0">
                <a:solidFill>
                  <a:srgbClr val="FF0000"/>
                </a:solidFill>
              </a:rPr>
              <a:t>寻址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具体方案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61453" y="926188"/>
            <a:ext cx="5056743" cy="105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高位</a:t>
            </a:r>
            <a:r>
              <a:rPr lang="zh-CN" altLang="en-US" sz="2400" b="1" dirty="0"/>
              <a:t>地址参与译码的方法</a:t>
            </a:r>
            <a:br>
              <a:rPr lang="en-US" altLang="zh-CN" sz="2400" b="1" dirty="0"/>
            </a:br>
            <a:r>
              <a:rPr lang="zh-CN" altLang="en-US" sz="2000" dirty="0"/>
              <a:t>产生</a:t>
            </a:r>
            <a:r>
              <a:rPr lang="zh-CN" altLang="en-US" sz="2000" b="1" dirty="0"/>
              <a:t>存储器读写信号</a:t>
            </a:r>
            <a:r>
              <a:rPr lang="zh-CN" altLang="en-US" sz="2000" dirty="0"/>
              <a:t>和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接口读写信号</a:t>
            </a:r>
            <a:endParaRPr lang="en-US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3562346" y="4418019"/>
            <a:ext cx="1465243" cy="785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966963" y="488684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</a:t>
            </a:r>
            <a:r>
              <a:rPr lang="en-US" altLang="zh-CN" b="1" dirty="0"/>
              <a:t>00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3562346" y="3175128"/>
            <a:ext cx="1465243" cy="12408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I/O</a:t>
            </a:r>
            <a:r>
              <a:rPr lang="zh-CN" altLang="en-US" b="1" dirty="0">
                <a:solidFill>
                  <a:srgbClr val="FF0000"/>
                </a:solidFill>
              </a:rPr>
              <a:t>接口空间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938393" y="423016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2924111" y="307292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</a:t>
            </a:r>
            <a:r>
              <a:rPr lang="en-US" altLang="zh-CN" b="1" dirty="0">
                <a:solidFill>
                  <a:srgbClr val="FF0000"/>
                </a:solidFill>
              </a:rPr>
              <a:t>F</a:t>
            </a:r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3562346" y="2119841"/>
            <a:ext cx="1465243" cy="1054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cxnSpLocks/>
          </p:cNvCxnSpPr>
          <p:nvPr/>
        </p:nvCxnSpPr>
        <p:spPr>
          <a:xfrm>
            <a:off x="1817441" y="1488030"/>
            <a:ext cx="1425855" cy="168614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24863" y="24985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存储器空间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628446" y="47003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存储器空间</a:t>
            </a:r>
          </a:p>
        </p:txBody>
      </p:sp>
      <p:sp>
        <p:nvSpPr>
          <p:cNvPr id="34" name="矩形 33"/>
          <p:cNvSpPr/>
          <p:nvPr/>
        </p:nvSpPr>
        <p:spPr>
          <a:xfrm>
            <a:off x="5342950" y="4306788"/>
            <a:ext cx="1628120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>
                <a:solidFill>
                  <a:srgbClr val="FF0000"/>
                </a:solidFill>
              </a:rPr>
              <a:t>状态端口  </a:t>
            </a:r>
            <a:r>
              <a:rPr lang="en-US" altLang="zh-CN" sz="1400" dirty="0">
                <a:solidFill>
                  <a:schemeClr val="tx1"/>
                </a:solidFill>
              </a:rPr>
              <a:t>[1:0]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42949" y="4016930"/>
            <a:ext cx="1628123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>
                <a:solidFill>
                  <a:srgbClr val="FF0000"/>
                </a:solidFill>
              </a:rPr>
              <a:t>led</a:t>
            </a:r>
            <a:r>
              <a:rPr lang="zh-CN" altLang="en-US" sz="1600" dirty="0">
                <a:solidFill>
                  <a:srgbClr val="FF0000"/>
                </a:solidFill>
              </a:rPr>
              <a:t>端口 </a:t>
            </a:r>
            <a:r>
              <a:rPr lang="en-US" altLang="zh-CN" sz="1400" dirty="0">
                <a:solidFill>
                  <a:schemeClr val="tx1"/>
                </a:solidFill>
              </a:rPr>
              <a:t>[11:0]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42948" y="3738089"/>
            <a:ext cx="1628124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rgbClr val="FF0000"/>
                </a:solidFill>
              </a:rPr>
              <a:t>Switch</a:t>
            </a:r>
            <a:r>
              <a:rPr lang="zh-CN" altLang="en-US" sz="1400" dirty="0">
                <a:solidFill>
                  <a:srgbClr val="FF0000"/>
                </a:solidFill>
              </a:rPr>
              <a:t>端口低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[7:0]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36195" y="4306225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altLang="zh-CN" b="1" dirty="0"/>
              <a:t>0</a:t>
            </a:r>
            <a:r>
              <a:rPr lang="en-US" altLang="zh-CN" dirty="0"/>
              <a:t>  (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 </a:t>
            </a:r>
            <a:r>
              <a:rPr lang="en-US" altLang="zh-CN" b="1" dirty="0"/>
              <a:t>00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en-US" altLang="zh-CN" dirty="0"/>
              <a:t>)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937740" y="4000978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altLang="zh-CN" b="1" dirty="0"/>
              <a:t>4</a:t>
            </a:r>
            <a:r>
              <a:rPr lang="en-US" altLang="zh-CN" dirty="0"/>
              <a:t>  (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 </a:t>
            </a:r>
            <a:r>
              <a:rPr lang="en-US" altLang="zh-CN" b="1" dirty="0"/>
              <a:t>01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en-US" altLang="zh-CN" dirty="0"/>
              <a:t>)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936195" y="371112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altLang="zh-CN" b="1" dirty="0"/>
              <a:t>8</a:t>
            </a:r>
            <a:r>
              <a:rPr lang="en-US" altLang="zh-CN" dirty="0"/>
              <a:t>  (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 </a:t>
            </a:r>
            <a:r>
              <a:rPr lang="en-US" altLang="zh-CN" b="1" dirty="0"/>
              <a:t>10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en-US" altLang="zh-CN" dirty="0"/>
              <a:t>)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5027588" y="4416006"/>
            <a:ext cx="315360" cy="17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5027588" y="3451429"/>
            <a:ext cx="315360" cy="70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342948" y="3451428"/>
            <a:ext cx="1628126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rgbClr val="FF0000"/>
                </a:solidFill>
              </a:rPr>
              <a:t>Switch</a:t>
            </a:r>
            <a:r>
              <a:rPr lang="zh-CN" altLang="en-US" sz="1400" dirty="0">
                <a:solidFill>
                  <a:srgbClr val="FF0000"/>
                </a:solidFill>
              </a:rPr>
              <a:t>端口高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[7:0]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36195" y="3426101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altLang="zh-CN" b="1" dirty="0"/>
              <a:t>C</a:t>
            </a:r>
            <a:r>
              <a:rPr lang="en-US" altLang="zh-CN" dirty="0"/>
              <a:t>  (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 </a:t>
            </a:r>
            <a:r>
              <a:rPr lang="en-US" altLang="zh-CN" b="1" dirty="0"/>
              <a:t>11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en-US" altLang="zh-CN" dirty="0"/>
              <a:t>)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710" y="4983894"/>
            <a:ext cx="4539058" cy="172612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232641" y="1948507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如，</a:t>
            </a:r>
            <a:r>
              <a:rPr lang="en-US" altLang="zh-CN" dirty="0" err="1"/>
              <a:t>dmem</a:t>
            </a:r>
            <a:r>
              <a:rPr lang="zh-CN" altLang="en-US" dirty="0"/>
              <a:t>的空间调整为：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8473B9-1779-4FBE-B557-CEC9CF31FE18}"/>
              </a:ext>
            </a:extLst>
          </p:cNvPr>
          <p:cNvSpPr/>
          <p:nvPr/>
        </p:nvSpPr>
        <p:spPr>
          <a:xfrm>
            <a:off x="8134157" y="3390900"/>
            <a:ext cx="306379" cy="1347788"/>
          </a:xfrm>
          <a:prstGeom prst="roundRect">
            <a:avLst/>
          </a:prstGeom>
          <a:noFill/>
          <a:ln w="28575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6E9569-7B15-4BF4-B558-A841E267C14A}"/>
              </a:ext>
            </a:extLst>
          </p:cNvPr>
          <p:cNvSpPr txBox="1"/>
          <p:nvPr/>
        </p:nvSpPr>
        <p:spPr>
          <a:xfrm>
            <a:off x="7333279" y="3035952"/>
            <a:ext cx="1257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DataAdr[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en-US" altLang="zh-CN" sz="1600" dirty="0"/>
              <a:t>: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]</a:t>
            </a:r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425E6E-F714-4861-A9B8-C17CC1328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641" y="2326243"/>
            <a:ext cx="4686913" cy="31116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B2B6E4-E927-24FC-3665-29CC527A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15</a:t>
            </a:r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59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60AF6A0D-36E8-4969-88A2-4247B332AD90}"/>
              </a:ext>
            </a:extLst>
          </p:cNvPr>
          <p:cNvSpPr/>
          <p:nvPr/>
        </p:nvSpPr>
        <p:spPr>
          <a:xfrm>
            <a:off x="6857998" y="823361"/>
            <a:ext cx="2286002" cy="2767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02839B0-8E2B-4FE1-BECE-0F927F60E12E}"/>
              </a:ext>
            </a:extLst>
          </p:cNvPr>
          <p:cNvSpPr/>
          <p:nvPr/>
        </p:nvSpPr>
        <p:spPr>
          <a:xfrm>
            <a:off x="4571997" y="866787"/>
            <a:ext cx="1533530" cy="2767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/>
              <a:t>NEXYS4 DDR</a:t>
            </a:r>
            <a:endParaRPr lang="zh-CN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F9C76EBE-2A1A-4551-8991-3815BD0CD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61258"/>
              </p:ext>
            </p:extLst>
          </p:nvPr>
        </p:nvGraphicFramePr>
        <p:xfrm>
          <a:off x="3048000" y="823361"/>
          <a:ext cx="6096000" cy="107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042814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499948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508221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062680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255049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314048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393574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00572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31     28</a:t>
                      </a:r>
                      <a:endParaRPr lang="zh-CN" alt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27     24</a:t>
                      </a:r>
                      <a:endParaRPr lang="zh-CN" alt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23     20</a:t>
                      </a:r>
                      <a:endParaRPr lang="zh-CN" alt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19     16</a:t>
                      </a:r>
                      <a:endParaRPr lang="zh-CN" alt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15     12</a:t>
                      </a:r>
                      <a:endParaRPr lang="zh-CN" alt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r>
                        <a:rPr lang="en-US" altLang="zh-CN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  8</a:t>
                      </a:r>
                      <a:endParaRPr lang="zh-CN" alt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7          4</a:t>
                      </a:r>
                      <a:endParaRPr lang="zh-CN" alt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3          0</a:t>
                      </a:r>
                      <a:endParaRPr lang="zh-CN" alt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6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690503"/>
                  </a:ext>
                </a:extLst>
              </a:tr>
            </a:tbl>
          </a:graphicData>
        </a:graphic>
      </p:graphicFrame>
      <p:sp>
        <p:nvSpPr>
          <p:cNvPr id="5" name="流程图: 预定义过程 4">
            <a:extLst>
              <a:ext uri="{FF2B5EF4-FFF2-40B4-BE49-F238E27FC236}">
                <a16:creationId xmlns:a16="http://schemas.microsoft.com/office/drawing/2014/main" id="{19D14375-FAA3-4904-BD35-68990EC705F3}"/>
              </a:ext>
            </a:extLst>
          </p:cNvPr>
          <p:cNvSpPr/>
          <p:nvPr/>
        </p:nvSpPr>
        <p:spPr>
          <a:xfrm rot="5400000">
            <a:off x="3075034" y="2643968"/>
            <a:ext cx="280220" cy="142567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预定义过程 19">
            <a:extLst>
              <a:ext uri="{FF2B5EF4-FFF2-40B4-BE49-F238E27FC236}">
                <a16:creationId xmlns:a16="http://schemas.microsoft.com/office/drawing/2014/main" id="{DBC32571-AB6C-4F1D-9832-EAB5398B4CE9}"/>
              </a:ext>
            </a:extLst>
          </p:cNvPr>
          <p:cNvSpPr/>
          <p:nvPr/>
        </p:nvSpPr>
        <p:spPr>
          <a:xfrm rot="5400000">
            <a:off x="3296260" y="2643969"/>
            <a:ext cx="280220" cy="142567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预定义过程 20">
            <a:extLst>
              <a:ext uri="{FF2B5EF4-FFF2-40B4-BE49-F238E27FC236}">
                <a16:creationId xmlns:a16="http://schemas.microsoft.com/office/drawing/2014/main" id="{730E203C-915D-413B-8AAC-32D837D47FFB}"/>
              </a:ext>
            </a:extLst>
          </p:cNvPr>
          <p:cNvSpPr/>
          <p:nvPr/>
        </p:nvSpPr>
        <p:spPr>
          <a:xfrm rot="5400000">
            <a:off x="4082840" y="2643969"/>
            <a:ext cx="280220" cy="142567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预定义过程 21">
            <a:extLst>
              <a:ext uri="{FF2B5EF4-FFF2-40B4-BE49-F238E27FC236}">
                <a16:creationId xmlns:a16="http://schemas.microsoft.com/office/drawing/2014/main" id="{51BD3FC9-AF0B-435E-867A-88B15BE396C0}"/>
              </a:ext>
            </a:extLst>
          </p:cNvPr>
          <p:cNvSpPr/>
          <p:nvPr/>
        </p:nvSpPr>
        <p:spPr>
          <a:xfrm rot="5400000">
            <a:off x="4299150" y="2643969"/>
            <a:ext cx="280220" cy="142567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4C694-BFD6-4650-A3E4-F8E1FEAE0471}"/>
              </a:ext>
            </a:extLst>
          </p:cNvPr>
          <p:cNvSpPr txBox="1"/>
          <p:nvPr/>
        </p:nvSpPr>
        <p:spPr>
          <a:xfrm>
            <a:off x="3556373" y="24879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12B7C7-DF9C-41E9-AE39-2D2F8B9BF4E3}"/>
              </a:ext>
            </a:extLst>
          </p:cNvPr>
          <p:cNvSpPr txBox="1"/>
          <p:nvPr/>
        </p:nvSpPr>
        <p:spPr>
          <a:xfrm>
            <a:off x="3136335" y="3069844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SW[15:8]</a:t>
            </a:r>
            <a:endParaRPr lang="zh-CN" altLang="en-US" dirty="0"/>
          </a:p>
        </p:txBody>
      </p:sp>
      <p:sp>
        <p:nvSpPr>
          <p:cNvPr id="23" name="流程图: 预定义过程 22">
            <a:extLst>
              <a:ext uri="{FF2B5EF4-FFF2-40B4-BE49-F238E27FC236}">
                <a16:creationId xmlns:a16="http://schemas.microsoft.com/office/drawing/2014/main" id="{9C21BFE4-0236-458A-B887-946A8B47B878}"/>
              </a:ext>
            </a:extLst>
          </p:cNvPr>
          <p:cNvSpPr/>
          <p:nvPr/>
        </p:nvSpPr>
        <p:spPr>
          <a:xfrm rot="5400000">
            <a:off x="4599034" y="2643968"/>
            <a:ext cx="280220" cy="142567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预定义过程 23">
            <a:extLst>
              <a:ext uri="{FF2B5EF4-FFF2-40B4-BE49-F238E27FC236}">
                <a16:creationId xmlns:a16="http://schemas.microsoft.com/office/drawing/2014/main" id="{D2D13AEC-6468-49A3-9273-EA0C016A790D}"/>
              </a:ext>
            </a:extLst>
          </p:cNvPr>
          <p:cNvSpPr/>
          <p:nvPr/>
        </p:nvSpPr>
        <p:spPr>
          <a:xfrm rot="5400000">
            <a:off x="4820260" y="2643969"/>
            <a:ext cx="280220" cy="142567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预定义过程 24">
            <a:extLst>
              <a:ext uri="{FF2B5EF4-FFF2-40B4-BE49-F238E27FC236}">
                <a16:creationId xmlns:a16="http://schemas.microsoft.com/office/drawing/2014/main" id="{A0F6D8FF-9611-4D9A-AB94-49A1DD37A6BA}"/>
              </a:ext>
            </a:extLst>
          </p:cNvPr>
          <p:cNvSpPr/>
          <p:nvPr/>
        </p:nvSpPr>
        <p:spPr>
          <a:xfrm rot="5400000">
            <a:off x="5606840" y="2643969"/>
            <a:ext cx="280220" cy="142567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预定义过程 25">
            <a:extLst>
              <a:ext uri="{FF2B5EF4-FFF2-40B4-BE49-F238E27FC236}">
                <a16:creationId xmlns:a16="http://schemas.microsoft.com/office/drawing/2014/main" id="{108D27FA-43EC-4452-86AD-EF2CC1F2A136}"/>
              </a:ext>
            </a:extLst>
          </p:cNvPr>
          <p:cNvSpPr/>
          <p:nvPr/>
        </p:nvSpPr>
        <p:spPr>
          <a:xfrm rot="5400000">
            <a:off x="5823150" y="2643969"/>
            <a:ext cx="280220" cy="142567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F5D16B-1D5E-4F77-A0E9-87D5ABB316EE}"/>
              </a:ext>
            </a:extLst>
          </p:cNvPr>
          <p:cNvSpPr txBox="1"/>
          <p:nvPr/>
        </p:nvSpPr>
        <p:spPr>
          <a:xfrm>
            <a:off x="5080373" y="24879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B131C5-EBEA-4A41-8BB4-9AFC9E950AB2}"/>
              </a:ext>
            </a:extLst>
          </p:cNvPr>
          <p:cNvSpPr txBox="1"/>
          <p:nvPr/>
        </p:nvSpPr>
        <p:spPr>
          <a:xfrm>
            <a:off x="4660335" y="3069844"/>
            <a:ext cx="127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SW[7:0]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52D324-8002-4D27-A084-61EDCD06C980}"/>
              </a:ext>
            </a:extLst>
          </p:cNvPr>
          <p:cNvSpPr txBox="1"/>
          <p:nvPr/>
        </p:nvSpPr>
        <p:spPr>
          <a:xfrm>
            <a:off x="7083520" y="2977512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12</a:t>
            </a:r>
            <a:r>
              <a:rPr lang="zh-CN" altLang="en-US" sz="2400" dirty="0"/>
              <a:t>位</a:t>
            </a:r>
            <a:r>
              <a:rPr lang="en-US" altLang="zh-CN" sz="2400" dirty="0"/>
              <a:t>led[11:0]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513E96-D557-48CA-BA00-88C86A02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" y="3884472"/>
            <a:ext cx="11800076" cy="25907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3353F4C-18C9-41DC-BB06-54DB8DDBA219}"/>
              </a:ext>
            </a:extLst>
          </p:cNvPr>
          <p:cNvSpPr txBox="1"/>
          <p:nvPr/>
        </p:nvSpPr>
        <p:spPr>
          <a:xfrm>
            <a:off x="7676230" y="5220295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4+8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B67734E-736A-4E31-8967-218990A48C93}"/>
              </a:ext>
            </a:extLst>
          </p:cNvPr>
          <p:cNvSpPr txBox="1"/>
          <p:nvPr/>
        </p:nvSpPr>
        <p:spPr>
          <a:xfrm>
            <a:off x="10662707" y="5798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6ED650-A017-462C-8294-B59940314770}"/>
              </a:ext>
            </a:extLst>
          </p:cNvPr>
          <p:cNvSpPr txBox="1"/>
          <p:nvPr/>
        </p:nvSpPr>
        <p:spPr>
          <a:xfrm>
            <a:off x="2962369" y="64607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8E105FF-80B1-4FF1-BACD-E5530A51033C}"/>
              </a:ext>
            </a:extLst>
          </p:cNvPr>
          <p:cNvSpPr txBox="1"/>
          <p:nvPr/>
        </p:nvSpPr>
        <p:spPr>
          <a:xfrm>
            <a:off x="3558533" y="64607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B284B1-7969-4EAA-85B5-9F8739997389}"/>
              </a:ext>
            </a:extLst>
          </p:cNvPr>
          <p:cNvSpPr txBox="1"/>
          <p:nvPr/>
        </p:nvSpPr>
        <p:spPr>
          <a:xfrm>
            <a:off x="4163222" y="64679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8B22B56-351A-474A-A431-CA8E33B1E779}"/>
              </a:ext>
            </a:extLst>
          </p:cNvPr>
          <p:cNvSpPr txBox="1"/>
          <p:nvPr/>
        </p:nvSpPr>
        <p:spPr>
          <a:xfrm>
            <a:off x="4739144" y="64751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1D28772-D7F0-4C53-A3C9-E8C14CCF973D}"/>
              </a:ext>
            </a:extLst>
          </p:cNvPr>
          <p:cNvSpPr txBox="1"/>
          <p:nvPr/>
        </p:nvSpPr>
        <p:spPr>
          <a:xfrm>
            <a:off x="5364075" y="64751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C81D769-DF90-4BB9-BBA3-EE2FD1682F23}"/>
              </a:ext>
            </a:extLst>
          </p:cNvPr>
          <p:cNvSpPr txBox="1"/>
          <p:nvPr/>
        </p:nvSpPr>
        <p:spPr>
          <a:xfrm>
            <a:off x="5989006" y="64751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5F87926-FD03-4817-93FD-B8DD63B9AAA5}"/>
              </a:ext>
            </a:extLst>
          </p:cNvPr>
          <p:cNvSpPr txBox="1"/>
          <p:nvPr/>
        </p:nvSpPr>
        <p:spPr>
          <a:xfrm>
            <a:off x="6583112" y="64751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6293025-1F16-49FF-A255-5BA5DFF8E0DD}"/>
              </a:ext>
            </a:extLst>
          </p:cNvPr>
          <p:cNvSpPr txBox="1"/>
          <p:nvPr/>
        </p:nvSpPr>
        <p:spPr>
          <a:xfrm>
            <a:off x="7177034" y="64751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527A461-CC01-4239-B8CE-D389D957297F}"/>
              </a:ext>
            </a:extLst>
          </p:cNvPr>
          <p:cNvSpPr txBox="1"/>
          <p:nvPr/>
        </p:nvSpPr>
        <p:spPr>
          <a:xfrm>
            <a:off x="7776580" y="64679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B9C747B-16F5-4D99-B37E-A9C3D6CB0542}"/>
              </a:ext>
            </a:extLst>
          </p:cNvPr>
          <p:cNvSpPr txBox="1"/>
          <p:nvPr/>
        </p:nvSpPr>
        <p:spPr>
          <a:xfrm>
            <a:off x="8387524" y="64679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F7057A-5BD3-4EBD-9D05-F74B80610D8C}"/>
              </a:ext>
            </a:extLst>
          </p:cNvPr>
          <p:cNvSpPr txBox="1"/>
          <p:nvPr/>
        </p:nvSpPr>
        <p:spPr>
          <a:xfrm>
            <a:off x="9026442" y="64607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11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244CBE0-FCAF-47A5-81E6-450ED9064226}"/>
              </a:ext>
            </a:extLst>
          </p:cNvPr>
          <p:cNvSpPr txBox="1"/>
          <p:nvPr/>
        </p:nvSpPr>
        <p:spPr>
          <a:xfrm>
            <a:off x="9602364" y="6467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D865E4F-5386-4026-8254-64C9DCCE9881}"/>
              </a:ext>
            </a:extLst>
          </p:cNvPr>
          <p:cNvSpPr txBox="1"/>
          <p:nvPr/>
        </p:nvSpPr>
        <p:spPr>
          <a:xfrm>
            <a:off x="10166402" y="647517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F3144D-ED1C-F26C-8EB5-6763DA54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/ 15</a:t>
            </a:r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3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867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3600" dirty="0"/>
              <a:t>CPU</a:t>
            </a:r>
            <a:r>
              <a:rPr lang="zh-CN" altLang="en-US" sz="3600" dirty="0"/>
              <a:t>查询方式</a:t>
            </a:r>
            <a:r>
              <a:rPr lang="en-US" altLang="zh-CN" sz="3600" dirty="0"/>
              <a:t>I/O</a:t>
            </a:r>
            <a:r>
              <a:rPr lang="zh-CN" altLang="en-US" sz="3600" dirty="0"/>
              <a:t>输入输出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4334" y="910234"/>
            <a:ext cx="8776762" cy="435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增加两个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设备：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位开关输入、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个七段数码管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(led[11:0])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加法结果输出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730670" y="1426987"/>
            <a:ext cx="5997155" cy="761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indent="-269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按下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BTNR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：开关已拨好，可</a:t>
            </a:r>
            <a:r>
              <a:rPr lang="zh-CN" altLang="en-US" u="sng" dirty="0">
                <a:latin typeface="楷体" panose="02010609060101010101" pitchFamily="49" charset="-122"/>
                <a:ea typeface="楷体" panose="02010609060101010101" pitchFamily="49" charset="-122"/>
              </a:rPr>
              <a:t>输入新数据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 status[1]=1</a:t>
            </a:r>
          </a:p>
          <a:p>
            <a:pPr marL="269875" indent="-2698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按下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BTNL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已准备好，可</a:t>
            </a:r>
            <a:r>
              <a:rPr lang="zh-CN" altLang="en-US" u="sng" dirty="0">
                <a:latin typeface="楷体" panose="02010609060101010101" pitchFamily="49" charset="-122"/>
                <a:ea typeface="楷体" panose="02010609060101010101" pitchFamily="49" charset="-122"/>
              </a:rPr>
              <a:t>输出新数据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status[0]=1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592812" y="2218592"/>
            <a:ext cx="6135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1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1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1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实际上，这种设备是不需要查询状态就可以直接输入输出。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2081" y="4276010"/>
            <a:ext cx="2605422" cy="240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数据端口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sz="1600" dirty="0"/>
              <a:t>2</a:t>
            </a:r>
            <a:r>
              <a:rPr lang="zh-CN" altLang="en-US" sz="1600" dirty="0"/>
              <a:t>个输入数据端口、</a:t>
            </a:r>
            <a:br>
              <a:rPr lang="en-US" altLang="zh-CN" sz="1600" dirty="0"/>
            </a:br>
            <a:r>
              <a:rPr lang="en-US" altLang="zh-CN" sz="1600" dirty="0"/>
              <a:t>1</a:t>
            </a:r>
            <a:r>
              <a:rPr lang="zh-CN" altLang="en-US" sz="1600" dirty="0"/>
              <a:t>个输出数据端口。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状态端口</a:t>
            </a:r>
            <a:r>
              <a:rPr lang="zh-CN" altLang="en-US" dirty="0"/>
              <a:t>：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1—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准备好</a:t>
            </a:r>
            <a:br>
              <a:rPr lang="en-US" altLang="zh-CN" sz="1400" dirty="0"/>
            </a:br>
            <a:br>
              <a:rPr lang="en-US" altLang="zh-CN" dirty="0"/>
            </a:br>
            <a:endParaRPr lang="en-US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385523" y="6333982"/>
            <a:ext cx="990367" cy="33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status[1]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1458287" y="6333982"/>
            <a:ext cx="954366" cy="338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status[0]</a:t>
            </a:r>
            <a:endParaRPr lang="zh-CN" altLang="en-US" sz="16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951861" y="871895"/>
            <a:ext cx="2069750" cy="5699939"/>
            <a:chOff x="6428147" y="49283"/>
            <a:chExt cx="2442050" cy="6540433"/>
          </a:xfrm>
        </p:grpSpPr>
        <p:sp>
          <p:nvSpPr>
            <p:cNvPr id="14" name="矩形 13"/>
            <p:cNvSpPr/>
            <p:nvPr/>
          </p:nvSpPr>
          <p:spPr>
            <a:xfrm>
              <a:off x="6811429" y="49283"/>
              <a:ext cx="1675488" cy="41613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读入状态端口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617051" y="742536"/>
              <a:ext cx="2064244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检测</a:t>
              </a:r>
              <a:r>
                <a:rPr lang="en-US" altLang="zh-CN" sz="1400" dirty="0"/>
                <a:t>switch</a:t>
              </a:r>
              <a:r>
                <a:rPr lang="zh-CN" altLang="en-US" sz="1400" dirty="0"/>
                <a:t>状态位</a:t>
              </a:r>
              <a:r>
                <a:rPr lang="en-US" altLang="zh-CN" sz="1400" dirty="0"/>
                <a:t>[1]</a:t>
              </a:r>
              <a:endParaRPr lang="zh-CN" altLang="en-US" sz="1400" dirty="0"/>
            </a:p>
          </p:txBody>
        </p:sp>
        <p:sp>
          <p:nvSpPr>
            <p:cNvPr id="16" name="流程图: 决策 15"/>
            <p:cNvSpPr/>
            <p:nvPr/>
          </p:nvSpPr>
          <p:spPr>
            <a:xfrm>
              <a:off x="7052349" y="1435789"/>
              <a:ext cx="1193647" cy="40518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=1</a:t>
              </a:r>
              <a:r>
                <a:rPr lang="zh-CN" altLang="en-US" sz="1400" dirty="0"/>
                <a:t>？</a:t>
              </a:r>
            </a:p>
          </p:txBody>
        </p:sp>
        <p:cxnSp>
          <p:nvCxnSpPr>
            <p:cNvPr id="17" name="直接箭头连接符 16"/>
            <p:cNvCxnSpPr>
              <a:stCxn id="14" idx="2"/>
              <a:endCxn id="15" idx="0"/>
            </p:cNvCxnSpPr>
            <p:nvPr/>
          </p:nvCxnSpPr>
          <p:spPr>
            <a:xfrm>
              <a:off x="7649173" y="465418"/>
              <a:ext cx="0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5" idx="2"/>
              <a:endCxn id="16" idx="0"/>
            </p:cNvCxnSpPr>
            <p:nvPr/>
          </p:nvCxnSpPr>
          <p:spPr>
            <a:xfrm>
              <a:off x="7649173" y="1158671"/>
              <a:ext cx="0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6428147" y="2118090"/>
              <a:ext cx="2442050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读入</a:t>
              </a:r>
              <a:r>
                <a:rPr lang="en-US" altLang="zh-CN" sz="1400" dirty="0"/>
                <a:t>switch</a:t>
              </a:r>
              <a:r>
                <a:rPr lang="zh-CN" altLang="en-US" sz="1400" dirty="0"/>
                <a:t>低</a:t>
              </a:r>
              <a:r>
                <a:rPr lang="en-US" altLang="zh-CN" sz="1400" dirty="0"/>
                <a:t>8</a:t>
              </a:r>
              <a:r>
                <a:rPr lang="zh-CN" altLang="en-US" sz="1400" dirty="0"/>
                <a:t>位数据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428147" y="2811343"/>
              <a:ext cx="2442050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读入</a:t>
              </a:r>
              <a:r>
                <a:rPr lang="en-US" altLang="zh-CN" sz="1400" dirty="0"/>
                <a:t>switch</a:t>
              </a:r>
              <a:r>
                <a:rPr lang="zh-CN" altLang="en-US" sz="1400" dirty="0"/>
                <a:t>高</a:t>
              </a:r>
              <a:r>
                <a:rPr lang="en-US" altLang="zh-CN" sz="1400" dirty="0"/>
                <a:t>8</a:t>
              </a:r>
              <a:r>
                <a:rPr lang="zh-CN" altLang="en-US" sz="1400" dirty="0"/>
                <a:t>位数据</a:t>
              </a:r>
            </a:p>
          </p:txBody>
        </p:sp>
        <p:cxnSp>
          <p:nvCxnSpPr>
            <p:cNvPr id="23" name="直接箭头连接符 22"/>
            <p:cNvCxnSpPr>
              <a:stCxn id="16" idx="2"/>
              <a:endCxn id="19" idx="0"/>
            </p:cNvCxnSpPr>
            <p:nvPr/>
          </p:nvCxnSpPr>
          <p:spPr>
            <a:xfrm flipH="1">
              <a:off x="7649172" y="1840972"/>
              <a:ext cx="1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9" idx="2"/>
              <a:endCxn id="22" idx="0"/>
            </p:cNvCxnSpPr>
            <p:nvPr/>
          </p:nvCxnSpPr>
          <p:spPr>
            <a:xfrm>
              <a:off x="7649172" y="2534225"/>
              <a:ext cx="0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6" idx="3"/>
              <a:endCxn id="14" idx="3"/>
            </p:cNvCxnSpPr>
            <p:nvPr/>
          </p:nvCxnSpPr>
          <p:spPr>
            <a:xfrm flipV="1">
              <a:off x="8245996" y="257351"/>
              <a:ext cx="240921" cy="1381030"/>
            </a:xfrm>
            <a:prstGeom prst="bentConnector3">
              <a:avLst>
                <a:gd name="adj1" fmla="val 2744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6811429" y="4197849"/>
              <a:ext cx="1675488" cy="41613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读入状态端口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7050" y="4891100"/>
              <a:ext cx="2064244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检测</a:t>
              </a:r>
              <a:r>
                <a:rPr lang="en-US" altLang="zh-CN" sz="1400" dirty="0"/>
                <a:t>LED</a:t>
              </a:r>
              <a:r>
                <a:rPr lang="zh-CN" altLang="en-US" sz="1400" dirty="0"/>
                <a:t>状态位</a:t>
              </a:r>
              <a:r>
                <a:rPr lang="en-US" altLang="zh-CN" sz="1400" dirty="0"/>
                <a:t>[0]</a:t>
              </a:r>
              <a:endParaRPr lang="zh-CN" altLang="en-US" sz="1400" dirty="0"/>
            </a:p>
          </p:txBody>
        </p:sp>
        <p:cxnSp>
          <p:nvCxnSpPr>
            <p:cNvPr id="28" name="直接箭头连接符 27"/>
            <p:cNvCxnSpPr>
              <a:stCxn id="22" idx="2"/>
              <a:endCxn id="29" idx="0"/>
            </p:cNvCxnSpPr>
            <p:nvPr/>
          </p:nvCxnSpPr>
          <p:spPr>
            <a:xfrm>
              <a:off x="7649172" y="3227478"/>
              <a:ext cx="0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428147" y="3504596"/>
              <a:ext cx="2442050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计算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求和</a:t>
              </a:r>
            </a:p>
          </p:txBody>
        </p:sp>
        <p:cxnSp>
          <p:nvCxnSpPr>
            <p:cNvPr id="30" name="直接箭头连接符 29"/>
            <p:cNvCxnSpPr>
              <a:stCxn id="29" idx="2"/>
              <a:endCxn id="26" idx="0"/>
            </p:cNvCxnSpPr>
            <p:nvPr/>
          </p:nvCxnSpPr>
          <p:spPr>
            <a:xfrm>
              <a:off x="7649172" y="3920731"/>
              <a:ext cx="1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6" idx="2"/>
              <a:endCxn id="27" idx="0"/>
            </p:cNvCxnSpPr>
            <p:nvPr/>
          </p:nvCxnSpPr>
          <p:spPr>
            <a:xfrm flipH="1">
              <a:off x="7649172" y="4613984"/>
              <a:ext cx="1" cy="27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流程图: 决策 31"/>
            <p:cNvSpPr/>
            <p:nvPr/>
          </p:nvSpPr>
          <p:spPr>
            <a:xfrm>
              <a:off x="7052348" y="5556980"/>
              <a:ext cx="1193647" cy="40518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=1</a:t>
              </a:r>
              <a:r>
                <a:rPr lang="zh-CN" altLang="en-US" sz="1400" dirty="0"/>
                <a:t>？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428147" y="6173580"/>
              <a:ext cx="2442050" cy="416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输出和到</a:t>
              </a:r>
              <a:r>
                <a:rPr lang="en-US" altLang="zh-CN" sz="1400" dirty="0"/>
                <a:t>LED</a:t>
              </a:r>
              <a:r>
                <a:rPr lang="zh-CN" altLang="en-US" sz="1400" dirty="0"/>
                <a:t>数据端口</a:t>
              </a:r>
            </a:p>
          </p:txBody>
        </p:sp>
        <p:cxnSp>
          <p:nvCxnSpPr>
            <p:cNvPr id="34" name="肘形连接符 33"/>
            <p:cNvCxnSpPr>
              <a:stCxn id="32" idx="3"/>
              <a:endCxn id="26" idx="3"/>
            </p:cNvCxnSpPr>
            <p:nvPr/>
          </p:nvCxnSpPr>
          <p:spPr>
            <a:xfrm flipV="1">
              <a:off x="8245995" y="4405917"/>
              <a:ext cx="240922" cy="1353655"/>
            </a:xfrm>
            <a:prstGeom prst="bentConnector3">
              <a:avLst>
                <a:gd name="adj1" fmla="val 2494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7" idx="2"/>
              <a:endCxn id="32" idx="0"/>
            </p:cNvCxnSpPr>
            <p:nvPr/>
          </p:nvCxnSpPr>
          <p:spPr>
            <a:xfrm>
              <a:off x="7649172" y="5307237"/>
              <a:ext cx="0" cy="249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2" idx="2"/>
              <a:endCxn id="33" idx="0"/>
            </p:cNvCxnSpPr>
            <p:nvPr/>
          </p:nvCxnSpPr>
          <p:spPr>
            <a:xfrm>
              <a:off x="7649172" y="5962163"/>
              <a:ext cx="0" cy="211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cxnSpLocks/>
              <a:stCxn id="33" idx="2"/>
              <a:endCxn id="14" idx="1"/>
            </p:cNvCxnSpPr>
            <p:nvPr/>
          </p:nvCxnSpPr>
          <p:spPr>
            <a:xfrm rot="5400000" flipH="1">
              <a:off x="4064119" y="3004662"/>
              <a:ext cx="6332365" cy="837743"/>
            </a:xfrm>
            <a:prstGeom prst="bentConnector4">
              <a:avLst>
                <a:gd name="adj1" fmla="val -3610"/>
                <a:gd name="adj2" fmla="val 1730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7682344" y="1772159"/>
              <a:ext cx="460580" cy="317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70C0"/>
                  </a:solidFill>
                </a:rPr>
                <a:t>Yes</a:t>
              </a:r>
              <a:endParaRPr lang="zh-CN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666615" y="5896475"/>
              <a:ext cx="460580" cy="317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70C0"/>
                  </a:solidFill>
                </a:rPr>
                <a:t>Yes</a:t>
              </a:r>
              <a:endParaRPr lang="zh-CN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358904" y="1349101"/>
              <a:ext cx="435389" cy="317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70C0"/>
                  </a:solidFill>
                </a:rPr>
                <a:t>No</a:t>
              </a:r>
              <a:endParaRPr lang="zh-CN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353430" y="5477909"/>
              <a:ext cx="435389" cy="317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70C0"/>
                  </a:solidFill>
                </a:rPr>
                <a:t>No</a:t>
              </a:r>
              <a:endParaRPr lang="zh-CN" altLang="en-US" sz="14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019" y="3521711"/>
            <a:ext cx="2530749" cy="2903495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5589390" y="3570925"/>
            <a:ext cx="972488" cy="28931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20100000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ac100080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8c110080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32320002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1240fffd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8c130088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8c14008c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0293a820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8c110080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32320001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1240fffd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ac150084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08000002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736115" y="3056250"/>
            <a:ext cx="3539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两个</a:t>
            </a:r>
            <a:r>
              <a:rPr lang="en-US" altLang="zh-CN" sz="1600" b="1" dirty="0"/>
              <a:t>16</a:t>
            </a:r>
            <a:r>
              <a:rPr lang="zh-CN" altLang="en-US" sz="1600" b="1" dirty="0"/>
              <a:t>进制数相加的测试汇编代码：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3190831" y="4384403"/>
            <a:ext cx="1921883" cy="2076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902948" y="6478229"/>
            <a:ext cx="2297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】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还需要扩展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andi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指令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A415082-8DE3-4B36-92E8-3582E855B8FA}"/>
              </a:ext>
            </a:extLst>
          </p:cNvPr>
          <p:cNvSpPr/>
          <p:nvPr/>
        </p:nvSpPr>
        <p:spPr>
          <a:xfrm>
            <a:off x="385522" y="5988244"/>
            <a:ext cx="990367" cy="33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switch</a:t>
            </a:r>
            <a:endParaRPr lang="zh-CN" altLang="en-US" sz="16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2A30FE-E28F-46C9-8205-FD210AFD5630}"/>
              </a:ext>
            </a:extLst>
          </p:cNvPr>
          <p:cNvSpPr/>
          <p:nvPr/>
        </p:nvSpPr>
        <p:spPr>
          <a:xfrm>
            <a:off x="1458287" y="5988244"/>
            <a:ext cx="954366" cy="338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LEDs</a:t>
            </a:r>
            <a:endParaRPr lang="zh-CN" altLang="en-US" sz="16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7C155DE-82F2-42DD-BEE0-E7B844D75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5" y="2976512"/>
            <a:ext cx="2539167" cy="12693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A3687B-51A6-4BA6-AB21-5E240DEDE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149" y="3140766"/>
            <a:ext cx="3084403" cy="36632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FBF3238-0CD4-4582-A5E1-BFF32CFDD88F}"/>
              </a:ext>
            </a:extLst>
          </p:cNvPr>
          <p:cNvSpPr txBox="1"/>
          <p:nvPr/>
        </p:nvSpPr>
        <p:spPr>
          <a:xfrm>
            <a:off x="8060615" y="31043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仿真代码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4DA1FE-3C35-8AE1-AE62-C0614488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15</a:t>
            </a:r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9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 136">
            <a:extLst>
              <a:ext uri="{FF2B5EF4-FFF2-40B4-BE49-F238E27FC236}">
                <a16:creationId xmlns:a16="http://schemas.microsoft.com/office/drawing/2014/main" id="{F9833ED6-41C5-4EEA-9B5B-2F0CAC6BC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855" y="4508772"/>
            <a:ext cx="3956783" cy="23038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1694"/>
            <a:ext cx="12187856" cy="720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CN" altLang="en-US" dirty="0"/>
              <a:t>增加</a:t>
            </a:r>
            <a:r>
              <a:rPr lang="en-US" altLang="zh-CN" dirty="0">
                <a:solidFill>
                  <a:srgbClr val="FF0000"/>
                </a:solidFill>
              </a:rPr>
              <a:t>I/O</a:t>
            </a:r>
            <a:r>
              <a:rPr lang="zh-CN" altLang="en-US" dirty="0"/>
              <a:t>接口的</a:t>
            </a:r>
            <a:r>
              <a:rPr lang="en-US" altLang="zh-CN" dirty="0"/>
              <a:t>MIPS</a:t>
            </a:r>
            <a:r>
              <a:rPr lang="zh-CN" altLang="en-US" dirty="0">
                <a:solidFill>
                  <a:srgbClr val="0070C0"/>
                </a:solidFill>
              </a:rPr>
              <a:t>单周期</a:t>
            </a:r>
            <a:r>
              <a:rPr lang="zh-CN" altLang="en-US" dirty="0"/>
              <a:t>处理器</a:t>
            </a:r>
          </a:p>
        </p:txBody>
      </p:sp>
      <p:sp>
        <p:nvSpPr>
          <p:cNvPr id="25" name="矩形 24"/>
          <p:cNvSpPr/>
          <p:nvPr/>
        </p:nvSpPr>
        <p:spPr>
          <a:xfrm>
            <a:off x="5540421" y="1112745"/>
            <a:ext cx="4937218" cy="32822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数据存储译码器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084296" y="1112745"/>
            <a:ext cx="2581835" cy="4585447"/>
          </a:xfrm>
          <a:prstGeom prst="roundRect">
            <a:avLst>
              <a:gd name="adj" fmla="val 10941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</a:p>
        </p:txBody>
      </p:sp>
      <p:cxnSp>
        <p:nvCxnSpPr>
          <p:cNvPr id="27" name="直接箭头连接符 26"/>
          <p:cNvCxnSpPr>
            <a:stCxn id="67" idx="3"/>
            <a:endCxn id="32" idx="1"/>
          </p:cNvCxnSpPr>
          <p:nvPr/>
        </p:nvCxnSpPr>
        <p:spPr>
          <a:xfrm>
            <a:off x="4374777" y="4777507"/>
            <a:ext cx="1378497" cy="2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963599" y="453703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PC</a:t>
            </a:r>
            <a:endParaRPr lang="zh-CN" altLang="en-US" sz="12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5753273" y="4526175"/>
            <a:ext cx="697596" cy="954741"/>
            <a:chOff x="6107953" y="2761128"/>
            <a:chExt cx="930128" cy="1272988"/>
          </a:xfrm>
        </p:grpSpPr>
        <p:sp>
          <p:nvSpPr>
            <p:cNvPr id="31" name="矩形 30"/>
            <p:cNvSpPr/>
            <p:nvPr/>
          </p:nvSpPr>
          <p:spPr>
            <a:xfrm>
              <a:off x="6107953" y="2761128"/>
              <a:ext cx="914400" cy="1272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zh-CN" altLang="en-US" sz="825" dirty="0"/>
                <a:t>指令存储器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07953" y="2930567"/>
              <a:ext cx="365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41374" y="2930567"/>
              <a:ext cx="396707" cy="369332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RD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直接箭头连接符 33"/>
          <p:cNvCxnSpPr>
            <a:stCxn id="53" idx="3"/>
            <a:endCxn id="42" idx="1"/>
          </p:cNvCxnSpPr>
          <p:nvPr/>
        </p:nvCxnSpPr>
        <p:spPr>
          <a:xfrm flipV="1">
            <a:off x="4388888" y="3383748"/>
            <a:ext cx="1345530" cy="41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54" idx="3"/>
            <a:endCxn id="44" idx="1"/>
          </p:cNvCxnSpPr>
          <p:nvPr/>
        </p:nvCxnSpPr>
        <p:spPr>
          <a:xfrm>
            <a:off x="4388888" y="3667216"/>
            <a:ext cx="1338812" cy="1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69328" y="3433345"/>
            <a:ext cx="800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writeData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731024" y="3039068"/>
            <a:ext cx="685801" cy="95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zh-CN" altLang="en-US" sz="825" dirty="0"/>
              <a:t>数据存储器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734422" y="32567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A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116560" y="324782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RD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727704" y="354141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WD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29188" y="3029766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WE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337539" y="2847671"/>
            <a:ext cx="333746" cy="20774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altLang="zh-CN" sz="1050" dirty="0" err="1"/>
              <a:t>clk</a:t>
            </a:r>
            <a:endParaRPr lang="zh-CN" altLang="en-US" sz="105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6281461" y="2939078"/>
            <a:ext cx="0" cy="14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2496671" y="2995333"/>
            <a:ext cx="1878106" cy="2209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数据路径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200835" y="1484781"/>
            <a:ext cx="2362200" cy="117885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496670" y="3499595"/>
            <a:ext cx="500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reset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47634" y="326093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aluout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3648204" y="3540259"/>
            <a:ext cx="785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writedata</a:t>
            </a:r>
            <a:endParaRPr lang="zh-CN" altLang="en-US" sz="1200" dirty="0"/>
          </a:p>
        </p:txBody>
      </p:sp>
      <p:sp>
        <p:nvSpPr>
          <p:cNvPr id="55" name="文本框 54"/>
          <p:cNvSpPr txBox="1"/>
          <p:nvPr/>
        </p:nvSpPr>
        <p:spPr>
          <a:xfrm>
            <a:off x="2475858" y="4795319"/>
            <a:ext cx="741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readdata</a:t>
            </a:r>
            <a:endParaRPr lang="zh-CN" altLang="en-US" sz="1200" dirty="0"/>
          </a:p>
        </p:txBody>
      </p:sp>
      <p:cxnSp>
        <p:nvCxnSpPr>
          <p:cNvPr id="56" name="肘形连接符 55"/>
          <p:cNvCxnSpPr>
            <a:stCxn id="78" idx="0"/>
            <a:endCxn id="55" idx="1"/>
          </p:cNvCxnSpPr>
          <p:nvPr/>
        </p:nvCxnSpPr>
        <p:spPr>
          <a:xfrm rot="5400000">
            <a:off x="4368568" y="2428935"/>
            <a:ext cx="600632" cy="4386050"/>
          </a:xfrm>
          <a:prstGeom prst="bentConnector4">
            <a:avLst>
              <a:gd name="adj1" fmla="val 267044"/>
              <a:gd name="adj2" fmla="val 10666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475893" y="4141119"/>
            <a:ext cx="46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instr</a:t>
            </a:r>
            <a:endParaRPr lang="zh-CN" altLang="en-US" sz="1200" dirty="0"/>
          </a:p>
        </p:txBody>
      </p:sp>
      <p:cxnSp>
        <p:nvCxnSpPr>
          <p:cNvPr id="58" name="肘形连接符 57"/>
          <p:cNvCxnSpPr>
            <a:stCxn id="33" idx="3"/>
            <a:endCxn id="57" idx="1"/>
          </p:cNvCxnSpPr>
          <p:nvPr/>
        </p:nvCxnSpPr>
        <p:spPr>
          <a:xfrm flipH="1" flipV="1">
            <a:off x="2475895" y="4268077"/>
            <a:ext cx="3953095" cy="512135"/>
          </a:xfrm>
          <a:prstGeom prst="bentConnector5">
            <a:avLst>
              <a:gd name="adj1" fmla="val -7739"/>
              <a:gd name="adj2" fmla="val -202066"/>
              <a:gd name="adj3" fmla="val 104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400489" y="4516285"/>
            <a:ext cx="466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Instr</a:t>
            </a:r>
            <a:endParaRPr lang="zh-CN" altLang="en-US" sz="1200" dirty="0"/>
          </a:p>
        </p:txBody>
      </p:sp>
      <p:sp>
        <p:nvSpPr>
          <p:cNvPr id="60" name="圆角矩形 59"/>
          <p:cNvSpPr/>
          <p:nvPr/>
        </p:nvSpPr>
        <p:spPr>
          <a:xfrm>
            <a:off x="2366683" y="1816477"/>
            <a:ext cx="660741" cy="3473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ALU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译码器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3305328" y="1816476"/>
            <a:ext cx="979802" cy="3473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</a:rPr>
              <a:t>主译码器</a:t>
            </a:r>
          </a:p>
        </p:txBody>
      </p:sp>
      <p:cxnSp>
        <p:nvCxnSpPr>
          <p:cNvPr id="62" name="直接箭头连接符 27"/>
          <p:cNvCxnSpPr>
            <a:stCxn id="61" idx="3"/>
            <a:endCxn id="90" idx="0"/>
          </p:cNvCxnSpPr>
          <p:nvPr/>
        </p:nvCxnSpPr>
        <p:spPr>
          <a:xfrm>
            <a:off x="4285131" y="1990168"/>
            <a:ext cx="1980629" cy="133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479876" y="3281642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CLK100MHZ</a:t>
            </a:r>
            <a:endParaRPr lang="zh-CN" altLang="en-US" sz="900" dirty="0"/>
          </a:p>
        </p:txBody>
      </p:sp>
      <p:cxnSp>
        <p:nvCxnSpPr>
          <p:cNvPr id="64" name="直接连接符 63"/>
          <p:cNvCxnSpPr>
            <a:stCxn id="63" idx="3"/>
          </p:cNvCxnSpPr>
          <p:nvPr/>
        </p:nvCxnSpPr>
        <p:spPr>
          <a:xfrm flipV="1">
            <a:off x="2189446" y="3383748"/>
            <a:ext cx="284999" cy="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519857" y="3499703"/>
            <a:ext cx="500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reset</a:t>
            </a:r>
            <a:endParaRPr lang="zh-CN" altLang="en-US" sz="1200" dirty="0"/>
          </a:p>
        </p:txBody>
      </p:sp>
      <p:cxnSp>
        <p:nvCxnSpPr>
          <p:cNvPr id="66" name="直接连接符 65"/>
          <p:cNvCxnSpPr>
            <a:stCxn id="65" idx="3"/>
            <a:endCxn id="52" idx="1"/>
          </p:cNvCxnSpPr>
          <p:nvPr/>
        </p:nvCxnSpPr>
        <p:spPr>
          <a:xfrm flipV="1">
            <a:off x="2020636" y="3638094"/>
            <a:ext cx="476035" cy="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090804" y="4650551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pc</a:t>
            </a:r>
            <a:endParaRPr lang="zh-CN" altLang="en-US" sz="1200" dirty="0"/>
          </a:p>
        </p:txBody>
      </p:sp>
      <p:sp>
        <p:nvSpPr>
          <p:cNvPr id="68" name="文本框 67"/>
          <p:cNvSpPr txBox="1"/>
          <p:nvPr/>
        </p:nvSpPr>
        <p:spPr>
          <a:xfrm>
            <a:off x="4704587" y="1731009"/>
            <a:ext cx="531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Write</a:t>
            </a:r>
            <a:endParaRPr lang="zh-CN" altLang="en-US" sz="1200" dirty="0"/>
          </a:p>
        </p:txBody>
      </p:sp>
      <p:sp>
        <p:nvSpPr>
          <p:cNvPr id="69" name="文本框 68"/>
          <p:cNvSpPr txBox="1"/>
          <p:nvPr/>
        </p:nvSpPr>
        <p:spPr>
          <a:xfrm>
            <a:off x="6365483" y="3177204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ReadData1</a:t>
            </a:r>
            <a:endParaRPr lang="zh-CN" altLang="en-US" sz="1050" dirty="0"/>
          </a:p>
        </p:txBody>
      </p:sp>
      <p:sp>
        <p:nvSpPr>
          <p:cNvPr id="70" name="矩形 69"/>
          <p:cNvSpPr/>
          <p:nvPr/>
        </p:nvSpPr>
        <p:spPr>
          <a:xfrm>
            <a:off x="9494074" y="2312184"/>
            <a:ext cx="804259" cy="1442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b"/>
          <a:lstStyle/>
          <a:p>
            <a:pPr algn="ctr"/>
            <a:r>
              <a:rPr lang="en-US" altLang="zh-CN" sz="1100" b="1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r>
              <a:rPr lang="zh-CN" altLang="en-US" sz="1100" b="1" dirty="0">
                <a:solidFill>
                  <a:schemeClr val="accent2">
                    <a:lumMod val="75000"/>
                  </a:schemeClr>
                </a:solidFill>
              </a:rPr>
              <a:t>段数码管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466040" y="283140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digit</a:t>
            </a:r>
            <a:endParaRPr lang="zh-CN" altLang="en-US" sz="1200" dirty="0"/>
          </a:p>
        </p:txBody>
      </p:sp>
      <p:cxnSp>
        <p:nvCxnSpPr>
          <p:cNvPr id="72" name="直接箭头连接符 71"/>
          <p:cNvCxnSpPr>
            <a:stCxn id="82" idx="3"/>
          </p:cNvCxnSpPr>
          <p:nvPr/>
        </p:nvCxnSpPr>
        <p:spPr>
          <a:xfrm flipV="1">
            <a:off x="8623908" y="2970472"/>
            <a:ext cx="870166" cy="3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9177630" y="2614151"/>
            <a:ext cx="33491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25" dirty="0">
                <a:solidFill>
                  <a:schemeClr val="bg1">
                    <a:lumMod val="50000"/>
                  </a:schemeClr>
                </a:solidFill>
              </a:rPr>
              <a:t>(12)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076580" y="3962595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ReadData2</a:t>
            </a:r>
            <a:endParaRPr lang="zh-CN" altLang="en-US" sz="1050" dirty="0"/>
          </a:p>
        </p:txBody>
      </p:sp>
      <p:cxnSp>
        <p:nvCxnSpPr>
          <p:cNvPr id="75" name="肘形连接符 74"/>
          <p:cNvCxnSpPr>
            <a:stCxn id="83" idx="3"/>
            <a:endCxn id="80" idx="0"/>
          </p:cNvCxnSpPr>
          <p:nvPr/>
        </p:nvCxnSpPr>
        <p:spPr>
          <a:xfrm flipH="1">
            <a:off x="6931667" y="3196911"/>
            <a:ext cx="1695143" cy="920249"/>
          </a:xfrm>
          <a:prstGeom prst="bentConnector4">
            <a:avLst>
              <a:gd name="adj1" fmla="val -10114"/>
              <a:gd name="adj2" fmla="val 786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43" idx="3"/>
            <a:endCxn id="79" idx="0"/>
          </p:cNvCxnSpPr>
          <p:nvPr/>
        </p:nvCxnSpPr>
        <p:spPr>
          <a:xfrm>
            <a:off x="6434191" y="3374783"/>
            <a:ext cx="356282" cy="7413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6686965" y="4116177"/>
            <a:ext cx="394789" cy="254904"/>
            <a:chOff x="9918771" y="5379395"/>
            <a:chExt cx="526385" cy="339872"/>
          </a:xfrm>
        </p:grpSpPr>
        <p:sp>
          <p:nvSpPr>
            <p:cNvPr id="78" name="梯形 77"/>
            <p:cNvSpPr/>
            <p:nvPr/>
          </p:nvSpPr>
          <p:spPr>
            <a:xfrm flipV="1">
              <a:off x="9918771" y="5396285"/>
              <a:ext cx="466532" cy="257073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918771" y="5379395"/>
              <a:ext cx="33812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0</a:t>
              </a:r>
              <a:endParaRPr lang="zh-CN" altLang="en-US" sz="105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0107028" y="5380712"/>
              <a:ext cx="33812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1</a:t>
              </a:r>
              <a:endParaRPr lang="zh-CN" altLang="en-US" sz="1050" dirty="0"/>
            </a:p>
          </p:txBody>
        </p:sp>
      </p:grpSp>
      <p:sp>
        <p:nvSpPr>
          <p:cNvPr id="81" name="矩形 80"/>
          <p:cNvSpPr/>
          <p:nvPr/>
        </p:nvSpPr>
        <p:spPr>
          <a:xfrm>
            <a:off x="7435452" y="1812009"/>
            <a:ext cx="1178944" cy="19632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</a:rPr>
              <a:t>I/O</a:t>
            </a:r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</a:rPr>
              <a:t>接口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315890" y="2858495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led</a:t>
            </a:r>
            <a:endParaRPr lang="zh-CN" altLang="en-US" sz="1050" dirty="0"/>
          </a:p>
        </p:txBody>
      </p:sp>
      <p:sp>
        <p:nvSpPr>
          <p:cNvPr id="83" name="文本框 82"/>
          <p:cNvSpPr txBox="1"/>
          <p:nvPr/>
        </p:nvSpPr>
        <p:spPr>
          <a:xfrm>
            <a:off x="7887617" y="3081494"/>
            <a:ext cx="787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pReadData</a:t>
            </a:r>
            <a:endParaRPr lang="zh-CN" altLang="en-US" sz="1050" dirty="0"/>
          </a:p>
        </p:txBody>
      </p:sp>
      <p:sp>
        <p:nvSpPr>
          <p:cNvPr id="84" name="文本框 83"/>
          <p:cNvSpPr txBox="1"/>
          <p:nvPr/>
        </p:nvSpPr>
        <p:spPr>
          <a:xfrm>
            <a:off x="7434842" y="1812008"/>
            <a:ext cx="463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reset</a:t>
            </a:r>
            <a:endParaRPr lang="zh-CN" altLang="en-US" sz="1050" dirty="0"/>
          </a:p>
        </p:txBody>
      </p:sp>
      <p:sp>
        <p:nvSpPr>
          <p:cNvPr id="85" name="文本框 84"/>
          <p:cNvSpPr txBox="1"/>
          <p:nvPr/>
        </p:nvSpPr>
        <p:spPr>
          <a:xfrm>
            <a:off x="7419297" y="2329356"/>
            <a:ext cx="5645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pWrite</a:t>
            </a:r>
            <a:endParaRPr lang="zh-CN" altLang="en-US" sz="1050" dirty="0"/>
          </a:p>
        </p:txBody>
      </p:sp>
      <p:sp>
        <p:nvSpPr>
          <p:cNvPr id="86" name="文本框 85"/>
          <p:cNvSpPr txBox="1"/>
          <p:nvPr/>
        </p:nvSpPr>
        <p:spPr>
          <a:xfrm>
            <a:off x="7419299" y="2785818"/>
            <a:ext cx="808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pWritedata</a:t>
            </a:r>
            <a:endParaRPr lang="zh-CN" altLang="en-US" sz="1050" dirty="0"/>
          </a:p>
        </p:txBody>
      </p:sp>
      <p:sp>
        <p:nvSpPr>
          <p:cNvPr id="87" name="文本框 86"/>
          <p:cNvSpPr txBox="1"/>
          <p:nvPr/>
        </p:nvSpPr>
        <p:spPr>
          <a:xfrm>
            <a:off x="7419299" y="2081351"/>
            <a:ext cx="5309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pRead</a:t>
            </a:r>
            <a:endParaRPr lang="zh-CN" altLang="en-US" sz="1050" dirty="0"/>
          </a:p>
        </p:txBody>
      </p:sp>
      <p:sp>
        <p:nvSpPr>
          <p:cNvPr id="88" name="文本框 87"/>
          <p:cNvSpPr txBox="1"/>
          <p:nvPr/>
        </p:nvSpPr>
        <p:spPr>
          <a:xfrm>
            <a:off x="7433408" y="2571901"/>
            <a:ext cx="436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addr</a:t>
            </a:r>
            <a:endParaRPr lang="zh-CN" altLang="en-US" sz="1050" dirty="0"/>
          </a:p>
        </p:txBody>
      </p:sp>
      <p:grpSp>
        <p:nvGrpSpPr>
          <p:cNvPr id="89" name="组合 88"/>
          <p:cNvGrpSpPr/>
          <p:nvPr/>
        </p:nvGrpSpPr>
        <p:grpSpPr>
          <a:xfrm>
            <a:off x="6072881" y="2111372"/>
            <a:ext cx="402009" cy="254904"/>
            <a:chOff x="6005410" y="1887311"/>
            <a:chExt cx="536012" cy="339872"/>
          </a:xfrm>
        </p:grpSpPr>
        <p:sp>
          <p:nvSpPr>
            <p:cNvPr id="90" name="梯形 89"/>
            <p:cNvSpPr/>
            <p:nvPr/>
          </p:nvSpPr>
          <p:spPr>
            <a:xfrm>
              <a:off x="6029316" y="1904201"/>
              <a:ext cx="466532" cy="257073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005410" y="1887311"/>
              <a:ext cx="33812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0</a:t>
              </a:r>
              <a:endParaRPr lang="zh-CN" altLang="en-US" sz="1050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223422" y="1888628"/>
              <a:ext cx="31800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chemeClr val="accent4">
                      <a:lumMod val="75000"/>
                    </a:schemeClr>
                  </a:solidFill>
                </a:rPr>
                <a:t>1</a:t>
              </a:r>
              <a:endParaRPr lang="zh-CN" altLang="en-US" sz="105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cxnSp>
        <p:nvCxnSpPr>
          <p:cNvPr id="93" name="直接箭头连接符 27"/>
          <p:cNvCxnSpPr>
            <a:stCxn id="91" idx="2"/>
            <a:endCxn id="45" idx="0"/>
          </p:cNvCxnSpPr>
          <p:nvPr/>
        </p:nvCxnSpPr>
        <p:spPr>
          <a:xfrm rot="5400000">
            <a:off x="5696834" y="2550205"/>
            <a:ext cx="687563" cy="271561"/>
          </a:xfrm>
          <a:prstGeom prst="bentConnector3">
            <a:avLst>
              <a:gd name="adj1" fmla="val 16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27"/>
          <p:cNvCxnSpPr>
            <a:stCxn id="92" idx="2"/>
            <a:endCxn id="85" idx="1"/>
          </p:cNvCxnSpPr>
          <p:nvPr/>
        </p:nvCxnSpPr>
        <p:spPr>
          <a:xfrm rot="16200000" flipH="1">
            <a:off x="6840835" y="1866310"/>
            <a:ext cx="93267" cy="106365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499724" y="2100423"/>
            <a:ext cx="448200" cy="230832"/>
          </a:xfrm>
          <a:prstGeom prst="rect">
            <a:avLst/>
          </a:prstGeom>
        </p:spPr>
        <p:txBody>
          <a:bodyPr wrap="none" rIns="0">
            <a:spAutoFit/>
          </a:bodyPr>
          <a:lstStyle/>
          <a:p>
            <a:r>
              <a:rPr lang="en-US" altLang="zh-CN" sz="900" b="1" dirty="0">
                <a:solidFill>
                  <a:schemeClr val="accent4">
                    <a:lumMod val="75000"/>
                  </a:schemeClr>
                </a:solidFill>
              </a:rPr>
              <a:t>addr[7]</a:t>
            </a:r>
            <a:endParaRPr lang="zh-CN" altLang="en-US" sz="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6" name="直接箭头连接符 95"/>
          <p:cNvCxnSpPr>
            <a:stCxn id="95" idx="3"/>
            <a:endCxn id="90" idx="1"/>
          </p:cNvCxnSpPr>
          <p:nvPr/>
        </p:nvCxnSpPr>
        <p:spPr>
          <a:xfrm>
            <a:off x="5947925" y="2215839"/>
            <a:ext cx="166987" cy="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213"/>
          <p:cNvCxnSpPr>
            <a:stCxn id="54" idx="3"/>
            <a:endCxn id="86" idx="1"/>
          </p:cNvCxnSpPr>
          <p:nvPr/>
        </p:nvCxnSpPr>
        <p:spPr>
          <a:xfrm flipV="1">
            <a:off x="4388887" y="2901235"/>
            <a:ext cx="3030410" cy="765980"/>
          </a:xfrm>
          <a:prstGeom prst="bentConnector3">
            <a:avLst>
              <a:gd name="adj1" fmla="val 349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6088825" y="4130908"/>
            <a:ext cx="448200" cy="230832"/>
          </a:xfrm>
          <a:prstGeom prst="rect">
            <a:avLst/>
          </a:prstGeom>
        </p:spPr>
        <p:txBody>
          <a:bodyPr wrap="none" rIns="0">
            <a:spAutoFit/>
          </a:bodyPr>
          <a:lstStyle/>
          <a:p>
            <a:r>
              <a:rPr lang="en-US" altLang="zh-CN" sz="900" b="1" dirty="0">
                <a:solidFill>
                  <a:schemeClr val="accent4">
                    <a:lumMod val="75000"/>
                  </a:schemeClr>
                </a:solidFill>
              </a:rPr>
              <a:t>addr[7]</a:t>
            </a:r>
            <a:endParaRPr lang="zh-CN" altLang="en-US" sz="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9" name="直接箭头连接符 98"/>
          <p:cNvCxnSpPr>
            <a:cxnSpLocks/>
            <a:stCxn id="98" idx="3"/>
            <a:endCxn id="79" idx="1"/>
          </p:cNvCxnSpPr>
          <p:nvPr/>
        </p:nvCxnSpPr>
        <p:spPr>
          <a:xfrm flipV="1">
            <a:off x="6537026" y="4243136"/>
            <a:ext cx="149939" cy="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6844249" y="2097554"/>
            <a:ext cx="448200" cy="230832"/>
          </a:xfrm>
          <a:prstGeom prst="rect">
            <a:avLst/>
          </a:prstGeom>
        </p:spPr>
        <p:txBody>
          <a:bodyPr wrap="none" rIns="0">
            <a:spAutoFit/>
          </a:bodyPr>
          <a:lstStyle/>
          <a:p>
            <a:r>
              <a:rPr lang="en-US" altLang="zh-CN" sz="900" b="1" dirty="0">
                <a:solidFill>
                  <a:schemeClr val="accent4">
                    <a:lumMod val="75000"/>
                  </a:schemeClr>
                </a:solidFill>
              </a:rPr>
              <a:t>addr[7]</a:t>
            </a:r>
            <a:endParaRPr lang="zh-CN" altLang="en-US" sz="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7305061" y="2215719"/>
            <a:ext cx="133656" cy="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7419297" y="3182468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ButtonL</a:t>
            </a:r>
            <a:endParaRPr lang="zh-CN" altLang="en-US" sz="105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7419299" y="338791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ButtonR</a:t>
            </a:r>
            <a:endParaRPr lang="zh-CN" altLang="en-US" sz="105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7419298" y="2977018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Switch</a:t>
            </a:r>
            <a:endParaRPr lang="zh-CN" altLang="en-US" sz="1050" dirty="0"/>
          </a:p>
        </p:txBody>
      </p:sp>
      <p:cxnSp>
        <p:nvCxnSpPr>
          <p:cNvPr id="105" name="直接箭头连接符 104"/>
          <p:cNvCxnSpPr>
            <a:endCxn id="104" idx="1"/>
          </p:cNvCxnSpPr>
          <p:nvPr/>
        </p:nvCxnSpPr>
        <p:spPr>
          <a:xfrm>
            <a:off x="7149297" y="3092435"/>
            <a:ext cx="27000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endCxn id="102" idx="1"/>
          </p:cNvCxnSpPr>
          <p:nvPr/>
        </p:nvCxnSpPr>
        <p:spPr>
          <a:xfrm>
            <a:off x="7149297" y="3297886"/>
            <a:ext cx="270000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103" idx="1"/>
          </p:cNvCxnSpPr>
          <p:nvPr/>
        </p:nvCxnSpPr>
        <p:spPr>
          <a:xfrm>
            <a:off x="7164842" y="3498356"/>
            <a:ext cx="27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231"/>
          <p:cNvCxnSpPr>
            <a:stCxn id="53" idx="3"/>
            <a:endCxn id="88" idx="1"/>
          </p:cNvCxnSpPr>
          <p:nvPr/>
        </p:nvCxnSpPr>
        <p:spPr>
          <a:xfrm flipV="1">
            <a:off x="4388889" y="2687318"/>
            <a:ext cx="3044521" cy="700578"/>
          </a:xfrm>
          <a:prstGeom prst="bentConnector3">
            <a:avLst>
              <a:gd name="adj1" fmla="val 31008"/>
            </a:avLst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6752936" y="2468124"/>
            <a:ext cx="692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</a:rPr>
              <a:t>addr</a:t>
            </a:r>
            <a:r>
              <a:rPr lang="en-US" altLang="zh-CN" sz="105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en-US" altLang="zh-CN" sz="1050" b="1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altLang="zh-CN" sz="105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altLang="zh-CN" sz="1050" b="1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zh-CN" sz="1050">
                <a:solidFill>
                  <a:schemeClr val="accent4">
                    <a:lumMod val="75000"/>
                  </a:schemeClr>
                </a:solidFill>
              </a:rPr>
              <a:t>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8277139" y="1804706"/>
            <a:ext cx="85485" cy="135960"/>
            <a:chOff x="9018015" y="5203873"/>
            <a:chExt cx="113980" cy="181280"/>
          </a:xfrm>
        </p:grpSpPr>
        <p:cxnSp>
          <p:nvCxnSpPr>
            <p:cNvPr id="111" name="直接连接符 110"/>
            <p:cNvCxnSpPr/>
            <p:nvPr/>
          </p:nvCxnSpPr>
          <p:spPr>
            <a:xfrm rot="3000000" flipV="1">
              <a:off x="8928015" y="529515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18600000">
              <a:off x="9041995" y="529387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6242099" y="3024185"/>
            <a:ext cx="85485" cy="135960"/>
            <a:chOff x="9018015" y="5203873"/>
            <a:chExt cx="113980" cy="181280"/>
          </a:xfrm>
        </p:grpSpPr>
        <p:cxnSp>
          <p:nvCxnSpPr>
            <p:cNvPr id="114" name="直接连接符 113"/>
            <p:cNvCxnSpPr/>
            <p:nvPr/>
          </p:nvCxnSpPr>
          <p:spPr>
            <a:xfrm rot="3000000" flipV="1">
              <a:off x="8928015" y="529515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18600000">
              <a:off x="9041995" y="529387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10039351" y="2293136"/>
            <a:ext cx="85485" cy="135960"/>
            <a:chOff x="9018015" y="5203873"/>
            <a:chExt cx="113980" cy="181280"/>
          </a:xfrm>
        </p:grpSpPr>
        <p:cxnSp>
          <p:nvCxnSpPr>
            <p:cNvPr id="117" name="直接连接符 116"/>
            <p:cNvCxnSpPr/>
            <p:nvPr/>
          </p:nvCxnSpPr>
          <p:spPr>
            <a:xfrm rot="3000000" flipV="1">
              <a:off x="8928015" y="529515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18600000">
              <a:off x="9041995" y="529387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 rot="16200000">
            <a:off x="2514570" y="3302336"/>
            <a:ext cx="85485" cy="135960"/>
            <a:chOff x="9018015" y="5203873"/>
            <a:chExt cx="113980" cy="181280"/>
          </a:xfrm>
        </p:grpSpPr>
        <p:cxnSp>
          <p:nvCxnSpPr>
            <p:cNvPr id="120" name="直接连接符 119"/>
            <p:cNvCxnSpPr/>
            <p:nvPr/>
          </p:nvCxnSpPr>
          <p:spPr>
            <a:xfrm rot="3000000" flipV="1">
              <a:off x="8928015" y="529515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18600000">
              <a:off x="9041995" y="5293873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文本框 121"/>
          <p:cNvSpPr txBox="1"/>
          <p:nvPr/>
        </p:nvSpPr>
        <p:spPr>
          <a:xfrm>
            <a:off x="9479164" y="2372792"/>
            <a:ext cx="463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reset</a:t>
            </a:r>
            <a:endParaRPr lang="zh-CN" altLang="en-US" sz="105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8593249" y="2726674"/>
            <a:ext cx="95571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/>
              <a:t>{</a:t>
            </a:r>
            <a:r>
              <a:rPr lang="en-US" altLang="zh-CN" sz="825" dirty="0">
                <a:solidFill>
                  <a:srgbClr val="FF0000"/>
                </a:solidFill>
              </a:rPr>
              <a:t>Switch</a:t>
            </a:r>
            <a:r>
              <a:rPr lang="en-US" altLang="zh-CN" sz="825" dirty="0"/>
              <a:t>,0000, led}</a:t>
            </a:r>
            <a:endParaRPr lang="zh-CN" altLang="en-US" sz="825" dirty="0"/>
          </a:p>
        </p:txBody>
      </p:sp>
      <p:sp>
        <p:nvSpPr>
          <p:cNvPr id="124" name="文本框 123"/>
          <p:cNvSpPr txBox="1"/>
          <p:nvPr/>
        </p:nvSpPr>
        <p:spPr>
          <a:xfrm>
            <a:off x="10037392" y="2802734"/>
            <a:ext cx="284706" cy="25391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r>
              <a:rPr lang="en-US" altLang="zh-CN" sz="1050" dirty="0"/>
              <a:t>AN</a:t>
            </a:r>
            <a:endParaRPr lang="zh-CN" altLang="en-US" sz="105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10042696" y="3035560"/>
            <a:ext cx="271882" cy="25391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r>
              <a:rPr lang="en-US" altLang="zh-CN" sz="1050" dirty="0"/>
              <a:t>DP</a:t>
            </a:r>
            <a:endParaRPr lang="zh-CN" altLang="en-US" sz="105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9961316" y="3279872"/>
            <a:ext cx="352033" cy="25391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r>
              <a:rPr lang="en-US" altLang="zh-CN" sz="1050" dirty="0"/>
              <a:t>A2G</a:t>
            </a:r>
            <a:endParaRPr lang="zh-CN" altLang="en-US" sz="1050" dirty="0"/>
          </a:p>
        </p:txBody>
      </p:sp>
      <p:cxnSp>
        <p:nvCxnSpPr>
          <p:cNvPr id="127" name="直接箭头连接符 126"/>
          <p:cNvCxnSpPr>
            <a:cxnSpLocks/>
            <a:stCxn id="124" idx="3"/>
          </p:cNvCxnSpPr>
          <p:nvPr/>
        </p:nvCxnSpPr>
        <p:spPr>
          <a:xfrm>
            <a:off x="10298614" y="2918150"/>
            <a:ext cx="3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25" idx="3"/>
          </p:cNvCxnSpPr>
          <p:nvPr/>
        </p:nvCxnSpPr>
        <p:spPr>
          <a:xfrm flipV="1">
            <a:off x="10291895" y="3148206"/>
            <a:ext cx="324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26" idx="3"/>
          </p:cNvCxnSpPr>
          <p:nvPr/>
        </p:nvCxnSpPr>
        <p:spPr>
          <a:xfrm flipV="1">
            <a:off x="10289863" y="3384376"/>
            <a:ext cx="36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84" idx="1"/>
          </p:cNvCxnSpPr>
          <p:nvPr/>
        </p:nvCxnSpPr>
        <p:spPr>
          <a:xfrm flipV="1">
            <a:off x="7149298" y="1927424"/>
            <a:ext cx="285545" cy="348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22" idx="1"/>
          </p:cNvCxnSpPr>
          <p:nvPr/>
        </p:nvCxnSpPr>
        <p:spPr>
          <a:xfrm>
            <a:off x="9291918" y="2488209"/>
            <a:ext cx="187246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913362" y="1490790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CLK100MHZ</a:t>
            </a:r>
            <a:endParaRPr lang="zh-CN" altLang="en-US" sz="1200" b="1" dirty="0"/>
          </a:p>
        </p:txBody>
      </p:sp>
      <p:cxnSp>
        <p:nvCxnSpPr>
          <p:cNvPr id="133" name="直接连接符 284"/>
          <p:cNvCxnSpPr/>
          <p:nvPr/>
        </p:nvCxnSpPr>
        <p:spPr>
          <a:xfrm>
            <a:off x="8315890" y="1675852"/>
            <a:ext cx="0" cy="131273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V="1">
            <a:off x="10081447" y="2119476"/>
            <a:ext cx="0" cy="1894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9671556" y="1898901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CLK100MHZ</a:t>
            </a:r>
            <a:endParaRPr lang="zh-CN" altLang="en-US" sz="900" b="1" dirty="0"/>
          </a:p>
        </p:txBody>
      </p:sp>
      <p:sp>
        <p:nvSpPr>
          <p:cNvPr id="136" name="文本框 135"/>
          <p:cNvSpPr txBox="1"/>
          <p:nvPr/>
        </p:nvSpPr>
        <p:spPr>
          <a:xfrm rot="5400000">
            <a:off x="6658649" y="4949742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readData</a:t>
            </a:r>
            <a:endParaRPr lang="zh-CN" altLang="en-US" sz="120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FB9A1B61-8E5F-4F17-9B69-5EF4B2AD1C52}"/>
              </a:ext>
            </a:extLst>
          </p:cNvPr>
          <p:cNvSpPr txBox="1"/>
          <p:nvPr/>
        </p:nvSpPr>
        <p:spPr>
          <a:xfrm>
            <a:off x="4607497" y="3099538"/>
            <a:ext cx="785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solidFill>
                  <a:schemeClr val="accent4">
                    <a:lumMod val="75000"/>
                  </a:schemeClr>
                </a:solidFill>
              </a:rPr>
              <a:t>dataAdr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EF92BFA6-A376-4E54-9E3F-C5522DED28A9}"/>
              </a:ext>
            </a:extLst>
          </p:cNvPr>
          <p:cNvSpPr txBox="1"/>
          <p:nvPr/>
        </p:nvSpPr>
        <p:spPr>
          <a:xfrm>
            <a:off x="8655074" y="2630952"/>
            <a:ext cx="33491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25" dirty="0">
                <a:solidFill>
                  <a:schemeClr val="bg1">
                    <a:lumMod val="50000"/>
                  </a:schemeClr>
                </a:solidFill>
              </a:rPr>
              <a:t>(16)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1C30B3-0A27-49BE-95BE-E1C910F67934}"/>
              </a:ext>
            </a:extLst>
          </p:cNvPr>
          <p:cNvSpPr txBox="1"/>
          <p:nvPr/>
        </p:nvSpPr>
        <p:spPr>
          <a:xfrm>
            <a:off x="6088825" y="2683253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11:0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214AA62-A2AD-4237-BEBB-E8C9A1C5F127}"/>
              </a:ext>
            </a:extLst>
          </p:cNvPr>
          <p:cNvSpPr txBox="1"/>
          <p:nvPr/>
        </p:nvSpPr>
        <p:spPr>
          <a:xfrm>
            <a:off x="4800806" y="2943805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2"/>
                </a:solidFill>
              </a:rPr>
              <a:t>[7:0]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1300042-8BFA-4DA6-8F5C-8D405F2FB812}"/>
              </a:ext>
            </a:extLst>
          </p:cNvPr>
          <p:cNvSpPr txBox="1"/>
          <p:nvPr/>
        </p:nvSpPr>
        <p:spPr>
          <a:xfrm>
            <a:off x="2448523" y="4346189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[25:0]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521080-7220-48BD-BBF1-A4A94F4B2345}"/>
              </a:ext>
            </a:extLst>
          </p:cNvPr>
          <p:cNvSpPr txBox="1"/>
          <p:nvPr/>
        </p:nvSpPr>
        <p:spPr>
          <a:xfrm>
            <a:off x="8189209" y="485055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仅一个</a:t>
            </a:r>
            <a:r>
              <a:rPr lang="en-US" altLang="zh-CN" b="1" dirty="0" err="1">
                <a:solidFill>
                  <a:srgbClr val="FF0000"/>
                </a:solidFill>
              </a:rPr>
              <a:t>clk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850367F-CFEE-4C12-A367-251E54F8C77D}"/>
              </a:ext>
            </a:extLst>
          </p:cNvPr>
          <p:cNvSpPr/>
          <p:nvPr/>
        </p:nvSpPr>
        <p:spPr>
          <a:xfrm>
            <a:off x="7916134" y="1420332"/>
            <a:ext cx="718658" cy="550086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D39AD4E-7B91-4919-AD41-468C61F75A0B}"/>
              </a:ext>
            </a:extLst>
          </p:cNvPr>
          <p:cNvSpPr/>
          <p:nvPr/>
        </p:nvSpPr>
        <p:spPr>
          <a:xfrm>
            <a:off x="9694565" y="1833328"/>
            <a:ext cx="718658" cy="550086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87E9DE-5E04-E471-B1AC-47C941BA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 15</a:t>
            </a:r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2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7870</TotalTime>
  <Words>1140</Words>
  <Application>Microsoft Office PowerPoint</Application>
  <PresentationFormat>宽屏</PresentationFormat>
  <Paragraphs>297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宋体</vt:lpstr>
      <vt:lpstr>幼圆</vt:lpstr>
      <vt:lpstr>微软雅黑</vt:lpstr>
      <vt:lpstr>楷体</vt:lpstr>
      <vt:lpstr>黑体</vt:lpstr>
      <vt:lpstr>Arial</vt:lpstr>
      <vt:lpstr>Calibri</vt:lpstr>
      <vt:lpstr>Calibri Light</vt:lpstr>
      <vt:lpstr>Times New Roman</vt:lpstr>
      <vt:lpstr>Office 主题</vt:lpstr>
      <vt:lpstr>计算机组成和体系结构实验</vt:lpstr>
      <vt:lpstr>外围设备</vt:lpstr>
      <vt:lpstr>接口技术</vt:lpstr>
      <vt:lpstr>I/O接口结构</vt:lpstr>
      <vt:lpstr>存储器映像 I/O 寻址方式</vt:lpstr>
      <vt:lpstr>存储器映像I/O寻址  具体方案</vt:lpstr>
      <vt:lpstr>NEXYS4 DDR</vt:lpstr>
      <vt:lpstr>CPU查询方式I/O输入输出</vt:lpstr>
      <vt:lpstr>增加I/O接口的MIPS单周期处理器</vt:lpstr>
      <vt:lpstr>代码整体结构</vt:lpstr>
      <vt:lpstr>I/O接口</vt:lpstr>
      <vt:lpstr>增加 andi、ori、bne 指令</vt:lpstr>
      <vt:lpstr>主译码器真值表</vt:lpstr>
      <vt:lpstr>测试汇编指令 + 仿真代码</vt:lpstr>
      <vt:lpstr>效果图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孙晓光</dc:creator>
  <cp:lastModifiedBy>Sean Sun</cp:lastModifiedBy>
  <cp:revision>441</cp:revision>
  <dcterms:created xsi:type="dcterms:W3CDTF">2017-01-28T01:03:38Z</dcterms:created>
  <dcterms:modified xsi:type="dcterms:W3CDTF">2024-11-10T06:45:08Z</dcterms:modified>
</cp:coreProperties>
</file>