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90" r:id="rId2"/>
    <p:sldId id="602" r:id="rId3"/>
    <p:sldId id="636" r:id="rId4"/>
    <p:sldId id="637" r:id="rId5"/>
    <p:sldId id="638" r:id="rId6"/>
    <p:sldId id="639" r:id="rId7"/>
    <p:sldId id="635" r:id="rId8"/>
    <p:sldId id="640" r:id="rId9"/>
    <p:sldId id="647" r:id="rId10"/>
    <p:sldId id="633" r:id="rId11"/>
    <p:sldId id="634" r:id="rId12"/>
    <p:sldId id="629" r:id="rId13"/>
    <p:sldId id="630" r:id="rId14"/>
    <p:sldId id="632" r:id="rId15"/>
    <p:sldId id="649" r:id="rId16"/>
    <p:sldId id="650" r:id="rId17"/>
    <p:sldId id="631" r:id="rId18"/>
    <p:sldId id="641" r:id="rId19"/>
    <p:sldId id="642" r:id="rId20"/>
    <p:sldId id="643" r:id="rId21"/>
    <p:sldId id="644" r:id="rId22"/>
    <p:sldId id="645" r:id="rId23"/>
    <p:sldId id="646" r:id="rId24"/>
    <p:sldId id="65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DE9D8-87FF-4BFD-9AAE-8F974763FEB2}">
          <p14:sldIdLst>
            <p14:sldId id="290"/>
            <p14:sldId id="602"/>
            <p14:sldId id="636"/>
            <p14:sldId id="637"/>
            <p14:sldId id="638"/>
            <p14:sldId id="639"/>
            <p14:sldId id="635"/>
            <p14:sldId id="640"/>
            <p14:sldId id="647"/>
            <p14:sldId id="633"/>
            <p14:sldId id="634"/>
            <p14:sldId id="629"/>
            <p14:sldId id="630"/>
            <p14:sldId id="632"/>
            <p14:sldId id="649"/>
            <p14:sldId id="650"/>
            <p14:sldId id="631"/>
            <p14:sldId id="641"/>
            <p14:sldId id="642"/>
            <p14:sldId id="643"/>
            <p14:sldId id="644"/>
            <p14:sldId id="645"/>
            <p14:sldId id="646"/>
            <p14:sldId id="6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晓光" initials="孙" lastIdx="1" clrIdx="0">
    <p:extLst>
      <p:ext uri="{19B8F6BF-5375-455C-9EA6-DF929625EA0E}">
        <p15:presenceInfo xmlns:p15="http://schemas.microsoft.com/office/powerpoint/2012/main" userId="0bbb0edc728f36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699"/>
    <a:srgbClr val="BFBFBF"/>
    <a:srgbClr val="5B9BD5"/>
    <a:srgbClr val="FF0000"/>
    <a:srgbClr val="8FAADC"/>
    <a:srgbClr val="DAE3F3"/>
    <a:srgbClr val="FFFF00"/>
    <a:srgbClr val="C55A1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47" autoAdjust="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2738C-519E-4F4C-9CDD-022B24BC006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9B0CE-D6C8-40E3-B42F-B007C7557C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81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“非法”状态后，</a:t>
            </a:r>
            <a:r>
              <a:rPr lang="en-US" altLang="zh-CN" dirty="0"/>
              <a:t>E=0</a:t>
            </a:r>
            <a:r>
              <a:rPr lang="zh-CN" altLang="en-US" dirty="0"/>
              <a:t>，处于保持状态，此后</a:t>
            </a:r>
            <a:r>
              <a:rPr lang="en-US" altLang="zh-CN" dirty="0"/>
              <a:t>Q</a:t>
            </a:r>
            <a:r>
              <a:rPr lang="zh-CN" altLang="en-US" dirty="0"/>
              <a:t>状态不能确定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35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1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21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24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9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346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36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98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18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638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9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273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23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83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0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8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9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9B0CE-D6C8-40E3-B42F-B007C7557C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2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3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24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93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552A-F476-4432-BC30-A85F7822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>
            <a:lvl1pPr algn="ctr">
              <a:defRPr sz="4000" b="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059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958E2-BC60-473F-990C-5A8ED10EB2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11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6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8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450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13" Type="http://schemas.openxmlformats.org/officeDocument/2006/relationships/image" Target="../media/image620.png"/><Relationship Id="rId18" Type="http://schemas.openxmlformats.org/officeDocument/2006/relationships/image" Target="../media/image670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12" Type="http://schemas.openxmlformats.org/officeDocument/2006/relationships/image" Target="../media/image610.png"/><Relationship Id="rId17" Type="http://schemas.openxmlformats.org/officeDocument/2006/relationships/image" Target="../media/image6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50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11" Type="http://schemas.openxmlformats.org/officeDocument/2006/relationships/image" Target="../media/image600.png"/><Relationship Id="rId5" Type="http://schemas.openxmlformats.org/officeDocument/2006/relationships/image" Target="../media/image540.png"/><Relationship Id="rId15" Type="http://schemas.openxmlformats.org/officeDocument/2006/relationships/image" Target="../media/image75.png"/><Relationship Id="rId10" Type="http://schemas.openxmlformats.org/officeDocument/2006/relationships/image" Target="../media/image590.png"/><Relationship Id="rId19" Type="http://schemas.openxmlformats.org/officeDocument/2006/relationships/image" Target="../media/image680.png"/><Relationship Id="rId4" Type="http://schemas.openxmlformats.org/officeDocument/2006/relationships/image" Target="../media/image74.png"/><Relationship Id="rId9" Type="http://schemas.openxmlformats.org/officeDocument/2006/relationships/image" Target="../media/image580.png"/><Relationship Id="rId14" Type="http://schemas.openxmlformats.org/officeDocument/2006/relationships/image" Target="../media/image6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830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8" Type="http://schemas.openxmlformats.org/officeDocument/2006/relationships/image" Target="../media/image260.png"/><Relationship Id="rId3" Type="http://schemas.openxmlformats.org/officeDocument/2006/relationships/image" Target="../media/image23.png"/><Relationship Id="rId12" Type="http://schemas.openxmlformats.org/officeDocument/2006/relationships/image" Target="../media/image25.pn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D7AB5CAE-407D-48B3-A6FA-89E0D40A89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407621"/>
            <a:ext cx="12192000" cy="3247505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>
                <a:solidFill>
                  <a:schemeClr val="tx2"/>
                </a:solidFill>
              </a:rPr>
              <a:t>16.  </a:t>
            </a:r>
            <a:r>
              <a:rPr kumimoji="1" lang="zh-CN" altLang="en-US" sz="5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时序逻辑电路 </a:t>
            </a:r>
            <a:br>
              <a:rPr kumimoji="1" lang="en-US" altLang="zh-CN" sz="5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7200" b="1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习题课</a:t>
            </a:r>
            <a:endParaRPr kumimoji="1" lang="en-US" altLang="zh-CN" sz="4400" spc="6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6A4DD37-A1AD-4E02-9ACA-FAF6B8C565F6}"/>
              </a:ext>
            </a:extLst>
          </p:cNvPr>
          <p:cNvSpPr/>
          <p:nvPr/>
        </p:nvSpPr>
        <p:spPr>
          <a:xfrm>
            <a:off x="7120396" y="166472"/>
            <a:ext cx="50549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数字逻辑 </a:t>
            </a:r>
            <a:r>
              <a:rPr kumimoji="0" lang="zh-CN" altLang="en-US" sz="44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 </a:t>
            </a:r>
            <a:r>
              <a:rPr kumimoji="0" lang="zh-CN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部件设计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1F55D0B6-BB17-40CB-8C85-0A5B2FC9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6" y="6012763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21466A02-9222-4B3A-8823-40C673A6D8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92544" y="5961655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13980767-EECD-4D4D-8457-D1C1265E3F07}"/>
              </a:ext>
            </a:extLst>
          </p:cNvPr>
          <p:cNvSpPr txBox="1"/>
          <p:nvPr/>
        </p:nvSpPr>
        <p:spPr>
          <a:xfrm>
            <a:off x="2213306" y="6169532"/>
            <a:ext cx="2154502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xgsun@fudan.edu.cn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0" name="Picture 2" descr="C:\Users\Sam2013\Desktop\孙晓光.png">
            <a:extLst>
              <a:ext uri="{FF2B5EF4-FFF2-40B4-BE49-F238E27FC236}">
                <a16:creationId xmlns:a16="http://schemas.microsoft.com/office/drawing/2014/main" id="{689F8C03-FC6B-4D13-AFA6-BB6859E0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611032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306B9865-A5B0-4C4C-A8ED-0EC928649B56}"/>
              </a:ext>
            </a:extLst>
          </p:cNvPr>
          <p:cNvSpPr txBox="1"/>
          <p:nvPr/>
        </p:nvSpPr>
        <p:spPr>
          <a:xfrm>
            <a:off x="8472264" y="6192434"/>
            <a:ext cx="1398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2022-12-29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715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AF991-D9F9-47A5-83FA-5B0899BE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7】</a:t>
            </a:r>
            <a:r>
              <a:rPr lang="zh-CN" altLang="en-US" dirty="0"/>
              <a:t>分析：同步时序电路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70E44D-C34E-40D1-AF25-F14B65C5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878" y="900000"/>
            <a:ext cx="5778729" cy="286904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5BD013B-FB54-4685-9C7E-B4049EF0F41C}"/>
              </a:ext>
            </a:extLst>
          </p:cNvPr>
          <p:cNvGrpSpPr/>
          <p:nvPr/>
        </p:nvGrpSpPr>
        <p:grpSpPr>
          <a:xfrm>
            <a:off x="267393" y="1050142"/>
            <a:ext cx="5194317" cy="2854873"/>
            <a:chOff x="267393" y="1050142"/>
            <a:chExt cx="5194317" cy="285487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48D1B1F-AA82-48E2-9969-DA14781F4101}"/>
                </a:ext>
              </a:extLst>
            </p:cNvPr>
            <p:cNvSpPr txBox="1"/>
            <p:nvPr/>
          </p:nvSpPr>
          <p:spPr>
            <a:xfrm>
              <a:off x="267393" y="110192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81652B-EBD0-4C38-82AD-5C4FB24A6CA6}"/>
                </a:ext>
              </a:extLst>
            </p:cNvPr>
            <p:cNvSpPr txBox="1"/>
            <p:nvPr/>
          </p:nvSpPr>
          <p:spPr>
            <a:xfrm>
              <a:off x="1079797" y="1050142"/>
              <a:ext cx="2702984" cy="534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+mn-ea"/>
                </a:rPr>
                <a:t>输入</a:t>
              </a:r>
              <a:r>
                <a:rPr lang="zh-CN" altLang="en-US" sz="2400" dirty="0">
                  <a:latin typeface="+mn-ea"/>
                </a:rPr>
                <a:t>：</a:t>
              </a:r>
              <a:r>
                <a:rPr lang="en-US" altLang="zh-CN" sz="2400" dirty="0">
                  <a:latin typeface="+mn-ea"/>
                </a:rPr>
                <a:t>A</a:t>
              </a:r>
              <a:r>
                <a:rPr lang="zh-CN" altLang="en-US" sz="2400" dirty="0">
                  <a:latin typeface="+mn-ea"/>
                </a:rPr>
                <a:t>；</a:t>
              </a:r>
              <a:r>
                <a:rPr lang="zh-CN" altLang="en-US" sz="2400" b="1" dirty="0">
                  <a:latin typeface="+mn-ea"/>
                </a:rPr>
                <a:t>输出</a:t>
              </a:r>
              <a:r>
                <a:rPr lang="zh-CN" altLang="en-US" sz="2400" dirty="0">
                  <a:latin typeface="+mn-ea"/>
                </a:rPr>
                <a:t>：</a:t>
              </a:r>
              <a:r>
                <a:rPr lang="en-US" altLang="zh-CN" sz="2400" dirty="0">
                  <a:latin typeface="+mn-ea"/>
                </a:rPr>
                <a:t>Y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5D296CC-07E9-4AFC-B85D-61B8DA6FA778}"/>
                </a:ext>
              </a:extLst>
            </p:cNvPr>
            <p:cNvSpPr txBox="1"/>
            <p:nvPr/>
          </p:nvSpPr>
          <p:spPr>
            <a:xfrm>
              <a:off x="4177384" y="1050142"/>
              <a:ext cx="1284326" cy="534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+mn-ea"/>
                </a:rPr>
                <a:t>Mealy</a:t>
              </a:r>
              <a:r>
                <a:rPr lang="zh-CN" altLang="en-US" sz="2400" dirty="0">
                  <a:latin typeface="+mn-ea"/>
                </a:rPr>
                <a:t>型</a:t>
              </a:r>
              <a:endParaRPr lang="en-US" altLang="zh-CN" sz="2400" dirty="0">
                <a:latin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A5EB9AF-3BB7-460D-9D97-30C5C57DB114}"/>
                </a:ext>
              </a:extLst>
            </p:cNvPr>
            <p:cNvSpPr txBox="1"/>
            <p:nvPr/>
          </p:nvSpPr>
          <p:spPr>
            <a:xfrm>
              <a:off x="1067612" y="1648846"/>
              <a:ext cx="1789272" cy="534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+mn-ea"/>
                </a:rPr>
                <a:t>2</a:t>
              </a:r>
              <a:r>
                <a:rPr lang="zh-CN" altLang="en-US" sz="2400" dirty="0">
                  <a:latin typeface="+mn-ea"/>
                </a:rPr>
                <a:t>个</a:t>
              </a:r>
              <a:r>
                <a:rPr lang="en-US" altLang="zh-CN" sz="2400" dirty="0">
                  <a:latin typeface="+mn-ea"/>
                </a:rPr>
                <a:t>D</a:t>
              </a:r>
              <a:r>
                <a:rPr lang="zh-CN" altLang="en-US" sz="2400" dirty="0">
                  <a:latin typeface="+mn-ea"/>
                </a:rPr>
                <a:t>触发器</a:t>
              </a:r>
              <a:endParaRPr lang="en-US" altLang="zh-CN" sz="2400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AE4473C-AAA3-4677-9DE8-587BC4232C98}"/>
                    </a:ext>
                  </a:extLst>
                </p:cNvPr>
                <p:cNvSpPr txBox="1"/>
                <p:nvPr/>
              </p:nvSpPr>
              <p:spPr>
                <a:xfrm>
                  <a:off x="1079797" y="2383569"/>
                  <a:ext cx="2447337" cy="3751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AE4473C-AAA3-4677-9DE8-587BC4232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97" y="2383569"/>
                  <a:ext cx="2447337" cy="375103"/>
                </a:xfrm>
                <a:prstGeom prst="rect">
                  <a:avLst/>
                </a:prstGeom>
                <a:blipFill>
                  <a:blip r:embed="rId4"/>
                  <a:stretch>
                    <a:fillRect l="-3731" t="-1613" r="-249" b="-27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AB67AA4-E538-403C-8E81-A7AD1D95F791}"/>
                    </a:ext>
                  </a:extLst>
                </p:cNvPr>
                <p:cNvSpPr txBox="1"/>
                <p:nvPr/>
              </p:nvSpPr>
              <p:spPr>
                <a:xfrm>
                  <a:off x="1079797" y="2958761"/>
                  <a:ext cx="2825517" cy="3768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AB67AA4-E538-403C-8E81-A7AD1D95F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97" y="2958761"/>
                  <a:ext cx="2825517" cy="376834"/>
                </a:xfrm>
                <a:prstGeom prst="rect">
                  <a:avLst/>
                </a:prstGeom>
                <a:blipFill>
                  <a:blip r:embed="rId5"/>
                  <a:stretch>
                    <a:fillRect l="-3017" t="-1613" r="-216" b="-274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71390F8-75E4-415E-9E82-2A9FC7FC973D}"/>
                    </a:ext>
                  </a:extLst>
                </p:cNvPr>
                <p:cNvSpPr txBox="1"/>
                <p:nvPr/>
              </p:nvSpPr>
              <p:spPr>
                <a:xfrm>
                  <a:off x="1151840" y="3535683"/>
                  <a:ext cx="12023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71390F8-75E4-415E-9E82-2A9FC7FC9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40" y="3535683"/>
                  <a:ext cx="120238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584" r="-1523" b="-278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69EE65F7-E767-4AB4-AB07-EBE38ED8AA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748066"/>
                  </p:ext>
                </p:extLst>
              </p:nvPr>
            </p:nvGraphicFramePr>
            <p:xfrm>
              <a:off x="968426" y="4273669"/>
              <a:ext cx="3343110" cy="234696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31672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55719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55719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</a:tblGrid>
                  <a:tr h="310419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286541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lang="zh-CN" altLang="en-US" sz="2000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00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00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00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62588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69EE65F7-E767-4AB4-AB07-EBE38ED8AA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748066"/>
                  </p:ext>
                </p:extLst>
              </p:nvPr>
            </p:nvGraphicFramePr>
            <p:xfrm>
              <a:off x="968426" y="4273669"/>
              <a:ext cx="3343110" cy="234696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31672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55719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55719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" r="-302190" b="-2224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3172" t="-1538" r="-242" b="-5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6505" t="-110000" r="-100971" b="-4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5700" t="-110000" r="-483" b="-4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7"/>
                          <a:stretch>
                            <a:fillRect t="-193846" r="-302190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lang="zh-CN" altLang="en-US" sz="2000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00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289394" r="-30219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395385" r="-30219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00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t="-495385" r="-30219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01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00</a:t>
                          </a:r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kern="1200" dirty="0">
                              <a:solidFill>
                                <a:schemeClr val="accent5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2000" b="1" kern="1200" dirty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625880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0799461C-2075-4807-BE4B-402295CBD9C6}"/>
              </a:ext>
            </a:extLst>
          </p:cNvPr>
          <p:cNvGrpSpPr/>
          <p:nvPr/>
        </p:nvGrpSpPr>
        <p:grpSpPr>
          <a:xfrm>
            <a:off x="5552261" y="3996752"/>
            <a:ext cx="6290604" cy="2491668"/>
            <a:chOff x="5552261" y="3996752"/>
            <a:chExt cx="6290604" cy="2491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0BFCE1B-388B-4057-AEE0-D459C1476AD7}"/>
                    </a:ext>
                  </a:extLst>
                </p:cNvPr>
                <p:cNvSpPr/>
                <p:nvPr/>
              </p:nvSpPr>
              <p:spPr>
                <a:xfrm>
                  <a:off x="6457430" y="4504558"/>
                  <a:ext cx="612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00</m:t>
                        </m:r>
                      </m:oMath>
                    </m:oMathPara>
                  </a14:m>
                  <a:endPara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00BFCE1B-388B-4057-AEE0-D459C1476A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430" y="4504558"/>
                  <a:ext cx="612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曲线连接符 29">
              <a:extLst>
                <a:ext uri="{FF2B5EF4-FFF2-40B4-BE49-F238E27FC236}">
                  <a16:creationId xmlns:a16="http://schemas.microsoft.com/office/drawing/2014/main" id="{E43F0F65-09AD-4C79-8582-4D28DAF43B7C}"/>
                </a:ext>
              </a:extLst>
            </p:cNvPr>
            <p:cNvCxnSpPr>
              <a:cxnSpLocks/>
              <a:stCxn id="14" idx="3"/>
              <a:endCxn id="14" idx="1"/>
            </p:cNvCxnSpPr>
            <p:nvPr/>
          </p:nvCxnSpPr>
          <p:spPr>
            <a:xfrm rot="5400000" flipH="1">
              <a:off x="6356136" y="4774558"/>
              <a:ext cx="381838" cy="12700"/>
            </a:xfrm>
            <a:prstGeom prst="curvedConnector5">
              <a:avLst>
                <a:gd name="adj1" fmla="val -59868"/>
                <a:gd name="adj2" fmla="val 3513189"/>
                <a:gd name="adj3" fmla="val 15986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D93A50F-4E69-46D6-BBF7-BF6E67DB9C14}"/>
                </a:ext>
              </a:extLst>
            </p:cNvPr>
            <p:cNvSpPr txBox="1"/>
            <p:nvPr/>
          </p:nvSpPr>
          <p:spPr>
            <a:xfrm>
              <a:off x="7487280" y="4374448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0/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0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D13DB22-DF43-492C-9AC0-5D7B3335E964}"/>
                    </a:ext>
                  </a:extLst>
                </p:cNvPr>
                <p:cNvSpPr/>
                <p:nvPr/>
              </p:nvSpPr>
              <p:spPr>
                <a:xfrm>
                  <a:off x="8448869" y="4504558"/>
                  <a:ext cx="612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01</m:t>
                        </m:r>
                      </m:oMath>
                    </m:oMathPara>
                  </a14:m>
                  <a:endPara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FD13DB22-DF43-492C-9AC0-5D7B3335E9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869" y="4504558"/>
                  <a:ext cx="612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6BCB275-F404-4833-A0C9-12A32332FD9E}"/>
                    </a:ext>
                  </a:extLst>
                </p:cNvPr>
                <p:cNvSpPr/>
                <p:nvPr/>
              </p:nvSpPr>
              <p:spPr>
                <a:xfrm>
                  <a:off x="6457430" y="5948420"/>
                  <a:ext cx="612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11</m:t>
                        </m:r>
                      </m:oMath>
                    </m:oMathPara>
                  </a14:m>
                  <a:endPara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6BCB275-F404-4833-A0C9-12A32332FD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7430" y="5948420"/>
                  <a:ext cx="612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B1F6FCAD-F7F9-42E9-8EAB-E0FF558FC7DA}"/>
                    </a:ext>
                  </a:extLst>
                </p:cNvPr>
                <p:cNvSpPr/>
                <p:nvPr/>
              </p:nvSpPr>
              <p:spPr>
                <a:xfrm>
                  <a:off x="8448869" y="5948420"/>
                  <a:ext cx="612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10</m:t>
                        </m:r>
                      </m:oMath>
                    </m:oMathPara>
                  </a14:m>
                  <a:endPara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B1F6FCAD-F7F9-42E9-8EAB-E0FF558FC7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869" y="5948420"/>
                  <a:ext cx="612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44DC7-F978-40F8-BFB5-0C8B74292AAE}"/>
                </a:ext>
              </a:extLst>
            </p:cNvPr>
            <p:cNvSpPr txBox="1"/>
            <p:nvPr/>
          </p:nvSpPr>
          <p:spPr>
            <a:xfrm>
              <a:off x="5552261" y="4662048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1/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0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24" name="曲线连接符 29">
              <a:extLst>
                <a:ext uri="{FF2B5EF4-FFF2-40B4-BE49-F238E27FC236}">
                  <a16:creationId xmlns:a16="http://schemas.microsoft.com/office/drawing/2014/main" id="{5AB41FAA-EC56-40AE-9761-B3731A63DB57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7069430" y="4774558"/>
              <a:ext cx="1379439" cy="12700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曲线连接符 29">
              <a:extLst>
                <a:ext uri="{FF2B5EF4-FFF2-40B4-BE49-F238E27FC236}">
                  <a16:creationId xmlns:a16="http://schemas.microsoft.com/office/drawing/2014/main" id="{D82B0418-1F9A-4CB7-AE34-B83B02B02283}"/>
                </a:ext>
              </a:extLst>
            </p:cNvPr>
            <p:cNvCxnSpPr>
              <a:cxnSpLocks/>
              <a:stCxn id="17" idx="5"/>
              <a:endCxn id="17" idx="7"/>
            </p:cNvCxnSpPr>
            <p:nvPr/>
          </p:nvCxnSpPr>
          <p:spPr>
            <a:xfrm rot="5400000" flipH="1">
              <a:off x="8780325" y="4774558"/>
              <a:ext cx="381838" cy="12700"/>
            </a:xfrm>
            <a:prstGeom prst="curvedConnector5">
              <a:avLst>
                <a:gd name="adj1" fmla="val -59868"/>
                <a:gd name="adj2" fmla="val -3865205"/>
                <a:gd name="adj3" fmla="val 15986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线连接符 29">
              <a:extLst>
                <a:ext uri="{FF2B5EF4-FFF2-40B4-BE49-F238E27FC236}">
                  <a16:creationId xmlns:a16="http://schemas.microsoft.com/office/drawing/2014/main" id="{3CE7A981-9A2A-4338-ABD8-6FC17570E9F5}"/>
                </a:ext>
              </a:extLst>
            </p:cNvPr>
            <p:cNvCxnSpPr>
              <a:cxnSpLocks/>
              <a:stCxn id="18" idx="0"/>
              <a:endCxn id="14" idx="4"/>
            </p:cNvCxnSpPr>
            <p:nvPr/>
          </p:nvCxnSpPr>
          <p:spPr>
            <a:xfrm flipV="1">
              <a:off x="6763430" y="5044558"/>
              <a:ext cx="0" cy="9038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A64D92D-BC43-4B6E-808B-3B5848DAD71B}"/>
                </a:ext>
              </a:extLst>
            </p:cNvPr>
            <p:cNvSpPr txBox="1"/>
            <p:nvPr/>
          </p:nvSpPr>
          <p:spPr>
            <a:xfrm>
              <a:off x="6212869" y="5379961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1/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1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39" name="曲线连接符 29">
              <a:extLst>
                <a:ext uri="{FF2B5EF4-FFF2-40B4-BE49-F238E27FC236}">
                  <a16:creationId xmlns:a16="http://schemas.microsoft.com/office/drawing/2014/main" id="{D4EB064D-1E6E-4F27-B5DE-92A9369CF306}"/>
                </a:ext>
              </a:extLst>
            </p:cNvPr>
            <p:cNvCxnSpPr>
              <a:cxnSpLocks/>
              <a:stCxn id="19" idx="0"/>
              <a:endCxn id="17" idx="4"/>
            </p:cNvCxnSpPr>
            <p:nvPr/>
          </p:nvCxnSpPr>
          <p:spPr>
            <a:xfrm flipV="1">
              <a:off x="8754869" y="5044558"/>
              <a:ext cx="0" cy="9038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58C117E-9501-4835-BCFA-6338F2EDDF41}"/>
                </a:ext>
              </a:extLst>
            </p:cNvPr>
            <p:cNvSpPr txBox="1"/>
            <p:nvPr/>
          </p:nvSpPr>
          <p:spPr>
            <a:xfrm>
              <a:off x="8748519" y="544255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0/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0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2FD4226-776C-44EA-BFA7-7480E20D3BFD}"/>
                </a:ext>
              </a:extLst>
            </p:cNvPr>
            <p:cNvSpPr txBox="1"/>
            <p:nvPr/>
          </p:nvSpPr>
          <p:spPr>
            <a:xfrm>
              <a:off x="9478719" y="4580853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0/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0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44" name="曲线连接符 29">
              <a:extLst>
                <a:ext uri="{FF2B5EF4-FFF2-40B4-BE49-F238E27FC236}">
                  <a16:creationId xmlns:a16="http://schemas.microsoft.com/office/drawing/2014/main" id="{2FECD65C-EDA2-4530-A7E0-8AE3C708D622}"/>
                </a:ext>
              </a:extLst>
            </p:cNvPr>
            <p:cNvCxnSpPr>
              <a:cxnSpLocks/>
              <a:stCxn id="18" idx="6"/>
              <a:endCxn id="17" idx="3"/>
            </p:cNvCxnSpPr>
            <p:nvPr/>
          </p:nvCxnSpPr>
          <p:spPr>
            <a:xfrm flipV="1">
              <a:off x="7069430" y="4965477"/>
              <a:ext cx="1469064" cy="125294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5805881-22E0-4770-B5A8-6D6EBB36B40D}"/>
                </a:ext>
              </a:extLst>
            </p:cNvPr>
            <p:cNvSpPr txBox="1"/>
            <p:nvPr/>
          </p:nvSpPr>
          <p:spPr>
            <a:xfrm>
              <a:off x="7610356" y="6018365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0/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0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48" name="曲线连接符 29">
              <a:extLst>
                <a:ext uri="{FF2B5EF4-FFF2-40B4-BE49-F238E27FC236}">
                  <a16:creationId xmlns:a16="http://schemas.microsoft.com/office/drawing/2014/main" id="{6532C442-17CB-486F-B7EB-7768FF4F8FB0}"/>
                </a:ext>
              </a:extLst>
            </p:cNvPr>
            <p:cNvCxnSpPr>
              <a:cxnSpLocks/>
              <a:stCxn id="17" idx="3"/>
              <a:endCxn id="18" idx="7"/>
            </p:cNvCxnSpPr>
            <p:nvPr/>
          </p:nvCxnSpPr>
          <p:spPr>
            <a:xfrm rot="5400000">
              <a:off x="7228138" y="4717145"/>
              <a:ext cx="1062024" cy="1558689"/>
            </a:xfrm>
            <a:prstGeom prst="curvedConnector3">
              <a:avLst>
                <a:gd name="adj1" fmla="val 29127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EA45C17-A5AC-43EB-9925-6792D190D74B}"/>
                </a:ext>
              </a:extLst>
            </p:cNvPr>
            <p:cNvSpPr txBox="1"/>
            <p:nvPr/>
          </p:nvSpPr>
          <p:spPr>
            <a:xfrm>
              <a:off x="7719711" y="4835367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1/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0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54" name="曲线连接符 29">
              <a:extLst>
                <a:ext uri="{FF2B5EF4-FFF2-40B4-BE49-F238E27FC236}">
                  <a16:creationId xmlns:a16="http://schemas.microsoft.com/office/drawing/2014/main" id="{46CFA7F1-BEF7-4606-B495-2177B40177C7}"/>
                </a:ext>
              </a:extLst>
            </p:cNvPr>
            <p:cNvCxnSpPr>
              <a:cxnSpLocks/>
              <a:stCxn id="19" idx="1"/>
              <a:endCxn id="14" idx="5"/>
            </p:cNvCxnSpPr>
            <p:nvPr/>
          </p:nvCxnSpPr>
          <p:spPr>
            <a:xfrm flipH="1" flipV="1">
              <a:off x="6979805" y="4965477"/>
              <a:ext cx="1558689" cy="10620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F9060514-C322-46CF-AD9A-1C97DA09C8B5}"/>
                </a:ext>
              </a:extLst>
            </p:cNvPr>
            <p:cNvSpPr txBox="1"/>
            <p:nvPr/>
          </p:nvSpPr>
          <p:spPr>
            <a:xfrm>
              <a:off x="7368608" y="544255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1/</a:t>
              </a:r>
              <a:r>
                <a:rPr lang="en-US" altLang="zh-CN" sz="2000" b="1" dirty="0">
                  <a:solidFill>
                    <a:schemeClr val="accent5"/>
                  </a:solidFill>
                </a:rPr>
                <a:t>1</a:t>
              </a:r>
              <a:endParaRPr lang="zh-CN" altLang="en-US" sz="2000" b="1" dirty="0">
                <a:solidFill>
                  <a:schemeClr val="accent5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B5CAC40-D622-4E0C-8E23-4A8525D85DCB}"/>
                    </a:ext>
                  </a:extLst>
                </p:cNvPr>
                <p:cNvSpPr/>
                <p:nvPr/>
              </p:nvSpPr>
              <p:spPr>
                <a:xfrm>
                  <a:off x="10440308" y="4104448"/>
                  <a:ext cx="783266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Arial Narrow" panose="020B0606020202030204" pitchFamily="34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B5CAC40-D622-4E0C-8E23-4A8525D85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308" y="4104448"/>
                  <a:ext cx="783266" cy="540000"/>
                </a:xfrm>
                <a:prstGeom prst="ellipse">
                  <a:avLst/>
                </a:prstGeom>
                <a:blipFill>
                  <a:blip r:embed="rId12"/>
                  <a:stretch>
                    <a:fillRect l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曲线连接符 29">
              <a:extLst>
                <a:ext uri="{FF2B5EF4-FFF2-40B4-BE49-F238E27FC236}">
                  <a16:creationId xmlns:a16="http://schemas.microsoft.com/office/drawing/2014/main" id="{7AB58233-BCDE-40EB-8606-141E446368D1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>
              <a:off x="11223574" y="4374448"/>
              <a:ext cx="6192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EA7764CC-4B30-490F-9640-3016A3C9764F}"/>
                    </a:ext>
                  </a:extLst>
                </p:cNvPr>
                <p:cNvSpPr txBox="1"/>
                <p:nvPr/>
              </p:nvSpPr>
              <p:spPr>
                <a:xfrm>
                  <a:off x="11059599" y="3996752"/>
                  <a:ext cx="78326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EA7764CC-4B30-490F-9640-3016A3C97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9599" y="3996752"/>
                  <a:ext cx="783266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5BFDABE9-A5CA-4B43-B442-E7E8B738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65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9D4FD-D126-4DBB-B14E-1A2939BC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8】</a:t>
            </a:r>
            <a:r>
              <a:rPr lang="zh-CN" altLang="en-US" dirty="0"/>
              <a:t>用</a:t>
            </a:r>
            <a:r>
              <a:rPr lang="en-US" altLang="zh-CN" dirty="0"/>
              <a:t>T</a:t>
            </a:r>
            <a:r>
              <a:rPr lang="zh-CN" altLang="en-US" dirty="0"/>
              <a:t>触发器设计同步</a:t>
            </a:r>
            <a:r>
              <a:rPr lang="en-US" altLang="zh-CN" dirty="0"/>
              <a:t>2</a:t>
            </a:r>
            <a:r>
              <a:rPr lang="zh-CN" altLang="en-US" dirty="0"/>
              <a:t>位二进制计数器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66FF1A47-D796-4109-B0DF-DB1A867C5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773714"/>
                  </p:ext>
                </p:extLst>
              </p:nvPr>
            </p:nvGraphicFramePr>
            <p:xfrm>
              <a:off x="203652" y="973836"/>
              <a:ext cx="2594966" cy="2587955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1148551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446415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5175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输入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00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功能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5175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zh-CN" altLang="en-US" sz="2000" spc="6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保持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5175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oMath>
                            </m:oMathPara>
                          </a14:m>
                          <a:endParaRPr lang="zh-CN" altLang="en-US" sz="2000" spc="6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递增计数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444820"/>
                      </a:ext>
                    </a:extLst>
                  </a:tr>
                  <a:tr h="5175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2000" spc="6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递减计数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5175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sz="2000" spc="6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/>
                            <a:t>求反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66FF1A47-D796-4109-B0DF-DB1A867C5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1773714"/>
                  </p:ext>
                </p:extLst>
              </p:nvPr>
            </p:nvGraphicFramePr>
            <p:xfrm>
              <a:off x="203652" y="973836"/>
              <a:ext cx="2594966" cy="2587955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1148551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446415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5175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176" r="-126455" b="-40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功能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5175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1176" r="-126455" b="-30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保持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5175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198837" r="-126455" b="-2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递增计数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444820"/>
                      </a:ext>
                    </a:extLst>
                  </a:tr>
                  <a:tr h="5175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302353" r="-126455" b="-1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递减计数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5175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402353" r="-126455" b="-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/>
                            <a:t>求反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E1190ED2-09F2-4205-B658-3FBEAE7590C7}"/>
              </a:ext>
            </a:extLst>
          </p:cNvPr>
          <p:cNvGrpSpPr/>
          <p:nvPr/>
        </p:nvGrpSpPr>
        <p:grpSpPr>
          <a:xfrm>
            <a:off x="2966256" y="973836"/>
            <a:ext cx="5640191" cy="534333"/>
            <a:chOff x="2966256" y="973836"/>
            <a:chExt cx="5640191" cy="53433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ED2BF60-7693-4F00-B589-7109D8A4599D}"/>
                </a:ext>
              </a:extLst>
            </p:cNvPr>
            <p:cNvSpPr txBox="1"/>
            <p:nvPr/>
          </p:nvSpPr>
          <p:spPr>
            <a:xfrm>
              <a:off x="2966256" y="10465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7CECB26-B718-4E70-8F46-9476CDCE714A}"/>
                    </a:ext>
                  </a:extLst>
                </p:cNvPr>
                <p:cNvSpPr txBox="1"/>
                <p:nvPr/>
              </p:nvSpPr>
              <p:spPr>
                <a:xfrm>
                  <a:off x="3557845" y="973836"/>
                  <a:ext cx="5048602" cy="533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 dirty="0">
                      <a:latin typeface="+mn-ea"/>
                    </a:rPr>
                    <a:t>输入</a:t>
                  </a:r>
                  <a:r>
                    <a:rPr lang="zh-CN" altLang="en-US" sz="2400" dirty="0">
                      <a:latin typeface="+mn-ea"/>
                    </a:rPr>
                    <a:t>：</a:t>
                  </a:r>
                  <a:r>
                    <a:rPr lang="en-US" altLang="zh-CN" sz="2400" dirty="0">
                      <a:latin typeface="+mn-ea"/>
                    </a:rPr>
                    <a:t>AB</a:t>
                  </a:r>
                  <a:r>
                    <a:rPr lang="zh-CN" altLang="en-US" sz="2400" dirty="0">
                      <a:latin typeface="+mn-ea"/>
                    </a:rPr>
                    <a:t>；</a:t>
                  </a:r>
                  <a:r>
                    <a:rPr lang="zh-CN" altLang="en-US" sz="2400" b="1" dirty="0">
                      <a:latin typeface="+mn-ea"/>
                    </a:rPr>
                    <a:t>输出</a:t>
                  </a:r>
                  <a:r>
                    <a:rPr lang="zh-CN" altLang="en-US" sz="2400" dirty="0">
                      <a:latin typeface="+mn-ea"/>
                    </a:rPr>
                    <a:t>：触发器状态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altLang="zh-CN" sz="2400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7CECB26-B718-4E70-8F46-9476CDCE7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45" y="973836"/>
                  <a:ext cx="5048602" cy="533479"/>
                </a:xfrm>
                <a:prstGeom prst="rect">
                  <a:avLst/>
                </a:prstGeom>
                <a:blipFill>
                  <a:blip r:embed="rId4"/>
                  <a:stretch>
                    <a:fillRect l="-1932" b="-275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5">
                <a:extLst>
                  <a:ext uri="{FF2B5EF4-FFF2-40B4-BE49-F238E27FC236}">
                    <a16:creationId xmlns:a16="http://schemas.microsoft.com/office/drawing/2014/main" id="{C182FFD7-5E34-47FA-ABE4-C669BCD48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91829"/>
                  </p:ext>
                </p:extLst>
              </p:nvPr>
            </p:nvGraphicFramePr>
            <p:xfrm>
              <a:off x="8661867" y="973836"/>
              <a:ext cx="2410688" cy="573024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1451957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958731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557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80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800" b="0" i="1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1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444820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11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0651278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4488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9044035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5275213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11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250097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67329881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1121815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414447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60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11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58719577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42303817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  <m:r>
                                  <a:rPr lang="en-US" altLang="zh-CN" sz="1600" i="1" spc="6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13532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600" dirty="0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altLang="zh-CN" sz="1600" b="0" i="1" spc="600" dirty="0" smtClean="0">
                                    <a:latin typeface="Cambria Math" panose="02040503050406030204" pitchFamily="18" charset="0"/>
                                  </a:rPr>
                                  <m:t>  11</m:t>
                                </m:r>
                              </m:oMath>
                            </m:oMathPara>
                          </a14:m>
                          <a:endParaRPr lang="zh-CN" altLang="en-US" sz="1600" spc="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57283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5">
                <a:extLst>
                  <a:ext uri="{FF2B5EF4-FFF2-40B4-BE49-F238E27FC236}">
                    <a16:creationId xmlns:a16="http://schemas.microsoft.com/office/drawing/2014/main" id="{C182FFD7-5E34-47FA-ABE4-C669BCD48F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691829"/>
                  </p:ext>
                </p:extLst>
              </p:nvPr>
            </p:nvGraphicFramePr>
            <p:xfrm>
              <a:off x="8661867" y="973836"/>
              <a:ext cx="2410688" cy="573024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1451957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958731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667" r="-66527" b="-14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266" t="-1667" r="-633" b="-147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t="-110909" r="-66527" b="-1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51266" t="-110909" r="-633" b="-1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210909" r="-66527" b="-1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210909" r="-633" b="-14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448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310909" r="-66527" b="-1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310909" r="-633" b="-1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10909" r="-66527" b="-1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266" t="-410909" r="-633" b="-1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512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t="-510909" r="-66527" b="-1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51266" t="-510909" r="-633" b="-1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44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610909" r="-66527" b="-10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610909" r="-633" b="-10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4403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710909" r="-66527" b="-9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710909" r="-633" b="-9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7521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796429" r="-66527" b="-7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266" t="-796429" r="-633" b="-78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5009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t="-912727" r="-66527" b="-7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51266" t="-912727" r="-633" b="-7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3298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012727" r="-66527" b="-6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1012727" r="-633" b="-6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2181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112727" r="-66527" b="-5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1112727" r="-633" b="-5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1444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212727" r="-66527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266" t="-1212727" r="-633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t="-1312727" r="-66527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51266" t="-1312727" r="-633" b="-3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19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412727" r="-66527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1412727" r="-633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3038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512727" r="-66527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1512727" r="-633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1353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612727" r="-66527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51266" t="-1612727" r="-63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2832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5">
                <a:extLst>
                  <a:ext uri="{FF2B5EF4-FFF2-40B4-BE49-F238E27FC236}">
                    <a16:creationId xmlns:a16="http://schemas.microsoft.com/office/drawing/2014/main" id="{05A8E719-48DD-4ED6-BF37-DD2CC22BB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706454"/>
                  </p:ext>
                </p:extLst>
              </p:nvPr>
            </p:nvGraphicFramePr>
            <p:xfrm>
              <a:off x="11194474" y="973836"/>
              <a:ext cx="854292" cy="573024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54292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557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0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444820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0651278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4488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0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9044035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5275213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250097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67329881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1121815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414447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58719577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42303817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13532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57283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5">
                <a:extLst>
                  <a:ext uri="{FF2B5EF4-FFF2-40B4-BE49-F238E27FC236}">
                    <a16:creationId xmlns:a16="http://schemas.microsoft.com/office/drawing/2014/main" id="{05A8E719-48DD-4ED6-BF37-DD2CC22BB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706454"/>
                  </p:ext>
                </p:extLst>
              </p:nvPr>
            </p:nvGraphicFramePr>
            <p:xfrm>
              <a:off x="11194474" y="973836"/>
              <a:ext cx="854292" cy="573024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54292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9" t="-1667" r="-709" b="-147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9" t="-110909" r="-709" b="-1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210909" r="-709" b="-14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448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310909" r="-709" b="-1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9" t="-410909" r="-709" b="-1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512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9" t="-510909" r="-709" b="-1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44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610909" r="-709" b="-10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4403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710909" r="-709" b="-9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7521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9" t="-796429" r="-709" b="-78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5009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9" t="-912727" r="-709" b="-7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3298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1012727" r="-709" b="-6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2181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1112727" r="-709" b="-5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1444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9" t="-1212727" r="-709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709" t="-1312727" r="-709" b="-3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19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1412727" r="-709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3038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1512727" r="-709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1353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709" t="-1612727" r="-709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28329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0CA5E1CC-7C31-48C7-8290-C7C8B2237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33492"/>
              </p:ext>
            </p:extLst>
          </p:nvPr>
        </p:nvGraphicFramePr>
        <p:xfrm>
          <a:off x="2015836" y="4256236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10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422484"/>
                  </a:ext>
                </a:extLst>
              </a:tr>
            </a:tbl>
          </a:graphicData>
        </a:graphic>
      </p:graphicFrame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E3FB48C1-C037-474E-B24A-272AD8D95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71517"/>
              </p:ext>
            </p:extLst>
          </p:nvPr>
        </p:nvGraphicFramePr>
        <p:xfrm>
          <a:off x="5485016" y="4256236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98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94880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FDC74EB9-3B91-4636-A5C7-EBFF6F827DB0}"/>
              </a:ext>
            </a:extLst>
          </p:cNvPr>
          <p:cNvGrpSpPr/>
          <p:nvPr/>
        </p:nvGrpSpPr>
        <p:grpSpPr>
          <a:xfrm>
            <a:off x="1739277" y="4021216"/>
            <a:ext cx="6340696" cy="2736322"/>
            <a:chOff x="1739277" y="4021216"/>
            <a:chExt cx="6340696" cy="2736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A995A62-C41A-4E80-8C82-BA5BD882439B}"/>
                    </a:ext>
                  </a:extLst>
                </p:cNvPr>
                <p:cNvSpPr txBox="1"/>
                <p:nvPr/>
              </p:nvSpPr>
              <p:spPr>
                <a:xfrm>
                  <a:off x="2550621" y="6202492"/>
                  <a:ext cx="2295699" cy="533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2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2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A995A62-C41A-4E80-8C82-BA5BD8824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621" y="6202492"/>
                  <a:ext cx="2295699" cy="53347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90B58CB-EE83-4B1B-A5BA-486FD039E7F1}"/>
                    </a:ext>
                  </a:extLst>
                </p:cNvPr>
                <p:cNvSpPr txBox="1"/>
                <p:nvPr/>
              </p:nvSpPr>
              <p:spPr>
                <a:xfrm>
                  <a:off x="1739277" y="4342850"/>
                  <a:ext cx="7148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90B58CB-EE83-4B1B-A5BA-486FD039E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277" y="4342850"/>
                  <a:ext cx="71489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FD20874-BA50-4F44-8504-05913DA6CEF4}"/>
                    </a:ext>
                  </a:extLst>
                </p:cNvPr>
                <p:cNvSpPr txBox="1"/>
                <p:nvPr/>
              </p:nvSpPr>
              <p:spPr>
                <a:xfrm>
                  <a:off x="2050180" y="4021216"/>
                  <a:ext cx="7148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FD20874-BA50-4F44-8504-05913DA6C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0180" y="4021216"/>
                  <a:ext cx="7148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3ACC4B4-FB9C-4E84-8513-F7D98CB6DA20}"/>
                    </a:ext>
                  </a:extLst>
                </p:cNvPr>
                <p:cNvSpPr txBox="1"/>
                <p:nvPr/>
              </p:nvSpPr>
              <p:spPr>
                <a:xfrm>
                  <a:off x="5519360" y="4021216"/>
                  <a:ext cx="7148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3ACC4B4-FB9C-4E84-8513-F7D98CB6D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360" y="4021216"/>
                  <a:ext cx="7148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圆角矩形 86">
              <a:extLst>
                <a:ext uri="{FF2B5EF4-FFF2-40B4-BE49-F238E27FC236}">
                  <a16:creationId xmlns:a16="http://schemas.microsoft.com/office/drawing/2014/main" id="{1F8C1C72-D17F-4E16-8017-3A5788D0D637}"/>
                </a:ext>
              </a:extLst>
            </p:cNvPr>
            <p:cNvSpPr/>
            <p:nvPr/>
          </p:nvSpPr>
          <p:spPr>
            <a:xfrm>
              <a:off x="3185157" y="5054126"/>
              <a:ext cx="895005" cy="629734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左中括号 19">
              <a:extLst>
                <a:ext uri="{FF2B5EF4-FFF2-40B4-BE49-F238E27FC236}">
                  <a16:creationId xmlns:a16="http://schemas.microsoft.com/office/drawing/2014/main" id="{02A63DC0-04F1-4BDF-86D0-2DF0C565B2C8}"/>
                </a:ext>
              </a:extLst>
            </p:cNvPr>
            <p:cNvSpPr/>
            <p:nvPr/>
          </p:nvSpPr>
          <p:spPr>
            <a:xfrm rot="10800000">
              <a:off x="2485347" y="5391046"/>
              <a:ext cx="481940" cy="686138"/>
            </a:xfrm>
            <a:prstGeom prst="leftBracket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左中括号 20">
              <a:extLst>
                <a:ext uri="{FF2B5EF4-FFF2-40B4-BE49-F238E27FC236}">
                  <a16:creationId xmlns:a16="http://schemas.microsoft.com/office/drawing/2014/main" id="{94DC7C27-6B24-4CAF-9CE7-500CE3D751A7}"/>
                </a:ext>
              </a:extLst>
            </p:cNvPr>
            <p:cNvSpPr/>
            <p:nvPr/>
          </p:nvSpPr>
          <p:spPr>
            <a:xfrm>
              <a:off x="4309116" y="5387080"/>
              <a:ext cx="488452" cy="686138"/>
            </a:xfrm>
            <a:prstGeom prst="leftBracket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6F02D0-F3CB-4F74-A16A-25DBAF7D28CA}"/>
                    </a:ext>
                  </a:extLst>
                </p:cNvPr>
                <p:cNvSpPr txBox="1"/>
                <p:nvPr/>
              </p:nvSpPr>
              <p:spPr>
                <a:xfrm>
                  <a:off x="5229156" y="4361517"/>
                  <a:ext cx="71489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F6F02D0-F3CB-4F74-A16A-25DBAF7D2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156" y="4361517"/>
                  <a:ext cx="71489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圆角矩形 86">
              <a:extLst>
                <a:ext uri="{FF2B5EF4-FFF2-40B4-BE49-F238E27FC236}">
                  <a16:creationId xmlns:a16="http://schemas.microsoft.com/office/drawing/2014/main" id="{11187DD8-E534-4962-B508-FDE0CC3AC1A1}"/>
                </a:ext>
              </a:extLst>
            </p:cNvPr>
            <p:cNvSpPr/>
            <p:nvPr/>
          </p:nvSpPr>
          <p:spPr>
            <a:xfrm>
              <a:off x="6130635" y="5039576"/>
              <a:ext cx="1949338" cy="65186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角矩形 86">
              <a:extLst>
                <a:ext uri="{FF2B5EF4-FFF2-40B4-BE49-F238E27FC236}">
                  <a16:creationId xmlns:a16="http://schemas.microsoft.com/office/drawing/2014/main" id="{ACAEFE49-2B71-46A4-A228-FE0BF143685F}"/>
                </a:ext>
              </a:extLst>
            </p:cNvPr>
            <p:cNvSpPr/>
            <p:nvPr/>
          </p:nvSpPr>
          <p:spPr>
            <a:xfrm>
              <a:off x="6088633" y="5421349"/>
              <a:ext cx="1949338" cy="651869"/>
            </a:xfrm>
            <a:prstGeom prst="round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0202A32-AE92-4B69-9BB3-76D6C910F3FF}"/>
                    </a:ext>
                  </a:extLst>
                </p:cNvPr>
                <p:cNvSpPr txBox="1"/>
                <p:nvPr/>
              </p:nvSpPr>
              <p:spPr>
                <a:xfrm>
                  <a:off x="6399164" y="6224059"/>
                  <a:ext cx="1626778" cy="5334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altLang="zh-CN" sz="22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0202A32-AE92-4B69-9BB3-76D6C910F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164" y="6224059"/>
                  <a:ext cx="1626778" cy="5334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521D4D61-8726-43F5-BD57-FC65ADEDA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2425" y="1621073"/>
            <a:ext cx="4254205" cy="2255641"/>
          </a:xfrm>
          <a:prstGeom prst="rect">
            <a:avLst/>
          </a:prstGeom>
        </p:spPr>
      </p:pic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09BCEED0-AB4F-4BAB-9F26-59122A2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9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70E79-1898-4D21-AA47-E45D9220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9】</a:t>
            </a:r>
            <a:r>
              <a:rPr lang="zh-CN" altLang="en-US" dirty="0"/>
              <a:t>设计：投币自动饮料售货机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0116A0-A2F5-41EF-BA5A-26FBB5DC5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136525"/>
            <a:ext cx="2018212" cy="342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B3F47B6-AEE6-473B-9439-9A4251F10BB1}"/>
              </a:ext>
            </a:extLst>
          </p:cNvPr>
          <p:cNvSpPr txBox="1"/>
          <p:nvPr/>
        </p:nvSpPr>
        <p:spPr>
          <a:xfrm>
            <a:off x="875607" y="900000"/>
            <a:ext cx="8696611" cy="1494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/>
              <a:t>假设</a:t>
            </a:r>
            <a:r>
              <a:rPr lang="zh-CN" altLang="en-US" sz="2400" dirty="0"/>
              <a:t>：只出售一种饮料，</a:t>
            </a:r>
            <a:r>
              <a:rPr lang="en-US" altLang="zh-CN" sz="2400" dirty="0"/>
              <a:t>1.5</a:t>
            </a:r>
            <a:r>
              <a:rPr lang="zh-CN" altLang="en-US" sz="2400" dirty="0"/>
              <a:t>元</a:t>
            </a:r>
            <a:r>
              <a:rPr lang="en-US" altLang="zh-CN" sz="2400" dirty="0"/>
              <a:t>/</a:t>
            </a:r>
            <a:r>
              <a:rPr lang="zh-CN" altLang="en-US" sz="2400" dirty="0"/>
              <a:t>瓶。只允许投入</a:t>
            </a:r>
            <a:r>
              <a:rPr lang="en-US" altLang="zh-CN" sz="2400" dirty="0"/>
              <a:t>1</a:t>
            </a:r>
            <a:r>
              <a:rPr lang="zh-CN" altLang="en-US" sz="2400" dirty="0"/>
              <a:t>元、</a:t>
            </a:r>
            <a:r>
              <a:rPr lang="en-US" altLang="zh-CN" sz="2400" dirty="0"/>
              <a:t>5</a:t>
            </a:r>
            <a:r>
              <a:rPr lang="zh-CN" altLang="en-US" sz="2400" dirty="0"/>
              <a:t>角硬币。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当投入</a:t>
            </a:r>
            <a:r>
              <a:rPr lang="en-US" altLang="zh-CN" sz="2400" dirty="0"/>
              <a:t>1.5</a:t>
            </a:r>
            <a:r>
              <a:rPr lang="zh-CN" altLang="en-US" sz="2400" dirty="0"/>
              <a:t>元后，送出一瓶饮料；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当投入</a:t>
            </a:r>
            <a:r>
              <a:rPr lang="en-US" altLang="zh-CN" sz="2400" dirty="0"/>
              <a:t>2.0</a:t>
            </a:r>
            <a:r>
              <a:rPr lang="zh-CN" altLang="en-US" sz="2400" dirty="0"/>
              <a:t>元后，送出一瓶饮料，退还</a:t>
            </a:r>
            <a:r>
              <a:rPr lang="en-US" altLang="zh-CN" sz="2400" dirty="0"/>
              <a:t>5</a:t>
            </a:r>
            <a:r>
              <a:rPr lang="zh-CN" altLang="en-US" sz="2400" dirty="0"/>
              <a:t>角硬币找零。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B71D9BC-E206-4389-AC9F-3574375E3E79}"/>
                  </a:ext>
                </a:extLst>
              </p:cNvPr>
              <p:cNvSpPr txBox="1"/>
              <p:nvPr/>
            </p:nvSpPr>
            <p:spPr>
              <a:xfrm>
                <a:off x="271547" y="3720068"/>
                <a:ext cx="7841442" cy="1493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/>
                  <a:t>② 输出</a:t>
                </a:r>
                <a:r>
                  <a:rPr lang="zh-CN" altLang="en-US" sz="2400" dirty="0"/>
                  <a:t>：饮料、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角找零。</a:t>
                </a:r>
                <a:endParaRPr lang="en-US" altLang="zh-CN" sz="2400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：输出饮料，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：输出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角硬币</a:t>
                </a:r>
                <a:endParaRPr lang="en-US" altLang="zh-CN" sz="2400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/>
                  <a:t>	     </a:t>
                </a:r>
                <a:r>
                  <a:rPr lang="zh-CN" altLang="en-US" sz="2400" dirty="0"/>
                  <a:t>所有输出：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sz="2400" dirty="0"/>
                  <a:t>、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B71D9BC-E206-4389-AC9F-3574375E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7" y="3720068"/>
                <a:ext cx="7841442" cy="1493742"/>
              </a:xfrm>
              <a:prstGeom prst="rect">
                <a:avLst/>
              </a:prstGeom>
              <a:blipFill>
                <a:blip r:embed="rId4"/>
                <a:stretch>
                  <a:fillRect l="-1244" b="-8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0A4B7D-4832-462B-BB61-74975E3DF602}"/>
                  </a:ext>
                </a:extLst>
              </p:cNvPr>
              <p:cNvSpPr txBox="1"/>
              <p:nvPr/>
            </p:nvSpPr>
            <p:spPr>
              <a:xfrm>
                <a:off x="271547" y="5295390"/>
                <a:ext cx="10394962" cy="1492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/>
                  <a:t>③ 系统状态</a:t>
                </a:r>
                <a:r>
                  <a:rPr lang="zh-CN" altLang="en-US" sz="2400" dirty="0"/>
                  <a:t>：记忆已经投入的硬币总额。</a:t>
                </a:r>
                <a:endParaRPr lang="en-US" altLang="zh-CN" sz="2400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/>
                  <a:t>	     ∵ </a:t>
                </a:r>
                <a:r>
                  <a:rPr lang="zh-CN" altLang="en-US" sz="2400" dirty="0"/>
                  <a:t>最小单位是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角，</a:t>
                </a:r>
                <a:r>
                  <a:rPr lang="en-US" altLang="zh-CN" sz="2400" dirty="0"/>
                  <a:t>Mealy</a:t>
                </a:r>
                <a:r>
                  <a:rPr lang="zh-CN" altLang="en-US" sz="2400" dirty="0"/>
                  <a:t>的输出由当前状态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当前输入共同作用，</a:t>
                </a:r>
                <a:endParaRPr lang="en-US" altLang="zh-CN" sz="2400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/>
                  <a:t>	     ∴ </a:t>
                </a:r>
                <a:r>
                  <a:rPr lang="zh-CN" altLang="en-US" sz="2400" dirty="0"/>
                  <a:t>需要记忆的金额最多为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元，即 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元、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角、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元，三种状态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0A4B7D-4832-462B-BB61-74975E3D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47" y="5295390"/>
                <a:ext cx="10394962" cy="1492973"/>
              </a:xfrm>
              <a:prstGeom prst="rect">
                <a:avLst/>
              </a:prstGeom>
              <a:blipFill>
                <a:blip r:embed="rId5"/>
                <a:stretch>
                  <a:fillRect l="-938" b="-8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119F4C4-F476-4D03-9DB6-294B1709407B}"/>
              </a:ext>
            </a:extLst>
          </p:cNvPr>
          <p:cNvGrpSpPr/>
          <p:nvPr/>
        </p:nvGrpSpPr>
        <p:grpSpPr>
          <a:xfrm>
            <a:off x="271492" y="2626126"/>
            <a:ext cx="9571458" cy="1012362"/>
            <a:chOff x="271492" y="2626126"/>
            <a:chExt cx="9571458" cy="101236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1585D6C-E776-4744-98FE-40AA88E19889}"/>
                </a:ext>
              </a:extLst>
            </p:cNvPr>
            <p:cNvSpPr txBox="1"/>
            <p:nvPr/>
          </p:nvSpPr>
          <p:spPr>
            <a:xfrm>
              <a:off x="271492" y="2626126"/>
              <a:ext cx="3421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：用</a:t>
              </a:r>
              <a:r>
                <a:rPr lang="en-US" altLang="zh-CN" sz="2400" dirty="0">
                  <a:solidFill>
                    <a:schemeClr val="accent5"/>
                  </a:solidFill>
                </a:rPr>
                <a:t>Mealy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同步状态机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C50CCAE-9316-4D23-8F36-666CE16636B8}"/>
                    </a:ext>
                  </a:extLst>
                </p:cNvPr>
                <p:cNvSpPr txBox="1"/>
                <p:nvPr/>
              </p:nvSpPr>
              <p:spPr>
                <a:xfrm>
                  <a:off x="271547" y="3105009"/>
                  <a:ext cx="9571403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b="1" dirty="0"/>
                    <a:t>① 输入</a:t>
                  </a:r>
                  <a:r>
                    <a:rPr lang="zh-CN" altLang="en-US" sz="2400" dirty="0"/>
                    <a:t>：投币</a:t>
                  </a:r>
                  <a:r>
                    <a:rPr lang="en-US" altLang="zh-CN" sz="2400" dirty="0"/>
                    <a:t>0</a:t>
                  </a:r>
                  <a:r>
                    <a:rPr lang="zh-CN" altLang="en-US" sz="2400" dirty="0"/>
                    <a:t>元、</a:t>
                  </a:r>
                  <a:r>
                    <a:rPr lang="en-US" altLang="zh-CN" sz="2400" dirty="0"/>
                    <a:t>5</a:t>
                  </a:r>
                  <a:r>
                    <a:rPr lang="zh-CN" altLang="en-US" sz="2400" dirty="0"/>
                    <a:t>角、</a:t>
                  </a:r>
                  <a:r>
                    <a:rPr lang="en-US" altLang="zh-CN" sz="2400" dirty="0"/>
                    <a:t>1</a:t>
                  </a:r>
                  <a:r>
                    <a:rPr lang="zh-CN" altLang="en-US" sz="2400" dirty="0"/>
                    <a:t>元对应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=00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altLang="zh-CN" sz="2400" dirty="0"/>
                    <a:t> </a:t>
                  </a:r>
                  <a:r>
                    <a:rPr lang="zh-CN" altLang="en-US" sz="2400" dirty="0"/>
                    <a:t>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C50CCAE-9316-4D23-8F36-666CE1663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47" y="3105009"/>
                  <a:ext cx="9571403" cy="533479"/>
                </a:xfrm>
                <a:prstGeom prst="rect">
                  <a:avLst/>
                </a:prstGeom>
                <a:blipFill>
                  <a:blip r:embed="rId6"/>
                  <a:stretch>
                    <a:fillRect l="-1019" b="-26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C2254B5-8C49-412F-B994-BF3AB26BF09B}"/>
              </a:ext>
            </a:extLst>
          </p:cNvPr>
          <p:cNvGrpSpPr/>
          <p:nvPr/>
        </p:nvGrpSpPr>
        <p:grpSpPr>
          <a:xfrm>
            <a:off x="9013995" y="3995651"/>
            <a:ext cx="2787761" cy="1557251"/>
            <a:chOff x="9013995" y="3995651"/>
            <a:chExt cx="2787761" cy="155725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6303E33-212D-4DA8-A0CF-B083A2D02384}"/>
                </a:ext>
              </a:extLst>
            </p:cNvPr>
            <p:cNvGrpSpPr/>
            <p:nvPr/>
          </p:nvGrpSpPr>
          <p:grpSpPr>
            <a:xfrm>
              <a:off x="9013995" y="3995651"/>
              <a:ext cx="2368681" cy="1557251"/>
              <a:chOff x="9013995" y="3995651"/>
              <a:chExt cx="2368681" cy="155725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C3889C1-766D-4F39-897E-F7471FCC6346}"/>
                  </a:ext>
                </a:extLst>
              </p:cNvPr>
              <p:cNvSpPr/>
              <p:nvPr/>
            </p:nvSpPr>
            <p:spPr>
              <a:xfrm>
                <a:off x="9842950" y="3995651"/>
                <a:ext cx="1179726" cy="15572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立方体 6">
                <a:extLst>
                  <a:ext uri="{FF2B5EF4-FFF2-40B4-BE49-F238E27FC236}">
                    <a16:creationId xmlns:a16="http://schemas.microsoft.com/office/drawing/2014/main" id="{AB131030-8DB5-4174-9692-869B321B519E}"/>
                  </a:ext>
                </a:extLst>
              </p:cNvPr>
              <p:cNvSpPr/>
              <p:nvPr/>
            </p:nvSpPr>
            <p:spPr>
              <a:xfrm>
                <a:off x="10105505" y="4371913"/>
                <a:ext cx="559724" cy="737062"/>
              </a:xfrm>
              <a:prstGeom prst="cube">
                <a:avLst>
                  <a:gd name="adj" fmla="val 134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56ACC35-6DB0-4E11-8807-15F574DC110D}"/>
                  </a:ext>
                </a:extLst>
              </p:cNvPr>
              <p:cNvCxnSpPr/>
              <p:nvPr/>
            </p:nvCxnSpPr>
            <p:spPr>
              <a:xfrm>
                <a:off x="9461384" y="4377455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B2F4C9AF-0FA8-46B9-B715-E7D06BB9772B}"/>
                  </a:ext>
                </a:extLst>
              </p:cNvPr>
              <p:cNvCxnSpPr/>
              <p:nvPr/>
            </p:nvCxnSpPr>
            <p:spPr>
              <a:xfrm>
                <a:off x="9457340" y="4759841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480BB6D4-C550-44F9-967E-DCB857A2AA37}"/>
                  </a:ext>
                </a:extLst>
              </p:cNvPr>
              <p:cNvCxnSpPr/>
              <p:nvPr/>
            </p:nvCxnSpPr>
            <p:spPr>
              <a:xfrm>
                <a:off x="9461384" y="5295390"/>
                <a:ext cx="36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057E53A-F2D8-4A38-A28F-032874ADDCC2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4185814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B057E53A-F2D8-4A38-A28F-032874ADD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4185814"/>
                    <a:ext cx="47105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3D92B1EE-39DA-4D4B-B23D-FB231413043F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4580244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3D92B1EE-39DA-4D4B-B23D-FB23141304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4580244"/>
                    <a:ext cx="47105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EFC9A066-8074-4A1A-8305-DA3ABAF54962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5147295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EFC9A066-8074-4A1A-8305-DA3ABAF549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5147295"/>
                    <a:ext cx="47105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ADAB3491-85F4-47A4-AB00-7C51EDAF307E}"/>
                  </a:ext>
                </a:extLst>
              </p:cNvPr>
              <p:cNvCxnSpPr/>
              <p:nvPr/>
            </p:nvCxnSpPr>
            <p:spPr>
              <a:xfrm>
                <a:off x="11022676" y="4626837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F4CA56E7-1F0A-49DA-967C-AE3E3FCF3964}"/>
                  </a:ext>
                </a:extLst>
              </p:cNvPr>
              <p:cNvCxnSpPr/>
              <p:nvPr/>
            </p:nvCxnSpPr>
            <p:spPr>
              <a:xfrm>
                <a:off x="11018632" y="5009223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3801306-3AF6-4B2F-B1D3-5A54CEF3D1D7}"/>
                    </a:ext>
                  </a:extLst>
                </p:cNvPr>
                <p:cNvSpPr txBox="1"/>
                <p:nvPr/>
              </p:nvSpPr>
              <p:spPr>
                <a:xfrm>
                  <a:off x="11330701" y="4444506"/>
                  <a:ext cx="4710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3801306-3AF6-4B2F-B1D3-5A54CEF3D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701" y="4444506"/>
                  <a:ext cx="47105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019980-AE62-4206-9383-B6F7B15C4586}"/>
                    </a:ext>
                  </a:extLst>
                </p:cNvPr>
                <p:cNvSpPr txBox="1"/>
                <p:nvPr/>
              </p:nvSpPr>
              <p:spPr>
                <a:xfrm>
                  <a:off x="11330701" y="4844478"/>
                  <a:ext cx="4710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0019980-AE62-4206-9383-B6F7B15C4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701" y="4844478"/>
                  <a:ext cx="47105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16B33129-6E37-4ADD-BBD5-535FE00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69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70E79-1898-4D21-AA47-E45D9220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9】</a:t>
            </a:r>
            <a:r>
              <a:rPr lang="zh-CN" altLang="en-US" dirty="0"/>
              <a:t>设计：投币自动饮料售货机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-2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表格 5">
                <a:extLst>
                  <a:ext uri="{FF2B5EF4-FFF2-40B4-BE49-F238E27FC236}">
                    <a16:creationId xmlns:a16="http://schemas.microsoft.com/office/drawing/2014/main" id="{57DE5279-6806-4D65-9687-649F5D99D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766365"/>
                  </p:ext>
                </p:extLst>
              </p:nvPr>
            </p:nvGraphicFramePr>
            <p:xfrm>
              <a:off x="1042213" y="3328584"/>
              <a:ext cx="4660916" cy="3027764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42900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61341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次态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574096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=01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613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613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6134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表格 5">
                <a:extLst>
                  <a:ext uri="{FF2B5EF4-FFF2-40B4-BE49-F238E27FC236}">
                    <a16:creationId xmlns:a16="http://schemas.microsoft.com/office/drawing/2014/main" id="{57DE5279-6806-4D65-9687-649F5D99D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8766365"/>
                  </p:ext>
                </p:extLst>
              </p:nvPr>
            </p:nvGraphicFramePr>
            <p:xfrm>
              <a:off x="1042213" y="3328584"/>
              <a:ext cx="4660916" cy="3027764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42900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272672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61341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9" t="-1980" r="-159" b="-39405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574096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07" t="-109574" r="-200478" b="-3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507" t="-109574" r="-100478" b="-323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6507" t="-109574" r="-478" b="-3234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6134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95050" r="-451799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6507" t="-195050" r="-200478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66507" t="-195050" r="-100478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66507" t="-195050" r="-478" b="-200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6134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98000" r="-451799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6507" t="-298000" r="-200478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507" t="-298000" r="-100478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66507" t="-298000" r="-478" b="-103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6134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94059" r="-451799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66507" t="-394059" r="-200478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66507" t="-394059" r="-100478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66507" t="-394059" r="-478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9C7B013-8F86-40D9-A897-AC17D228ADF4}"/>
              </a:ext>
            </a:extLst>
          </p:cNvPr>
          <p:cNvGrpSpPr/>
          <p:nvPr/>
        </p:nvGrpSpPr>
        <p:grpSpPr>
          <a:xfrm>
            <a:off x="5960753" y="2758511"/>
            <a:ext cx="5742524" cy="3705851"/>
            <a:chOff x="5495240" y="2675382"/>
            <a:chExt cx="5742524" cy="3705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0AF8EF58-65FD-484A-B059-2F98EE555FA0}"/>
                    </a:ext>
                  </a:extLst>
                </p:cNvPr>
                <p:cNvSpPr/>
                <p:nvPr/>
              </p:nvSpPr>
              <p:spPr>
                <a:xfrm>
                  <a:off x="6309274" y="5055077"/>
                  <a:ext cx="648000" cy="64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0AF8EF58-65FD-484A-B059-2F98EE555F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74" y="5055077"/>
                  <a:ext cx="648000" cy="64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AE82E1F-FE76-4899-83D1-1A60A29A0C91}"/>
                    </a:ext>
                  </a:extLst>
                </p:cNvPr>
                <p:cNvSpPr txBox="1"/>
                <p:nvPr/>
              </p:nvSpPr>
              <p:spPr>
                <a:xfrm>
                  <a:off x="9404525" y="2947583"/>
                  <a:ext cx="1683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AE82E1F-FE76-4899-83D1-1A60A29A0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525" y="2947583"/>
                  <a:ext cx="168332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曲线连接符 29">
              <a:extLst>
                <a:ext uri="{FF2B5EF4-FFF2-40B4-BE49-F238E27FC236}">
                  <a16:creationId xmlns:a16="http://schemas.microsoft.com/office/drawing/2014/main" id="{B2FAEA59-B41E-4F4F-B73D-BD12DFBD4528}"/>
                </a:ext>
              </a:extLst>
            </p:cNvPr>
            <p:cNvCxnSpPr>
              <a:cxnSpLocks/>
              <a:stCxn id="12" idx="3"/>
              <a:endCxn id="12" idx="1"/>
            </p:cNvCxnSpPr>
            <p:nvPr/>
          </p:nvCxnSpPr>
          <p:spPr>
            <a:xfrm rot="5400000" flipH="1">
              <a:off x="6175068" y="5379077"/>
              <a:ext cx="458206" cy="12700"/>
            </a:xfrm>
            <a:prstGeom prst="curvedConnector5">
              <a:avLst>
                <a:gd name="adj1" fmla="val -49890"/>
                <a:gd name="adj2" fmla="val 4453323"/>
                <a:gd name="adj3" fmla="val 14989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B7DBCE3-FABE-4BE8-B07D-D65D9D348F26}"/>
                </a:ext>
              </a:extLst>
            </p:cNvPr>
            <p:cNvSpPr txBox="1"/>
            <p:nvPr/>
          </p:nvSpPr>
          <p:spPr>
            <a:xfrm>
              <a:off x="5495240" y="4505535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646CE53-942F-4507-8753-BA081715CDC2}"/>
                </a:ext>
              </a:extLst>
            </p:cNvPr>
            <p:cNvSpPr txBox="1"/>
            <p:nvPr/>
          </p:nvSpPr>
          <p:spPr>
            <a:xfrm>
              <a:off x="6419232" y="3772743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01/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2401748E-03A0-4D91-AA30-BD621D23C535}"/>
                    </a:ext>
                  </a:extLst>
                </p:cNvPr>
                <p:cNvSpPr/>
                <p:nvPr/>
              </p:nvSpPr>
              <p:spPr>
                <a:xfrm>
                  <a:off x="8040546" y="3448743"/>
                  <a:ext cx="648000" cy="64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2401748E-03A0-4D91-AA30-BD621D23C5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0546" y="3448743"/>
                  <a:ext cx="648000" cy="64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曲线连接符 29">
              <a:extLst>
                <a:ext uri="{FF2B5EF4-FFF2-40B4-BE49-F238E27FC236}">
                  <a16:creationId xmlns:a16="http://schemas.microsoft.com/office/drawing/2014/main" id="{A6E3524C-1FC9-4DC7-8903-07B8C489B115}"/>
                </a:ext>
              </a:extLst>
            </p:cNvPr>
            <p:cNvCxnSpPr>
              <a:cxnSpLocks/>
              <a:stCxn id="12" idx="0"/>
              <a:endCxn id="18" idx="2"/>
            </p:cNvCxnSpPr>
            <p:nvPr/>
          </p:nvCxnSpPr>
          <p:spPr>
            <a:xfrm rot="5400000" flipH="1" flipV="1">
              <a:off x="6695743" y="3710274"/>
              <a:ext cx="1282334" cy="1407272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A3E8F168-4F60-407F-BE16-975EC6D814C3}"/>
                    </a:ext>
                  </a:extLst>
                </p:cNvPr>
                <p:cNvSpPr/>
                <p:nvPr/>
              </p:nvSpPr>
              <p:spPr>
                <a:xfrm>
                  <a:off x="9852715" y="5055077"/>
                  <a:ext cx="648000" cy="64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A3E8F168-4F60-407F-BE16-975EC6D81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2715" y="5055077"/>
                  <a:ext cx="648000" cy="64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曲线连接符 29">
              <a:extLst>
                <a:ext uri="{FF2B5EF4-FFF2-40B4-BE49-F238E27FC236}">
                  <a16:creationId xmlns:a16="http://schemas.microsoft.com/office/drawing/2014/main" id="{28719740-418C-4CCB-87F2-757EF8F0500B}"/>
                </a:ext>
              </a:extLst>
            </p:cNvPr>
            <p:cNvCxnSpPr>
              <a:cxnSpLocks/>
              <a:stCxn id="12" idx="6"/>
              <a:endCxn id="25" idx="2"/>
            </p:cNvCxnSpPr>
            <p:nvPr/>
          </p:nvCxnSpPr>
          <p:spPr>
            <a:xfrm>
              <a:off x="6957274" y="5379077"/>
              <a:ext cx="2895441" cy="12700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E779CD-1974-46F2-80B4-5666F409B3AC}"/>
                </a:ext>
              </a:extLst>
            </p:cNvPr>
            <p:cNvSpPr txBox="1"/>
            <p:nvPr/>
          </p:nvSpPr>
          <p:spPr>
            <a:xfrm>
              <a:off x="8048541" y="4991667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3" name="曲线连接符 29">
              <a:extLst>
                <a:ext uri="{FF2B5EF4-FFF2-40B4-BE49-F238E27FC236}">
                  <a16:creationId xmlns:a16="http://schemas.microsoft.com/office/drawing/2014/main" id="{1859049E-0C25-4C40-A30C-4C296122F761}"/>
                </a:ext>
              </a:extLst>
            </p:cNvPr>
            <p:cNvCxnSpPr>
              <a:cxnSpLocks/>
              <a:stCxn id="18" idx="1"/>
              <a:endCxn id="18" idx="7"/>
            </p:cNvCxnSpPr>
            <p:nvPr/>
          </p:nvCxnSpPr>
          <p:spPr>
            <a:xfrm rot="5400000" flipH="1" flipV="1">
              <a:off x="8364546" y="3314537"/>
              <a:ext cx="12700" cy="458206"/>
            </a:xfrm>
            <a:prstGeom prst="curvedConnector3">
              <a:avLst>
                <a:gd name="adj1" fmla="val 346358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B3C418D-3E69-4D06-B176-EADBD117F88B}"/>
                </a:ext>
              </a:extLst>
            </p:cNvPr>
            <p:cNvSpPr txBox="1"/>
            <p:nvPr/>
          </p:nvSpPr>
          <p:spPr>
            <a:xfrm>
              <a:off x="7885121" y="2675382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41" name="曲线连接符 29">
              <a:extLst>
                <a:ext uri="{FF2B5EF4-FFF2-40B4-BE49-F238E27FC236}">
                  <a16:creationId xmlns:a16="http://schemas.microsoft.com/office/drawing/2014/main" id="{5D56B3E1-A17A-4587-B321-E875409D696B}"/>
                </a:ext>
              </a:extLst>
            </p:cNvPr>
            <p:cNvCxnSpPr>
              <a:cxnSpLocks/>
              <a:stCxn id="18" idx="4"/>
              <a:endCxn id="12" idx="7"/>
            </p:cNvCxnSpPr>
            <p:nvPr/>
          </p:nvCxnSpPr>
          <p:spPr>
            <a:xfrm rot="5400000">
              <a:off x="7086847" y="3872274"/>
              <a:ext cx="1053231" cy="1502169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DB9A488-F1AB-4367-9AA2-AFFE35EE4EDB}"/>
                </a:ext>
              </a:extLst>
            </p:cNvPr>
            <p:cNvSpPr txBox="1"/>
            <p:nvPr/>
          </p:nvSpPr>
          <p:spPr>
            <a:xfrm>
              <a:off x="7339557" y="41747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10/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0" name="曲线连接符 29">
              <a:extLst>
                <a:ext uri="{FF2B5EF4-FFF2-40B4-BE49-F238E27FC236}">
                  <a16:creationId xmlns:a16="http://schemas.microsoft.com/office/drawing/2014/main" id="{F604C89D-3FE3-48E0-8C38-AF0C60BB064B}"/>
                </a:ext>
              </a:extLst>
            </p:cNvPr>
            <p:cNvCxnSpPr>
              <a:cxnSpLocks/>
              <a:stCxn id="18" idx="6"/>
              <a:endCxn id="25" idx="0"/>
            </p:cNvCxnSpPr>
            <p:nvPr/>
          </p:nvCxnSpPr>
          <p:spPr>
            <a:xfrm>
              <a:off x="8688546" y="3772743"/>
              <a:ext cx="1488169" cy="1282334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A162654-8F4A-4642-9ADD-D046813FC5EE}"/>
                </a:ext>
              </a:extLst>
            </p:cNvPr>
            <p:cNvSpPr txBox="1"/>
            <p:nvPr/>
          </p:nvSpPr>
          <p:spPr>
            <a:xfrm>
              <a:off x="9717625" y="3766663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01/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4" name="曲线连接符 29">
              <a:extLst>
                <a:ext uri="{FF2B5EF4-FFF2-40B4-BE49-F238E27FC236}">
                  <a16:creationId xmlns:a16="http://schemas.microsoft.com/office/drawing/2014/main" id="{24ED1ECB-BDC5-4BD1-9A02-58C652FF87BD}"/>
                </a:ext>
              </a:extLst>
            </p:cNvPr>
            <p:cNvCxnSpPr>
              <a:cxnSpLocks/>
              <a:stCxn id="25" idx="7"/>
              <a:endCxn id="25" idx="5"/>
            </p:cNvCxnSpPr>
            <p:nvPr/>
          </p:nvCxnSpPr>
          <p:spPr>
            <a:xfrm rot="16200000" flipH="1">
              <a:off x="10176715" y="5379077"/>
              <a:ext cx="458206" cy="12700"/>
            </a:xfrm>
            <a:prstGeom prst="curvedConnector5">
              <a:avLst>
                <a:gd name="adj1" fmla="val -49890"/>
                <a:gd name="adj2" fmla="val 4366055"/>
                <a:gd name="adj3" fmla="val 14989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F15891B-FDC5-4396-BBC9-82E1E94F51DE}"/>
                </a:ext>
              </a:extLst>
            </p:cNvPr>
            <p:cNvSpPr txBox="1"/>
            <p:nvPr/>
          </p:nvSpPr>
          <p:spPr>
            <a:xfrm>
              <a:off x="10434339" y="452284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9" name="曲线连接符 29">
              <a:extLst>
                <a:ext uri="{FF2B5EF4-FFF2-40B4-BE49-F238E27FC236}">
                  <a16:creationId xmlns:a16="http://schemas.microsoft.com/office/drawing/2014/main" id="{AECA46F6-421E-40FE-AE6A-76D116F66727}"/>
                </a:ext>
              </a:extLst>
            </p:cNvPr>
            <p:cNvCxnSpPr>
              <a:cxnSpLocks/>
              <a:stCxn id="25" idx="3"/>
              <a:endCxn id="12" idx="5"/>
            </p:cNvCxnSpPr>
            <p:nvPr/>
          </p:nvCxnSpPr>
          <p:spPr>
            <a:xfrm rot="5400000">
              <a:off x="8404995" y="4065563"/>
              <a:ext cx="12700" cy="3085235"/>
            </a:xfrm>
            <a:prstGeom prst="curvedConnector3">
              <a:avLst>
                <a:gd name="adj1" fmla="val 254722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0DA84D2-C8E5-45B6-A216-9FE4F91FA0AE}"/>
                </a:ext>
              </a:extLst>
            </p:cNvPr>
            <p:cNvSpPr txBox="1"/>
            <p:nvPr/>
          </p:nvSpPr>
          <p:spPr>
            <a:xfrm>
              <a:off x="8084078" y="5502142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01/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64" name="曲线连接符 29">
              <a:extLst>
                <a:ext uri="{FF2B5EF4-FFF2-40B4-BE49-F238E27FC236}">
                  <a16:creationId xmlns:a16="http://schemas.microsoft.com/office/drawing/2014/main" id="{19ED7427-B01C-4FD5-BAC9-6D3437030F9A}"/>
                </a:ext>
              </a:extLst>
            </p:cNvPr>
            <p:cNvCxnSpPr>
              <a:cxnSpLocks/>
              <a:stCxn id="25" idx="4"/>
              <a:endCxn id="12" idx="4"/>
            </p:cNvCxnSpPr>
            <p:nvPr/>
          </p:nvCxnSpPr>
          <p:spPr>
            <a:xfrm rot="5400000">
              <a:off x="8404995" y="3931357"/>
              <a:ext cx="12700" cy="3543441"/>
            </a:xfrm>
            <a:prstGeom prst="curvedConnector3">
              <a:avLst>
                <a:gd name="adj1" fmla="val 559636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F5E57094-A597-42E0-8711-9545193EFC93}"/>
                </a:ext>
              </a:extLst>
            </p:cNvPr>
            <p:cNvSpPr txBox="1"/>
            <p:nvPr/>
          </p:nvSpPr>
          <p:spPr>
            <a:xfrm>
              <a:off x="8084078" y="5981123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10/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ED04EAF-6887-4A5F-B365-95860541046F}"/>
              </a:ext>
            </a:extLst>
          </p:cNvPr>
          <p:cNvGrpSpPr/>
          <p:nvPr/>
        </p:nvGrpSpPr>
        <p:grpSpPr>
          <a:xfrm>
            <a:off x="4317376" y="1050630"/>
            <a:ext cx="2787761" cy="1557251"/>
            <a:chOff x="9013995" y="3995651"/>
            <a:chExt cx="2787761" cy="155725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466AFE2-CFE6-4F49-BE75-CB58384F816D}"/>
                </a:ext>
              </a:extLst>
            </p:cNvPr>
            <p:cNvGrpSpPr/>
            <p:nvPr/>
          </p:nvGrpSpPr>
          <p:grpSpPr>
            <a:xfrm>
              <a:off x="9013995" y="3995651"/>
              <a:ext cx="2368681" cy="1557251"/>
              <a:chOff x="9013995" y="3995651"/>
              <a:chExt cx="2368681" cy="155725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5E04B4B-AFB9-49BC-830D-BB0FC40E0867}"/>
                  </a:ext>
                </a:extLst>
              </p:cNvPr>
              <p:cNvSpPr/>
              <p:nvPr/>
            </p:nvSpPr>
            <p:spPr>
              <a:xfrm>
                <a:off x="9842950" y="3995651"/>
                <a:ext cx="1179726" cy="15572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立方体 51">
                <a:extLst>
                  <a:ext uri="{FF2B5EF4-FFF2-40B4-BE49-F238E27FC236}">
                    <a16:creationId xmlns:a16="http://schemas.microsoft.com/office/drawing/2014/main" id="{4858A87F-E0D8-496D-974D-A72596344293}"/>
                  </a:ext>
                </a:extLst>
              </p:cNvPr>
              <p:cNvSpPr/>
              <p:nvPr/>
            </p:nvSpPr>
            <p:spPr>
              <a:xfrm>
                <a:off x="10105505" y="4371913"/>
                <a:ext cx="559724" cy="737062"/>
              </a:xfrm>
              <a:prstGeom prst="cube">
                <a:avLst>
                  <a:gd name="adj" fmla="val 134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CB01AFA7-280D-48E4-89D0-67F7C65A9C19}"/>
                  </a:ext>
                </a:extLst>
              </p:cNvPr>
              <p:cNvCxnSpPr/>
              <p:nvPr/>
            </p:nvCxnSpPr>
            <p:spPr>
              <a:xfrm>
                <a:off x="9461384" y="4377455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FA461692-5199-48AF-95EF-465748086A58}"/>
                  </a:ext>
                </a:extLst>
              </p:cNvPr>
              <p:cNvCxnSpPr/>
              <p:nvPr/>
            </p:nvCxnSpPr>
            <p:spPr>
              <a:xfrm>
                <a:off x="9457340" y="4759841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9432EE6D-A1FA-4E97-8595-6725AB05691D}"/>
                  </a:ext>
                </a:extLst>
              </p:cNvPr>
              <p:cNvCxnSpPr/>
              <p:nvPr/>
            </p:nvCxnSpPr>
            <p:spPr>
              <a:xfrm>
                <a:off x="9461384" y="5295390"/>
                <a:ext cx="36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2AE2FDD0-BBE0-40AB-88CA-B74192334223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4185814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2AE2FDD0-BBE0-40AB-88CA-B741923342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4185814"/>
                    <a:ext cx="47105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65DFCDF-D731-41A4-A62A-996E2F322DE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4580244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65DFCDF-D731-41A4-A62A-996E2F322D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4580244"/>
                    <a:ext cx="47105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CC0F9631-0A25-47B5-857A-78F84E94B9EF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5147295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CC0F9631-0A25-47B5-857A-78F84E94B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5147295"/>
                    <a:ext cx="47105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2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25446742-A8FE-445F-AFE8-D880A03E7040}"/>
                  </a:ext>
                </a:extLst>
              </p:cNvPr>
              <p:cNvCxnSpPr/>
              <p:nvPr/>
            </p:nvCxnSpPr>
            <p:spPr>
              <a:xfrm>
                <a:off x="11022676" y="4626837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40884F9B-7C2C-47D0-B096-CF5D32B9870F}"/>
                  </a:ext>
                </a:extLst>
              </p:cNvPr>
              <p:cNvCxnSpPr/>
              <p:nvPr/>
            </p:nvCxnSpPr>
            <p:spPr>
              <a:xfrm>
                <a:off x="11018632" y="5009223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EDFE575-6C84-49C8-B352-3E0FFA63DEB8}"/>
                    </a:ext>
                  </a:extLst>
                </p:cNvPr>
                <p:cNvSpPr txBox="1"/>
                <p:nvPr/>
              </p:nvSpPr>
              <p:spPr>
                <a:xfrm>
                  <a:off x="11330701" y="4444506"/>
                  <a:ext cx="4710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DEDFE575-6C84-49C8-B352-3E0FFA63D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701" y="4444506"/>
                  <a:ext cx="47105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36544032-6837-46A6-9411-942CB600E33F}"/>
                    </a:ext>
                  </a:extLst>
                </p:cNvPr>
                <p:cNvSpPr txBox="1"/>
                <p:nvPr/>
              </p:nvSpPr>
              <p:spPr>
                <a:xfrm>
                  <a:off x="11330701" y="4844478"/>
                  <a:ext cx="4710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36544032-6837-46A6-9411-942CB600E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701" y="4844478"/>
                  <a:ext cx="47105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62F6A5-A7F7-4F0A-A397-50DE6B20A41F}"/>
              </a:ext>
            </a:extLst>
          </p:cNvPr>
          <p:cNvGrpSpPr/>
          <p:nvPr/>
        </p:nvGrpSpPr>
        <p:grpSpPr>
          <a:xfrm>
            <a:off x="735948" y="975037"/>
            <a:ext cx="2959849" cy="1638244"/>
            <a:chOff x="536443" y="949572"/>
            <a:chExt cx="2959849" cy="1638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B3F47B6-AEE6-473B-9439-9A4251F10BB1}"/>
                    </a:ext>
                  </a:extLst>
                </p:cNvPr>
                <p:cNvSpPr txBox="1"/>
                <p:nvPr/>
              </p:nvSpPr>
              <p:spPr>
                <a:xfrm>
                  <a:off x="536443" y="949572"/>
                  <a:ext cx="2959849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dirty="0"/>
                    <a:t>投币</a:t>
                  </a:r>
                  <a:r>
                    <a:rPr lang="en-US" altLang="zh-CN" sz="2400" dirty="0"/>
                    <a:t>0</a:t>
                  </a:r>
                  <a:r>
                    <a:rPr lang="zh-CN" altLang="en-US" sz="2400" dirty="0"/>
                    <a:t>元：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=00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B3F47B6-AEE6-473B-9439-9A4251F10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43" y="949572"/>
                  <a:ext cx="2959849" cy="533479"/>
                </a:xfrm>
                <a:prstGeom prst="rect">
                  <a:avLst/>
                </a:prstGeom>
                <a:blipFill>
                  <a:blip r:embed="rId12"/>
                  <a:stretch>
                    <a:fillRect l="-3299" b="-275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A540E10-DA55-4BE8-B56A-6E4AA7AB6BE2}"/>
                    </a:ext>
                  </a:extLst>
                </p:cNvPr>
                <p:cNvSpPr txBox="1"/>
                <p:nvPr/>
              </p:nvSpPr>
              <p:spPr>
                <a:xfrm>
                  <a:off x="536443" y="1501955"/>
                  <a:ext cx="2959849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dirty="0"/>
                    <a:t>投币</a:t>
                  </a:r>
                  <a:r>
                    <a:rPr lang="en-US" altLang="zh-CN" sz="2400" dirty="0"/>
                    <a:t>5</a:t>
                  </a:r>
                  <a:r>
                    <a:rPr lang="zh-CN" altLang="en-US" sz="2400" dirty="0"/>
                    <a:t>角：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=01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A540E10-DA55-4BE8-B56A-6E4AA7AB6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43" y="1501955"/>
                  <a:ext cx="2959849" cy="533479"/>
                </a:xfrm>
                <a:prstGeom prst="rect">
                  <a:avLst/>
                </a:prstGeom>
                <a:blipFill>
                  <a:blip r:embed="rId13"/>
                  <a:stretch>
                    <a:fillRect l="-3299" b="-275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1FE347F-5D61-4AE0-875E-D256CE577E8A}"/>
                    </a:ext>
                  </a:extLst>
                </p:cNvPr>
                <p:cNvSpPr txBox="1"/>
                <p:nvPr/>
              </p:nvSpPr>
              <p:spPr>
                <a:xfrm>
                  <a:off x="536443" y="2054337"/>
                  <a:ext cx="2959849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dirty="0"/>
                    <a:t>投币</a:t>
                  </a:r>
                  <a:r>
                    <a:rPr lang="en-US" altLang="zh-CN" sz="2400" dirty="0"/>
                    <a:t>1</a:t>
                  </a:r>
                  <a:r>
                    <a:rPr lang="zh-CN" altLang="en-US" sz="2400" dirty="0"/>
                    <a:t>元：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1FE347F-5D61-4AE0-875E-D256CE577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43" y="2054337"/>
                  <a:ext cx="2959849" cy="533479"/>
                </a:xfrm>
                <a:prstGeom prst="rect">
                  <a:avLst/>
                </a:prstGeom>
                <a:blipFill>
                  <a:blip r:embed="rId14"/>
                  <a:stretch>
                    <a:fillRect l="-3299" b="-26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38DE12-D4D6-47A8-A679-1E18DE8EEC1B}"/>
              </a:ext>
            </a:extLst>
          </p:cNvPr>
          <p:cNvGrpSpPr/>
          <p:nvPr/>
        </p:nvGrpSpPr>
        <p:grpSpPr>
          <a:xfrm>
            <a:off x="7467563" y="1275997"/>
            <a:ext cx="3073214" cy="1084878"/>
            <a:chOff x="7467563" y="1303707"/>
            <a:chExt cx="3073214" cy="1084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E9C414F9-814A-4231-809F-8D2997403107}"/>
                    </a:ext>
                  </a:extLst>
                </p:cNvPr>
                <p:cNvSpPr txBox="1"/>
                <p:nvPr/>
              </p:nvSpPr>
              <p:spPr>
                <a:xfrm>
                  <a:off x="7467563" y="1855106"/>
                  <a:ext cx="3073214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：输出</a:t>
                  </a:r>
                  <a:r>
                    <a:rPr lang="en-US" altLang="zh-CN" sz="2400" dirty="0"/>
                    <a:t>5</a:t>
                  </a:r>
                  <a:r>
                    <a:rPr lang="zh-CN" altLang="en-US" sz="2400" dirty="0"/>
                    <a:t>角硬币</a:t>
                  </a:r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E9C414F9-814A-4231-809F-8D2997403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563" y="1855106"/>
                  <a:ext cx="3073214" cy="533479"/>
                </a:xfrm>
                <a:prstGeom prst="rect">
                  <a:avLst/>
                </a:prstGeom>
                <a:blipFill>
                  <a:blip r:embed="rId15"/>
                  <a:stretch>
                    <a:fillRect l="-595" r="-1984" b="-275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402E22E-9CA4-4520-B359-558A0E7D7400}"/>
                    </a:ext>
                  </a:extLst>
                </p:cNvPr>
                <p:cNvSpPr txBox="1"/>
                <p:nvPr/>
              </p:nvSpPr>
              <p:spPr>
                <a:xfrm>
                  <a:off x="7467563" y="1303707"/>
                  <a:ext cx="2602828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：输出饮料</a:t>
                  </a:r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402E22E-9CA4-4520-B359-558A0E7D7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563" y="1303707"/>
                  <a:ext cx="2602828" cy="533479"/>
                </a:xfrm>
                <a:prstGeom prst="rect">
                  <a:avLst/>
                </a:prstGeom>
                <a:blipFill>
                  <a:blip r:embed="rId16"/>
                  <a:stretch>
                    <a:fillRect l="-703" r="-2576" b="-26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7EA6E766-F4C6-4F87-A0D3-1C8F3EA4D73E}"/>
              </a:ext>
            </a:extLst>
          </p:cNvPr>
          <p:cNvSpPr txBox="1"/>
          <p:nvPr/>
        </p:nvSpPr>
        <p:spPr>
          <a:xfrm>
            <a:off x="492517" y="4658060"/>
            <a:ext cx="57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元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96B8D3-42B0-46F9-A452-E1ADF98AE295}"/>
              </a:ext>
            </a:extLst>
          </p:cNvPr>
          <p:cNvSpPr txBox="1"/>
          <p:nvPr/>
        </p:nvSpPr>
        <p:spPr>
          <a:xfrm>
            <a:off x="492517" y="5263886"/>
            <a:ext cx="57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角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6CB5571-8533-4C1C-815B-2C177F949FAB}"/>
              </a:ext>
            </a:extLst>
          </p:cNvPr>
          <p:cNvSpPr txBox="1"/>
          <p:nvPr/>
        </p:nvSpPr>
        <p:spPr>
          <a:xfrm>
            <a:off x="492516" y="5867611"/>
            <a:ext cx="57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元</a:t>
            </a: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4537A791-1EC4-44E8-846D-73F8D295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5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5C0E-0CBE-4F39-B91A-B6FDC91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9】</a:t>
            </a:r>
            <a:r>
              <a:rPr lang="zh-CN" altLang="en-US" dirty="0"/>
              <a:t>设计：投币自动饮料售货机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91202E9F-BDC3-40A4-9735-D188D708B6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88616"/>
                  </p:ext>
                </p:extLst>
              </p:nvPr>
            </p:nvGraphicFramePr>
            <p:xfrm>
              <a:off x="325573" y="982149"/>
              <a:ext cx="4494413" cy="195072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12789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272578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次态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 /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255105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=01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2725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2725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2725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91202E9F-BDC3-40A4-9735-D188D708B6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88616"/>
                  </p:ext>
                </p:extLst>
              </p:nvPr>
            </p:nvGraphicFramePr>
            <p:xfrm>
              <a:off x="325573" y="982149"/>
              <a:ext cx="4494413" cy="195072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12789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983" t="-1538" r="-165" b="-4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5842" t="-110000" r="-200000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667" t="-110000" r="-100995" b="-3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347" t="-110000" r="-495" b="-3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90909" r="-455639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5842" t="-190909" r="-200000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6667" t="-190909" r="-100995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5347" t="-190909" r="-495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95385" r="-455639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5842" t="-295385" r="-200000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6667" t="-295385" r="-100995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65347" t="-295385" r="-495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395385" r="-455639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5842" t="-395385" r="-200000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6667" t="-395385" r="-100995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65347" t="-395385" r="-495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3ED3212-5E33-489D-B472-509B96850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585594"/>
                  </p:ext>
                </p:extLst>
              </p:nvPr>
            </p:nvGraphicFramePr>
            <p:xfrm>
              <a:off x="5579217" y="982149"/>
              <a:ext cx="6163897" cy="234696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75617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3719094702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10419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286541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=01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=11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2588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3ED3212-5E33-489D-B472-509B96850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585594"/>
                  </p:ext>
                </p:extLst>
              </p:nvPr>
            </p:nvGraphicFramePr>
            <p:xfrm>
              <a:off x="5579217" y="982149"/>
              <a:ext cx="6163897" cy="234696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75617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3719094702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00" r="-603472" b="-2224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590" t="-1538" r="-115" b="-5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359" t="-110000" r="-300461" b="-4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6359" t="-110000" r="-200461" b="-4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6359" t="-110000" r="-100461" b="-46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359" t="-110000" r="-461" b="-4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93846" r="-603472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66359" t="-193846" r="-300461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66359" t="-193846" r="-200461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66359" t="-193846" r="-461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289394" r="-603472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359" t="-289394" r="-300461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66359" t="-289394" r="-200461" b="-2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66359" t="-289394" r="-461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395385" r="-603472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66359" t="-395385" r="-300461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66359" t="-395385" r="-200461" b="-1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366359" t="-395385" r="-461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495385" r="-60347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dd/dd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25880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C5F800-02A2-4423-B671-F5D13005F245}"/>
                  </a:ext>
                </a:extLst>
              </p:cNvPr>
              <p:cNvSpPr txBox="1"/>
              <p:nvPr/>
            </p:nvSpPr>
            <p:spPr>
              <a:xfrm>
                <a:off x="264621" y="5883808"/>
                <a:ext cx="3005502" cy="936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b="0" dirty="0">
                    <a:solidFill>
                      <a:prstClr val="black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C5F800-02A2-4423-B671-F5D13005F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" y="5883808"/>
                <a:ext cx="3005502" cy="936347"/>
              </a:xfrm>
              <a:prstGeom prst="rect">
                <a:avLst/>
              </a:prstGeom>
              <a:blipFill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F8DB8433-F5F3-4A71-BEF6-E25E333E9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90841"/>
              </p:ext>
            </p:extLst>
          </p:nvPr>
        </p:nvGraphicFramePr>
        <p:xfrm>
          <a:off x="264621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10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4224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DD64F8-E0EB-4631-9BAF-F105F4122DDB}"/>
                  </a:ext>
                </a:extLst>
              </p:cNvPr>
              <p:cNvSpPr txBox="1"/>
              <p:nvPr/>
            </p:nvSpPr>
            <p:spPr>
              <a:xfrm>
                <a:off x="-11938" y="4004799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DD64F8-E0EB-4631-9BAF-F105F4122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38" y="4004799"/>
                <a:ext cx="714896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AC560E-49AA-4A8C-8B11-ACD213F34B2D}"/>
                  </a:ext>
                </a:extLst>
              </p:cNvPr>
              <p:cNvSpPr txBox="1"/>
              <p:nvPr/>
            </p:nvSpPr>
            <p:spPr>
              <a:xfrm>
                <a:off x="298965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AC560E-49AA-4A8C-8B11-ACD213F34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5" y="3683165"/>
                <a:ext cx="7148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1FEA32-3BAA-45CB-A500-802409FA86F5}"/>
                  </a:ext>
                </a:extLst>
              </p:cNvPr>
              <p:cNvSpPr txBox="1"/>
              <p:nvPr/>
            </p:nvSpPr>
            <p:spPr>
              <a:xfrm>
                <a:off x="1625137" y="3440013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1FEA32-3BAA-45CB-A500-802409FA8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137" y="3440013"/>
                <a:ext cx="714895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86">
            <a:extLst>
              <a:ext uri="{FF2B5EF4-FFF2-40B4-BE49-F238E27FC236}">
                <a16:creationId xmlns:a16="http://schemas.microsoft.com/office/drawing/2014/main" id="{282C82F2-06C2-4768-9E54-2330A69B801C}"/>
              </a:ext>
            </a:extLst>
          </p:cNvPr>
          <p:cNvSpPr/>
          <p:nvPr/>
        </p:nvSpPr>
        <p:spPr>
          <a:xfrm>
            <a:off x="854824" y="5076606"/>
            <a:ext cx="411482" cy="63942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341F4DF9-8F8A-4AEB-BC19-ECFC4613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95834"/>
              </p:ext>
            </p:extLst>
          </p:nvPr>
        </p:nvGraphicFramePr>
        <p:xfrm>
          <a:off x="3406832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98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94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FC3BB9-D2A8-4B57-AC61-ACD51FD65390}"/>
                  </a:ext>
                </a:extLst>
              </p:cNvPr>
              <p:cNvSpPr txBox="1"/>
              <p:nvPr/>
            </p:nvSpPr>
            <p:spPr>
              <a:xfrm>
                <a:off x="3441176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FC3BB9-D2A8-4B57-AC61-ACD51FD65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76" y="3683165"/>
                <a:ext cx="7148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6C4EC4C-4AD8-47A9-A37C-B4F35540A0C8}"/>
                  </a:ext>
                </a:extLst>
              </p:cNvPr>
              <p:cNvSpPr txBox="1"/>
              <p:nvPr/>
            </p:nvSpPr>
            <p:spPr>
              <a:xfrm>
                <a:off x="4767348" y="3440013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6C4EC4C-4AD8-47A9-A37C-B4F35540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48" y="3440013"/>
                <a:ext cx="714895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33E357F0-C571-4BFA-AD8A-A0747BCB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67814"/>
              </p:ext>
            </p:extLst>
          </p:nvPr>
        </p:nvGraphicFramePr>
        <p:xfrm>
          <a:off x="6384777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12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3663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9A2FBA5-4B80-4E1A-AC01-D59808B84A19}"/>
                  </a:ext>
                </a:extLst>
              </p:cNvPr>
              <p:cNvSpPr txBox="1"/>
              <p:nvPr/>
            </p:nvSpPr>
            <p:spPr>
              <a:xfrm>
                <a:off x="6419121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9A2FBA5-4B80-4E1A-AC01-D59808B84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21" y="3683165"/>
                <a:ext cx="7148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61DC46-A23E-49AA-8DCA-E3F778B206DE}"/>
                  </a:ext>
                </a:extLst>
              </p:cNvPr>
              <p:cNvSpPr txBox="1"/>
              <p:nvPr/>
            </p:nvSpPr>
            <p:spPr>
              <a:xfrm>
                <a:off x="7745293" y="3440013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61DC46-A23E-49AA-8DCA-E3F778B2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293" y="3440013"/>
                <a:ext cx="714895" cy="400110"/>
              </a:xfrm>
              <a:prstGeom prst="rect">
                <a:avLst/>
              </a:prstGeom>
              <a:blipFill>
                <a:blip r:embed="rId1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6">
            <a:extLst>
              <a:ext uri="{FF2B5EF4-FFF2-40B4-BE49-F238E27FC236}">
                <a16:creationId xmlns:a16="http://schemas.microsoft.com/office/drawing/2014/main" id="{B0A207BE-D275-45F1-AE77-497898FB4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64573"/>
              </p:ext>
            </p:extLst>
          </p:nvPr>
        </p:nvGraphicFramePr>
        <p:xfrm>
          <a:off x="9421692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74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8903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87C5167-8F3A-45D7-B487-9D16EC71F229}"/>
                  </a:ext>
                </a:extLst>
              </p:cNvPr>
              <p:cNvSpPr txBox="1"/>
              <p:nvPr/>
            </p:nvSpPr>
            <p:spPr>
              <a:xfrm>
                <a:off x="9456036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87C5167-8F3A-45D7-B487-9D16EC71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036" y="3683165"/>
                <a:ext cx="7148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F16591-FF8F-4973-A51C-606D2D8E0501}"/>
                  </a:ext>
                </a:extLst>
              </p:cNvPr>
              <p:cNvSpPr txBox="1"/>
              <p:nvPr/>
            </p:nvSpPr>
            <p:spPr>
              <a:xfrm>
                <a:off x="10782208" y="3440013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F16591-FF8F-4973-A51C-606D2D8E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208" y="3440013"/>
                <a:ext cx="714895" cy="400110"/>
              </a:xfrm>
              <a:prstGeom prst="rect">
                <a:avLst/>
              </a:prstGeom>
              <a:blipFill>
                <a:blip r:embed="rId1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86">
            <a:extLst>
              <a:ext uri="{FF2B5EF4-FFF2-40B4-BE49-F238E27FC236}">
                <a16:creationId xmlns:a16="http://schemas.microsoft.com/office/drawing/2014/main" id="{47BA79F5-8058-46DA-AC6B-613B9151166C}"/>
              </a:ext>
            </a:extLst>
          </p:cNvPr>
          <p:cNvSpPr/>
          <p:nvPr/>
        </p:nvSpPr>
        <p:spPr>
          <a:xfrm>
            <a:off x="11105270" y="5076606"/>
            <a:ext cx="970350" cy="6394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8023C09-0FAF-40AC-8793-02B0FCB2F18C}"/>
                  </a:ext>
                </a:extLst>
              </p:cNvPr>
              <p:cNvSpPr txBox="1"/>
              <p:nvPr/>
            </p:nvSpPr>
            <p:spPr>
              <a:xfrm>
                <a:off x="6715889" y="5963938"/>
                <a:ext cx="251434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8023C09-0FAF-40AC-8793-02B0FCB2F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89" y="5963938"/>
                <a:ext cx="2514349" cy="430887"/>
              </a:xfrm>
              <a:prstGeom prst="rect">
                <a:avLst/>
              </a:prstGeom>
              <a:blipFill>
                <a:blip r:embed="rId15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4F5D4254-51C6-4FCA-BC97-0CC6E767424B}"/>
              </a:ext>
            </a:extLst>
          </p:cNvPr>
          <p:cNvSpPr txBox="1"/>
          <p:nvPr/>
        </p:nvSpPr>
        <p:spPr>
          <a:xfrm>
            <a:off x="2572779" y="299352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</a:t>
            </a:r>
            <a:r>
              <a:rPr lang="zh-CN" altLang="en-US" sz="2400" b="1" dirty="0"/>
              <a:t>触发器</a:t>
            </a:r>
          </a:p>
        </p:txBody>
      </p:sp>
      <p:sp>
        <p:nvSpPr>
          <p:cNvPr id="34" name="圆角矩形 86">
            <a:extLst>
              <a:ext uri="{FF2B5EF4-FFF2-40B4-BE49-F238E27FC236}">
                <a16:creationId xmlns:a16="http://schemas.microsoft.com/office/drawing/2014/main" id="{F93254D5-6194-4A86-A1E8-892E6AE42E27}"/>
              </a:ext>
            </a:extLst>
          </p:cNvPr>
          <p:cNvSpPr/>
          <p:nvPr/>
        </p:nvSpPr>
        <p:spPr>
          <a:xfrm>
            <a:off x="1433942" y="4699449"/>
            <a:ext cx="895005" cy="28520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>
            <a:extLst>
              <a:ext uri="{FF2B5EF4-FFF2-40B4-BE49-F238E27FC236}">
                <a16:creationId xmlns:a16="http://schemas.microsoft.com/office/drawing/2014/main" id="{1630D004-4796-45EC-9617-79C2BF7895D1}"/>
              </a:ext>
            </a:extLst>
          </p:cNvPr>
          <p:cNvSpPr/>
          <p:nvPr/>
        </p:nvSpPr>
        <p:spPr>
          <a:xfrm rot="16200000">
            <a:off x="2169900" y="3868267"/>
            <a:ext cx="481940" cy="958376"/>
          </a:xfrm>
          <a:prstGeom prst="leftBracke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31189D3D-D2B9-4C80-A193-3C82709721EE}"/>
              </a:ext>
            </a:extLst>
          </p:cNvPr>
          <p:cNvSpPr/>
          <p:nvPr/>
        </p:nvSpPr>
        <p:spPr>
          <a:xfrm rot="5400000">
            <a:off x="2209467" y="5203816"/>
            <a:ext cx="424973" cy="958376"/>
          </a:xfrm>
          <a:prstGeom prst="leftBracke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798ED4F-77A5-420C-B57A-7F9ED95DD96F}"/>
                  </a:ext>
                </a:extLst>
              </p:cNvPr>
              <p:cNvSpPr txBox="1"/>
              <p:nvPr/>
            </p:nvSpPr>
            <p:spPr>
              <a:xfrm>
                <a:off x="3150972" y="4023466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798ED4F-77A5-420C-B57A-7F9ED95D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72" y="4023466"/>
                <a:ext cx="714896" cy="369332"/>
              </a:xfrm>
              <a:prstGeom prst="rect">
                <a:avLst/>
              </a:prstGeom>
              <a:blipFill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AE7E6AC-A463-45E3-AD21-60362A96A2CF}"/>
                  </a:ext>
                </a:extLst>
              </p:cNvPr>
              <p:cNvSpPr txBox="1"/>
              <p:nvPr/>
            </p:nvSpPr>
            <p:spPr>
              <a:xfrm>
                <a:off x="6133065" y="4004966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AE7E6AC-A463-45E3-AD21-60362A96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065" y="4004966"/>
                <a:ext cx="714896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AB9C056-F254-46D6-96AA-F02BCD4569E2}"/>
                  </a:ext>
                </a:extLst>
              </p:cNvPr>
              <p:cNvSpPr txBox="1"/>
              <p:nvPr/>
            </p:nvSpPr>
            <p:spPr>
              <a:xfrm>
                <a:off x="9196986" y="4004799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AB9C056-F254-46D6-96AA-F02BCD45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986" y="4004799"/>
                <a:ext cx="714896" cy="369332"/>
              </a:xfrm>
              <a:prstGeom prst="rect">
                <a:avLst/>
              </a:prstGeom>
              <a:blipFill>
                <a:blip r:embed="rId1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12D1A6E-2F24-4D82-9A77-54054EDEFED7}"/>
                  </a:ext>
                </a:extLst>
              </p:cNvPr>
              <p:cNvSpPr txBox="1"/>
              <p:nvPr/>
            </p:nvSpPr>
            <p:spPr>
              <a:xfrm>
                <a:off x="3379275" y="5895490"/>
                <a:ext cx="3005502" cy="936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b="0" dirty="0">
                    <a:solidFill>
                      <a:prstClr val="black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12D1A6E-2F24-4D82-9A77-54054EDE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75" y="5895490"/>
                <a:ext cx="3005502" cy="936347"/>
              </a:xfrm>
              <a:prstGeom prst="rect">
                <a:avLst/>
              </a:prstGeom>
              <a:blipFill>
                <a:blip r:embed="rId1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CF040C9-BED8-42AF-AE57-C9A143D93537}"/>
                  </a:ext>
                </a:extLst>
              </p:cNvPr>
              <p:cNvSpPr txBox="1"/>
              <p:nvPr/>
            </p:nvSpPr>
            <p:spPr>
              <a:xfrm>
                <a:off x="10121348" y="5917905"/>
                <a:ext cx="153231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CF040C9-BED8-42AF-AE57-C9A143D93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48" y="5917905"/>
                <a:ext cx="1532312" cy="430887"/>
              </a:xfrm>
              <a:prstGeom prst="rect">
                <a:avLst/>
              </a:prstGeom>
              <a:blipFill>
                <a:blip r:embed="rId2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圆角矩形 86">
            <a:extLst>
              <a:ext uri="{FF2B5EF4-FFF2-40B4-BE49-F238E27FC236}">
                <a16:creationId xmlns:a16="http://schemas.microsoft.com/office/drawing/2014/main" id="{493A07DB-D4FB-4196-BD53-27E4097C618A}"/>
              </a:ext>
            </a:extLst>
          </p:cNvPr>
          <p:cNvSpPr/>
          <p:nvPr/>
        </p:nvSpPr>
        <p:spPr>
          <a:xfrm>
            <a:off x="7533569" y="5079629"/>
            <a:ext cx="970350" cy="6394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86">
            <a:extLst>
              <a:ext uri="{FF2B5EF4-FFF2-40B4-BE49-F238E27FC236}">
                <a16:creationId xmlns:a16="http://schemas.microsoft.com/office/drawing/2014/main" id="{9ADCB841-BB50-4EC8-B4C8-4E3CA0A3CA4E}"/>
              </a:ext>
            </a:extLst>
          </p:cNvPr>
          <p:cNvSpPr/>
          <p:nvPr/>
        </p:nvSpPr>
        <p:spPr>
          <a:xfrm>
            <a:off x="8062334" y="4709801"/>
            <a:ext cx="970350" cy="6394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86">
            <a:extLst>
              <a:ext uri="{FF2B5EF4-FFF2-40B4-BE49-F238E27FC236}">
                <a16:creationId xmlns:a16="http://schemas.microsoft.com/office/drawing/2014/main" id="{9C05F3C9-1AB7-4F43-92AA-77E0A16F3FFB}"/>
              </a:ext>
            </a:extLst>
          </p:cNvPr>
          <p:cNvSpPr/>
          <p:nvPr/>
        </p:nvSpPr>
        <p:spPr>
          <a:xfrm>
            <a:off x="4025736" y="4710844"/>
            <a:ext cx="411482" cy="63942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86">
            <a:extLst>
              <a:ext uri="{FF2B5EF4-FFF2-40B4-BE49-F238E27FC236}">
                <a16:creationId xmlns:a16="http://schemas.microsoft.com/office/drawing/2014/main" id="{DDC9F0F3-A35B-4C2F-BFCF-557131FFA349}"/>
              </a:ext>
            </a:extLst>
          </p:cNvPr>
          <p:cNvSpPr/>
          <p:nvPr/>
        </p:nvSpPr>
        <p:spPr>
          <a:xfrm>
            <a:off x="4572793" y="4334244"/>
            <a:ext cx="909449" cy="63942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中括号 46">
            <a:extLst>
              <a:ext uri="{FF2B5EF4-FFF2-40B4-BE49-F238E27FC236}">
                <a16:creationId xmlns:a16="http://schemas.microsoft.com/office/drawing/2014/main" id="{66426FE0-32AB-43F9-905A-15B948402C9F}"/>
              </a:ext>
            </a:extLst>
          </p:cNvPr>
          <p:cNvSpPr/>
          <p:nvPr/>
        </p:nvSpPr>
        <p:spPr>
          <a:xfrm rot="16200000">
            <a:off x="5307778" y="3882703"/>
            <a:ext cx="481940" cy="958376"/>
          </a:xfrm>
          <a:prstGeom prst="leftBracke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>
            <a:extLst>
              <a:ext uri="{FF2B5EF4-FFF2-40B4-BE49-F238E27FC236}">
                <a16:creationId xmlns:a16="http://schemas.microsoft.com/office/drawing/2014/main" id="{F2AEBC2D-3AA1-4497-A364-A917DEF7CB4E}"/>
              </a:ext>
            </a:extLst>
          </p:cNvPr>
          <p:cNvSpPr/>
          <p:nvPr/>
        </p:nvSpPr>
        <p:spPr>
          <a:xfrm rot="5400000">
            <a:off x="5318861" y="5219026"/>
            <a:ext cx="481942" cy="958376"/>
          </a:xfrm>
          <a:prstGeom prst="leftBracke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5C0C76-E82A-45CB-8494-62414809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7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 animBg="1"/>
      <p:bldP spid="16" grpId="0"/>
      <p:bldP spid="17" grpId="0"/>
      <p:bldP spid="21" grpId="0"/>
      <p:bldP spid="22" grpId="0"/>
      <p:bldP spid="26" grpId="0"/>
      <p:bldP spid="27" grpId="0"/>
      <p:bldP spid="29" grpId="0" animBg="1"/>
      <p:bldP spid="31" grpId="0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5C0E-0CBE-4F39-B91A-B6FDC91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9】</a:t>
            </a:r>
            <a:r>
              <a:rPr lang="zh-CN" altLang="en-US" dirty="0"/>
              <a:t>设计：投币自动饮料售货机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3ED3212-5E33-489D-B472-509B96850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845159"/>
                  </p:ext>
                </p:extLst>
              </p:nvPr>
            </p:nvGraphicFramePr>
            <p:xfrm>
              <a:off x="6107084" y="1021541"/>
              <a:ext cx="5968536" cy="234696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680256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3719094702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10419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286541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=01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=11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/d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2588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3ED3212-5E33-489D-B472-509B96850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0845159"/>
                  </p:ext>
                </p:extLst>
              </p:nvPr>
            </p:nvGraphicFramePr>
            <p:xfrm>
              <a:off x="6107084" y="1021541"/>
              <a:ext cx="5968536" cy="234696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680256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3719094702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" r="-775893" b="-2232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03" t="-1538" r="-115" b="-52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613" t="-110000" r="-300461" b="-4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1613" t="-110000" r="-200461" b="-4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1613" t="-110000" r="-100461" b="-4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1613" t="-110000" r="-461" b="-46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93846" r="-77589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1613" t="-193846" r="-300461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1613" t="-193846" r="-200461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1613" t="-193846" r="-461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89394" r="-775893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613" t="-289394" r="-300461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51613" t="-289394" r="-200461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1613" t="-289394" r="-461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395385" r="-77589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613" t="-395385" r="-30046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51613" t="-395385" r="-20046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1613" t="-395385" r="-461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495385" r="-77589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d/dd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dd/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d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/d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25880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C5F800-02A2-4423-B671-F5D13005F245}"/>
                  </a:ext>
                </a:extLst>
              </p:cNvPr>
              <p:cNvSpPr txBox="1"/>
              <p:nvPr/>
            </p:nvSpPr>
            <p:spPr>
              <a:xfrm>
                <a:off x="264621" y="5883808"/>
                <a:ext cx="3005502" cy="936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b="0" dirty="0">
                    <a:solidFill>
                      <a:prstClr val="black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5C5F800-02A2-4423-B671-F5D13005F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1" y="5883808"/>
                <a:ext cx="3005502" cy="936347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F8DB8433-F5F3-4A71-BEF6-E25E333E9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12948"/>
              </p:ext>
            </p:extLst>
          </p:nvPr>
        </p:nvGraphicFramePr>
        <p:xfrm>
          <a:off x="264621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10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4224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DD64F8-E0EB-4631-9BAF-F105F4122DDB}"/>
                  </a:ext>
                </a:extLst>
              </p:cNvPr>
              <p:cNvSpPr txBox="1"/>
              <p:nvPr/>
            </p:nvSpPr>
            <p:spPr>
              <a:xfrm>
                <a:off x="-11938" y="4004799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DD64F8-E0EB-4631-9BAF-F105F4122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38" y="4004799"/>
                <a:ext cx="714896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AC560E-49AA-4A8C-8B11-ACD213F34B2D}"/>
                  </a:ext>
                </a:extLst>
              </p:cNvPr>
              <p:cNvSpPr txBox="1"/>
              <p:nvPr/>
            </p:nvSpPr>
            <p:spPr>
              <a:xfrm>
                <a:off x="298965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7AC560E-49AA-4A8C-8B11-ACD213F34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5" y="3683165"/>
                <a:ext cx="714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1FEA32-3BAA-45CB-A500-802409FA86F5}"/>
                  </a:ext>
                </a:extLst>
              </p:cNvPr>
              <p:cNvSpPr txBox="1"/>
              <p:nvPr/>
            </p:nvSpPr>
            <p:spPr>
              <a:xfrm>
                <a:off x="1625137" y="3611809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1FEA32-3BAA-45CB-A500-802409FA8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137" y="3611809"/>
                <a:ext cx="714895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86">
            <a:extLst>
              <a:ext uri="{FF2B5EF4-FFF2-40B4-BE49-F238E27FC236}">
                <a16:creationId xmlns:a16="http://schemas.microsoft.com/office/drawing/2014/main" id="{282C82F2-06C2-4768-9E54-2330A69B801C}"/>
              </a:ext>
            </a:extLst>
          </p:cNvPr>
          <p:cNvSpPr/>
          <p:nvPr/>
        </p:nvSpPr>
        <p:spPr>
          <a:xfrm>
            <a:off x="854824" y="5076606"/>
            <a:ext cx="411482" cy="63942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6">
            <a:extLst>
              <a:ext uri="{FF2B5EF4-FFF2-40B4-BE49-F238E27FC236}">
                <a16:creationId xmlns:a16="http://schemas.microsoft.com/office/drawing/2014/main" id="{341F4DF9-8F8A-4AEB-BC19-ECFC4613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984335"/>
              </p:ext>
            </p:extLst>
          </p:nvPr>
        </p:nvGraphicFramePr>
        <p:xfrm>
          <a:off x="3406832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98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948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FC3BB9-D2A8-4B57-AC61-ACD51FD65390}"/>
                  </a:ext>
                </a:extLst>
              </p:cNvPr>
              <p:cNvSpPr txBox="1"/>
              <p:nvPr/>
            </p:nvSpPr>
            <p:spPr>
              <a:xfrm>
                <a:off x="3441176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FC3BB9-D2A8-4B57-AC61-ACD51FD65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176" y="3683165"/>
                <a:ext cx="7148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6C4EC4C-4AD8-47A9-A37C-B4F35540A0C8}"/>
                  </a:ext>
                </a:extLst>
              </p:cNvPr>
              <p:cNvSpPr txBox="1"/>
              <p:nvPr/>
            </p:nvSpPr>
            <p:spPr>
              <a:xfrm>
                <a:off x="4767348" y="3578559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6C4EC4C-4AD8-47A9-A37C-B4F35540A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48" y="3578559"/>
                <a:ext cx="714895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6">
            <a:extLst>
              <a:ext uri="{FF2B5EF4-FFF2-40B4-BE49-F238E27FC236}">
                <a16:creationId xmlns:a16="http://schemas.microsoft.com/office/drawing/2014/main" id="{33E357F0-C571-4BFA-AD8A-A0747BCB9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8172"/>
              </p:ext>
            </p:extLst>
          </p:nvPr>
        </p:nvGraphicFramePr>
        <p:xfrm>
          <a:off x="6384777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12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3663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9A2FBA5-4B80-4E1A-AC01-D59808B84A19}"/>
                  </a:ext>
                </a:extLst>
              </p:cNvPr>
              <p:cNvSpPr txBox="1"/>
              <p:nvPr/>
            </p:nvSpPr>
            <p:spPr>
              <a:xfrm>
                <a:off x="6419121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9A2FBA5-4B80-4E1A-AC01-D59808B84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21" y="3683165"/>
                <a:ext cx="7148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61DC46-A23E-49AA-8DCA-E3F778B206DE}"/>
                  </a:ext>
                </a:extLst>
              </p:cNvPr>
              <p:cNvSpPr txBox="1"/>
              <p:nvPr/>
            </p:nvSpPr>
            <p:spPr>
              <a:xfrm>
                <a:off x="7745293" y="3611809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61DC46-A23E-49AA-8DCA-E3F778B2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293" y="3611809"/>
                <a:ext cx="714895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6">
            <a:extLst>
              <a:ext uri="{FF2B5EF4-FFF2-40B4-BE49-F238E27FC236}">
                <a16:creationId xmlns:a16="http://schemas.microsoft.com/office/drawing/2014/main" id="{B0A207BE-D275-45F1-AE77-497898FB4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271167"/>
              </p:ext>
            </p:extLst>
          </p:nvPr>
        </p:nvGraphicFramePr>
        <p:xfrm>
          <a:off x="9421692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74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8903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87C5167-8F3A-45D7-B487-9D16EC71F229}"/>
                  </a:ext>
                </a:extLst>
              </p:cNvPr>
              <p:cNvSpPr txBox="1"/>
              <p:nvPr/>
            </p:nvSpPr>
            <p:spPr>
              <a:xfrm>
                <a:off x="9456036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87C5167-8F3A-45D7-B487-9D16EC71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036" y="3683165"/>
                <a:ext cx="7148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F16591-FF8F-4973-A51C-606D2D8E0501}"/>
                  </a:ext>
                </a:extLst>
              </p:cNvPr>
              <p:cNvSpPr txBox="1"/>
              <p:nvPr/>
            </p:nvSpPr>
            <p:spPr>
              <a:xfrm>
                <a:off x="10782208" y="3567478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F16591-FF8F-4973-A51C-606D2D8E0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208" y="3567478"/>
                <a:ext cx="714895" cy="400110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圆角矩形 86">
            <a:extLst>
              <a:ext uri="{FF2B5EF4-FFF2-40B4-BE49-F238E27FC236}">
                <a16:creationId xmlns:a16="http://schemas.microsoft.com/office/drawing/2014/main" id="{47BA79F5-8058-46DA-AC6B-613B9151166C}"/>
              </a:ext>
            </a:extLst>
          </p:cNvPr>
          <p:cNvSpPr/>
          <p:nvPr/>
        </p:nvSpPr>
        <p:spPr>
          <a:xfrm>
            <a:off x="11105270" y="5076606"/>
            <a:ext cx="970350" cy="6394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8023C09-0FAF-40AC-8793-02B0FCB2F18C}"/>
                  </a:ext>
                </a:extLst>
              </p:cNvPr>
              <p:cNvSpPr txBox="1"/>
              <p:nvPr/>
            </p:nvSpPr>
            <p:spPr>
              <a:xfrm>
                <a:off x="6715889" y="5936229"/>
                <a:ext cx="251434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8023C09-0FAF-40AC-8793-02B0FCB2F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89" y="5936229"/>
                <a:ext cx="2514349" cy="430887"/>
              </a:xfrm>
              <a:prstGeom prst="rect">
                <a:avLst/>
              </a:prstGeom>
              <a:blipFill>
                <a:blip r:embed="rId1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圆角矩形 86">
            <a:extLst>
              <a:ext uri="{FF2B5EF4-FFF2-40B4-BE49-F238E27FC236}">
                <a16:creationId xmlns:a16="http://schemas.microsoft.com/office/drawing/2014/main" id="{F93254D5-6194-4A86-A1E8-892E6AE42E27}"/>
              </a:ext>
            </a:extLst>
          </p:cNvPr>
          <p:cNvSpPr/>
          <p:nvPr/>
        </p:nvSpPr>
        <p:spPr>
          <a:xfrm>
            <a:off x="1433942" y="4699449"/>
            <a:ext cx="895005" cy="285208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中括号 34">
            <a:extLst>
              <a:ext uri="{FF2B5EF4-FFF2-40B4-BE49-F238E27FC236}">
                <a16:creationId xmlns:a16="http://schemas.microsoft.com/office/drawing/2014/main" id="{1630D004-4796-45EC-9617-79C2BF7895D1}"/>
              </a:ext>
            </a:extLst>
          </p:cNvPr>
          <p:cNvSpPr/>
          <p:nvPr/>
        </p:nvSpPr>
        <p:spPr>
          <a:xfrm rot="16200000">
            <a:off x="2169900" y="3868267"/>
            <a:ext cx="481940" cy="958376"/>
          </a:xfrm>
          <a:prstGeom prst="leftBracke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31189D3D-D2B9-4C80-A193-3C82709721EE}"/>
              </a:ext>
            </a:extLst>
          </p:cNvPr>
          <p:cNvSpPr/>
          <p:nvPr/>
        </p:nvSpPr>
        <p:spPr>
          <a:xfrm rot="5400000">
            <a:off x="2209467" y="5203816"/>
            <a:ext cx="424973" cy="958376"/>
          </a:xfrm>
          <a:prstGeom prst="leftBracke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798ED4F-77A5-420C-B57A-7F9ED95DD96F}"/>
                  </a:ext>
                </a:extLst>
              </p:cNvPr>
              <p:cNvSpPr txBox="1"/>
              <p:nvPr/>
            </p:nvSpPr>
            <p:spPr>
              <a:xfrm>
                <a:off x="3150972" y="4023466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798ED4F-77A5-420C-B57A-7F9ED95D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72" y="4023466"/>
                <a:ext cx="714896" cy="369332"/>
              </a:xfrm>
              <a:prstGeom prst="rect">
                <a:avLst/>
              </a:prstGeom>
              <a:blipFill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AE7E6AC-A463-45E3-AD21-60362A96A2CF}"/>
                  </a:ext>
                </a:extLst>
              </p:cNvPr>
              <p:cNvSpPr txBox="1"/>
              <p:nvPr/>
            </p:nvSpPr>
            <p:spPr>
              <a:xfrm>
                <a:off x="6133065" y="4004966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AE7E6AC-A463-45E3-AD21-60362A96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065" y="4004966"/>
                <a:ext cx="714896" cy="369332"/>
              </a:xfrm>
              <a:prstGeom prst="rect">
                <a:avLst/>
              </a:prstGeom>
              <a:blipFill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AB9C056-F254-46D6-96AA-F02BCD4569E2}"/>
                  </a:ext>
                </a:extLst>
              </p:cNvPr>
              <p:cNvSpPr txBox="1"/>
              <p:nvPr/>
            </p:nvSpPr>
            <p:spPr>
              <a:xfrm>
                <a:off x="9196986" y="4004799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AB9C056-F254-46D6-96AA-F02BCD45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986" y="4004799"/>
                <a:ext cx="714896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12D1A6E-2F24-4D82-9A77-54054EDEFED7}"/>
                  </a:ext>
                </a:extLst>
              </p:cNvPr>
              <p:cNvSpPr txBox="1"/>
              <p:nvPr/>
            </p:nvSpPr>
            <p:spPr>
              <a:xfrm>
                <a:off x="3379275" y="5895490"/>
                <a:ext cx="3005502" cy="936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200" b="0" dirty="0">
                    <a:solidFill>
                      <a:prstClr val="black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12D1A6E-2F24-4D82-9A77-54054EDE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75" y="5895490"/>
                <a:ext cx="3005502" cy="936347"/>
              </a:xfrm>
              <a:prstGeom prst="rect">
                <a:avLst/>
              </a:prstGeom>
              <a:blipFill>
                <a:blip r:embed="rId1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CF040C9-BED8-42AF-AE57-C9A143D93537}"/>
                  </a:ext>
                </a:extLst>
              </p:cNvPr>
              <p:cNvSpPr txBox="1"/>
              <p:nvPr/>
            </p:nvSpPr>
            <p:spPr>
              <a:xfrm>
                <a:off x="10121348" y="5890196"/>
                <a:ext cx="153231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CF040C9-BED8-42AF-AE57-C9A143D93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348" y="5890196"/>
                <a:ext cx="1532312" cy="430887"/>
              </a:xfrm>
              <a:prstGeom prst="rect">
                <a:avLst/>
              </a:prstGeom>
              <a:blipFill>
                <a:blip r:embed="rId19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圆角矩形 86">
            <a:extLst>
              <a:ext uri="{FF2B5EF4-FFF2-40B4-BE49-F238E27FC236}">
                <a16:creationId xmlns:a16="http://schemas.microsoft.com/office/drawing/2014/main" id="{493A07DB-D4FB-4196-BD53-27E4097C618A}"/>
              </a:ext>
            </a:extLst>
          </p:cNvPr>
          <p:cNvSpPr/>
          <p:nvPr/>
        </p:nvSpPr>
        <p:spPr>
          <a:xfrm>
            <a:off x="7533569" y="5079629"/>
            <a:ext cx="970350" cy="6394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86">
            <a:extLst>
              <a:ext uri="{FF2B5EF4-FFF2-40B4-BE49-F238E27FC236}">
                <a16:creationId xmlns:a16="http://schemas.microsoft.com/office/drawing/2014/main" id="{9ADCB841-BB50-4EC8-B4C8-4E3CA0A3CA4E}"/>
              </a:ext>
            </a:extLst>
          </p:cNvPr>
          <p:cNvSpPr/>
          <p:nvPr/>
        </p:nvSpPr>
        <p:spPr>
          <a:xfrm>
            <a:off x="8062334" y="4709801"/>
            <a:ext cx="970350" cy="6394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86">
            <a:extLst>
              <a:ext uri="{FF2B5EF4-FFF2-40B4-BE49-F238E27FC236}">
                <a16:creationId xmlns:a16="http://schemas.microsoft.com/office/drawing/2014/main" id="{9C05F3C9-1AB7-4F43-92AA-77E0A16F3FFB}"/>
              </a:ext>
            </a:extLst>
          </p:cNvPr>
          <p:cNvSpPr/>
          <p:nvPr/>
        </p:nvSpPr>
        <p:spPr>
          <a:xfrm>
            <a:off x="4025736" y="4710844"/>
            <a:ext cx="411482" cy="63942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86">
            <a:extLst>
              <a:ext uri="{FF2B5EF4-FFF2-40B4-BE49-F238E27FC236}">
                <a16:creationId xmlns:a16="http://schemas.microsoft.com/office/drawing/2014/main" id="{DDC9F0F3-A35B-4C2F-BFCF-557131FFA349}"/>
              </a:ext>
            </a:extLst>
          </p:cNvPr>
          <p:cNvSpPr/>
          <p:nvPr/>
        </p:nvSpPr>
        <p:spPr>
          <a:xfrm>
            <a:off x="4572793" y="4334244"/>
            <a:ext cx="909449" cy="63942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中括号 46">
            <a:extLst>
              <a:ext uri="{FF2B5EF4-FFF2-40B4-BE49-F238E27FC236}">
                <a16:creationId xmlns:a16="http://schemas.microsoft.com/office/drawing/2014/main" id="{66426FE0-32AB-43F9-905A-15B948402C9F}"/>
              </a:ext>
            </a:extLst>
          </p:cNvPr>
          <p:cNvSpPr/>
          <p:nvPr/>
        </p:nvSpPr>
        <p:spPr>
          <a:xfrm rot="16200000">
            <a:off x="5307778" y="3882703"/>
            <a:ext cx="481940" cy="958376"/>
          </a:xfrm>
          <a:prstGeom prst="leftBracke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>
            <a:extLst>
              <a:ext uri="{FF2B5EF4-FFF2-40B4-BE49-F238E27FC236}">
                <a16:creationId xmlns:a16="http://schemas.microsoft.com/office/drawing/2014/main" id="{F2AEBC2D-3AA1-4497-A364-A917DEF7CB4E}"/>
              </a:ext>
            </a:extLst>
          </p:cNvPr>
          <p:cNvSpPr/>
          <p:nvPr/>
        </p:nvSpPr>
        <p:spPr>
          <a:xfrm rot="5400000">
            <a:off x="5318861" y="5219026"/>
            <a:ext cx="481942" cy="958376"/>
          </a:xfrm>
          <a:prstGeom prst="leftBracket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342B4-38E5-4CC0-9CC4-1A72ED27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15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B5C0E-0CBE-4F39-B91A-B6FDC91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9】</a:t>
            </a:r>
            <a:r>
              <a:rPr lang="zh-CN" altLang="en-US" dirty="0"/>
              <a:t>设计：投币自动饮料售货机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3ED3212-5E33-489D-B472-509B96850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085057"/>
                  </p:ext>
                </p:extLst>
              </p:nvPr>
            </p:nvGraphicFramePr>
            <p:xfrm>
              <a:off x="6107084" y="1021541"/>
              <a:ext cx="5968536" cy="234696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680256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3719094702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10419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1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286541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=01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=11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2000" dirty="0"/>
                            <a:t>/00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104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dirty="0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2588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3ED3212-5E33-489D-B472-509B96850A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085057"/>
                  </p:ext>
                </p:extLst>
              </p:nvPr>
            </p:nvGraphicFramePr>
            <p:xfrm>
              <a:off x="6107084" y="1021541"/>
              <a:ext cx="5968536" cy="234696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680256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3719094702"/>
                        </a:ext>
                      </a:extLst>
                    </a:gridCol>
                    <a:gridCol w="1322070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" r="-775893" b="-22320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903" t="-1538" r="-115" b="-52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613" t="-110000" r="-300461" b="-4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1613" t="-110000" r="-200461" b="-4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1613" t="-110000" r="-100461" b="-4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1613" t="-110000" r="-461" b="-46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93846" r="-775893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1613" t="-193846" r="-300461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1613" t="-193846" r="-200461" b="-3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1613" t="-193846" r="-461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289394" r="-775893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613" t="-289394" r="-300461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51613" t="-289394" r="-200461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1613" t="-289394" r="-461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395385" r="-775893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613" t="-395385" r="-30046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51613" t="-395385" r="-20046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51613" t="-395385" r="-461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495385" r="-77589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00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10</a:t>
                          </a:r>
                          <a:endParaRPr lang="zh-CN" altLang="en-US" sz="2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11</a:t>
                          </a:r>
                          <a:r>
                            <a:rPr lang="en-US" altLang="zh-CN" sz="20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/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</a:rPr>
                            <a:t>01</a:t>
                          </a:r>
                          <a:endParaRPr lang="zh-CN" altLang="en-US" sz="2000" b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6258808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2" name="表格 6">
            <a:extLst>
              <a:ext uri="{FF2B5EF4-FFF2-40B4-BE49-F238E27FC236}">
                <a16:creationId xmlns:a16="http://schemas.microsoft.com/office/drawing/2014/main" id="{C9ACDC74-6663-47A8-8D71-5726C9D54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33225"/>
              </p:ext>
            </p:extLst>
          </p:nvPr>
        </p:nvGraphicFramePr>
        <p:xfrm>
          <a:off x="6351525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12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3663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59DB58D-E4C3-43AB-80E9-849A20E771A2}"/>
                  </a:ext>
                </a:extLst>
              </p:cNvPr>
              <p:cNvSpPr txBox="1"/>
              <p:nvPr/>
            </p:nvSpPr>
            <p:spPr>
              <a:xfrm>
                <a:off x="6385869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59DB58D-E4C3-43AB-80E9-849A20E77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869" y="3683165"/>
                <a:ext cx="7148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3AF33D6-16D9-41E5-B7C2-135F8209ECEE}"/>
                  </a:ext>
                </a:extLst>
              </p:cNvPr>
              <p:cNvSpPr txBox="1"/>
              <p:nvPr/>
            </p:nvSpPr>
            <p:spPr>
              <a:xfrm>
                <a:off x="7712041" y="3611809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63AF33D6-16D9-41E5-B7C2-135F8209E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41" y="3611809"/>
                <a:ext cx="714895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" name="表格 6">
            <a:extLst>
              <a:ext uri="{FF2B5EF4-FFF2-40B4-BE49-F238E27FC236}">
                <a16:creationId xmlns:a16="http://schemas.microsoft.com/office/drawing/2014/main" id="{01E569B4-A703-49A2-B177-40D87D6F4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90025"/>
              </p:ext>
            </p:extLst>
          </p:nvPr>
        </p:nvGraphicFramePr>
        <p:xfrm>
          <a:off x="9388440" y="3918185"/>
          <a:ext cx="270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5400715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194776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6047348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8829208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43295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lToB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2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8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74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</a:t>
                      </a:r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8903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CC99106-851C-4376-A437-B53E9D6BAAA5}"/>
                  </a:ext>
                </a:extLst>
              </p:cNvPr>
              <p:cNvSpPr txBox="1"/>
              <p:nvPr/>
            </p:nvSpPr>
            <p:spPr>
              <a:xfrm>
                <a:off x="9422784" y="3683165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5CC99106-851C-4376-A437-B53E9D6B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784" y="3683165"/>
                <a:ext cx="7148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A5F80CD-BEDA-4165-93A3-B81F7EABD13F}"/>
                  </a:ext>
                </a:extLst>
              </p:cNvPr>
              <p:cNvSpPr txBox="1"/>
              <p:nvPr/>
            </p:nvSpPr>
            <p:spPr>
              <a:xfrm>
                <a:off x="10748956" y="3567478"/>
                <a:ext cx="7148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20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A5F80CD-BEDA-4165-93A3-B81F7EABD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956" y="3567478"/>
                <a:ext cx="714895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圆角矩形 86">
            <a:extLst>
              <a:ext uri="{FF2B5EF4-FFF2-40B4-BE49-F238E27FC236}">
                <a16:creationId xmlns:a16="http://schemas.microsoft.com/office/drawing/2014/main" id="{7B2A3CCF-34F7-4A4B-A1A0-91A563CCBE94}"/>
              </a:ext>
            </a:extLst>
          </p:cNvPr>
          <p:cNvSpPr/>
          <p:nvPr/>
        </p:nvSpPr>
        <p:spPr>
          <a:xfrm>
            <a:off x="11620408" y="5076607"/>
            <a:ext cx="421960" cy="27262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E742D8F-EC26-4B9E-AFB8-F76478B4E8DA}"/>
                  </a:ext>
                </a:extLst>
              </p:cNvPr>
              <p:cNvSpPr txBox="1"/>
              <p:nvPr/>
            </p:nvSpPr>
            <p:spPr>
              <a:xfrm>
                <a:off x="5994293" y="5986051"/>
                <a:ext cx="35038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3E742D8F-EC26-4B9E-AFB8-F76478B4E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293" y="5986051"/>
                <a:ext cx="3503800" cy="430887"/>
              </a:xfrm>
              <a:prstGeom prst="rect">
                <a:avLst/>
              </a:prstGeom>
              <a:blipFill>
                <a:blip r:embed="rId8"/>
                <a:stretch>
                  <a:fillRect r="-1913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2ADAD44-2FAE-4851-9420-001ACD24F96C}"/>
                  </a:ext>
                </a:extLst>
              </p:cNvPr>
              <p:cNvSpPr txBox="1"/>
              <p:nvPr/>
            </p:nvSpPr>
            <p:spPr>
              <a:xfrm>
                <a:off x="6099813" y="4004966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F2ADAD44-2FAE-4851-9420-001ACD24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813" y="4004966"/>
                <a:ext cx="714896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0A67F03-986E-4C83-86D4-9F9542BD27AE}"/>
                  </a:ext>
                </a:extLst>
              </p:cNvPr>
              <p:cNvSpPr txBox="1"/>
              <p:nvPr/>
            </p:nvSpPr>
            <p:spPr>
              <a:xfrm>
                <a:off x="9163734" y="4004799"/>
                <a:ext cx="7148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0A67F03-986E-4C83-86D4-9F9542BD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734" y="4004799"/>
                <a:ext cx="714896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E44E069-63AA-436F-B2A6-D832079955E9}"/>
                  </a:ext>
                </a:extLst>
              </p:cNvPr>
              <p:cNvSpPr txBox="1"/>
              <p:nvPr/>
            </p:nvSpPr>
            <p:spPr>
              <a:xfrm>
                <a:off x="9931538" y="6006647"/>
                <a:ext cx="211083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2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E44E069-63AA-436F-B2A6-D8320799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38" y="6006647"/>
                <a:ext cx="2110830" cy="430887"/>
              </a:xfrm>
              <a:prstGeom prst="rect">
                <a:avLst/>
              </a:prstGeom>
              <a:blipFill>
                <a:blip r:embed="rId11"/>
                <a:stretch>
                  <a:fillRect r="-7225" b="-1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圆角矩形 86">
            <a:extLst>
              <a:ext uri="{FF2B5EF4-FFF2-40B4-BE49-F238E27FC236}">
                <a16:creationId xmlns:a16="http://schemas.microsoft.com/office/drawing/2014/main" id="{EE1C6EB3-A063-43EA-8CD7-84CA150B0CBA}"/>
              </a:ext>
            </a:extLst>
          </p:cNvPr>
          <p:cNvSpPr/>
          <p:nvPr/>
        </p:nvSpPr>
        <p:spPr>
          <a:xfrm>
            <a:off x="7500317" y="5079629"/>
            <a:ext cx="422084" cy="26959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圆角矩形 86">
            <a:extLst>
              <a:ext uri="{FF2B5EF4-FFF2-40B4-BE49-F238E27FC236}">
                <a16:creationId xmlns:a16="http://schemas.microsoft.com/office/drawing/2014/main" id="{204442C8-CA08-4928-BE6B-A1C9B519613F}"/>
              </a:ext>
            </a:extLst>
          </p:cNvPr>
          <p:cNvSpPr/>
          <p:nvPr/>
        </p:nvSpPr>
        <p:spPr>
          <a:xfrm>
            <a:off x="8577348" y="4709801"/>
            <a:ext cx="422084" cy="63942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079C654-8146-4B44-9157-3C9ADBE45ADA}"/>
              </a:ext>
            </a:extLst>
          </p:cNvPr>
          <p:cNvGrpSpPr/>
          <p:nvPr/>
        </p:nvGrpSpPr>
        <p:grpSpPr>
          <a:xfrm>
            <a:off x="148601" y="1121023"/>
            <a:ext cx="5742524" cy="5286410"/>
            <a:chOff x="148601" y="1121023"/>
            <a:chExt cx="5742524" cy="5286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C7F24FC-DE3D-4BE4-A1A7-5F8887DDC946}"/>
                    </a:ext>
                  </a:extLst>
                </p:cNvPr>
                <p:cNvSpPr txBox="1"/>
                <p:nvPr/>
              </p:nvSpPr>
              <p:spPr>
                <a:xfrm>
                  <a:off x="148601" y="1121023"/>
                  <a:ext cx="16833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C7F24FC-DE3D-4BE4-A1A7-5F8887DDC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01" y="1121023"/>
                  <a:ext cx="168332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0ADED498-CFBB-4740-953C-DD0959AF7392}"/>
                    </a:ext>
                  </a:extLst>
                </p:cNvPr>
                <p:cNvSpPr/>
                <p:nvPr/>
              </p:nvSpPr>
              <p:spPr>
                <a:xfrm>
                  <a:off x="962635" y="3731550"/>
                  <a:ext cx="648000" cy="64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0ADED498-CFBB-4740-953C-DD0959AF73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35" y="3731550"/>
                  <a:ext cx="648000" cy="648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曲线连接符 29">
              <a:extLst>
                <a:ext uri="{FF2B5EF4-FFF2-40B4-BE49-F238E27FC236}">
                  <a16:creationId xmlns:a16="http://schemas.microsoft.com/office/drawing/2014/main" id="{29F3FBB1-90C4-4896-AC42-52435FA82686}"/>
                </a:ext>
              </a:extLst>
            </p:cNvPr>
            <p:cNvCxnSpPr>
              <a:cxnSpLocks/>
              <a:stCxn id="49" idx="3"/>
              <a:endCxn id="49" idx="1"/>
            </p:cNvCxnSpPr>
            <p:nvPr/>
          </p:nvCxnSpPr>
          <p:spPr>
            <a:xfrm rot="5400000" flipH="1">
              <a:off x="828429" y="4055550"/>
              <a:ext cx="458206" cy="12700"/>
            </a:xfrm>
            <a:prstGeom prst="curvedConnector5">
              <a:avLst>
                <a:gd name="adj1" fmla="val -49890"/>
                <a:gd name="adj2" fmla="val 4453323"/>
                <a:gd name="adj3" fmla="val 14989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92A77C7-9B5A-4125-96B9-E1077B5E58F8}"/>
                </a:ext>
              </a:extLst>
            </p:cNvPr>
            <p:cNvSpPr txBox="1"/>
            <p:nvPr/>
          </p:nvSpPr>
          <p:spPr>
            <a:xfrm>
              <a:off x="148601" y="3182008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6A07160-2EBD-4559-91F3-5C0E3798D4E2}"/>
                </a:ext>
              </a:extLst>
            </p:cNvPr>
            <p:cNvSpPr txBox="1"/>
            <p:nvPr/>
          </p:nvSpPr>
          <p:spPr>
            <a:xfrm>
              <a:off x="1072593" y="2449216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01/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6750024-9D2D-4631-9CC8-08D8FE22CF99}"/>
                    </a:ext>
                  </a:extLst>
                </p:cNvPr>
                <p:cNvSpPr/>
                <p:nvPr/>
              </p:nvSpPr>
              <p:spPr>
                <a:xfrm>
                  <a:off x="2693907" y="2125216"/>
                  <a:ext cx="648000" cy="64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C6750024-9D2D-4631-9CC8-08D8FE22C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907" y="2125216"/>
                  <a:ext cx="648000" cy="648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曲线连接符 29">
              <a:extLst>
                <a:ext uri="{FF2B5EF4-FFF2-40B4-BE49-F238E27FC236}">
                  <a16:creationId xmlns:a16="http://schemas.microsoft.com/office/drawing/2014/main" id="{DFEBF15D-0585-4876-903A-AC13E166F016}"/>
                </a:ext>
              </a:extLst>
            </p:cNvPr>
            <p:cNvCxnSpPr>
              <a:cxnSpLocks/>
              <a:stCxn id="49" idx="0"/>
              <a:endCxn id="54" idx="2"/>
            </p:cNvCxnSpPr>
            <p:nvPr/>
          </p:nvCxnSpPr>
          <p:spPr>
            <a:xfrm rot="5400000" flipH="1" flipV="1">
              <a:off x="1349104" y="2386747"/>
              <a:ext cx="1282334" cy="1407272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9D3BA3D-EE22-4970-850B-66586A276ED5}"/>
                    </a:ext>
                  </a:extLst>
                </p:cNvPr>
                <p:cNvSpPr/>
                <p:nvPr/>
              </p:nvSpPr>
              <p:spPr>
                <a:xfrm>
                  <a:off x="4506076" y="3731550"/>
                  <a:ext cx="648000" cy="64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19D3BA3D-EE22-4970-850B-66586A276E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076" y="3731550"/>
                  <a:ext cx="648000" cy="648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线连接符 29">
              <a:extLst>
                <a:ext uri="{FF2B5EF4-FFF2-40B4-BE49-F238E27FC236}">
                  <a16:creationId xmlns:a16="http://schemas.microsoft.com/office/drawing/2014/main" id="{5A7FA873-3DFD-4D16-B405-5B76DFA44CF6}"/>
                </a:ext>
              </a:extLst>
            </p:cNvPr>
            <p:cNvCxnSpPr>
              <a:cxnSpLocks/>
              <a:stCxn id="49" idx="6"/>
              <a:endCxn id="56" idx="2"/>
            </p:cNvCxnSpPr>
            <p:nvPr/>
          </p:nvCxnSpPr>
          <p:spPr>
            <a:xfrm>
              <a:off x="1610635" y="4055550"/>
              <a:ext cx="2895441" cy="12700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6B722F8-3949-4851-942B-3F8B91180279}"/>
                </a:ext>
              </a:extLst>
            </p:cNvPr>
            <p:cNvSpPr txBox="1"/>
            <p:nvPr/>
          </p:nvSpPr>
          <p:spPr>
            <a:xfrm>
              <a:off x="2701902" y="366814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9" name="曲线连接符 29">
              <a:extLst>
                <a:ext uri="{FF2B5EF4-FFF2-40B4-BE49-F238E27FC236}">
                  <a16:creationId xmlns:a16="http://schemas.microsoft.com/office/drawing/2014/main" id="{FC610DA1-5E6B-4A24-9625-58DA702B826A}"/>
                </a:ext>
              </a:extLst>
            </p:cNvPr>
            <p:cNvCxnSpPr>
              <a:cxnSpLocks/>
              <a:stCxn id="54" idx="1"/>
              <a:endCxn id="54" idx="7"/>
            </p:cNvCxnSpPr>
            <p:nvPr/>
          </p:nvCxnSpPr>
          <p:spPr>
            <a:xfrm rot="5400000" flipH="1" flipV="1">
              <a:off x="3017907" y="1991010"/>
              <a:ext cx="12700" cy="458206"/>
            </a:xfrm>
            <a:prstGeom prst="curvedConnector3">
              <a:avLst>
                <a:gd name="adj1" fmla="val 346358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EEB2D1C-154B-4FE0-8326-D5BFFA86E99E}"/>
                </a:ext>
              </a:extLst>
            </p:cNvPr>
            <p:cNvSpPr txBox="1"/>
            <p:nvPr/>
          </p:nvSpPr>
          <p:spPr>
            <a:xfrm>
              <a:off x="2538482" y="1351855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61" name="曲线连接符 29">
              <a:extLst>
                <a:ext uri="{FF2B5EF4-FFF2-40B4-BE49-F238E27FC236}">
                  <a16:creationId xmlns:a16="http://schemas.microsoft.com/office/drawing/2014/main" id="{465D2A98-5F3C-49AB-B99D-14AC84949A15}"/>
                </a:ext>
              </a:extLst>
            </p:cNvPr>
            <p:cNvCxnSpPr>
              <a:cxnSpLocks/>
              <a:stCxn id="54" idx="4"/>
              <a:endCxn id="49" idx="7"/>
            </p:cNvCxnSpPr>
            <p:nvPr/>
          </p:nvCxnSpPr>
          <p:spPr>
            <a:xfrm rot="5400000">
              <a:off x="1740208" y="2548747"/>
              <a:ext cx="1053231" cy="1502169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575020C-B0D1-4027-8C4D-3CE04A15908F}"/>
                </a:ext>
              </a:extLst>
            </p:cNvPr>
            <p:cNvSpPr txBox="1"/>
            <p:nvPr/>
          </p:nvSpPr>
          <p:spPr>
            <a:xfrm>
              <a:off x="1992918" y="2851267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10/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63" name="曲线连接符 29">
              <a:extLst>
                <a:ext uri="{FF2B5EF4-FFF2-40B4-BE49-F238E27FC236}">
                  <a16:creationId xmlns:a16="http://schemas.microsoft.com/office/drawing/2014/main" id="{DDEC0164-064D-4762-8559-FCD9B0617722}"/>
                </a:ext>
              </a:extLst>
            </p:cNvPr>
            <p:cNvCxnSpPr>
              <a:cxnSpLocks/>
              <a:stCxn id="54" idx="6"/>
              <a:endCxn id="56" idx="0"/>
            </p:cNvCxnSpPr>
            <p:nvPr/>
          </p:nvCxnSpPr>
          <p:spPr>
            <a:xfrm>
              <a:off x="3341907" y="2449216"/>
              <a:ext cx="1488169" cy="1282334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2544D3D-1C1E-4CAB-A858-F6A9DBC1BEB1}"/>
                </a:ext>
              </a:extLst>
            </p:cNvPr>
            <p:cNvSpPr txBox="1"/>
            <p:nvPr/>
          </p:nvSpPr>
          <p:spPr>
            <a:xfrm>
              <a:off x="4370986" y="2443136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01/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65" name="曲线连接符 29">
              <a:extLst>
                <a:ext uri="{FF2B5EF4-FFF2-40B4-BE49-F238E27FC236}">
                  <a16:creationId xmlns:a16="http://schemas.microsoft.com/office/drawing/2014/main" id="{A369A6F9-7B8B-4DC4-8CFB-A85DEDDAE784}"/>
                </a:ext>
              </a:extLst>
            </p:cNvPr>
            <p:cNvCxnSpPr>
              <a:cxnSpLocks/>
              <a:stCxn id="56" idx="7"/>
              <a:endCxn id="56" idx="5"/>
            </p:cNvCxnSpPr>
            <p:nvPr/>
          </p:nvCxnSpPr>
          <p:spPr>
            <a:xfrm rot="16200000" flipH="1">
              <a:off x="4830076" y="4055550"/>
              <a:ext cx="458206" cy="12700"/>
            </a:xfrm>
            <a:prstGeom prst="curvedConnector5">
              <a:avLst>
                <a:gd name="adj1" fmla="val -49890"/>
                <a:gd name="adj2" fmla="val 4366055"/>
                <a:gd name="adj3" fmla="val 14989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115FD0B-5729-4924-B260-A271DB031907}"/>
                </a:ext>
              </a:extLst>
            </p:cNvPr>
            <p:cNvSpPr txBox="1"/>
            <p:nvPr/>
          </p:nvSpPr>
          <p:spPr>
            <a:xfrm>
              <a:off x="5087700" y="3199317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67" name="曲线连接符 29">
              <a:extLst>
                <a:ext uri="{FF2B5EF4-FFF2-40B4-BE49-F238E27FC236}">
                  <a16:creationId xmlns:a16="http://schemas.microsoft.com/office/drawing/2014/main" id="{30AA49E0-EE1F-4437-A76A-8C4704F8FBB8}"/>
                </a:ext>
              </a:extLst>
            </p:cNvPr>
            <p:cNvCxnSpPr>
              <a:cxnSpLocks/>
              <a:stCxn id="56" idx="3"/>
              <a:endCxn id="49" idx="5"/>
            </p:cNvCxnSpPr>
            <p:nvPr/>
          </p:nvCxnSpPr>
          <p:spPr>
            <a:xfrm rot="5400000">
              <a:off x="3058356" y="2742036"/>
              <a:ext cx="12700" cy="3085235"/>
            </a:xfrm>
            <a:prstGeom prst="curvedConnector3">
              <a:avLst>
                <a:gd name="adj1" fmla="val 254722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9090C3B-C8B4-4C13-8B74-1457AC3FD5FB}"/>
                </a:ext>
              </a:extLst>
            </p:cNvPr>
            <p:cNvSpPr txBox="1"/>
            <p:nvPr/>
          </p:nvSpPr>
          <p:spPr>
            <a:xfrm>
              <a:off x="2538482" y="4569453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01/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69" name="曲线连接符 29">
              <a:extLst>
                <a:ext uri="{FF2B5EF4-FFF2-40B4-BE49-F238E27FC236}">
                  <a16:creationId xmlns:a16="http://schemas.microsoft.com/office/drawing/2014/main" id="{96D9D623-5FC6-438E-985D-02EFBAF24B87}"/>
                </a:ext>
              </a:extLst>
            </p:cNvPr>
            <p:cNvCxnSpPr>
              <a:cxnSpLocks/>
              <a:stCxn id="56" idx="4"/>
              <a:endCxn id="49" idx="4"/>
            </p:cNvCxnSpPr>
            <p:nvPr/>
          </p:nvCxnSpPr>
          <p:spPr>
            <a:xfrm rot="5400000">
              <a:off x="3058356" y="2607830"/>
              <a:ext cx="12700" cy="3543441"/>
            </a:xfrm>
            <a:prstGeom prst="curvedConnector3">
              <a:avLst>
                <a:gd name="adj1" fmla="val 559636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F7963AA-D8C4-4106-85F9-067218B9CD39}"/>
                </a:ext>
              </a:extLst>
            </p:cNvPr>
            <p:cNvSpPr txBox="1"/>
            <p:nvPr/>
          </p:nvSpPr>
          <p:spPr>
            <a:xfrm>
              <a:off x="2526302" y="504843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10/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969E642F-14DE-4F31-8423-FE84785065E4}"/>
                    </a:ext>
                  </a:extLst>
                </p:cNvPr>
                <p:cNvSpPr/>
                <p:nvPr/>
              </p:nvSpPr>
              <p:spPr>
                <a:xfrm>
                  <a:off x="2693907" y="5759433"/>
                  <a:ext cx="648000" cy="64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969E642F-14DE-4F31-8423-FE84785065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3907" y="5759433"/>
                  <a:ext cx="648000" cy="648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线连接符 29">
              <a:extLst>
                <a:ext uri="{FF2B5EF4-FFF2-40B4-BE49-F238E27FC236}">
                  <a16:creationId xmlns:a16="http://schemas.microsoft.com/office/drawing/2014/main" id="{58C57F24-AC53-446B-A322-230C7A9E7457}"/>
                </a:ext>
              </a:extLst>
            </p:cNvPr>
            <p:cNvCxnSpPr>
              <a:cxnSpLocks/>
              <a:stCxn id="71" idx="6"/>
              <a:endCxn id="54" idx="5"/>
            </p:cNvCxnSpPr>
            <p:nvPr/>
          </p:nvCxnSpPr>
          <p:spPr>
            <a:xfrm flipH="1" flipV="1">
              <a:off x="3247010" y="2678319"/>
              <a:ext cx="94897" cy="3405114"/>
            </a:xfrm>
            <a:prstGeom prst="curvedConnector4">
              <a:avLst>
                <a:gd name="adj1" fmla="val -240893"/>
                <a:gd name="adj2" fmla="val 79404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81238409-914D-4717-B178-6449A1792766}"/>
                </a:ext>
              </a:extLst>
            </p:cNvPr>
            <p:cNvSpPr txBox="1"/>
            <p:nvPr/>
          </p:nvSpPr>
          <p:spPr>
            <a:xfrm>
              <a:off x="3571009" y="5404277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74" name="曲线连接符 29">
              <a:extLst>
                <a:ext uri="{FF2B5EF4-FFF2-40B4-BE49-F238E27FC236}">
                  <a16:creationId xmlns:a16="http://schemas.microsoft.com/office/drawing/2014/main" id="{6D97CA2F-B04F-4F30-B714-B32238B791E5}"/>
                </a:ext>
              </a:extLst>
            </p:cNvPr>
            <p:cNvCxnSpPr>
              <a:cxnSpLocks/>
              <a:stCxn id="71" idx="5"/>
            </p:cNvCxnSpPr>
            <p:nvPr/>
          </p:nvCxnSpPr>
          <p:spPr>
            <a:xfrm rot="5400000" flipH="1" flipV="1">
              <a:off x="3159978" y="4472932"/>
              <a:ext cx="1926635" cy="1752573"/>
            </a:xfrm>
            <a:prstGeom prst="curvedConnector3">
              <a:avLst>
                <a:gd name="adj1" fmla="val -1834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7C2F9BB-BABC-4B5E-A139-C083B5EDB6D2}"/>
                </a:ext>
              </a:extLst>
            </p:cNvPr>
            <p:cNvSpPr txBox="1"/>
            <p:nvPr/>
          </p:nvSpPr>
          <p:spPr>
            <a:xfrm>
              <a:off x="894113" y="5552261"/>
              <a:ext cx="829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01/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76" name="曲线连接符 29">
              <a:extLst>
                <a:ext uri="{FF2B5EF4-FFF2-40B4-BE49-F238E27FC236}">
                  <a16:creationId xmlns:a16="http://schemas.microsoft.com/office/drawing/2014/main" id="{AD96A262-1470-4C61-83A0-601AF06A97DE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rot="10800000">
              <a:off x="1129829" y="4373201"/>
              <a:ext cx="1564078" cy="1710233"/>
            </a:xfrm>
            <a:prstGeom prst="curvedConnector2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940D350-F7EB-4A95-8C4F-24F2EEFDD5AA}"/>
                </a:ext>
              </a:extLst>
            </p:cNvPr>
            <p:cNvSpPr txBox="1"/>
            <p:nvPr/>
          </p:nvSpPr>
          <p:spPr>
            <a:xfrm>
              <a:off x="4064531" y="4857344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11/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87" name="曲线连接符 29">
              <a:extLst>
                <a:ext uri="{FF2B5EF4-FFF2-40B4-BE49-F238E27FC236}">
                  <a16:creationId xmlns:a16="http://schemas.microsoft.com/office/drawing/2014/main" id="{3C650016-3E6A-44DE-AD74-74AAB4F9E248}"/>
                </a:ext>
              </a:extLst>
            </p:cNvPr>
            <p:cNvCxnSpPr>
              <a:cxnSpLocks/>
              <a:stCxn id="71" idx="4"/>
              <a:endCxn id="56" idx="5"/>
            </p:cNvCxnSpPr>
            <p:nvPr/>
          </p:nvCxnSpPr>
          <p:spPr>
            <a:xfrm rot="5400000" flipH="1" flipV="1">
              <a:off x="2977153" y="4325407"/>
              <a:ext cx="2122780" cy="2041272"/>
            </a:xfrm>
            <a:prstGeom prst="curvedConnector3">
              <a:avLst>
                <a:gd name="adj1" fmla="val -10769"/>
              </a:avLst>
            </a:prstGeom>
            <a:ln w="19050"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5D68E93C-E2BE-42F3-B02E-2B6D145D60FB}"/>
                </a:ext>
              </a:extLst>
            </p:cNvPr>
            <p:cNvSpPr txBox="1"/>
            <p:nvPr/>
          </p:nvSpPr>
          <p:spPr>
            <a:xfrm>
              <a:off x="4786542" y="5567075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10/0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1" name="曲线连接符 29">
              <a:extLst>
                <a:ext uri="{FF2B5EF4-FFF2-40B4-BE49-F238E27FC236}">
                  <a16:creationId xmlns:a16="http://schemas.microsoft.com/office/drawing/2014/main" id="{CA4B83DC-F79F-4F98-8D4B-58E91D1F55D1}"/>
                </a:ext>
              </a:extLst>
            </p:cNvPr>
            <p:cNvCxnSpPr>
              <a:cxnSpLocks/>
              <a:stCxn id="49" idx="7"/>
              <a:endCxn id="56" idx="1"/>
            </p:cNvCxnSpPr>
            <p:nvPr/>
          </p:nvCxnSpPr>
          <p:spPr>
            <a:xfrm rot="5400000" flipH="1" flipV="1">
              <a:off x="3058355" y="2283830"/>
              <a:ext cx="12700" cy="3085235"/>
            </a:xfrm>
            <a:prstGeom prst="curvedConnector3">
              <a:avLst>
                <a:gd name="adj1" fmla="val 254722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7E1D7C6E-863D-4963-9B13-514F54F4536A}"/>
                </a:ext>
              </a:extLst>
            </p:cNvPr>
            <p:cNvSpPr txBox="1"/>
            <p:nvPr/>
          </p:nvSpPr>
          <p:spPr>
            <a:xfrm>
              <a:off x="1952775" y="350681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11/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5" name="曲线连接符 29">
              <a:extLst>
                <a:ext uri="{FF2B5EF4-FFF2-40B4-BE49-F238E27FC236}">
                  <a16:creationId xmlns:a16="http://schemas.microsoft.com/office/drawing/2014/main" id="{3CB94FE6-B51E-4C1C-8561-52A226E75B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3661" y="2572508"/>
              <a:ext cx="1336535" cy="1134666"/>
            </a:xfrm>
            <a:prstGeom prst="curvedConnector3">
              <a:avLst>
                <a:gd name="adj1" fmla="val 50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410213F5-2819-4F9C-88DC-5FADB8DB6DBE}"/>
                </a:ext>
              </a:extLst>
            </p:cNvPr>
            <p:cNvSpPr txBox="1"/>
            <p:nvPr/>
          </p:nvSpPr>
          <p:spPr>
            <a:xfrm>
              <a:off x="3416841" y="2792640"/>
              <a:ext cx="8290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11/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99" name="曲线连接符 29">
              <a:extLst>
                <a:ext uri="{FF2B5EF4-FFF2-40B4-BE49-F238E27FC236}">
                  <a16:creationId xmlns:a16="http://schemas.microsoft.com/office/drawing/2014/main" id="{A9CB7599-CF2E-484E-BE94-01125DADD8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996" y="4238505"/>
              <a:ext cx="2988000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F1F8A95-8109-4E09-AF25-E2140218BDF0}"/>
                </a:ext>
              </a:extLst>
            </p:cNvPr>
            <p:cNvSpPr txBox="1"/>
            <p:nvPr/>
          </p:nvSpPr>
          <p:spPr>
            <a:xfrm>
              <a:off x="2551824" y="4130008"/>
              <a:ext cx="8547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11/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BE643936-2BD2-431E-9B65-CB153F41A608}"/>
                </a:ext>
              </a:extLst>
            </p:cNvPr>
            <p:cNvSpPr txBox="1"/>
            <p:nvPr/>
          </p:nvSpPr>
          <p:spPr>
            <a:xfrm>
              <a:off x="3786626" y="122554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可自启动</a:t>
              </a:r>
              <a:endParaRPr lang="zh-CN" altLang="en-US" b="1" dirty="0"/>
            </a:p>
          </p:txBody>
        </p:sp>
      </p:grpSp>
      <p:sp>
        <p:nvSpPr>
          <p:cNvPr id="117" name="灯片编号占位符 116">
            <a:extLst>
              <a:ext uri="{FF2B5EF4-FFF2-40B4-BE49-F238E27FC236}">
                <a16:creationId xmlns:a16="http://schemas.microsoft.com/office/drawing/2014/main" id="{0C95E6FA-8386-4202-84DC-3BF37C6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36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6" grpId="0"/>
      <p:bldP spid="107" grpId="0"/>
      <p:bldP spid="108" grpId="0" animBg="1"/>
      <p:bldP spid="109" grpId="0"/>
      <p:bldP spid="110" grpId="0"/>
      <p:bldP spid="111" grpId="0"/>
      <p:bldP spid="112" grpId="0"/>
      <p:bldP spid="113" grpId="0" animBg="1"/>
      <p:bldP spid="1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70E79-1898-4D21-AA47-E45D9220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9】</a:t>
            </a:r>
            <a:r>
              <a:rPr lang="zh-CN" altLang="en-US" dirty="0"/>
              <a:t>设计：投币自动饮料售货机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-6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585D6C-E776-4744-98FE-40AA88E19889}"/>
              </a:ext>
            </a:extLst>
          </p:cNvPr>
          <p:cNvSpPr txBox="1"/>
          <p:nvPr/>
        </p:nvSpPr>
        <p:spPr>
          <a:xfrm>
            <a:off x="451623" y="2728124"/>
            <a:ext cx="535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解</a:t>
            </a:r>
            <a:r>
              <a:rPr lang="zh-CN" altLang="en-US" sz="2400" dirty="0">
                <a:solidFill>
                  <a:schemeClr val="accent5"/>
                </a:solidFill>
              </a:rPr>
              <a:t>：用</a:t>
            </a:r>
            <a:r>
              <a:rPr lang="en-US" altLang="zh-CN" sz="2400" b="1" dirty="0">
                <a:solidFill>
                  <a:srgbClr val="FF0000"/>
                </a:solidFill>
              </a:rPr>
              <a:t>Moore</a:t>
            </a:r>
            <a:r>
              <a:rPr lang="zh-CN" altLang="en-US" sz="2400" dirty="0">
                <a:solidFill>
                  <a:schemeClr val="accent5"/>
                </a:solidFill>
              </a:rPr>
              <a:t>型：输出仅与状态有关！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表格 5">
                <a:extLst>
                  <a:ext uri="{FF2B5EF4-FFF2-40B4-BE49-F238E27FC236}">
                    <a16:creationId xmlns:a16="http://schemas.microsoft.com/office/drawing/2014/main" id="{57DE5279-6806-4D65-9687-649F5D99D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537620"/>
                  </p:ext>
                </p:extLst>
              </p:nvPr>
            </p:nvGraphicFramePr>
            <p:xfrm>
              <a:off x="1002047" y="3292649"/>
              <a:ext cx="5329097" cy="3428829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07069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18570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18570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218570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  <a:gridCol w="866318">
                      <a:extLst>
                        <a:ext uri="{9D8B030D-6E8A-4147-A177-3AD203B41FA5}">
                          <a16:colId xmlns:a16="http://schemas.microsoft.com/office/drawing/2014/main" val="2838900604"/>
                        </a:ext>
                      </a:extLst>
                    </a:gridCol>
                  </a:tblGrid>
                  <a:tr h="45119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次态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输出</a:t>
                          </a:r>
                          <a:endParaRPr lang="en-US" altLang="zh-CN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721689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=01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b="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1</a:t>
                          </a:r>
                          <a:r>
                            <a:rPr lang="en-US" altLang="zh-CN" sz="2000" b="0" dirty="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04967314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373692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表格 5">
                <a:extLst>
                  <a:ext uri="{FF2B5EF4-FFF2-40B4-BE49-F238E27FC236}">
                    <a16:creationId xmlns:a16="http://schemas.microsoft.com/office/drawing/2014/main" id="{57DE5279-6806-4D65-9687-649F5D99D9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537620"/>
                  </p:ext>
                </p:extLst>
              </p:nvPr>
            </p:nvGraphicFramePr>
            <p:xfrm>
              <a:off x="1002047" y="3292649"/>
              <a:ext cx="5329097" cy="3428829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07069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18570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18570">
                      <a:extLst>
                        <a:ext uri="{9D8B030D-6E8A-4147-A177-3AD203B41FA5}">
                          <a16:colId xmlns:a16="http://schemas.microsoft.com/office/drawing/2014/main" val="1938404216"/>
                        </a:ext>
                      </a:extLst>
                    </a:gridCol>
                    <a:gridCol w="1218570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  <a:gridCol w="866318">
                      <a:extLst>
                        <a:ext uri="{9D8B030D-6E8A-4147-A177-3AD203B41FA5}">
                          <a16:colId xmlns:a16="http://schemas.microsoft.com/office/drawing/2014/main" val="2838900604"/>
                        </a:ext>
                      </a:extLst>
                    </a:gridCol>
                  </a:tblGrid>
                  <a:tr h="45119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67" t="-1351" r="-23833" b="-6783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16197" t="-518" r="-704" b="-1984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721689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500" t="-63025" r="-271500" b="-321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6500" t="-63025" r="-171500" b="-321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6500" t="-63025" r="-71500" b="-3218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262162" r="-558647" b="-4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6500" t="-262162" r="-271500" b="-4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66500" t="-262162" r="-171500" b="-4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66500" t="-262162" r="-71500" b="-4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362162" r="-558647" b="-3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00" t="-362162" r="-271500" b="-3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6500" t="-362162" r="-171500" b="-3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6500" t="-362162" r="-71500" b="-3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462162" r="-558647" b="-2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00" t="-462162" r="-271500" b="-2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6500" t="-462162" r="-171500" b="-2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6500" t="-462162" r="-71500" b="-2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accent5"/>
                              </a:solidFill>
                            </a:rPr>
                            <a:t>00</a:t>
                          </a:r>
                          <a:endParaRPr lang="zh-CN" altLang="en-US" sz="2000" b="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562162" r="-558647" b="-1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00" t="-562162" r="-271500" b="-1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6500" t="-562162" r="-171500" b="-1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6500" t="-562162" r="-71500" b="-1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1</a:t>
                          </a:r>
                          <a:r>
                            <a:rPr lang="en-US" altLang="zh-CN" sz="2000" b="0" dirty="0">
                              <a:solidFill>
                                <a:schemeClr val="accent5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04967314"/>
                      </a:ext>
                    </a:extLst>
                  </a:tr>
                  <a:tr h="451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t="-662162" r="-558647" b="-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66500" t="-662162" r="-271500" b="-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66500" t="-662162" r="-171500" b="-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66500" t="-662162" r="-71500" b="-17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accent5"/>
                              </a:solidFill>
                            </a:rPr>
                            <a:t>11</a:t>
                          </a:r>
                          <a:endParaRPr lang="zh-CN" altLang="en-US" sz="2000" b="1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3736928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C9958148-58EF-41F3-93D7-94BE0076484E}"/>
              </a:ext>
            </a:extLst>
          </p:cNvPr>
          <p:cNvGrpSpPr/>
          <p:nvPr/>
        </p:nvGrpSpPr>
        <p:grpSpPr>
          <a:xfrm>
            <a:off x="4516881" y="984126"/>
            <a:ext cx="2787761" cy="1557251"/>
            <a:chOff x="9013995" y="3995651"/>
            <a:chExt cx="2787761" cy="1557251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C03D4C2E-1217-4370-ACB0-ACC9FC064F7B}"/>
                </a:ext>
              </a:extLst>
            </p:cNvPr>
            <p:cNvGrpSpPr/>
            <p:nvPr/>
          </p:nvGrpSpPr>
          <p:grpSpPr>
            <a:xfrm>
              <a:off x="9013995" y="3995651"/>
              <a:ext cx="2368681" cy="1557251"/>
              <a:chOff x="9013995" y="3995651"/>
              <a:chExt cx="2368681" cy="155725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D7B80DE-7E2C-4D63-B7EA-3F7686A8B5BF}"/>
                  </a:ext>
                </a:extLst>
              </p:cNvPr>
              <p:cNvSpPr/>
              <p:nvPr/>
            </p:nvSpPr>
            <p:spPr>
              <a:xfrm>
                <a:off x="9842950" y="3995651"/>
                <a:ext cx="1179726" cy="15572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立方体 53">
                <a:extLst>
                  <a:ext uri="{FF2B5EF4-FFF2-40B4-BE49-F238E27FC236}">
                    <a16:creationId xmlns:a16="http://schemas.microsoft.com/office/drawing/2014/main" id="{DFFF2989-520C-424E-A6B7-FAAFD0FC0882}"/>
                  </a:ext>
                </a:extLst>
              </p:cNvPr>
              <p:cNvSpPr/>
              <p:nvPr/>
            </p:nvSpPr>
            <p:spPr>
              <a:xfrm>
                <a:off x="10105505" y="4371913"/>
                <a:ext cx="559724" cy="737062"/>
              </a:xfrm>
              <a:prstGeom prst="cube">
                <a:avLst>
                  <a:gd name="adj" fmla="val 134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D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145A4C16-ED3D-4793-99A0-6A935B26010C}"/>
                  </a:ext>
                </a:extLst>
              </p:cNvPr>
              <p:cNvCxnSpPr/>
              <p:nvPr/>
            </p:nvCxnSpPr>
            <p:spPr>
              <a:xfrm>
                <a:off x="9461384" y="4377455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0CE5A7D5-94EE-4A3C-911E-6F430FBEA3DA}"/>
                  </a:ext>
                </a:extLst>
              </p:cNvPr>
              <p:cNvCxnSpPr/>
              <p:nvPr/>
            </p:nvCxnSpPr>
            <p:spPr>
              <a:xfrm>
                <a:off x="9457340" y="4759841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1EDEDBF0-0E4E-440A-ADF0-BBCC621A10FB}"/>
                  </a:ext>
                </a:extLst>
              </p:cNvPr>
              <p:cNvCxnSpPr/>
              <p:nvPr/>
            </p:nvCxnSpPr>
            <p:spPr>
              <a:xfrm>
                <a:off x="9461384" y="5295390"/>
                <a:ext cx="3600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D50B4196-BF04-497C-A47F-79469D4EE59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4185814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D50B4196-BF04-497C-A47F-79469D4EE5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4185814"/>
                    <a:ext cx="47105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6774D12B-0624-412C-AE83-AC1598B0BC2F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4580244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6774D12B-0624-412C-AE83-AC1598B0BC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4580244"/>
                    <a:ext cx="47105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9AADD711-611D-4421-9C1B-71B9FE02683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3995" y="5147295"/>
                    <a:ext cx="47105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𝑙𝑘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9AADD711-611D-4421-9C1B-71B9FE0268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3995" y="5147295"/>
                    <a:ext cx="47105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5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B696B65C-EAF5-4585-8F80-987BC707EE61}"/>
                  </a:ext>
                </a:extLst>
              </p:cNvPr>
              <p:cNvCxnSpPr/>
              <p:nvPr/>
            </p:nvCxnSpPr>
            <p:spPr>
              <a:xfrm>
                <a:off x="11022676" y="4626837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6FD1E398-6F97-4E34-8E8B-3920FFC9E2A7}"/>
                  </a:ext>
                </a:extLst>
              </p:cNvPr>
              <p:cNvCxnSpPr/>
              <p:nvPr/>
            </p:nvCxnSpPr>
            <p:spPr>
              <a:xfrm>
                <a:off x="11018632" y="5009223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037BCF4-E0C2-4233-9D64-BDDFA857B7E0}"/>
                    </a:ext>
                  </a:extLst>
                </p:cNvPr>
                <p:cNvSpPr txBox="1"/>
                <p:nvPr/>
              </p:nvSpPr>
              <p:spPr>
                <a:xfrm>
                  <a:off x="11330701" y="4444506"/>
                  <a:ext cx="4710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037BCF4-E0C2-4233-9D64-BDDFA857B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701" y="4444506"/>
                  <a:ext cx="4710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7E03196-97AC-440F-AE03-E66991FC7902}"/>
                    </a:ext>
                  </a:extLst>
                </p:cNvPr>
                <p:cNvSpPr txBox="1"/>
                <p:nvPr/>
              </p:nvSpPr>
              <p:spPr>
                <a:xfrm>
                  <a:off x="11330701" y="4844478"/>
                  <a:ext cx="4710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7E03196-97AC-440F-AE03-E66991FC7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701" y="4844478"/>
                  <a:ext cx="4710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01FAF4D-0D74-49AB-B5F9-0718595D797D}"/>
              </a:ext>
            </a:extLst>
          </p:cNvPr>
          <p:cNvGrpSpPr/>
          <p:nvPr/>
        </p:nvGrpSpPr>
        <p:grpSpPr>
          <a:xfrm>
            <a:off x="935453" y="908533"/>
            <a:ext cx="2959849" cy="1638244"/>
            <a:chOff x="536443" y="949572"/>
            <a:chExt cx="2959849" cy="1638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5798084-B247-4957-9585-F8CFDD32517D}"/>
                    </a:ext>
                  </a:extLst>
                </p:cNvPr>
                <p:cNvSpPr txBox="1"/>
                <p:nvPr/>
              </p:nvSpPr>
              <p:spPr>
                <a:xfrm>
                  <a:off x="536443" y="949572"/>
                  <a:ext cx="2959849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dirty="0"/>
                    <a:t>投币</a:t>
                  </a:r>
                  <a:r>
                    <a:rPr lang="en-US" altLang="zh-CN" sz="2400" dirty="0"/>
                    <a:t>0</a:t>
                  </a:r>
                  <a:r>
                    <a:rPr lang="zh-CN" altLang="en-US" sz="2400" dirty="0"/>
                    <a:t>元：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=00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25798084-B247-4957-9585-F8CFDD325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43" y="949572"/>
                  <a:ext cx="2959849" cy="533479"/>
                </a:xfrm>
                <a:prstGeom prst="rect">
                  <a:avLst/>
                </a:prstGeom>
                <a:blipFill>
                  <a:blip r:embed="rId9"/>
                  <a:stretch>
                    <a:fillRect l="-3086" b="-26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29409027-4763-41F4-834C-86E12F3C6CE7}"/>
                    </a:ext>
                  </a:extLst>
                </p:cNvPr>
                <p:cNvSpPr txBox="1"/>
                <p:nvPr/>
              </p:nvSpPr>
              <p:spPr>
                <a:xfrm>
                  <a:off x="536443" y="1501955"/>
                  <a:ext cx="2959849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dirty="0"/>
                    <a:t>投币</a:t>
                  </a:r>
                  <a:r>
                    <a:rPr lang="en-US" altLang="zh-CN" sz="2400" dirty="0"/>
                    <a:t>5</a:t>
                  </a:r>
                  <a:r>
                    <a:rPr lang="zh-CN" altLang="en-US" sz="2400" dirty="0"/>
                    <a:t>角：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=01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29409027-4763-41F4-834C-86E12F3C6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43" y="1501955"/>
                  <a:ext cx="2959849" cy="533479"/>
                </a:xfrm>
                <a:prstGeom prst="rect">
                  <a:avLst/>
                </a:prstGeom>
                <a:blipFill>
                  <a:blip r:embed="rId10"/>
                  <a:stretch>
                    <a:fillRect l="-3086" b="-275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D4665B08-3D4E-4B89-84C0-845871821A2E}"/>
                    </a:ext>
                  </a:extLst>
                </p:cNvPr>
                <p:cNvSpPr txBox="1"/>
                <p:nvPr/>
              </p:nvSpPr>
              <p:spPr>
                <a:xfrm>
                  <a:off x="536443" y="2054337"/>
                  <a:ext cx="2959849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dirty="0"/>
                    <a:t>投币</a:t>
                  </a:r>
                  <a:r>
                    <a:rPr lang="en-US" altLang="zh-CN" sz="2400" dirty="0"/>
                    <a:t>1</a:t>
                  </a:r>
                  <a:r>
                    <a:rPr lang="zh-CN" altLang="en-US" sz="2400" dirty="0"/>
                    <a:t>元：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D4665B08-3D4E-4B89-84C0-845871821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43" y="2054337"/>
                  <a:ext cx="2959849" cy="533479"/>
                </a:xfrm>
                <a:prstGeom prst="rect">
                  <a:avLst/>
                </a:prstGeom>
                <a:blipFill>
                  <a:blip r:embed="rId11"/>
                  <a:stretch>
                    <a:fillRect l="-3086" b="-26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C7F5C4C-FA31-459F-BF92-37B989776CCE}"/>
              </a:ext>
            </a:extLst>
          </p:cNvPr>
          <p:cNvGrpSpPr/>
          <p:nvPr/>
        </p:nvGrpSpPr>
        <p:grpSpPr>
          <a:xfrm>
            <a:off x="7667068" y="1209493"/>
            <a:ext cx="3073214" cy="1084878"/>
            <a:chOff x="7467563" y="1303707"/>
            <a:chExt cx="3073214" cy="1084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B4E0E61-9D02-44BB-BC01-9942180F4665}"/>
                    </a:ext>
                  </a:extLst>
                </p:cNvPr>
                <p:cNvSpPr txBox="1"/>
                <p:nvPr/>
              </p:nvSpPr>
              <p:spPr>
                <a:xfrm>
                  <a:off x="7467563" y="1855106"/>
                  <a:ext cx="3073214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：输出</a:t>
                  </a:r>
                  <a:r>
                    <a:rPr lang="en-US" altLang="zh-CN" sz="2400" dirty="0"/>
                    <a:t>5</a:t>
                  </a:r>
                  <a:r>
                    <a:rPr lang="zh-CN" altLang="en-US" sz="2400" dirty="0"/>
                    <a:t>角硬币</a:t>
                  </a:r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7B4E0E61-9D02-44BB-BC01-9942180F46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563" y="1855106"/>
                  <a:ext cx="3073214" cy="533479"/>
                </a:xfrm>
                <a:prstGeom prst="rect">
                  <a:avLst/>
                </a:prstGeom>
                <a:blipFill>
                  <a:blip r:embed="rId12"/>
                  <a:stretch>
                    <a:fillRect l="-595" r="-1984" b="-275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641BED1-BAD1-409F-98A5-BA74E32BD0FD}"/>
                    </a:ext>
                  </a:extLst>
                </p:cNvPr>
                <p:cNvSpPr txBox="1"/>
                <p:nvPr/>
              </p:nvSpPr>
              <p:spPr>
                <a:xfrm>
                  <a:off x="7467563" y="1303707"/>
                  <a:ext cx="2602828" cy="5334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zh-CN" altLang="en-US" sz="2400" dirty="0"/>
                    <a:t>：输出饮料</a:t>
                  </a:r>
                  <a:endParaRPr lang="en-US" altLang="zh-CN" sz="2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2641BED1-BAD1-409F-98A5-BA74E32BD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563" y="1303707"/>
                  <a:ext cx="2602828" cy="533479"/>
                </a:xfrm>
                <a:prstGeom prst="rect">
                  <a:avLst/>
                </a:prstGeom>
                <a:blipFill>
                  <a:blip r:embed="rId13"/>
                  <a:stretch>
                    <a:fillRect l="-703" r="-2576" b="-26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657E1615-CC59-48D6-A57C-3BAEF050AF96}"/>
              </a:ext>
            </a:extLst>
          </p:cNvPr>
          <p:cNvSpPr txBox="1"/>
          <p:nvPr/>
        </p:nvSpPr>
        <p:spPr>
          <a:xfrm>
            <a:off x="392918" y="4512423"/>
            <a:ext cx="57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元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A8135EC-4BD9-41D5-AA07-07A3DBF38846}"/>
              </a:ext>
            </a:extLst>
          </p:cNvPr>
          <p:cNvSpPr txBox="1"/>
          <p:nvPr/>
        </p:nvSpPr>
        <p:spPr>
          <a:xfrm>
            <a:off x="392918" y="4959572"/>
            <a:ext cx="57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角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F2DED79-C143-4AF3-AE42-E0CDCB74A0FA}"/>
              </a:ext>
            </a:extLst>
          </p:cNvPr>
          <p:cNvSpPr txBox="1"/>
          <p:nvPr/>
        </p:nvSpPr>
        <p:spPr>
          <a:xfrm>
            <a:off x="392918" y="5406722"/>
            <a:ext cx="57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元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4006BEE-3D9F-4AA6-BF32-C3CF0685F9FB}"/>
              </a:ext>
            </a:extLst>
          </p:cNvPr>
          <p:cNvSpPr txBox="1"/>
          <p:nvPr/>
        </p:nvSpPr>
        <p:spPr>
          <a:xfrm>
            <a:off x="188422" y="5853872"/>
            <a:ext cx="780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1.5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元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3206A19-C348-47B8-9875-73E4A9B39721}"/>
              </a:ext>
            </a:extLst>
          </p:cNvPr>
          <p:cNvSpPr txBox="1"/>
          <p:nvPr/>
        </p:nvSpPr>
        <p:spPr>
          <a:xfrm>
            <a:off x="392918" y="6301021"/>
            <a:ext cx="57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元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E78AE27-319B-4A54-B0F7-7884C4330BF1}"/>
              </a:ext>
            </a:extLst>
          </p:cNvPr>
          <p:cNvGrpSpPr/>
          <p:nvPr/>
        </p:nvGrpSpPr>
        <p:grpSpPr>
          <a:xfrm>
            <a:off x="6671116" y="2581783"/>
            <a:ext cx="5160780" cy="3942169"/>
            <a:chOff x="6626780" y="2404443"/>
            <a:chExt cx="5160780" cy="3942169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0638F21B-93A8-4136-B512-467BB4FB216B}"/>
                </a:ext>
              </a:extLst>
            </p:cNvPr>
            <p:cNvGrpSpPr/>
            <p:nvPr/>
          </p:nvGrpSpPr>
          <p:grpSpPr>
            <a:xfrm>
              <a:off x="6626780" y="2404443"/>
              <a:ext cx="5160780" cy="3942169"/>
              <a:chOff x="5501229" y="2483349"/>
              <a:chExt cx="5160780" cy="39421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0AF8EF58-65FD-484A-B059-2F98EE555FA0}"/>
                      </a:ext>
                    </a:extLst>
                  </p:cNvPr>
                  <p:cNvSpPr/>
                  <p:nvPr/>
                </p:nvSpPr>
                <p:spPr>
                  <a:xfrm>
                    <a:off x="6181611" y="4380190"/>
                    <a:ext cx="648000" cy="648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0AF8EF58-65FD-484A-B059-2F98EE555F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1611" y="4380190"/>
                    <a:ext cx="648000" cy="648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曲线连接符 29">
                <a:extLst>
                  <a:ext uri="{FF2B5EF4-FFF2-40B4-BE49-F238E27FC236}">
                    <a16:creationId xmlns:a16="http://schemas.microsoft.com/office/drawing/2014/main" id="{B2FAEA59-B41E-4F4F-B73D-BD12DFBD4528}"/>
                  </a:ext>
                </a:extLst>
              </p:cNvPr>
              <p:cNvCxnSpPr>
                <a:cxnSpLocks/>
                <a:stCxn id="12" idx="3"/>
                <a:endCxn id="12" idx="1"/>
              </p:cNvCxnSpPr>
              <p:nvPr/>
            </p:nvCxnSpPr>
            <p:spPr>
              <a:xfrm rot="5400000" flipH="1">
                <a:off x="6047405" y="4704190"/>
                <a:ext cx="458206" cy="12700"/>
              </a:xfrm>
              <a:prstGeom prst="curvedConnector5">
                <a:avLst>
                  <a:gd name="adj1" fmla="val -49890"/>
                  <a:gd name="adj2" fmla="val 2926047"/>
                  <a:gd name="adj3" fmla="val 14989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B7DBCE3-FABE-4BE8-B07D-D65D9D348F26}"/>
                  </a:ext>
                </a:extLst>
              </p:cNvPr>
              <p:cNvSpPr txBox="1"/>
              <p:nvPr/>
            </p:nvSpPr>
            <p:spPr>
              <a:xfrm>
                <a:off x="5501229" y="4539533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2401748E-03A0-4D91-AA30-BD621D23C535}"/>
                      </a:ext>
                    </a:extLst>
                  </p:cNvPr>
                  <p:cNvSpPr/>
                  <p:nvPr/>
                </p:nvSpPr>
                <p:spPr>
                  <a:xfrm>
                    <a:off x="7501331" y="3076891"/>
                    <a:ext cx="648000" cy="648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2401748E-03A0-4D91-AA30-BD621D23C5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1331" y="3076891"/>
                    <a:ext cx="648000" cy="648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B718974-4A0C-4BB1-BAE2-228365F7B3C3}"/>
                      </a:ext>
                    </a:extLst>
                  </p:cNvPr>
                  <p:cNvSpPr/>
                  <p:nvPr/>
                </p:nvSpPr>
                <p:spPr>
                  <a:xfrm>
                    <a:off x="9572218" y="3641404"/>
                    <a:ext cx="648000" cy="648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B718974-4A0C-4BB1-BAE2-228365F7B3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2218" y="3641404"/>
                    <a:ext cx="648000" cy="648000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DF8F718B-7005-4F92-9486-101F7732A3F4}"/>
                      </a:ext>
                    </a:extLst>
                  </p:cNvPr>
                  <p:cNvSpPr/>
                  <p:nvPr/>
                </p:nvSpPr>
                <p:spPr>
                  <a:xfrm>
                    <a:off x="9572218" y="5141687"/>
                    <a:ext cx="648000" cy="648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DF8F718B-7005-4F92-9486-101F7732A3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2218" y="5141687"/>
                    <a:ext cx="648000" cy="6480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ADDA7B-09FE-470E-8840-FEBA24E14DF9}"/>
                      </a:ext>
                    </a:extLst>
                  </p:cNvPr>
                  <p:cNvSpPr/>
                  <p:nvPr/>
                </p:nvSpPr>
                <p:spPr>
                  <a:xfrm>
                    <a:off x="7501331" y="5708350"/>
                    <a:ext cx="648000" cy="648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den>
                          </m:f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73ADDA7B-09FE-470E-8840-FEBA24E14D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1331" y="5708350"/>
                    <a:ext cx="648000" cy="6480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曲线连接符 29">
                <a:extLst>
                  <a:ext uri="{FF2B5EF4-FFF2-40B4-BE49-F238E27FC236}">
                    <a16:creationId xmlns:a16="http://schemas.microsoft.com/office/drawing/2014/main" id="{2D69BEDA-004E-4A52-ABEA-C74F4400E357}"/>
                  </a:ext>
                </a:extLst>
              </p:cNvPr>
              <p:cNvCxnSpPr>
                <a:cxnSpLocks/>
                <a:stCxn id="18" idx="1"/>
                <a:endCxn id="18" idx="7"/>
              </p:cNvCxnSpPr>
              <p:nvPr/>
            </p:nvCxnSpPr>
            <p:spPr>
              <a:xfrm rot="5400000" flipH="1" flipV="1">
                <a:off x="7825331" y="2942685"/>
                <a:ext cx="12700" cy="458206"/>
              </a:xfrm>
              <a:prstGeom prst="curvedConnector3">
                <a:avLst>
                  <a:gd name="adj1" fmla="val 254722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B5249FB-B236-44BB-8B17-9E047A0AEAAF}"/>
                  </a:ext>
                </a:extLst>
              </p:cNvPr>
              <p:cNvSpPr txBox="1"/>
              <p:nvPr/>
            </p:nvSpPr>
            <p:spPr>
              <a:xfrm>
                <a:off x="7609505" y="2483349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4" name="曲线连接符 29">
                <a:extLst>
                  <a:ext uri="{FF2B5EF4-FFF2-40B4-BE49-F238E27FC236}">
                    <a16:creationId xmlns:a16="http://schemas.microsoft.com/office/drawing/2014/main" id="{E66A863D-DCC2-4991-A669-9E2ACF284332}"/>
                  </a:ext>
                </a:extLst>
              </p:cNvPr>
              <p:cNvCxnSpPr>
                <a:cxnSpLocks/>
                <a:stCxn id="29" idx="0"/>
                <a:endCxn id="29" idx="6"/>
              </p:cNvCxnSpPr>
              <p:nvPr/>
            </p:nvCxnSpPr>
            <p:spPr>
              <a:xfrm rot="16200000" flipH="1">
                <a:off x="9896218" y="3641404"/>
                <a:ext cx="324000" cy="324000"/>
              </a:xfrm>
              <a:prstGeom prst="curvedConnector4">
                <a:avLst>
                  <a:gd name="adj1" fmla="val -70556"/>
                  <a:gd name="adj2" fmla="val 170556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EDC2315-65F8-46F2-A4C4-C8128F7E1195}"/>
                  </a:ext>
                </a:extLst>
              </p:cNvPr>
              <p:cNvSpPr txBox="1"/>
              <p:nvPr/>
            </p:nvSpPr>
            <p:spPr>
              <a:xfrm>
                <a:off x="10217657" y="3074425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48" name="曲线连接符 29">
                <a:extLst>
                  <a:ext uri="{FF2B5EF4-FFF2-40B4-BE49-F238E27FC236}">
                    <a16:creationId xmlns:a16="http://schemas.microsoft.com/office/drawing/2014/main" id="{9C58C865-F141-428C-8B53-592AC31A0BE6}"/>
                  </a:ext>
                </a:extLst>
              </p:cNvPr>
              <p:cNvCxnSpPr>
                <a:cxnSpLocks/>
                <a:stCxn id="12" idx="0"/>
                <a:endCxn id="18" idx="2"/>
              </p:cNvCxnSpPr>
              <p:nvPr/>
            </p:nvCxnSpPr>
            <p:spPr>
              <a:xfrm rot="5400000" flipH="1" flipV="1">
                <a:off x="6513822" y="3392681"/>
                <a:ext cx="979299" cy="995720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E2F6B98-B9E0-484B-A3FE-53C520975FAC}"/>
                  </a:ext>
                </a:extLst>
              </p:cNvPr>
              <p:cNvSpPr txBox="1"/>
              <p:nvPr/>
            </p:nvSpPr>
            <p:spPr>
              <a:xfrm>
                <a:off x="6310065" y="3532136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5" name="曲线连接符 29">
                <a:extLst>
                  <a:ext uri="{FF2B5EF4-FFF2-40B4-BE49-F238E27FC236}">
                    <a16:creationId xmlns:a16="http://schemas.microsoft.com/office/drawing/2014/main" id="{750A19CF-6840-4D8C-8215-E2DCB8A032E3}"/>
                  </a:ext>
                </a:extLst>
              </p:cNvPr>
              <p:cNvCxnSpPr>
                <a:cxnSpLocks/>
                <a:stCxn id="12" idx="7"/>
                <a:endCxn id="29" idx="2"/>
              </p:cNvCxnSpPr>
              <p:nvPr/>
            </p:nvCxnSpPr>
            <p:spPr>
              <a:xfrm rot="5400000" flipH="1" flipV="1">
                <a:off x="7898625" y="2801494"/>
                <a:ext cx="509683" cy="2837504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4756282-AB6F-4F9B-8780-297A2CC2DB60}"/>
                  </a:ext>
                </a:extLst>
              </p:cNvPr>
              <p:cNvSpPr txBox="1"/>
              <p:nvPr/>
            </p:nvSpPr>
            <p:spPr>
              <a:xfrm>
                <a:off x="6761344" y="3937093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57" name="曲线连接符 29">
                <a:extLst>
                  <a:ext uri="{FF2B5EF4-FFF2-40B4-BE49-F238E27FC236}">
                    <a16:creationId xmlns:a16="http://schemas.microsoft.com/office/drawing/2014/main" id="{E486B9B2-8091-4370-B771-376033697447}"/>
                  </a:ext>
                </a:extLst>
              </p:cNvPr>
              <p:cNvCxnSpPr>
                <a:cxnSpLocks/>
                <a:stCxn id="18" idx="6"/>
                <a:endCxn id="29" idx="1"/>
              </p:cNvCxnSpPr>
              <p:nvPr/>
            </p:nvCxnSpPr>
            <p:spPr>
              <a:xfrm>
                <a:off x="8149331" y="3400891"/>
                <a:ext cx="1517784" cy="335410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D70BF16-1D35-4AD1-8CF8-3ED3B7F3A669}"/>
                  </a:ext>
                </a:extLst>
              </p:cNvPr>
              <p:cNvSpPr txBox="1"/>
              <p:nvPr/>
            </p:nvSpPr>
            <p:spPr>
              <a:xfrm>
                <a:off x="8827586" y="309492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1" name="曲线连接符 29">
                <a:extLst>
                  <a:ext uri="{FF2B5EF4-FFF2-40B4-BE49-F238E27FC236}">
                    <a16:creationId xmlns:a16="http://schemas.microsoft.com/office/drawing/2014/main" id="{88F31FAB-6D95-4267-87F5-438B279110C7}"/>
                  </a:ext>
                </a:extLst>
              </p:cNvPr>
              <p:cNvCxnSpPr>
                <a:cxnSpLocks/>
                <a:stCxn id="18" idx="5"/>
                <a:endCxn id="30" idx="1"/>
              </p:cNvCxnSpPr>
              <p:nvPr/>
            </p:nvCxnSpPr>
            <p:spPr>
              <a:xfrm rot="16200000" flipH="1">
                <a:off x="8057479" y="3626948"/>
                <a:ext cx="1606590" cy="1612681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29816CB-4D52-42CA-9FB4-A20928A693A4}"/>
                  </a:ext>
                </a:extLst>
              </p:cNvPr>
              <p:cNvSpPr txBox="1"/>
              <p:nvPr/>
            </p:nvSpPr>
            <p:spPr>
              <a:xfrm>
                <a:off x="8022053" y="357207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6" name="曲线连接符 29">
                <a:extLst>
                  <a:ext uri="{FF2B5EF4-FFF2-40B4-BE49-F238E27FC236}">
                    <a16:creationId xmlns:a16="http://schemas.microsoft.com/office/drawing/2014/main" id="{FA8CAA33-3F92-48B1-8F54-909CB0C67730}"/>
                  </a:ext>
                </a:extLst>
              </p:cNvPr>
              <p:cNvCxnSpPr>
                <a:cxnSpLocks/>
                <a:stCxn id="29" idx="5"/>
                <a:endCxn id="30" idx="7"/>
              </p:cNvCxnSpPr>
              <p:nvPr/>
            </p:nvCxnSpPr>
            <p:spPr>
              <a:xfrm rot="5400000">
                <a:off x="9604283" y="4715545"/>
                <a:ext cx="1042077" cy="1270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950E755-6920-4541-820E-4F613836E0FF}"/>
                  </a:ext>
                </a:extLst>
              </p:cNvPr>
              <p:cNvSpPr txBox="1"/>
              <p:nvPr/>
            </p:nvSpPr>
            <p:spPr>
              <a:xfrm>
                <a:off x="10121429" y="4539533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1" name="曲线连接符 29">
                <a:extLst>
                  <a:ext uri="{FF2B5EF4-FFF2-40B4-BE49-F238E27FC236}">
                    <a16:creationId xmlns:a16="http://schemas.microsoft.com/office/drawing/2014/main" id="{970C4D89-4AB7-4016-8399-1D5BDBD27EDD}"/>
                  </a:ext>
                </a:extLst>
              </p:cNvPr>
              <p:cNvCxnSpPr>
                <a:cxnSpLocks/>
                <a:stCxn id="29" idx="3"/>
                <a:endCxn id="31" idx="6"/>
              </p:cNvCxnSpPr>
              <p:nvPr/>
            </p:nvCxnSpPr>
            <p:spPr>
              <a:xfrm rot="5400000">
                <a:off x="7989302" y="4354536"/>
                <a:ext cx="1837843" cy="1517784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46E469E-9C1F-412B-B1FC-9A547B7822F0}"/>
                  </a:ext>
                </a:extLst>
              </p:cNvPr>
              <p:cNvSpPr txBox="1"/>
              <p:nvPr/>
            </p:nvSpPr>
            <p:spPr>
              <a:xfrm>
                <a:off x="8527218" y="5387633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5" name="曲线连接符 29">
                <a:extLst>
                  <a:ext uri="{FF2B5EF4-FFF2-40B4-BE49-F238E27FC236}">
                    <a16:creationId xmlns:a16="http://schemas.microsoft.com/office/drawing/2014/main" id="{1D30A5DF-C621-4ABD-A93A-7F3852690A69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rot="5400000" flipH="1" flipV="1">
                <a:off x="9470077" y="4715546"/>
                <a:ext cx="852283" cy="1270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5394ECD-A1F1-4216-94AD-BF176C24DFB5}"/>
                  </a:ext>
                </a:extLst>
              </p:cNvPr>
              <p:cNvSpPr txBox="1"/>
              <p:nvPr/>
            </p:nvSpPr>
            <p:spPr>
              <a:xfrm>
                <a:off x="9524476" y="4541420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9" name="曲线连接符 29">
                <a:extLst>
                  <a:ext uri="{FF2B5EF4-FFF2-40B4-BE49-F238E27FC236}">
                    <a16:creationId xmlns:a16="http://schemas.microsoft.com/office/drawing/2014/main" id="{600CD9B4-AD22-4B92-A28C-CE8ABE0DAB5C}"/>
                  </a:ext>
                </a:extLst>
              </p:cNvPr>
              <p:cNvCxnSpPr>
                <a:cxnSpLocks/>
                <a:stCxn id="30" idx="2"/>
                <a:endCxn id="18" idx="4"/>
              </p:cNvCxnSpPr>
              <p:nvPr/>
            </p:nvCxnSpPr>
            <p:spPr>
              <a:xfrm rot="10800000">
                <a:off x="7825332" y="3724891"/>
                <a:ext cx="1746887" cy="1740796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82583BDD-5917-4076-AC33-A5BA60FA6370}"/>
                  </a:ext>
                </a:extLst>
              </p:cNvPr>
              <p:cNvSpPr txBox="1"/>
              <p:nvPr/>
            </p:nvSpPr>
            <p:spPr>
              <a:xfrm>
                <a:off x="8083072" y="4380190"/>
                <a:ext cx="4443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83" name="曲线连接符 29">
                <a:extLst>
                  <a:ext uri="{FF2B5EF4-FFF2-40B4-BE49-F238E27FC236}">
                    <a16:creationId xmlns:a16="http://schemas.microsoft.com/office/drawing/2014/main" id="{30B1845C-B954-4CD7-BB29-7B833D30878F}"/>
                  </a:ext>
                </a:extLst>
              </p:cNvPr>
              <p:cNvCxnSpPr>
                <a:cxnSpLocks/>
                <a:stCxn id="30" idx="4"/>
                <a:endCxn id="12" idx="4"/>
              </p:cNvCxnSpPr>
              <p:nvPr/>
            </p:nvCxnSpPr>
            <p:spPr>
              <a:xfrm rot="5400000" flipH="1">
                <a:off x="7820166" y="3713636"/>
                <a:ext cx="761497" cy="3390607"/>
              </a:xfrm>
              <a:prstGeom prst="curvedConnector3">
                <a:avLst>
                  <a:gd name="adj1" fmla="val -100612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9CB392DE-3D2B-4403-ADD0-F3535465721E}"/>
                  </a:ext>
                </a:extLst>
              </p:cNvPr>
              <p:cNvSpPr txBox="1"/>
              <p:nvPr/>
            </p:nvSpPr>
            <p:spPr>
              <a:xfrm>
                <a:off x="8686047" y="6025408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90" name="曲线连接符 29">
                <a:extLst>
                  <a:ext uri="{FF2B5EF4-FFF2-40B4-BE49-F238E27FC236}">
                    <a16:creationId xmlns:a16="http://schemas.microsoft.com/office/drawing/2014/main" id="{E5AD3BF6-9F8B-466C-B30B-D22515CAAEF7}"/>
                  </a:ext>
                </a:extLst>
              </p:cNvPr>
              <p:cNvCxnSpPr>
                <a:cxnSpLocks/>
                <a:stCxn id="31" idx="2"/>
                <a:endCxn id="12" idx="5"/>
              </p:cNvCxnSpPr>
              <p:nvPr/>
            </p:nvCxnSpPr>
            <p:spPr>
              <a:xfrm rot="10800000">
                <a:off x="6734715" y="4933294"/>
                <a:ext cx="766617" cy="1099057"/>
              </a:xfrm>
              <a:prstGeom prst="curved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E3E783D-F727-48B0-B24D-C87D6F9B6ED1}"/>
                  </a:ext>
                </a:extLst>
              </p:cNvPr>
              <p:cNvSpPr txBox="1"/>
              <p:nvPr/>
            </p:nvSpPr>
            <p:spPr>
              <a:xfrm>
                <a:off x="6895847" y="5242934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94" name="曲线连接符 29">
                <a:extLst>
                  <a:ext uri="{FF2B5EF4-FFF2-40B4-BE49-F238E27FC236}">
                    <a16:creationId xmlns:a16="http://schemas.microsoft.com/office/drawing/2014/main" id="{B563EA0F-C2DC-469C-87DA-BAA4CD923521}"/>
                  </a:ext>
                </a:extLst>
              </p:cNvPr>
              <p:cNvCxnSpPr>
                <a:cxnSpLocks/>
                <a:stCxn id="31" idx="1"/>
                <a:endCxn id="18" idx="3"/>
              </p:cNvCxnSpPr>
              <p:nvPr/>
            </p:nvCxnSpPr>
            <p:spPr>
              <a:xfrm rot="5400000" flipH="1" flipV="1">
                <a:off x="6509602" y="4716621"/>
                <a:ext cx="2173253" cy="1270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930A378-A46C-4C2C-8328-C0FE27285F28}"/>
                  </a:ext>
                </a:extLst>
              </p:cNvPr>
              <p:cNvSpPr txBox="1"/>
              <p:nvPr/>
            </p:nvSpPr>
            <p:spPr>
              <a:xfrm>
                <a:off x="7175972" y="4622306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01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99" name="曲线连接符 29">
                <a:extLst>
                  <a:ext uri="{FF2B5EF4-FFF2-40B4-BE49-F238E27FC236}">
                    <a16:creationId xmlns:a16="http://schemas.microsoft.com/office/drawing/2014/main" id="{223A8C14-FBF4-4246-BB80-1F31202E3E2F}"/>
                  </a:ext>
                </a:extLst>
              </p:cNvPr>
              <p:cNvCxnSpPr>
                <a:cxnSpLocks/>
                <a:stCxn id="31" idx="7"/>
              </p:cNvCxnSpPr>
              <p:nvPr/>
            </p:nvCxnSpPr>
            <p:spPr>
              <a:xfrm rot="5400000" flipH="1" flipV="1">
                <a:off x="7965885" y="4189986"/>
                <a:ext cx="1701811" cy="1524712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2DC5FE02-BD8B-4F2D-8894-52F2E7EFBA95}"/>
                  </a:ext>
                </a:extLst>
              </p:cNvPr>
              <p:cNvSpPr txBox="1"/>
              <p:nvPr/>
            </p:nvSpPr>
            <p:spPr>
              <a:xfrm>
                <a:off x="7680727" y="5218395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FA152703-8AF3-4480-A247-C086045390D2}"/>
                    </a:ext>
                  </a:extLst>
                </p:cNvPr>
                <p:cNvSpPr/>
                <p:nvPr/>
              </p:nvSpPr>
              <p:spPr>
                <a:xfrm>
                  <a:off x="6670370" y="2671750"/>
                  <a:ext cx="720000" cy="72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FA152703-8AF3-4480-A247-C08604539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370" y="2671750"/>
                  <a:ext cx="720000" cy="72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9ECFDD4-FC9A-4623-A6E7-8A677577B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6213" y="3031750"/>
              <a:ext cx="57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4B1A50EC-E03C-4C41-9DC4-05887D28F8E4}"/>
                    </a:ext>
                  </a:extLst>
                </p:cNvPr>
                <p:cNvSpPr txBox="1"/>
                <p:nvPr/>
              </p:nvSpPr>
              <p:spPr>
                <a:xfrm>
                  <a:off x="7340893" y="2624093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4B1A50EC-E03C-4C41-9DC4-05887D28F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893" y="2624093"/>
                  <a:ext cx="72000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9146EE1-4BBF-4225-804E-1F485218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E3C6-F3F2-4496-A4F8-74A68E2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10】</a:t>
            </a:r>
            <a:r>
              <a:rPr lang="zh-CN" altLang="en-US" dirty="0"/>
              <a:t>画出状态转换图，并确定它的模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579824-59F4-4E48-997A-1B93128A06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 t="1031" r="2149" b="2565"/>
          <a:stretch/>
        </p:blipFill>
        <p:spPr>
          <a:xfrm rot="5400000">
            <a:off x="7081740" y="-473669"/>
            <a:ext cx="3531543" cy="627888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BBDD0C4-0422-416C-B165-D31D79770DE0}"/>
              </a:ext>
            </a:extLst>
          </p:cNvPr>
          <p:cNvGrpSpPr/>
          <p:nvPr/>
        </p:nvGrpSpPr>
        <p:grpSpPr>
          <a:xfrm>
            <a:off x="306833" y="2922213"/>
            <a:ext cx="5361061" cy="3799262"/>
            <a:chOff x="569712" y="2922212"/>
            <a:chExt cx="5361061" cy="37992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E7FDA11-C9FE-45EF-B05D-060888CFA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0" t="7010" r="1315" b="3293"/>
            <a:stretch/>
          </p:blipFill>
          <p:spPr>
            <a:xfrm rot="16200000">
              <a:off x="1859744" y="2729058"/>
              <a:ext cx="2858655" cy="512617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544EEAE-EC46-44D0-81B9-B0BCEB483543}"/>
                </a:ext>
              </a:extLst>
            </p:cNvPr>
            <p:cNvSpPr txBox="1"/>
            <p:nvPr/>
          </p:nvSpPr>
          <p:spPr>
            <a:xfrm>
              <a:off x="1243271" y="2922212"/>
              <a:ext cx="4687502" cy="534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dirty="0">
                  <a:latin typeface="+mn-ea"/>
                </a:rPr>
                <a:t>163</a:t>
              </a:r>
              <a:r>
                <a:rPr lang="zh-CN" altLang="en-US" sz="2400" dirty="0">
                  <a:latin typeface="+mn-ea"/>
                </a:rPr>
                <a:t>为同步清</a:t>
              </a:r>
              <a:r>
                <a:rPr lang="en-US" altLang="zh-CN" sz="2400" dirty="0">
                  <a:latin typeface="+mn-ea"/>
                </a:rPr>
                <a:t>0</a:t>
              </a:r>
              <a:r>
                <a:rPr lang="zh-CN" altLang="en-US" sz="2400" dirty="0">
                  <a:latin typeface="+mn-ea"/>
                </a:rPr>
                <a:t>，模</a:t>
              </a:r>
              <a:r>
                <a:rPr lang="en-US" altLang="zh-CN" sz="2400" dirty="0">
                  <a:latin typeface="+mn-ea"/>
                </a:rPr>
                <a:t>11</a:t>
              </a:r>
              <a:r>
                <a:rPr lang="zh-CN" altLang="en-US" sz="2400" dirty="0">
                  <a:latin typeface="+mn-ea"/>
                </a:rPr>
                <a:t>递增计数器</a:t>
              </a:r>
              <a:endParaRPr lang="en-US" altLang="zh-CN" sz="2400" dirty="0">
                <a:latin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040247-B38B-4488-845F-FDDAAB17609B}"/>
                </a:ext>
              </a:extLst>
            </p:cNvPr>
            <p:cNvSpPr txBox="1"/>
            <p:nvPr/>
          </p:nvSpPr>
          <p:spPr>
            <a:xfrm>
              <a:off x="569712" y="299518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66E67-67BE-42FD-A748-F4265B96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87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0967"/>
            <a:ext cx="12192000" cy="447778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13600" b="1" spc="6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  <a:t>存 储 器</a:t>
            </a:r>
            <a:endParaRPr lang="zh-CN" altLang="en-US" sz="11300" b="1" spc="600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728084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7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0967"/>
            <a:ext cx="12192000" cy="447778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11300" spc="6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  <a:t>锁存器</a:t>
            </a:r>
            <a:r>
              <a:rPr lang="zh-CN" altLang="en-US" sz="11300" b="1" spc="6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  <a:t>、触发器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29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E3C6-F3F2-4496-A4F8-74A68E2F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11】</a:t>
            </a:r>
            <a:r>
              <a:rPr lang="zh-CN" altLang="en-US" dirty="0"/>
              <a:t>写出</a:t>
            </a:r>
            <a:r>
              <a:rPr lang="en-US" altLang="zh-CN" dirty="0"/>
              <a:t>FPGA</a:t>
            </a:r>
            <a:r>
              <a:rPr lang="zh-CN" altLang="en-US" dirty="0"/>
              <a:t>输出</a:t>
            </a:r>
            <a:r>
              <a:rPr lang="en-US" altLang="zh-CN" dirty="0"/>
              <a:t>Y</a:t>
            </a:r>
            <a:r>
              <a:rPr lang="zh-CN" altLang="en-US" dirty="0"/>
              <a:t>的逻辑函数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5DC596-7269-4582-AB91-EA5030A8B7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" t="4323" r="3765" b="5657"/>
          <a:stretch/>
        </p:blipFill>
        <p:spPr>
          <a:xfrm rot="10800000">
            <a:off x="3990111" y="1030579"/>
            <a:ext cx="5309652" cy="3347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A46EE59B-D24A-4CE3-92AC-8895BA40E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586317"/>
                  </p:ext>
                </p:extLst>
              </p:nvPr>
            </p:nvGraphicFramePr>
            <p:xfrm>
              <a:off x="9637227" y="973836"/>
              <a:ext cx="2410688" cy="573024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1451957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958731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557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0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444820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 1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0651278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4488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0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9044035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 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85275213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 1 1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250097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067329881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21121815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4144479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 1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1 1 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858719577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1 1 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42303817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1 1 1 </m:t>
                                </m:r>
                                <m:r>
                                  <a:rPr lang="en-US" altLang="zh-CN" sz="1600" i="1" spc="30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30135322"/>
                      </a:ext>
                    </a:extLst>
                  </a:tr>
                  <a:tr h="3283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pc="300" dirty="0" smtClean="0">
                                    <a:latin typeface="Cambria Math" panose="02040503050406030204" pitchFamily="18" charset="0"/>
                                  </a:rPr>
                                  <m:t>1 1 1 1</m:t>
                                </m:r>
                              </m:oMath>
                            </m:oMathPara>
                          </a14:m>
                          <a:endParaRPr lang="zh-CN" altLang="en-US" sz="1600" spc="3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1" i="1" spc="600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57283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A46EE59B-D24A-4CE3-92AC-8895BA40E8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4586317"/>
                  </p:ext>
                </p:extLst>
              </p:nvPr>
            </p:nvGraphicFramePr>
            <p:xfrm>
              <a:off x="9637227" y="973836"/>
              <a:ext cx="2410688" cy="5730240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1451957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958731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667" r="-66527" b="-14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1266" t="-1667" r="-633" b="-147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10909" r="-66527" b="-1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1266" t="-110909" r="-633" b="-1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210909" r="-66527" b="-1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210909" r="-633" b="-14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44482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310909" r="-66527" b="-1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310909" r="-633" b="-1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410909" r="-66527" b="-12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1266" t="-410909" r="-633" b="-12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6512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510909" r="-66527" b="-11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1266" t="-510909" r="-633" b="-11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4944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610909" r="-66527" b="-10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610909" r="-633" b="-10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44035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710909" r="-66527" b="-9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710909" r="-633" b="-9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7521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96429" r="-66527" b="-7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1266" t="-796429" r="-633" b="-78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5009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912727" r="-66527" b="-7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1266" t="-912727" r="-633" b="-7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32988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1012727" r="-66527" b="-6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1012727" r="-633" b="-6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121815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1112727" r="-66527" b="-5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1112727" r="-633" b="-5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1444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212727" r="-66527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1266" t="-1212727" r="-633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312727" r="-66527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>
                              <a:lumMod val="65000"/>
                            </a:schemeClr>
                          </a:solidFill>
                          <a:prstDash val="sysDash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1266" t="-1312727" r="-633" b="-3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71957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1412727" r="-66527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1412727" r="-633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30381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1512727" r="-66527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1512727" r="-633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013532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1612727" r="-66527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1266" t="-1612727" r="-63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28329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A5DB9B6-C442-440A-9DFF-4DE1076D29E9}"/>
              </a:ext>
            </a:extLst>
          </p:cNvPr>
          <p:cNvGrpSpPr/>
          <p:nvPr/>
        </p:nvGrpSpPr>
        <p:grpSpPr>
          <a:xfrm>
            <a:off x="531138" y="4656395"/>
            <a:ext cx="6933691" cy="1950014"/>
            <a:chOff x="531138" y="4528933"/>
            <a:chExt cx="6933691" cy="195001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040247-B38B-4488-845F-FDDAAB17609B}"/>
                </a:ext>
              </a:extLst>
            </p:cNvPr>
            <p:cNvSpPr txBox="1"/>
            <p:nvPr/>
          </p:nvSpPr>
          <p:spPr>
            <a:xfrm>
              <a:off x="531138" y="452893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61A6EB3-4BDB-4154-82EB-C8CDE189981B}"/>
                    </a:ext>
                  </a:extLst>
                </p:cNvPr>
                <p:cNvSpPr txBox="1"/>
                <p:nvPr/>
              </p:nvSpPr>
              <p:spPr>
                <a:xfrm>
                  <a:off x="1480759" y="5240952"/>
                  <a:ext cx="180272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61A6EB3-4BDB-4154-82EB-C8CDE1899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759" y="5240952"/>
                  <a:ext cx="180272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014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1BBBEE3-2857-48F3-934E-9463133207F4}"/>
                    </a:ext>
                  </a:extLst>
                </p:cNvPr>
                <p:cNvSpPr txBox="1"/>
                <p:nvPr/>
              </p:nvSpPr>
              <p:spPr>
                <a:xfrm>
                  <a:off x="1480759" y="4528933"/>
                  <a:ext cx="211034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1BBBEE3-2857-48F3-934E-946313320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759" y="4528933"/>
                  <a:ext cx="211034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67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6E38E3F-F0BF-4219-8564-D324CD700592}"/>
                    </a:ext>
                  </a:extLst>
                </p:cNvPr>
                <p:cNvSpPr txBox="1"/>
                <p:nvPr/>
              </p:nvSpPr>
              <p:spPr>
                <a:xfrm>
                  <a:off x="1480759" y="6016513"/>
                  <a:ext cx="5984070" cy="4624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d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6E38E3F-F0BF-4219-8564-D324CD700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759" y="6016513"/>
                  <a:ext cx="5984070" cy="462434"/>
                </a:xfrm>
                <a:prstGeom prst="rect">
                  <a:avLst/>
                </a:prstGeom>
                <a:blipFill>
                  <a:blip r:embed="rId7"/>
                  <a:stretch>
                    <a:fillRect l="-305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3887C5-B8B2-40C3-A4A6-E9BDA189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20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1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8DB7A-1482-49BF-8386-BF14C88C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作业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1】</a:t>
            </a:r>
            <a:r>
              <a:rPr lang="zh-CN" altLang="en-US" sz="3600" dirty="0"/>
              <a:t>有多少</a:t>
            </a:r>
            <a:r>
              <a:rPr lang="zh-CN" altLang="en-US" sz="3600" b="1" dirty="0"/>
              <a:t>存储元</a:t>
            </a:r>
            <a:r>
              <a:rPr lang="zh-CN" altLang="en-US" sz="3600" dirty="0"/>
              <a:t>，至少要几根地址线、数据线？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62C4BA-F4C8-4957-9882-6F25A30DDCA2}"/>
                  </a:ext>
                </a:extLst>
              </p:cNvPr>
              <p:cNvSpPr txBox="1"/>
              <p:nvPr/>
            </p:nvSpPr>
            <p:spPr>
              <a:xfrm>
                <a:off x="1008611" y="1119446"/>
                <a:ext cx="16760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862C4BA-F4C8-4957-9882-6F25A30DD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11" y="1119446"/>
                <a:ext cx="1676036" cy="461665"/>
              </a:xfrm>
              <a:prstGeom prst="rect">
                <a:avLst/>
              </a:prstGeom>
              <a:blipFill>
                <a:blip r:embed="rId3"/>
                <a:stretch>
                  <a:fillRect l="-4727" t="-6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4272FDF-552F-415C-A786-C079B3ACB4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" t="13720" r="2181" b="2285"/>
          <a:stretch/>
        </p:blipFill>
        <p:spPr>
          <a:xfrm>
            <a:off x="193961" y="3434386"/>
            <a:ext cx="5818911" cy="28285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7B1E1F-28E8-4684-AA73-6B524A70DB2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14222" b="1414"/>
          <a:stretch/>
        </p:blipFill>
        <p:spPr>
          <a:xfrm>
            <a:off x="6273467" y="3519571"/>
            <a:ext cx="5730112" cy="27434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76D7FC-0584-41DF-8F7F-38660578280E}"/>
                  </a:ext>
                </a:extLst>
              </p:cNvPr>
              <p:cNvSpPr txBox="1"/>
              <p:nvPr/>
            </p:nvSpPr>
            <p:spPr>
              <a:xfrm>
                <a:off x="6633557" y="1119445"/>
                <a:ext cx="18603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𝟐𝟓𝟔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76D7FC-0584-41DF-8F7F-386605782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57" y="1119445"/>
                <a:ext cx="1860381" cy="461665"/>
              </a:xfrm>
              <a:prstGeom prst="rect">
                <a:avLst/>
              </a:prstGeom>
              <a:blipFill>
                <a:blip r:embed="rId6"/>
                <a:stretch>
                  <a:fillRect l="-4262" t="-6667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7CC0032-C479-4676-A921-195AB12D9F64}"/>
              </a:ext>
            </a:extLst>
          </p:cNvPr>
          <p:cNvSpPr txBox="1"/>
          <p:nvPr/>
        </p:nvSpPr>
        <p:spPr>
          <a:xfrm>
            <a:off x="2039392" y="1687789"/>
            <a:ext cx="2975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存储元</a:t>
            </a:r>
            <a:r>
              <a:rPr lang="en-US" altLang="zh-CN" sz="2400" dirty="0"/>
              <a:t>=64K*1=64K</a:t>
            </a:r>
            <a:r>
              <a:rPr lang="zh-CN" altLang="en-US" sz="2400" dirty="0"/>
              <a:t>个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5B216B-6DBD-4C58-B9FC-0EC26EDFBA23}"/>
              </a:ext>
            </a:extLst>
          </p:cNvPr>
          <p:cNvSpPr txBox="1"/>
          <p:nvPr/>
        </p:nvSpPr>
        <p:spPr>
          <a:xfrm>
            <a:off x="7525919" y="1687789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存储元</a:t>
            </a:r>
            <a:r>
              <a:rPr lang="en-US" altLang="zh-CN" sz="2400" dirty="0"/>
              <a:t>=256K*4=1M</a:t>
            </a:r>
            <a:r>
              <a:rPr lang="zh-CN" altLang="en-US" sz="2400" dirty="0"/>
              <a:t>个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3A449F-2E27-4E6F-A22A-5E46F2397055}"/>
              </a:ext>
            </a:extLst>
          </p:cNvPr>
          <p:cNvSpPr txBox="1"/>
          <p:nvPr/>
        </p:nvSpPr>
        <p:spPr>
          <a:xfrm>
            <a:off x="2039392" y="221318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地址线：</a:t>
            </a:r>
            <a:r>
              <a:rPr lang="en-US" altLang="zh-CN" sz="2400" dirty="0"/>
              <a:t>16</a:t>
            </a:r>
            <a:r>
              <a:rPr lang="zh-CN" altLang="en-US" sz="2400" dirty="0"/>
              <a:t>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A2E7BB3-A296-4033-BF59-B551DDDB0396}"/>
                  </a:ext>
                </a:extLst>
              </p:cNvPr>
              <p:cNvSpPr txBox="1"/>
              <p:nvPr/>
            </p:nvSpPr>
            <p:spPr>
              <a:xfrm>
                <a:off x="4588626" y="2290128"/>
                <a:ext cx="1205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=64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A2E7BB3-A296-4033-BF59-B551DDDB0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626" y="2290128"/>
                <a:ext cx="1205586" cy="307777"/>
              </a:xfrm>
              <a:prstGeom prst="rect">
                <a:avLst/>
              </a:prstGeom>
              <a:blipFill>
                <a:blip r:embed="rId7"/>
                <a:stretch>
                  <a:fillRect l="-4569" t="-4000" r="-406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57D27DE8-9B14-4177-B139-D36E3CE7D9B0}"/>
              </a:ext>
            </a:extLst>
          </p:cNvPr>
          <p:cNvSpPr txBox="1"/>
          <p:nvPr/>
        </p:nvSpPr>
        <p:spPr>
          <a:xfrm>
            <a:off x="2039391" y="2738581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数据线：  </a:t>
            </a:r>
            <a:r>
              <a:rPr lang="en-US" altLang="zh-CN" sz="2400" dirty="0"/>
              <a:t>1</a:t>
            </a:r>
            <a:r>
              <a:rPr lang="zh-CN" altLang="en-US" sz="2400" dirty="0"/>
              <a:t>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6C8305-7025-4B26-AC45-A026B8AA0CBC}"/>
              </a:ext>
            </a:extLst>
          </p:cNvPr>
          <p:cNvSpPr txBox="1"/>
          <p:nvPr/>
        </p:nvSpPr>
        <p:spPr>
          <a:xfrm>
            <a:off x="7523803" y="221318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地址线：</a:t>
            </a:r>
            <a:r>
              <a:rPr lang="en-US" altLang="zh-CN" sz="2400" dirty="0"/>
              <a:t>18</a:t>
            </a:r>
            <a:r>
              <a:rPr lang="zh-CN" altLang="en-US" sz="2400" dirty="0"/>
              <a:t>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A5D9F0-62FB-4029-82B7-512955D87058}"/>
              </a:ext>
            </a:extLst>
          </p:cNvPr>
          <p:cNvSpPr txBox="1"/>
          <p:nvPr/>
        </p:nvSpPr>
        <p:spPr>
          <a:xfrm>
            <a:off x="7523802" y="2738581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数据线：  </a:t>
            </a:r>
            <a:r>
              <a:rPr lang="en-US" altLang="zh-CN" sz="2400" dirty="0"/>
              <a:t>4</a:t>
            </a:r>
            <a:r>
              <a:rPr lang="zh-CN" altLang="en-US" sz="2400" dirty="0"/>
              <a:t>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DFE291-9166-4CF3-AEDE-EA71FFF14B72}"/>
                  </a:ext>
                </a:extLst>
              </p:cNvPr>
              <p:cNvSpPr txBox="1"/>
              <p:nvPr/>
            </p:nvSpPr>
            <p:spPr>
              <a:xfrm>
                <a:off x="10349225" y="2367073"/>
                <a:ext cx="13482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=256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CN" altLang="en-US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DFE291-9166-4CF3-AEDE-EA71FFF14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25" y="2367073"/>
                <a:ext cx="1348254" cy="307777"/>
              </a:xfrm>
              <a:prstGeom prst="rect">
                <a:avLst/>
              </a:prstGeom>
              <a:blipFill>
                <a:blip r:embed="rId8"/>
                <a:stretch>
                  <a:fillRect l="-4072" t="-1961" r="-362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41A4944C-34CF-4299-91E6-62341B428AD4}"/>
              </a:ext>
            </a:extLst>
          </p:cNvPr>
          <p:cNvSpPr txBox="1"/>
          <p:nvPr/>
        </p:nvSpPr>
        <p:spPr>
          <a:xfrm>
            <a:off x="1401205" y="170552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解</a:t>
            </a:r>
            <a:r>
              <a:rPr lang="zh-CN" altLang="en-US" sz="2400" dirty="0">
                <a:solidFill>
                  <a:schemeClr val="accent5"/>
                </a:solidFill>
              </a:rPr>
              <a:t>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EEFD52-D138-4394-95CD-22C882FF1A31}"/>
              </a:ext>
            </a:extLst>
          </p:cNvPr>
          <p:cNvSpPr txBox="1"/>
          <p:nvPr/>
        </p:nvSpPr>
        <p:spPr>
          <a:xfrm>
            <a:off x="6948564" y="168778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解</a:t>
            </a:r>
            <a:r>
              <a:rPr lang="zh-CN" altLang="en-US" sz="2400" dirty="0">
                <a:solidFill>
                  <a:schemeClr val="accent5"/>
                </a:solidFill>
              </a:rPr>
              <a:t>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82FC30-1C8C-4A8A-9807-3DD9AB9F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10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854EA-3768-4B17-8ED2-7135C6E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作业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2】</a:t>
            </a:r>
            <a:r>
              <a:rPr lang="zh-CN" altLang="en-US" sz="4400" dirty="0"/>
              <a:t>用</a:t>
            </a:r>
            <a:r>
              <a:rPr lang="en-US" altLang="zh-CN" sz="4400" dirty="0"/>
              <a:t>ROM</a:t>
            </a:r>
            <a:r>
              <a:rPr lang="zh-CN" altLang="en-US" sz="4400" dirty="0"/>
              <a:t>实现两个</a:t>
            </a:r>
            <a:r>
              <a:rPr lang="en-US" altLang="zh-CN" sz="4400" dirty="0"/>
              <a:t>3</a:t>
            </a:r>
            <a:r>
              <a:rPr lang="zh-CN" altLang="en-US" sz="4400" dirty="0"/>
              <a:t>位二进制数乘法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216103-EFD2-4357-B958-6CB42BF1DDA8}"/>
              </a:ext>
            </a:extLst>
          </p:cNvPr>
          <p:cNvSpPr txBox="1"/>
          <p:nvPr/>
        </p:nvSpPr>
        <p:spPr>
          <a:xfrm>
            <a:off x="1391000" y="1493825"/>
            <a:ext cx="803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</a:t>
            </a:r>
            <a:r>
              <a:rPr lang="en-US" altLang="zh-CN" sz="2400" dirty="0"/>
              <a:t>3</a:t>
            </a:r>
            <a:r>
              <a:rPr lang="zh-CN" altLang="en-US" sz="2400" dirty="0"/>
              <a:t>位二进制数相乘，共有</a:t>
            </a:r>
            <a:r>
              <a:rPr lang="en-US" altLang="zh-CN" sz="2400" dirty="0"/>
              <a:t>6</a:t>
            </a:r>
            <a:r>
              <a:rPr lang="zh-CN" altLang="en-US" sz="2400" dirty="0"/>
              <a:t>位输入，即地址线需要</a:t>
            </a:r>
            <a:r>
              <a:rPr lang="en-US" altLang="zh-CN" sz="2400" dirty="0"/>
              <a:t>6</a:t>
            </a:r>
            <a:r>
              <a:rPr lang="zh-CN" altLang="en-US" sz="2400" dirty="0"/>
              <a:t>根；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2D7CED-69FF-44B8-9A81-B63DD48D5F88}"/>
              </a:ext>
            </a:extLst>
          </p:cNvPr>
          <p:cNvSpPr txBox="1"/>
          <p:nvPr/>
        </p:nvSpPr>
        <p:spPr>
          <a:xfrm>
            <a:off x="590781" y="149382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解</a:t>
            </a:r>
            <a:r>
              <a:rPr lang="zh-CN" altLang="en-US" sz="2400" dirty="0">
                <a:solidFill>
                  <a:schemeClr val="accent5"/>
                </a:solidFill>
              </a:rPr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B31271-AEBE-49CF-8134-3318E57EA331}"/>
              </a:ext>
            </a:extLst>
          </p:cNvPr>
          <p:cNvSpPr txBox="1"/>
          <p:nvPr/>
        </p:nvSpPr>
        <p:spPr>
          <a:xfrm>
            <a:off x="1391000" y="2150238"/>
            <a:ext cx="1056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两个</a:t>
            </a:r>
            <a:r>
              <a:rPr lang="en-US" altLang="zh-CN" sz="2400" dirty="0"/>
              <a:t>3</a:t>
            </a:r>
            <a:r>
              <a:rPr lang="zh-CN" altLang="en-US" sz="2400" dirty="0"/>
              <a:t>位二进制数相乘最大值</a:t>
            </a:r>
            <a:r>
              <a:rPr lang="en-US" altLang="zh-CN" sz="2400" dirty="0"/>
              <a:t>=49</a:t>
            </a:r>
            <a:r>
              <a:rPr lang="zh-CN" altLang="en-US" sz="2400" dirty="0"/>
              <a:t> </a:t>
            </a:r>
            <a:r>
              <a:rPr lang="en-US" altLang="zh-CN" sz="2400" dirty="0"/>
              <a:t>(11_0001)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，共有</a:t>
            </a:r>
            <a:r>
              <a:rPr lang="en-US" altLang="zh-CN" sz="2400" dirty="0"/>
              <a:t>6</a:t>
            </a:r>
            <a:r>
              <a:rPr lang="zh-CN" altLang="en-US" sz="2400" dirty="0"/>
              <a:t>位输出，即数据线要</a:t>
            </a:r>
            <a:r>
              <a:rPr lang="en-US" altLang="zh-CN" sz="2400" dirty="0"/>
              <a:t>6</a:t>
            </a:r>
            <a:r>
              <a:rPr lang="zh-CN" altLang="en-US" sz="2400" dirty="0"/>
              <a:t>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BBDF81-0CB7-48E2-9DDC-BE828BF4E75E}"/>
                  </a:ext>
                </a:extLst>
              </p:cNvPr>
              <p:cNvSpPr txBox="1"/>
              <p:nvPr/>
            </p:nvSpPr>
            <p:spPr>
              <a:xfrm>
                <a:off x="1391000" y="2915859"/>
                <a:ext cx="4590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所以，</a:t>
                </a:r>
                <a:r>
                  <a:rPr lang="en-US" altLang="zh-CN" sz="2400" dirty="0"/>
                  <a:t>ROM</a:t>
                </a:r>
                <a:r>
                  <a:rPr lang="zh-CN" altLang="en-US" sz="2400" dirty="0"/>
                  <a:t>的容量：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位</m:t>
                    </m:r>
                  </m:oMath>
                </a14:m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BBDF81-0CB7-48E2-9DDC-BE828BF4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00" y="2915859"/>
                <a:ext cx="4590424" cy="461665"/>
              </a:xfrm>
              <a:prstGeom prst="rect">
                <a:avLst/>
              </a:prstGeom>
              <a:blipFill>
                <a:blip r:embed="rId3"/>
                <a:stretch>
                  <a:fillRect l="-1992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B54B09C-38E5-4172-9F15-9719BB02A854}"/>
                  </a:ext>
                </a:extLst>
              </p:cNvPr>
              <p:cNvSpPr/>
              <p:nvPr/>
            </p:nvSpPr>
            <p:spPr>
              <a:xfrm>
                <a:off x="4682836" y="4134196"/>
                <a:ext cx="1413164" cy="217239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ROM</a:t>
                </a:r>
              </a:p>
              <a:p>
                <a:pPr algn="ctr"/>
                <a:endParaRPr lang="en-US" altLang="zh-CN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位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B54B09C-38E5-4172-9F15-9719BB02A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36" y="4134196"/>
                <a:ext cx="1413164" cy="21723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6AC43014-C11E-4FD7-86A9-41CF1FDC88C2}"/>
              </a:ext>
            </a:extLst>
          </p:cNvPr>
          <p:cNvSpPr/>
          <p:nvPr/>
        </p:nvSpPr>
        <p:spPr>
          <a:xfrm>
            <a:off x="4145280" y="4843549"/>
            <a:ext cx="537556" cy="88114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1C52E3D-5C34-4898-B25D-8E608891A242}"/>
              </a:ext>
            </a:extLst>
          </p:cNvPr>
          <p:cNvSpPr/>
          <p:nvPr/>
        </p:nvSpPr>
        <p:spPr>
          <a:xfrm>
            <a:off x="6096000" y="4843549"/>
            <a:ext cx="537556" cy="88114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5F0D4C-1DB7-471B-933D-B74C0108C738}"/>
              </a:ext>
            </a:extLst>
          </p:cNvPr>
          <p:cNvSpPr txBox="1"/>
          <p:nvPr/>
        </p:nvSpPr>
        <p:spPr>
          <a:xfrm>
            <a:off x="2944091" y="5053290"/>
            <a:ext cx="1201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地址线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9F2663-FA11-400D-BB0B-AD479F20E0DB}"/>
              </a:ext>
            </a:extLst>
          </p:cNvPr>
          <p:cNvSpPr txBox="1"/>
          <p:nvPr/>
        </p:nvSpPr>
        <p:spPr>
          <a:xfrm>
            <a:off x="6684818" y="5053290"/>
            <a:ext cx="1201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数据线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5504D-DAA3-498F-921A-77479481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22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48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548A-AE78-4E31-9C14-FA6CC1BA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作业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3】</a:t>
            </a:r>
            <a:r>
              <a:rPr lang="en-US" altLang="zh-CN" sz="4400" spc="0" dirty="0"/>
              <a:t>DRAM</a:t>
            </a:r>
            <a:r>
              <a:rPr lang="en-US" altLang="zh-CN" sz="4400" dirty="0"/>
              <a:t> </a:t>
            </a:r>
            <a:r>
              <a:rPr lang="zh-CN" altLang="en-US" sz="4000" dirty="0"/>
              <a:t>刷新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2A3EFED-86CD-4EA3-A8A9-FCAE386A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23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BD9A6B04-2756-47CD-B649-37A2AEDE7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60930"/>
              </p:ext>
            </p:extLst>
          </p:nvPr>
        </p:nvGraphicFramePr>
        <p:xfrm>
          <a:off x="7765311" y="3263102"/>
          <a:ext cx="3486272" cy="2926080"/>
        </p:xfrm>
        <a:graphic>
          <a:graphicData uri="http://schemas.openxmlformats.org/drawingml/2006/table">
            <a:tbl>
              <a:tblPr bandRow="1" bandCol="1">
                <a:tableStyleId>{5C22544A-7EE6-4342-B048-85BDC9FD1C3A}</a:tableStyleId>
              </a:tblPr>
              <a:tblGrid>
                <a:gridCol w="435784">
                  <a:extLst>
                    <a:ext uri="{9D8B030D-6E8A-4147-A177-3AD203B41FA5}">
                      <a16:colId xmlns:a16="http://schemas.microsoft.com/office/drawing/2014/main" val="2221143814"/>
                    </a:ext>
                  </a:extLst>
                </a:gridCol>
                <a:gridCol w="435784">
                  <a:extLst>
                    <a:ext uri="{9D8B030D-6E8A-4147-A177-3AD203B41FA5}">
                      <a16:colId xmlns:a16="http://schemas.microsoft.com/office/drawing/2014/main" val="2719413979"/>
                    </a:ext>
                  </a:extLst>
                </a:gridCol>
                <a:gridCol w="435784">
                  <a:extLst>
                    <a:ext uri="{9D8B030D-6E8A-4147-A177-3AD203B41FA5}">
                      <a16:colId xmlns:a16="http://schemas.microsoft.com/office/drawing/2014/main" val="641891061"/>
                    </a:ext>
                  </a:extLst>
                </a:gridCol>
                <a:gridCol w="435784">
                  <a:extLst>
                    <a:ext uri="{9D8B030D-6E8A-4147-A177-3AD203B41FA5}">
                      <a16:colId xmlns:a16="http://schemas.microsoft.com/office/drawing/2014/main" val="1137936940"/>
                    </a:ext>
                  </a:extLst>
                </a:gridCol>
                <a:gridCol w="435784">
                  <a:extLst>
                    <a:ext uri="{9D8B030D-6E8A-4147-A177-3AD203B41FA5}">
                      <a16:colId xmlns:a16="http://schemas.microsoft.com/office/drawing/2014/main" val="4248279275"/>
                    </a:ext>
                  </a:extLst>
                </a:gridCol>
                <a:gridCol w="435784">
                  <a:extLst>
                    <a:ext uri="{9D8B030D-6E8A-4147-A177-3AD203B41FA5}">
                      <a16:colId xmlns:a16="http://schemas.microsoft.com/office/drawing/2014/main" val="745847664"/>
                    </a:ext>
                  </a:extLst>
                </a:gridCol>
                <a:gridCol w="435784">
                  <a:extLst>
                    <a:ext uri="{9D8B030D-6E8A-4147-A177-3AD203B41FA5}">
                      <a16:colId xmlns:a16="http://schemas.microsoft.com/office/drawing/2014/main" val="2748523829"/>
                    </a:ext>
                  </a:extLst>
                </a:gridCol>
                <a:gridCol w="435784">
                  <a:extLst>
                    <a:ext uri="{9D8B030D-6E8A-4147-A177-3AD203B41FA5}">
                      <a16:colId xmlns:a16="http://schemas.microsoft.com/office/drawing/2014/main" val="1561473267"/>
                    </a:ext>
                  </a:extLst>
                </a:gridCol>
              </a:tblGrid>
              <a:tr h="28947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78267"/>
                  </a:ext>
                </a:extLst>
              </a:tr>
              <a:tr h="28947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26215"/>
                  </a:ext>
                </a:extLst>
              </a:tr>
              <a:tr h="28947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46475"/>
                  </a:ext>
                </a:extLst>
              </a:tr>
              <a:tr h="28947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86127"/>
                  </a:ext>
                </a:extLst>
              </a:tr>
              <a:tr h="28947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58044"/>
                  </a:ext>
                </a:extLst>
              </a:tr>
              <a:tr h="28947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69628"/>
                  </a:ext>
                </a:extLst>
              </a:tr>
              <a:tr h="28947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89247"/>
                  </a:ext>
                </a:extLst>
              </a:tr>
              <a:tr h="289477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8810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4BEF85-EA89-4D5A-9F36-16B54A517EB7}"/>
              </a:ext>
            </a:extLst>
          </p:cNvPr>
          <p:cNvSpPr txBox="1"/>
          <p:nvPr/>
        </p:nvSpPr>
        <p:spPr>
          <a:xfrm>
            <a:off x="940417" y="2956013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一次刷新一行，刷新全部</a:t>
            </a:r>
            <a:r>
              <a:rPr lang="en-US" altLang="zh-CN" sz="2400" dirty="0"/>
              <a:t>(</a:t>
            </a:r>
            <a:r>
              <a:rPr lang="zh-CN" altLang="en-US" sz="2400" b="1" dirty="0"/>
              <a:t>刷新时间</a:t>
            </a:r>
            <a:r>
              <a:rPr lang="en-US" altLang="zh-CN" sz="2400" dirty="0"/>
              <a:t>)</a:t>
            </a:r>
            <a:r>
              <a:rPr lang="zh-CN" altLang="en-US" sz="2400" dirty="0"/>
              <a:t>需要：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35CEDE5-A1A0-4675-B6A5-C66F06DB3EFC}"/>
              </a:ext>
            </a:extLst>
          </p:cNvPr>
          <p:cNvSpPr txBox="1"/>
          <p:nvPr/>
        </p:nvSpPr>
        <p:spPr>
          <a:xfrm>
            <a:off x="355136" y="295601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5"/>
                </a:solidFill>
              </a:rPr>
              <a:t>解</a:t>
            </a:r>
            <a:r>
              <a:rPr lang="zh-CN" altLang="en-US" sz="2400" dirty="0">
                <a:solidFill>
                  <a:schemeClr val="accent5"/>
                </a:solidFill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10139ED-00EC-4392-B76D-131D81B2C49A}"/>
                  </a:ext>
                </a:extLst>
              </p:cNvPr>
              <p:cNvSpPr txBox="1"/>
              <p:nvPr/>
            </p:nvSpPr>
            <p:spPr>
              <a:xfrm>
                <a:off x="1167633" y="3552405"/>
                <a:ext cx="53949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𝑟𝑜𝑤𝑠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×100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=6,400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=6.4 </m:t>
                      </m:r>
                      <m:r>
                        <a:rPr lang="zh-CN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10139ED-00EC-4392-B76D-131D81B2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33" y="3552405"/>
                <a:ext cx="5394938" cy="461665"/>
              </a:xfrm>
              <a:prstGeom prst="rect">
                <a:avLst/>
              </a:prstGeom>
              <a:blipFill>
                <a:blip r:embed="rId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6929BFE-8906-41E6-B6AD-C10F316B4813}"/>
              </a:ext>
            </a:extLst>
          </p:cNvPr>
          <p:cNvSpPr txBox="1"/>
          <p:nvPr/>
        </p:nvSpPr>
        <p:spPr>
          <a:xfrm>
            <a:off x="940417" y="4169341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全部</a:t>
            </a:r>
            <a:r>
              <a:rPr lang="en-US" altLang="zh-CN" sz="2400" dirty="0"/>
              <a:t>64</a:t>
            </a:r>
            <a:r>
              <a:rPr lang="zh-CN" altLang="en-US" sz="2400" dirty="0"/>
              <a:t>行刷新</a:t>
            </a:r>
            <a:r>
              <a:rPr lang="en-US" altLang="zh-CN" sz="2400" dirty="0"/>
              <a:t>(</a:t>
            </a:r>
            <a:r>
              <a:rPr lang="zh-CN" altLang="en-US" sz="2400" b="1" dirty="0"/>
              <a:t>刷新周期</a:t>
            </a:r>
            <a:r>
              <a:rPr lang="en-US" altLang="zh-CN" sz="2400" dirty="0"/>
              <a:t>)</a:t>
            </a:r>
            <a:r>
              <a:rPr lang="zh-CN" altLang="en-US" sz="2400" dirty="0"/>
              <a:t>需要：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22EFA82-D03B-42A1-95FC-2D4C732FF8C0}"/>
                  </a:ext>
                </a:extLst>
              </p:cNvPr>
              <p:cNvSpPr txBox="1"/>
              <p:nvPr/>
            </p:nvSpPr>
            <p:spPr>
              <a:xfrm>
                <a:off x="1167633" y="4726142"/>
                <a:ext cx="5282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𝑟𝑜𝑤𝑠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×15.6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=998. 4 </m:t>
                      </m:r>
                      <m:r>
                        <a:rPr lang="zh-CN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 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22EFA82-D03B-42A1-95FC-2D4C732FF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33" y="4726142"/>
                <a:ext cx="5282728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26F9F54A-4E27-413F-8A33-542AD7799D84}"/>
              </a:ext>
            </a:extLst>
          </p:cNvPr>
          <p:cNvSpPr txBox="1"/>
          <p:nvPr/>
        </p:nvSpPr>
        <p:spPr>
          <a:xfrm>
            <a:off x="940417" y="540024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刷新时间</a:t>
            </a:r>
            <a:r>
              <a:rPr lang="zh-CN" altLang="en-US" sz="2400" dirty="0"/>
              <a:t>占</a:t>
            </a:r>
            <a:r>
              <a:rPr lang="zh-CN" altLang="en-US" sz="2400" b="1" dirty="0"/>
              <a:t>刷新周期</a:t>
            </a:r>
            <a:r>
              <a:rPr lang="zh-CN" altLang="en-US" sz="2400" dirty="0"/>
              <a:t>的百分比：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3B149C9-AA8F-4769-ACBB-59906F92A011}"/>
                  </a:ext>
                </a:extLst>
              </p:cNvPr>
              <p:cNvSpPr txBox="1"/>
              <p:nvPr/>
            </p:nvSpPr>
            <p:spPr>
              <a:xfrm>
                <a:off x="1167633" y="5899879"/>
                <a:ext cx="2338397" cy="78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6.4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𝑚𝑠</m:t>
                          </m:r>
                        </m:den>
                      </m:f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 64%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3B149C9-AA8F-4769-ACBB-59906F92A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33" y="5899879"/>
                <a:ext cx="2338397" cy="786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>
            <a:extLst>
              <a:ext uri="{FF2B5EF4-FFF2-40B4-BE49-F238E27FC236}">
                <a16:creationId xmlns:a16="http://schemas.microsoft.com/office/drawing/2014/main" id="{20A82D65-AE40-4B12-9D6C-9B95A0A0C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804" y="936098"/>
            <a:ext cx="11410604" cy="17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A6548A-AE78-4E31-9C14-FA6CC1BA24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600" dirty="0">
                    <a:solidFill>
                      <a:schemeClr val="bg1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3600" dirty="0">
                    <a:solidFill>
                      <a:schemeClr val="bg1">
                        <a:lumMod val="50000"/>
                      </a:schemeClr>
                    </a:solidFill>
                  </a:rPr>
                  <a:t>作业</a:t>
                </a:r>
                <a:r>
                  <a:rPr lang="en-US" altLang="zh-CN" sz="3600" dirty="0">
                    <a:solidFill>
                      <a:schemeClr val="bg1">
                        <a:lumMod val="50000"/>
                      </a:schemeClr>
                    </a:solidFill>
                  </a:rPr>
                  <a:t>4】</a:t>
                </a:r>
                <a:r>
                  <a:rPr lang="en-US" altLang="zh-CN" sz="4400" spc="0" dirty="0"/>
                  <a:t>SRAM</a:t>
                </a:r>
                <a:r>
                  <a:rPr lang="en-US" altLang="zh-CN" sz="4400" dirty="0"/>
                  <a:t> </a:t>
                </a:r>
                <a:r>
                  <a:rPr lang="en-US" altLang="zh-CN" sz="4000" dirty="0"/>
                  <a:t>8K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8</a:t>
                </a:r>
                <a:r>
                  <a:rPr lang="zh-CN" altLang="en-US" sz="4000" dirty="0"/>
                  <a:t>位 </a:t>
                </a:r>
                <a:r>
                  <a:rPr lang="zh-CN" altLang="en-US" sz="4000" dirty="0">
                    <a:solidFill>
                      <a:schemeClr val="bg1">
                        <a:lumMod val="50000"/>
                      </a:schemeClr>
                    </a:solidFill>
                  </a:rPr>
                  <a:t>→</a:t>
                </a:r>
                <a:r>
                  <a:rPr lang="zh-CN" altLang="en-US" sz="4000" dirty="0"/>
                  <a:t> </a:t>
                </a:r>
                <a:r>
                  <a:rPr lang="en-US" altLang="zh-CN" sz="4000" dirty="0"/>
                  <a:t>16K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4000" dirty="0"/>
                  <a:t>16</a:t>
                </a:r>
                <a:r>
                  <a:rPr lang="zh-CN" altLang="en-US" sz="4000" dirty="0"/>
                  <a:t>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EA6548A-AE78-4E31-9C14-FA6CC1BA2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35" b="-20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D01C096-CD90-4B10-97F1-1D2FF04689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" t="770" r="1770" b="1112"/>
          <a:stretch/>
        </p:blipFill>
        <p:spPr>
          <a:xfrm>
            <a:off x="2344188" y="1030778"/>
            <a:ext cx="6389717" cy="5690697"/>
          </a:xfrm>
          <a:prstGeom prst="rect">
            <a:avLst/>
          </a:prstGeom>
        </p:spPr>
      </p:pic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6FCCB13-B146-4049-9DC7-81CDA5F4B0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1705" y="5100066"/>
            <a:ext cx="1407622" cy="684000"/>
          </a:xfrm>
          <a:prstGeom prst="bentConnector3">
            <a:avLst>
              <a:gd name="adj1" fmla="val 99213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A9EECD1-A279-4B6E-85CC-04D8E3101B9B}"/>
              </a:ext>
            </a:extLst>
          </p:cNvPr>
          <p:cNvCxnSpPr/>
          <p:nvPr/>
        </p:nvCxnSpPr>
        <p:spPr>
          <a:xfrm>
            <a:off x="4073236" y="6145877"/>
            <a:ext cx="936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96FA2B2-F58E-4CA3-987E-0944E92876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1705" y="2306989"/>
            <a:ext cx="1407622" cy="684000"/>
          </a:xfrm>
          <a:prstGeom prst="bentConnector3">
            <a:avLst>
              <a:gd name="adj1" fmla="val 99213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12B623F0-BC9A-4999-976A-57F7887FADA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7974" y="3924633"/>
            <a:ext cx="2808000" cy="1620000"/>
          </a:xfrm>
          <a:prstGeom prst="bentConnector3">
            <a:avLst>
              <a:gd name="adj1" fmla="val 99213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933D0-EC41-481B-A939-48B9982B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24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10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D339-E037-4E65-ACA9-3BB6EDCC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1】</a:t>
            </a:r>
            <a:r>
              <a:rPr lang="zh-CN" altLang="en-US" dirty="0"/>
              <a:t>画出门控</a:t>
            </a:r>
            <a:r>
              <a:rPr lang="en-US" altLang="zh-CN" dirty="0"/>
              <a:t>SR</a:t>
            </a:r>
            <a:r>
              <a:rPr lang="zh-CN" altLang="en-US" dirty="0"/>
              <a:t>锁存器输出端</a:t>
            </a:r>
            <a:r>
              <a:rPr lang="en-US" altLang="zh-CN" dirty="0"/>
              <a:t>Q</a:t>
            </a:r>
            <a:r>
              <a:rPr lang="zh-CN" altLang="en-US" dirty="0"/>
              <a:t>的波形图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79EFD72-3248-40F7-B987-AE61D41FFAD9}"/>
                  </a:ext>
                </a:extLst>
              </p:cNvPr>
              <p:cNvSpPr txBox="1"/>
              <p:nvPr/>
            </p:nvSpPr>
            <p:spPr>
              <a:xfrm>
                <a:off x="9082294" y="4511557"/>
                <a:ext cx="1895519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latin typeface="+mn-ea"/>
                  </a:rPr>
                  <a:t>初态</a:t>
                </a:r>
                <a:r>
                  <a:rPr lang="zh-CN" altLang="en-US" sz="2400" dirty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79EFD72-3248-40F7-B987-AE61D41F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294" y="4511557"/>
                <a:ext cx="1895519" cy="533479"/>
              </a:xfrm>
              <a:prstGeom prst="rect">
                <a:avLst/>
              </a:prstGeom>
              <a:blipFill>
                <a:blip r:embed="rId3"/>
                <a:stretch>
                  <a:fillRect l="-5145" b="-26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E70AAC6B-E3EB-4836-A197-69864FBBB1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" t="4182" r="2696" b="5880"/>
          <a:stretch/>
        </p:blipFill>
        <p:spPr>
          <a:xfrm rot="16200000">
            <a:off x="8226197" y="439943"/>
            <a:ext cx="3322867" cy="43316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80BB2D-B667-43E9-8FB7-0C1F3958FB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9" t="3374" r="1175" b="869"/>
          <a:stretch/>
        </p:blipFill>
        <p:spPr>
          <a:xfrm rot="16200000">
            <a:off x="2026560" y="-289926"/>
            <a:ext cx="4339248" cy="685872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471B299-4711-400D-A4D0-4D8A6C17E29E}"/>
              </a:ext>
            </a:extLst>
          </p:cNvPr>
          <p:cNvGrpSpPr/>
          <p:nvPr/>
        </p:nvGrpSpPr>
        <p:grpSpPr>
          <a:xfrm>
            <a:off x="208315" y="1503719"/>
            <a:ext cx="7417230" cy="5184504"/>
            <a:chOff x="208315" y="1503719"/>
            <a:chExt cx="7417230" cy="51845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824DCD4-D221-4307-A516-D136368E9F9F}"/>
                </a:ext>
              </a:extLst>
            </p:cNvPr>
            <p:cNvGrpSpPr/>
            <p:nvPr/>
          </p:nvGrpSpPr>
          <p:grpSpPr>
            <a:xfrm>
              <a:off x="208315" y="5358791"/>
              <a:ext cx="7417230" cy="1329432"/>
              <a:chOff x="208315" y="5358791"/>
              <a:chExt cx="7417230" cy="1329432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1B925E5-08E5-44E8-8DC2-BA0DC5A9CE8C}"/>
                  </a:ext>
                </a:extLst>
              </p:cNvPr>
              <p:cNvSpPr txBox="1"/>
              <p:nvPr/>
            </p:nvSpPr>
            <p:spPr>
              <a:xfrm>
                <a:off x="208315" y="5497483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accent5"/>
                    </a:solidFill>
                  </a:rPr>
                  <a:t>解</a:t>
                </a:r>
                <a:r>
                  <a:rPr lang="zh-CN" altLang="en-US" sz="2400" dirty="0">
                    <a:solidFill>
                      <a:schemeClr val="accent5"/>
                    </a:solidFill>
                  </a:rPr>
                  <a:t>：</a:t>
                </a:r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74E31A2-7A45-4345-9456-FA84E6156B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17" t="3374" r="75224" b="869"/>
              <a:stretch/>
            </p:blipFill>
            <p:spPr>
              <a:xfrm rot="16200000">
                <a:off x="3531467" y="2594144"/>
                <a:ext cx="1329432" cy="6858725"/>
              </a:xfrm>
              <a:prstGeom prst="rect">
                <a:avLst/>
              </a:prstGeom>
            </p:spPr>
          </p:pic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010F15-FDE9-491B-8D05-8F0A7100EDC2}"/>
                </a:ext>
              </a:extLst>
            </p:cNvPr>
            <p:cNvSpPr/>
            <p:nvPr/>
          </p:nvSpPr>
          <p:spPr>
            <a:xfrm>
              <a:off x="2161946" y="1503719"/>
              <a:ext cx="648000" cy="518450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6C354C-9DDB-419F-87E1-E89141E00379}"/>
                </a:ext>
              </a:extLst>
            </p:cNvPr>
            <p:cNvSpPr/>
            <p:nvPr/>
          </p:nvSpPr>
          <p:spPr>
            <a:xfrm>
              <a:off x="3553970" y="1503719"/>
              <a:ext cx="686549" cy="518450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C2C3864-9D9F-4D3F-9D4D-B3188574E0E8}"/>
                </a:ext>
              </a:extLst>
            </p:cNvPr>
            <p:cNvSpPr/>
            <p:nvPr/>
          </p:nvSpPr>
          <p:spPr>
            <a:xfrm>
              <a:off x="4968162" y="1503719"/>
              <a:ext cx="686549" cy="518450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7F0B94-03A0-427C-8870-26021EA5E985}"/>
              </a:ext>
            </a:extLst>
          </p:cNvPr>
          <p:cNvSpPr txBox="1"/>
          <p:nvPr/>
        </p:nvSpPr>
        <p:spPr>
          <a:xfrm>
            <a:off x="5151184" y="3457411"/>
            <a:ext cx="492443" cy="114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非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6876B6-0515-4E01-B889-DBF5CB716D44}"/>
              </a:ext>
            </a:extLst>
          </p:cNvPr>
          <p:cNvSpPr txBox="1"/>
          <p:nvPr/>
        </p:nvSpPr>
        <p:spPr>
          <a:xfrm>
            <a:off x="5837734" y="3457411"/>
            <a:ext cx="492443" cy="114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保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持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35476-66C3-4A24-BEF6-B7ABA282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07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22EA45A-C0EC-4716-B89F-D2B2B48833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t="2339" r="21256" b="5175"/>
          <a:stretch/>
        </p:blipFill>
        <p:spPr>
          <a:xfrm rot="5400000">
            <a:off x="2440794" y="-385529"/>
            <a:ext cx="4328912" cy="722653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0A933F3-354D-4046-AA9D-7A20DAF2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2】</a:t>
            </a:r>
            <a:r>
              <a:rPr lang="zh-CN" altLang="en-US" dirty="0"/>
              <a:t>画出</a:t>
            </a:r>
            <a:r>
              <a:rPr lang="en-US" altLang="zh-CN" dirty="0"/>
              <a:t>D</a:t>
            </a:r>
            <a:r>
              <a:rPr lang="zh-CN" altLang="en-US" dirty="0"/>
              <a:t>触发器输出端</a:t>
            </a:r>
            <a:r>
              <a:rPr lang="en-US" altLang="zh-CN" dirty="0"/>
              <a:t>Q</a:t>
            </a:r>
            <a:r>
              <a:rPr lang="zh-CN" altLang="en-US" dirty="0"/>
              <a:t>波形图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7B33CE-CB22-4D86-9BB4-9E8374730BDB}"/>
                  </a:ext>
                </a:extLst>
              </p:cNvPr>
              <p:cNvSpPr txBox="1"/>
              <p:nvPr/>
            </p:nvSpPr>
            <p:spPr>
              <a:xfrm>
                <a:off x="9587127" y="4878181"/>
                <a:ext cx="1895519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latin typeface="+mn-ea"/>
                  </a:rPr>
                  <a:t>初态</a:t>
                </a:r>
                <a:r>
                  <a:rPr lang="zh-CN" altLang="en-US" sz="2400" dirty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7B33CE-CB22-4D86-9BB4-9E837473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27" y="4878181"/>
                <a:ext cx="1895519" cy="533479"/>
              </a:xfrm>
              <a:prstGeom prst="rect">
                <a:avLst/>
              </a:prstGeom>
              <a:blipFill>
                <a:blip r:embed="rId4"/>
                <a:stretch>
                  <a:fillRect l="-5145" b="-26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CB222C-D2FC-4586-A818-0E256DC176AF}"/>
                  </a:ext>
                </a:extLst>
              </p:cNvPr>
              <p:cNvSpPr txBox="1"/>
              <p:nvPr/>
            </p:nvSpPr>
            <p:spPr>
              <a:xfrm>
                <a:off x="9676963" y="3597288"/>
                <a:ext cx="2055066" cy="462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400" dirty="0"/>
                  <a:t>：异步置</a:t>
                </a:r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CB222C-D2FC-4586-A818-0E256DC1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963" y="3597288"/>
                <a:ext cx="2055066" cy="462434"/>
              </a:xfrm>
              <a:prstGeom prst="rect">
                <a:avLst/>
              </a:prstGeom>
              <a:blipFill>
                <a:blip r:embed="rId5"/>
                <a:stretch>
                  <a:fillRect l="-592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EDB49C-60C9-402F-A47C-A5FB04B4E3E2}"/>
                  </a:ext>
                </a:extLst>
              </p:cNvPr>
              <p:cNvSpPr txBox="1"/>
              <p:nvPr/>
            </p:nvSpPr>
            <p:spPr>
              <a:xfrm>
                <a:off x="9587127" y="4267403"/>
                <a:ext cx="20172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：异步置</a:t>
                </a:r>
                <a:r>
                  <a:rPr lang="en-US" altLang="zh-CN" sz="2400" dirty="0"/>
                  <a:t>0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EDB49C-60C9-402F-A47C-A5FB04B4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27" y="4267403"/>
                <a:ext cx="2017222" cy="461665"/>
              </a:xfrm>
              <a:prstGeom prst="rect">
                <a:avLst/>
              </a:prstGeom>
              <a:blipFill>
                <a:blip r:embed="rId6"/>
                <a:stretch>
                  <a:fillRect l="-906" t="-10526" r="-302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61B353D-900C-4DC7-9CB4-04398B5CF0D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4" t="1851" r="2538" b="3697"/>
          <a:stretch/>
        </p:blipFill>
        <p:spPr>
          <a:xfrm rot="5400000">
            <a:off x="9249815" y="612105"/>
            <a:ext cx="2364564" cy="326691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DEAFE47-5F26-409A-925A-0A3146A289A4}"/>
              </a:ext>
            </a:extLst>
          </p:cNvPr>
          <p:cNvGrpSpPr/>
          <p:nvPr/>
        </p:nvGrpSpPr>
        <p:grpSpPr>
          <a:xfrm>
            <a:off x="311728" y="5404524"/>
            <a:ext cx="7906788" cy="1195028"/>
            <a:chOff x="311728" y="5404524"/>
            <a:chExt cx="7906788" cy="119502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3065E8C-15AE-447D-B116-706BE2C87C43}"/>
                </a:ext>
              </a:extLst>
            </p:cNvPr>
            <p:cNvSpPr txBox="1"/>
            <p:nvPr/>
          </p:nvSpPr>
          <p:spPr>
            <a:xfrm>
              <a:off x="311728" y="540452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49EBC70-932F-45C6-8C11-6C7660D00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93" t="2340" b="4607"/>
            <a:stretch/>
          </p:blipFill>
          <p:spPr>
            <a:xfrm rot="5400000">
              <a:off x="3985569" y="2366605"/>
              <a:ext cx="1195028" cy="7270866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5C7166-7E62-4333-BA2A-C8B54E125C99}"/>
              </a:ext>
            </a:extLst>
          </p:cNvPr>
          <p:cNvGrpSpPr/>
          <p:nvPr/>
        </p:nvGrpSpPr>
        <p:grpSpPr>
          <a:xfrm>
            <a:off x="2972080" y="2338646"/>
            <a:ext cx="2868996" cy="3973486"/>
            <a:chOff x="2972080" y="2338646"/>
            <a:chExt cx="2868996" cy="397348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E198095-FC03-41EA-A161-640DAEC0641A}"/>
                </a:ext>
              </a:extLst>
            </p:cNvPr>
            <p:cNvSpPr/>
            <p:nvPr/>
          </p:nvSpPr>
          <p:spPr>
            <a:xfrm>
              <a:off x="2972080" y="2338648"/>
              <a:ext cx="214465" cy="3973484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0BB7C06-2FC2-41D0-AE0C-A3E33BD44477}"/>
                </a:ext>
              </a:extLst>
            </p:cNvPr>
            <p:cNvSpPr/>
            <p:nvPr/>
          </p:nvSpPr>
          <p:spPr>
            <a:xfrm>
              <a:off x="5288560" y="2338646"/>
              <a:ext cx="552516" cy="3973485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D8A5EFF-4D2D-47C5-A76E-96EF26BFAC20}"/>
                </a:ext>
              </a:extLst>
            </p:cNvPr>
            <p:cNvSpPr/>
            <p:nvPr/>
          </p:nvSpPr>
          <p:spPr>
            <a:xfrm>
              <a:off x="4106487" y="3427845"/>
              <a:ext cx="601950" cy="2845493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D40A710-CA69-41C7-90CB-A4E4D202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89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A81E8-2955-4F77-91CE-D6102675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3】</a:t>
            </a:r>
            <a:r>
              <a:rPr lang="zh-CN" altLang="en-US" dirty="0"/>
              <a:t>画出</a:t>
            </a:r>
            <a:r>
              <a:rPr lang="en-US" altLang="zh-CN" dirty="0"/>
              <a:t>D</a:t>
            </a:r>
            <a:r>
              <a:rPr lang="zh-CN" altLang="en-US" dirty="0"/>
              <a:t>触发器输入</a:t>
            </a:r>
            <a:r>
              <a:rPr lang="en-US" altLang="zh-CN" dirty="0"/>
              <a:t>D</a:t>
            </a:r>
            <a:r>
              <a:rPr lang="zh-CN" altLang="en-US" dirty="0"/>
              <a:t>、输出端</a:t>
            </a:r>
            <a:r>
              <a:rPr lang="en-US" altLang="zh-CN" dirty="0"/>
              <a:t>Q</a:t>
            </a:r>
            <a:r>
              <a:rPr lang="zh-CN" altLang="en-US" dirty="0"/>
              <a:t>波形图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5060B-EEC1-41A1-BEA6-6C93267E90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656395" y="-779795"/>
            <a:ext cx="1823259" cy="70847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302F87-7A97-4DDD-A0E6-B5E63EB741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1650851" y="-228145"/>
            <a:ext cx="1823256" cy="4440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D1051A-27F7-4B90-B540-6FF0D6E5716B}"/>
                  </a:ext>
                </a:extLst>
              </p:cNvPr>
              <p:cNvSpPr txBox="1"/>
              <p:nvPr/>
            </p:nvSpPr>
            <p:spPr>
              <a:xfrm>
                <a:off x="1140758" y="3161683"/>
                <a:ext cx="2019335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 dirty="0">
                    <a:latin typeface="+mn-ea"/>
                  </a:rPr>
                  <a:t>初态</a:t>
                </a:r>
                <a:r>
                  <a:rPr lang="zh-CN" altLang="en-US" sz="2400" dirty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D1051A-27F7-4B90-B540-6FF0D6E57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58" y="3161683"/>
                <a:ext cx="2019335" cy="533479"/>
              </a:xfrm>
              <a:prstGeom prst="rect">
                <a:avLst/>
              </a:prstGeom>
              <a:blipFill>
                <a:blip r:embed="rId6"/>
                <a:stretch>
                  <a:fillRect l="-4532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B0E4378-8141-44BB-837B-8B43C11456B8}"/>
              </a:ext>
            </a:extLst>
          </p:cNvPr>
          <p:cNvGrpSpPr/>
          <p:nvPr/>
        </p:nvGrpSpPr>
        <p:grpSpPr>
          <a:xfrm>
            <a:off x="1488341" y="3674223"/>
            <a:ext cx="10622081" cy="2812474"/>
            <a:chOff x="1488341" y="3674223"/>
            <a:chExt cx="10622081" cy="281247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CED2E1A-B25E-40B3-BD8B-CD0BF149F6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7161788" y="1538063"/>
              <a:ext cx="2812474" cy="708479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595E6-93F8-479D-A890-E65F4909AA1C}"/>
                </a:ext>
              </a:extLst>
            </p:cNvPr>
            <p:cNvSpPr txBox="1"/>
            <p:nvPr/>
          </p:nvSpPr>
          <p:spPr>
            <a:xfrm>
              <a:off x="3891742" y="3804147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4F4373F-6C00-455A-A3A7-C7D2EF4BDEFE}"/>
                    </a:ext>
                  </a:extLst>
                </p:cNvPr>
                <p:cNvSpPr txBox="1"/>
                <p:nvPr/>
              </p:nvSpPr>
              <p:spPr>
                <a:xfrm>
                  <a:off x="1488341" y="5221391"/>
                  <a:ext cx="1613840" cy="440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zh-CN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4F4373F-6C00-455A-A3A7-C7D2EF4BD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341" y="5221391"/>
                  <a:ext cx="1613840" cy="4406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B91E1E1-4989-4D57-9F9E-D41A50A7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56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3D9E-353E-4529-B4E5-FBC782D0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4】</a:t>
            </a:r>
            <a:r>
              <a:rPr lang="zh-CN" altLang="en-US" dirty="0"/>
              <a:t>画出</a:t>
            </a:r>
            <a:r>
              <a:rPr lang="en-US" altLang="zh-CN" dirty="0"/>
              <a:t>JK</a:t>
            </a:r>
            <a:r>
              <a:rPr lang="zh-CN" altLang="en-US" dirty="0"/>
              <a:t>触发器输出端</a:t>
            </a:r>
            <a:r>
              <a:rPr lang="en-US" altLang="zh-CN" dirty="0"/>
              <a:t>Q</a:t>
            </a:r>
            <a:r>
              <a:rPr lang="zh-CN" altLang="en-US" dirty="0"/>
              <a:t>波形图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17AF52-E6B7-44D0-806B-09D4001EBB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 t="2162" r="1704" b="3535"/>
          <a:stretch/>
        </p:blipFill>
        <p:spPr>
          <a:xfrm rot="16200000">
            <a:off x="725084" y="589970"/>
            <a:ext cx="2140935" cy="3203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1F705E-AE73-4DC6-848A-62CE6990228B}"/>
                  </a:ext>
                </a:extLst>
              </p:cNvPr>
              <p:cNvSpPr txBox="1"/>
              <p:nvPr/>
            </p:nvSpPr>
            <p:spPr>
              <a:xfrm>
                <a:off x="4244176" y="1244213"/>
                <a:ext cx="2325701" cy="60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+mn-ea"/>
                  </a:rPr>
                  <a:t>初态</a:t>
                </a:r>
                <a:r>
                  <a:rPr lang="zh-CN" altLang="en-US" sz="2800" dirty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1F705E-AE73-4DC6-848A-62CE69902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176" y="1244213"/>
                <a:ext cx="2325701" cy="607026"/>
              </a:xfrm>
              <a:prstGeom prst="rect">
                <a:avLst/>
              </a:prstGeom>
              <a:blipFill>
                <a:blip r:embed="rId4"/>
                <a:stretch>
                  <a:fillRect l="-5236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F4CF40C-9C20-4097-8827-94D8DE5022E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0" t="1353" r="2642" b="868"/>
          <a:stretch/>
        </p:blipFill>
        <p:spPr>
          <a:xfrm rot="16200000">
            <a:off x="5373243" y="555608"/>
            <a:ext cx="1076010" cy="787671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A0D1A0C-F3AD-4FFB-960F-8CFDAF06FBC3}"/>
              </a:ext>
            </a:extLst>
          </p:cNvPr>
          <p:cNvGrpSpPr/>
          <p:nvPr/>
        </p:nvGrpSpPr>
        <p:grpSpPr>
          <a:xfrm>
            <a:off x="732906" y="5118048"/>
            <a:ext cx="9116700" cy="1215722"/>
            <a:chOff x="732906" y="5118048"/>
            <a:chExt cx="9116700" cy="121572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0E28FDC-1337-48C2-AA14-74D9F5969C67}"/>
                </a:ext>
              </a:extLst>
            </p:cNvPr>
            <p:cNvSpPr txBox="1"/>
            <p:nvPr/>
          </p:nvSpPr>
          <p:spPr>
            <a:xfrm>
              <a:off x="732906" y="550608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1FBE82-3403-4831-8BA0-82B4D3F86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1" t="1353" r="47721" b="868"/>
            <a:stretch/>
          </p:blipFill>
          <p:spPr>
            <a:xfrm rot="16200000">
              <a:off x="5303387" y="1787551"/>
              <a:ext cx="1215722" cy="7876716"/>
            </a:xfrm>
            <a:prstGeom prst="rect">
              <a:avLst/>
            </a:prstGeom>
          </p:spPr>
        </p:pic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02501-6D99-407F-8944-A9A9CE76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3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0967"/>
            <a:ext cx="12192000" cy="4477789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11300" spc="6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  <a:t>同步时序电路</a:t>
            </a:r>
            <a:br>
              <a:rPr lang="en-US" altLang="zh-CN" sz="11300" b="1" spc="6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</a:br>
            <a:r>
              <a:rPr lang="zh-CN" altLang="en-US" sz="11300" b="1" spc="6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</a:rPr>
              <a:t>分析、设计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6992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0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0FEF5-A92F-4B80-B005-6315A485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5】</a:t>
            </a:r>
            <a:r>
              <a:rPr lang="zh-CN" altLang="en-US" dirty="0"/>
              <a:t>当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A=100110</a:t>
            </a:r>
            <a:r>
              <a:rPr lang="zh-CN" altLang="en-US" dirty="0"/>
              <a:t>从左至右输入，求输出</a:t>
            </a:r>
            <a:r>
              <a:rPr lang="en-US" altLang="zh-CN" dirty="0"/>
              <a:t>Z</a:t>
            </a:r>
            <a:r>
              <a:rPr lang="zh-CN" altLang="en-US" dirty="0"/>
              <a:t>序列？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6085DC-82F9-4077-B623-2FF74FA6ED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629595" y="-935514"/>
            <a:ext cx="2532609" cy="65171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AC7AA6-2A9F-4AC1-AE05-9682DF4715F2}"/>
                  </a:ext>
                </a:extLst>
              </p:cNvPr>
              <p:cNvSpPr txBox="1"/>
              <p:nvPr/>
            </p:nvSpPr>
            <p:spPr>
              <a:xfrm>
                <a:off x="8428378" y="2045572"/>
                <a:ext cx="1659429" cy="60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latin typeface="+mn-ea"/>
                  </a:rPr>
                  <a:t>初态</a:t>
                </a:r>
                <a:r>
                  <a:rPr lang="zh-CN" altLang="en-US" sz="2800" dirty="0">
                    <a:latin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AC7AA6-2A9F-4AC1-AE05-9682DF47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378" y="2045572"/>
                <a:ext cx="1659429" cy="607026"/>
              </a:xfrm>
              <a:prstGeom prst="rect">
                <a:avLst/>
              </a:prstGeom>
              <a:blipFill>
                <a:blip r:embed="rId5"/>
                <a:stretch>
                  <a:fillRect l="-77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CEF48568-B08C-4758-B096-582545554B1A}"/>
              </a:ext>
            </a:extLst>
          </p:cNvPr>
          <p:cNvSpPr/>
          <p:nvPr/>
        </p:nvSpPr>
        <p:spPr>
          <a:xfrm>
            <a:off x="3139611" y="2096943"/>
            <a:ext cx="648000" cy="6480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1AA9AC-7DDD-45AC-98AF-DDF50533A806}"/>
              </a:ext>
            </a:extLst>
          </p:cNvPr>
          <p:cNvSpPr/>
          <p:nvPr/>
        </p:nvSpPr>
        <p:spPr>
          <a:xfrm>
            <a:off x="9445350" y="2058399"/>
            <a:ext cx="648000" cy="6480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9C7BCA6-C28A-4796-800E-878314A09EBB}"/>
              </a:ext>
            </a:extLst>
          </p:cNvPr>
          <p:cNvGrpSpPr/>
          <p:nvPr/>
        </p:nvGrpSpPr>
        <p:grpSpPr>
          <a:xfrm>
            <a:off x="637309" y="3798171"/>
            <a:ext cx="8238084" cy="2993329"/>
            <a:chOff x="637309" y="3798171"/>
            <a:chExt cx="8238084" cy="299332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B221EB-B520-474E-905C-68783F238F25}"/>
                </a:ext>
              </a:extLst>
            </p:cNvPr>
            <p:cNvSpPr txBox="1"/>
            <p:nvPr/>
          </p:nvSpPr>
          <p:spPr>
            <a:xfrm>
              <a:off x="637309" y="394487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5A5380C-B6AC-4CA0-9A6E-A3D5EBC1E491}"/>
                    </a:ext>
                  </a:extLst>
                </p:cNvPr>
                <p:cNvSpPr txBox="1"/>
                <p:nvPr/>
              </p:nvSpPr>
              <p:spPr>
                <a:xfrm>
                  <a:off x="1494333" y="3798171"/>
                  <a:ext cx="7381060" cy="6083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zh-CN" altLang="en-US" sz="2400" dirty="0">
                      <a:latin typeface="+mn-ea"/>
                    </a:rPr>
                    <a:t>电路状态改变入下图，对应的输出序列 </a:t>
                  </a:r>
                  <a14:m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𝟎𝟏𝟏𝟎𝟏𝟎</m:t>
                      </m:r>
                    </m:oMath>
                  </a14:m>
                  <a:endParaRPr lang="en-US" altLang="zh-CN" sz="24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5A5380C-B6AC-4CA0-9A6E-A3D5EBC1E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4333" y="3798171"/>
                  <a:ext cx="7381060" cy="608372"/>
                </a:xfrm>
                <a:prstGeom prst="rect">
                  <a:avLst/>
                </a:prstGeom>
                <a:blipFill>
                  <a:blip r:embed="rId6"/>
                  <a:stretch>
                    <a:fillRect l="-1239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E3D4DC1-B943-4621-B3D1-867ECCD8A7D3}"/>
                </a:ext>
              </a:extLst>
            </p:cNvPr>
            <p:cNvGrpSpPr/>
            <p:nvPr/>
          </p:nvGrpSpPr>
          <p:grpSpPr>
            <a:xfrm>
              <a:off x="2006628" y="4480562"/>
              <a:ext cx="6356467" cy="2310938"/>
              <a:chOff x="2006628" y="4480562"/>
              <a:chExt cx="6356467" cy="2310938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82C8898-8587-4EB3-B13C-FB589887B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 rot="5400000">
                <a:off x="4029393" y="2457797"/>
                <a:ext cx="2310938" cy="6356467"/>
              </a:xfrm>
              <a:prstGeom prst="rect">
                <a:avLst/>
              </a:prstGeom>
            </p:spPr>
          </p:pic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45A4513-D4AB-4C17-A473-1AF9B0B2909D}"/>
                  </a:ext>
                </a:extLst>
              </p:cNvPr>
              <p:cNvSpPr/>
              <p:nvPr/>
            </p:nvSpPr>
            <p:spPr>
              <a:xfrm>
                <a:off x="2920710" y="4598707"/>
                <a:ext cx="648000" cy="648000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13B9225E-66D6-4767-8D47-BB57A1B0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630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72264-A989-4560-88CB-41EEF588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6】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011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序列检测器的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型状态图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652D9C-DADF-47E5-A889-28822BA17BFE}"/>
                  </a:ext>
                </a:extLst>
              </p:cNvPr>
              <p:cNvSpPr txBox="1"/>
              <p:nvPr/>
            </p:nvSpPr>
            <p:spPr>
              <a:xfrm>
                <a:off x="602100" y="900000"/>
                <a:ext cx="10802124" cy="533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dirty="0">
                    <a:latin typeface="+mn-ea"/>
                  </a:rPr>
                  <a:t>序列检测器：一个串行输入端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，一个输出端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，当检测到</a:t>
                </a:r>
                <a:r>
                  <a:rPr lang="en-US" altLang="zh-CN" sz="2400" dirty="0">
                    <a:latin typeface="+mn-ea"/>
                  </a:rPr>
                  <a:t>011</a:t>
                </a:r>
                <a:r>
                  <a:rPr lang="zh-CN" altLang="en-US" sz="2400" dirty="0">
                    <a:latin typeface="+mn-ea"/>
                  </a:rPr>
                  <a:t>时</a:t>
                </a:r>
                <a:r>
                  <a:rPr lang="en-US" altLang="zh-CN" sz="2400" dirty="0">
                    <a:latin typeface="+mn-ea"/>
                  </a:rPr>
                  <a:t>Z=1</a:t>
                </a:r>
                <a:r>
                  <a:rPr lang="zh-CN" altLang="en-US" sz="2400" dirty="0">
                    <a:latin typeface="+mn-ea"/>
                  </a:rPr>
                  <a:t>，否则</a:t>
                </a:r>
                <a:r>
                  <a:rPr lang="en-US" altLang="zh-CN" sz="2400" dirty="0">
                    <a:latin typeface="+mn-ea"/>
                  </a:rPr>
                  <a:t>Z=0.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9652D9C-DADF-47E5-A889-28822BA1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0" y="900000"/>
                <a:ext cx="10802124" cy="533479"/>
              </a:xfrm>
              <a:prstGeom prst="rect">
                <a:avLst/>
              </a:prstGeom>
              <a:blipFill>
                <a:blip r:embed="rId3"/>
                <a:stretch>
                  <a:fillRect l="-903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5">
                <a:extLst>
                  <a:ext uri="{FF2B5EF4-FFF2-40B4-BE49-F238E27FC236}">
                    <a16:creationId xmlns:a16="http://schemas.microsoft.com/office/drawing/2014/main" id="{6510DB3B-3A60-4491-9780-4C72E7DAF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444146"/>
                  </p:ext>
                </p:extLst>
              </p:nvPr>
            </p:nvGraphicFramePr>
            <p:xfrm>
              <a:off x="6858110" y="1692455"/>
              <a:ext cx="3267205" cy="2349055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12789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9305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次态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7855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3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3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3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93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7045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5">
                <a:extLst>
                  <a:ext uri="{FF2B5EF4-FFF2-40B4-BE49-F238E27FC236}">
                    <a16:creationId xmlns:a16="http://schemas.microsoft.com/office/drawing/2014/main" id="{6510DB3B-3A60-4491-9780-4C72E7DAF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5444146"/>
                  </p:ext>
                </p:extLst>
              </p:nvPr>
            </p:nvGraphicFramePr>
            <p:xfrm>
              <a:off x="6858110" y="1692455"/>
              <a:ext cx="3267205" cy="2349055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12789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3002" t="-1538" r="-496" b="-52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7855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5842" t="-108197" r="-100495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66667" t="-108197" r="-995" b="-4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t="-195385" r="-304511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65842" t="-195385" r="-100495" b="-3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9"/>
                          <a:stretch>
                            <a:fillRect l="-166667" t="-195385" r="-995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295385" r="-304511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65842" t="-295385" r="-100495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66667" t="-295385" r="-995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395385" r="-30451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65842" t="-395385" r="-100495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66667" t="-395385" r="-995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t="-495385" r="-30451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9"/>
                          <a:stretch>
                            <a:fillRect l="-65842" t="-495385" r="-10049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9"/>
                          <a:stretch>
                            <a:fillRect l="-166667" t="-495385" r="-995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70452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5">
                <a:extLst>
                  <a:ext uri="{FF2B5EF4-FFF2-40B4-BE49-F238E27FC236}">
                    <a16:creationId xmlns:a16="http://schemas.microsoft.com/office/drawing/2014/main" id="{790FE475-F72F-4DF3-8944-A5B914175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805324"/>
                  </p:ext>
                </p:extLst>
              </p:nvPr>
            </p:nvGraphicFramePr>
            <p:xfrm>
              <a:off x="6858109" y="4756404"/>
              <a:ext cx="3267205" cy="1952815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12789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9305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次态</m:t>
                                </m:r>
                                <m:r>
                                  <a:rPr lang="en-US" altLang="zh-CN" sz="20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7855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0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1800" b="1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3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3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30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000" dirty="0"/>
                            <a:t>/0</a:t>
                          </a:r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altLang="zh-CN" sz="2000" dirty="0"/>
                            <a:t>/</a:t>
                          </a:r>
                          <a:r>
                            <a:rPr lang="en-US" altLang="zh-CN" sz="2000" b="1" dirty="0"/>
                            <a:t>1</a:t>
                          </a:r>
                          <a:endParaRPr lang="zh-CN" altLang="en-US" sz="20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5">
                <a:extLst>
                  <a:ext uri="{FF2B5EF4-FFF2-40B4-BE49-F238E27FC236}">
                    <a16:creationId xmlns:a16="http://schemas.microsoft.com/office/drawing/2014/main" id="{790FE475-F72F-4DF3-8944-A5B914175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805324"/>
                  </p:ext>
                </p:extLst>
              </p:nvPr>
            </p:nvGraphicFramePr>
            <p:xfrm>
              <a:off x="6858109" y="4756404"/>
              <a:ext cx="3267205" cy="1952815"/>
            </p:xfrm>
            <a:graphic>
              <a:graphicData uri="http://schemas.openxmlformats.org/drawingml/2006/table">
                <a:tbl>
                  <a:tblPr>
                    <a:tableStyleId>{5FD0F851-EC5A-4D38-B0AD-8093EC10F338}</a:tableStyleId>
                  </a:tblPr>
                  <a:tblGrid>
                    <a:gridCol w="812789">
                      <a:extLst>
                        <a:ext uri="{9D8B030D-6E8A-4147-A177-3AD203B41FA5}">
                          <a16:colId xmlns:a16="http://schemas.microsoft.com/office/drawing/2014/main" val="425869772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4291095893"/>
                        </a:ext>
                      </a:extLst>
                    </a:gridCol>
                    <a:gridCol w="1227208">
                      <a:extLst>
                        <a:ext uri="{9D8B030D-6E8A-4147-A177-3AD203B41FA5}">
                          <a16:colId xmlns:a16="http://schemas.microsoft.com/office/drawing/2014/main" val="53161056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现态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3002" t="-1538" r="-496" b="-42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7991145"/>
                      </a:ext>
                    </a:extLst>
                  </a:tr>
                  <a:tr h="367855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5842" t="-108197" r="-100495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66667" t="-108197" r="-995" b="-3491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43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t="-195385" r="-304511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65842" t="-195385" r="-100495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0"/>
                          <a:stretch>
                            <a:fillRect l="-166667" t="-195385" r="-995" b="-2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102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t="-295385" r="-304511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65842" t="-295385" r="-100495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166667" t="-295385" r="-995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29085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t="-395385" r="-304511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0"/>
                          <a:stretch>
                            <a:fillRect l="-65842" t="-395385" r="-100495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0"/>
                          <a:stretch>
                            <a:fillRect l="-166667" t="-395385" r="-995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50023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箭头: 右 69">
            <a:extLst>
              <a:ext uri="{FF2B5EF4-FFF2-40B4-BE49-F238E27FC236}">
                <a16:creationId xmlns:a16="http://schemas.microsoft.com/office/drawing/2014/main" id="{75E1AC52-80A8-424B-9498-31A91E9D4E15}"/>
              </a:ext>
            </a:extLst>
          </p:cNvPr>
          <p:cNvSpPr/>
          <p:nvPr/>
        </p:nvSpPr>
        <p:spPr>
          <a:xfrm>
            <a:off x="5292436" y="2748742"/>
            <a:ext cx="1137816" cy="5901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A815324-19F5-4994-B27F-3B2B78D93158}"/>
              </a:ext>
            </a:extLst>
          </p:cNvPr>
          <p:cNvSpPr/>
          <p:nvPr/>
        </p:nvSpPr>
        <p:spPr>
          <a:xfrm rot="5400000">
            <a:off x="8379767" y="4121754"/>
            <a:ext cx="461664" cy="59012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2C5B73-F269-43D4-99B1-72A82D8BF27A}"/>
              </a:ext>
            </a:extLst>
          </p:cNvPr>
          <p:cNvGrpSpPr/>
          <p:nvPr/>
        </p:nvGrpSpPr>
        <p:grpSpPr>
          <a:xfrm>
            <a:off x="652977" y="4625373"/>
            <a:ext cx="5780121" cy="2063168"/>
            <a:chOff x="652977" y="4625373"/>
            <a:chExt cx="5780121" cy="2063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208ED2B9-C1AB-48A0-B721-1986CEC6F146}"/>
                    </a:ext>
                  </a:extLst>
                </p:cNvPr>
                <p:cNvSpPr/>
                <p:nvPr/>
              </p:nvSpPr>
              <p:spPr>
                <a:xfrm>
                  <a:off x="1515601" y="4767708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208ED2B9-C1AB-48A0-B721-1986CEC6F1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601" y="4767708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曲线连接符 29">
              <a:extLst>
                <a:ext uri="{FF2B5EF4-FFF2-40B4-BE49-F238E27FC236}">
                  <a16:creationId xmlns:a16="http://schemas.microsoft.com/office/drawing/2014/main" id="{F12C0757-588F-4A00-86DF-4F4B7E16AC68}"/>
                </a:ext>
              </a:extLst>
            </p:cNvPr>
            <p:cNvCxnSpPr>
              <a:cxnSpLocks/>
              <a:stCxn id="48" idx="3"/>
              <a:endCxn id="48" idx="1"/>
            </p:cNvCxnSpPr>
            <p:nvPr/>
          </p:nvCxnSpPr>
          <p:spPr>
            <a:xfrm rot="5400000" flipH="1">
              <a:off x="1403763" y="5037708"/>
              <a:ext cx="381838" cy="12700"/>
            </a:xfrm>
            <a:prstGeom prst="curvedConnector5">
              <a:avLst>
                <a:gd name="adj1" fmla="val -59868"/>
                <a:gd name="adj2" fmla="val 3116551"/>
                <a:gd name="adj3" fmla="val 15986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03D6B43-4C35-4470-8F21-36E5C0DE77AD}"/>
                </a:ext>
              </a:extLst>
            </p:cNvPr>
            <p:cNvSpPr txBox="1"/>
            <p:nvPr/>
          </p:nvSpPr>
          <p:spPr>
            <a:xfrm>
              <a:off x="652977" y="4834867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/0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967B5B8-4BE3-4F25-8F42-930A730E1A01}"/>
                    </a:ext>
                  </a:extLst>
                </p:cNvPr>
                <p:cNvSpPr/>
                <p:nvPr/>
              </p:nvSpPr>
              <p:spPr>
                <a:xfrm>
                  <a:off x="3382573" y="4767708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967B5B8-4BE3-4F25-8F42-930A730E1A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573" y="4767708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曲线连接符 29">
              <a:extLst>
                <a:ext uri="{FF2B5EF4-FFF2-40B4-BE49-F238E27FC236}">
                  <a16:creationId xmlns:a16="http://schemas.microsoft.com/office/drawing/2014/main" id="{C0449CC0-5FFD-4D0E-8947-7D3308A180EF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2055601" y="5037708"/>
              <a:ext cx="132697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DBA969D-FD8C-4F86-914D-422B5320C874}"/>
                </a:ext>
              </a:extLst>
            </p:cNvPr>
            <p:cNvSpPr txBox="1"/>
            <p:nvPr/>
          </p:nvSpPr>
          <p:spPr>
            <a:xfrm>
              <a:off x="2384265" y="4625373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/0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78DA6E3-D54F-4F74-B59F-78D0A02BFA39}"/>
                    </a:ext>
                  </a:extLst>
                </p:cNvPr>
                <p:cNvSpPr/>
                <p:nvPr/>
              </p:nvSpPr>
              <p:spPr>
                <a:xfrm>
                  <a:off x="3382573" y="614854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A78DA6E3-D54F-4F74-B59F-78D0A02BFA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573" y="6148541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曲线连接符 29">
              <a:extLst>
                <a:ext uri="{FF2B5EF4-FFF2-40B4-BE49-F238E27FC236}">
                  <a16:creationId xmlns:a16="http://schemas.microsoft.com/office/drawing/2014/main" id="{6C774665-F16F-4307-AF10-7208C8863949}"/>
                </a:ext>
              </a:extLst>
            </p:cNvPr>
            <p:cNvCxnSpPr>
              <a:cxnSpLocks/>
              <a:stCxn id="51" idx="7"/>
              <a:endCxn id="51" idx="5"/>
            </p:cNvCxnSpPr>
            <p:nvPr/>
          </p:nvCxnSpPr>
          <p:spPr>
            <a:xfrm rot="16200000" flipH="1">
              <a:off x="3652573" y="5037708"/>
              <a:ext cx="381838" cy="12700"/>
            </a:xfrm>
            <a:prstGeom prst="curvedConnector5">
              <a:avLst>
                <a:gd name="adj1" fmla="val -59868"/>
                <a:gd name="adj2" fmla="val 2200189"/>
                <a:gd name="adj3" fmla="val 159868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2E02577-BBB9-408C-9A3D-3BCD248F7F77}"/>
                </a:ext>
              </a:extLst>
            </p:cNvPr>
            <p:cNvSpPr txBox="1"/>
            <p:nvPr/>
          </p:nvSpPr>
          <p:spPr>
            <a:xfrm>
              <a:off x="4165806" y="4886983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0/0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57" name="曲线连接符 29">
              <a:extLst>
                <a:ext uri="{FF2B5EF4-FFF2-40B4-BE49-F238E27FC236}">
                  <a16:creationId xmlns:a16="http://schemas.microsoft.com/office/drawing/2014/main" id="{DCC688CF-1819-43E4-A95A-4C548BBE3EFE}"/>
                </a:ext>
              </a:extLst>
            </p:cNvPr>
            <p:cNvCxnSpPr>
              <a:cxnSpLocks/>
              <a:stCxn id="54" idx="1"/>
              <a:endCxn id="51" idx="3"/>
            </p:cNvCxnSpPr>
            <p:nvPr/>
          </p:nvCxnSpPr>
          <p:spPr>
            <a:xfrm rot="5400000" flipH="1" flipV="1">
              <a:off x="2962157" y="5728125"/>
              <a:ext cx="998995" cy="12700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29">
              <a:extLst>
                <a:ext uri="{FF2B5EF4-FFF2-40B4-BE49-F238E27FC236}">
                  <a16:creationId xmlns:a16="http://schemas.microsoft.com/office/drawing/2014/main" id="{180A2324-EC0D-4917-9357-4F432567853B}"/>
                </a:ext>
              </a:extLst>
            </p:cNvPr>
            <p:cNvCxnSpPr>
              <a:cxnSpLocks/>
              <a:stCxn id="51" idx="4"/>
              <a:endCxn id="54" idx="0"/>
            </p:cNvCxnSpPr>
            <p:nvPr/>
          </p:nvCxnSpPr>
          <p:spPr>
            <a:xfrm>
              <a:off x="3652573" y="5307708"/>
              <a:ext cx="0" cy="8408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9EB6225-3EB8-44C3-AEBC-F3D73089DBAF}"/>
                </a:ext>
              </a:extLst>
            </p:cNvPr>
            <p:cNvSpPr txBox="1"/>
            <p:nvPr/>
          </p:nvSpPr>
          <p:spPr>
            <a:xfrm>
              <a:off x="3642357" y="55441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/0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61" name="曲线连接符 29">
              <a:extLst>
                <a:ext uri="{FF2B5EF4-FFF2-40B4-BE49-F238E27FC236}">
                  <a16:creationId xmlns:a16="http://schemas.microsoft.com/office/drawing/2014/main" id="{8BF1AD4D-1634-47FC-81F0-BB49053C690F}"/>
                </a:ext>
              </a:extLst>
            </p:cNvPr>
            <p:cNvCxnSpPr>
              <a:cxnSpLocks/>
              <a:stCxn id="54" idx="2"/>
              <a:endCxn id="48" idx="5"/>
            </p:cNvCxnSpPr>
            <p:nvPr/>
          </p:nvCxnSpPr>
          <p:spPr>
            <a:xfrm flipH="1" flipV="1">
              <a:off x="1976520" y="5228627"/>
              <a:ext cx="1406053" cy="11899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7F978E5-1CA6-4A6C-AE7D-44192DC2B527}"/>
                </a:ext>
              </a:extLst>
            </p:cNvPr>
            <p:cNvSpPr txBox="1"/>
            <p:nvPr/>
          </p:nvSpPr>
          <p:spPr>
            <a:xfrm>
              <a:off x="2052131" y="5759702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/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E068135-07CA-4482-BE6C-78CF613F3AE3}"/>
                </a:ext>
              </a:extLst>
            </p:cNvPr>
            <p:cNvSpPr txBox="1"/>
            <p:nvPr/>
          </p:nvSpPr>
          <p:spPr>
            <a:xfrm>
              <a:off x="2950976" y="5493918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0/0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箭头: 右 71">
              <a:extLst>
                <a:ext uri="{FF2B5EF4-FFF2-40B4-BE49-F238E27FC236}">
                  <a16:creationId xmlns:a16="http://schemas.microsoft.com/office/drawing/2014/main" id="{45E8C628-A745-48C4-A4F2-E27E560A1B02}"/>
                </a:ext>
              </a:extLst>
            </p:cNvPr>
            <p:cNvSpPr/>
            <p:nvPr/>
          </p:nvSpPr>
          <p:spPr>
            <a:xfrm flipH="1">
              <a:off x="5295282" y="5383604"/>
              <a:ext cx="1137816" cy="59012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A27D62-859A-4B37-B038-E9228678F4C4}"/>
              </a:ext>
            </a:extLst>
          </p:cNvPr>
          <p:cNvGrpSpPr/>
          <p:nvPr/>
        </p:nvGrpSpPr>
        <p:grpSpPr>
          <a:xfrm>
            <a:off x="343592" y="1550405"/>
            <a:ext cx="5080469" cy="2499425"/>
            <a:chOff x="343592" y="1550405"/>
            <a:chExt cx="5080469" cy="2499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F155410-B6C0-464B-91FA-8D6C83912C0B}"/>
                    </a:ext>
                  </a:extLst>
                </p:cNvPr>
                <p:cNvSpPr txBox="1"/>
                <p:nvPr/>
              </p:nvSpPr>
              <p:spPr>
                <a:xfrm>
                  <a:off x="4640795" y="1615340"/>
                  <a:ext cx="78326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F155410-B6C0-464B-91FA-8D6C83912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795" y="1615340"/>
                  <a:ext cx="783266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AD1BB71-AFC7-46C0-8A55-EA33B58C7BED}"/>
                </a:ext>
              </a:extLst>
            </p:cNvPr>
            <p:cNvGrpSpPr/>
            <p:nvPr/>
          </p:nvGrpSpPr>
          <p:grpSpPr>
            <a:xfrm>
              <a:off x="652977" y="1986662"/>
              <a:ext cx="4056568" cy="2063168"/>
              <a:chOff x="664061" y="2341338"/>
              <a:chExt cx="4056568" cy="20631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4B249ABA-A001-4119-964A-B6C8CE3B24CB}"/>
                      </a:ext>
                    </a:extLst>
                  </p:cNvPr>
                  <p:cNvSpPr/>
                  <p:nvPr/>
                </p:nvSpPr>
                <p:spPr>
                  <a:xfrm>
                    <a:off x="1526685" y="2483673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4B249ABA-A001-4119-964A-B6C8CE3B24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685" y="2483673"/>
                    <a:ext cx="540000" cy="54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曲线连接符 29">
                <a:extLst>
                  <a:ext uri="{FF2B5EF4-FFF2-40B4-BE49-F238E27FC236}">
                    <a16:creationId xmlns:a16="http://schemas.microsoft.com/office/drawing/2014/main" id="{ACD27491-D716-4ACB-A0F2-3C606F8ECC26}"/>
                  </a:ext>
                </a:extLst>
              </p:cNvPr>
              <p:cNvCxnSpPr>
                <a:cxnSpLocks/>
                <a:stCxn id="5" idx="3"/>
                <a:endCxn id="5" idx="1"/>
              </p:cNvCxnSpPr>
              <p:nvPr/>
            </p:nvCxnSpPr>
            <p:spPr>
              <a:xfrm rot="5400000" flipH="1">
                <a:off x="1414847" y="2753673"/>
                <a:ext cx="381838" cy="12700"/>
              </a:xfrm>
              <a:prstGeom prst="curvedConnector5">
                <a:avLst>
                  <a:gd name="adj1" fmla="val -59868"/>
                  <a:gd name="adj2" fmla="val 3116551"/>
                  <a:gd name="adj3" fmla="val 159868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078A5B-4F8C-4DEA-BB27-39D15102AF43}"/>
                  </a:ext>
                </a:extLst>
              </p:cNvPr>
              <p:cNvSpPr txBox="1"/>
              <p:nvPr/>
            </p:nvSpPr>
            <p:spPr>
              <a:xfrm>
                <a:off x="664061" y="2550832"/>
                <a:ext cx="543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1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/0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7A7DE51F-5213-4911-8D81-D59322E8D3BE}"/>
                      </a:ext>
                    </a:extLst>
                  </p:cNvPr>
                  <p:cNvSpPr/>
                  <p:nvPr/>
                </p:nvSpPr>
                <p:spPr>
                  <a:xfrm>
                    <a:off x="3393657" y="2483673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7A7DE51F-5213-4911-8D81-D59322E8D3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657" y="2483673"/>
                    <a:ext cx="540000" cy="54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曲线连接符 29">
                <a:extLst>
                  <a:ext uri="{FF2B5EF4-FFF2-40B4-BE49-F238E27FC236}">
                    <a16:creationId xmlns:a16="http://schemas.microsoft.com/office/drawing/2014/main" id="{B515E584-46A1-48B6-ADFD-32A9DB9E9E77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>
                <a:off x="2066685" y="2753673"/>
                <a:ext cx="132697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DE5CBC-4E65-451C-913A-1B9C07F7FCFA}"/>
                  </a:ext>
                </a:extLst>
              </p:cNvPr>
              <p:cNvSpPr txBox="1"/>
              <p:nvPr/>
            </p:nvSpPr>
            <p:spPr>
              <a:xfrm>
                <a:off x="2395349" y="2341338"/>
                <a:ext cx="569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/0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7175D46E-750C-4E7B-9149-FA0B9735C02A}"/>
                      </a:ext>
                    </a:extLst>
                  </p:cNvPr>
                  <p:cNvSpPr/>
                  <p:nvPr/>
                </p:nvSpPr>
                <p:spPr>
                  <a:xfrm>
                    <a:off x="3393657" y="3864506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椭圆 14">
                    <a:extLst>
                      <a:ext uri="{FF2B5EF4-FFF2-40B4-BE49-F238E27FC236}">
                        <a16:creationId xmlns:a16="http://schemas.microsoft.com/office/drawing/2014/main" id="{7175D46E-750C-4E7B-9149-FA0B9735C0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657" y="3864506"/>
                    <a:ext cx="540000" cy="54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曲线连接符 29">
                <a:extLst>
                  <a:ext uri="{FF2B5EF4-FFF2-40B4-BE49-F238E27FC236}">
                    <a16:creationId xmlns:a16="http://schemas.microsoft.com/office/drawing/2014/main" id="{F5A166EC-BAE2-4DC7-BDC9-57E300D4FAF0}"/>
                  </a:ext>
                </a:extLst>
              </p:cNvPr>
              <p:cNvCxnSpPr>
                <a:cxnSpLocks/>
                <a:stCxn id="8" idx="7"/>
                <a:endCxn id="8" idx="5"/>
              </p:cNvCxnSpPr>
              <p:nvPr/>
            </p:nvCxnSpPr>
            <p:spPr>
              <a:xfrm rot="16200000" flipH="1">
                <a:off x="3663657" y="2753673"/>
                <a:ext cx="381838" cy="12700"/>
              </a:xfrm>
              <a:prstGeom prst="curvedConnector5">
                <a:avLst>
                  <a:gd name="adj1" fmla="val -59868"/>
                  <a:gd name="adj2" fmla="val 2200189"/>
                  <a:gd name="adj3" fmla="val 159868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CCBE3F2-FE1D-4BB3-8E01-3C0F7CB16E66}"/>
                  </a:ext>
                </a:extLst>
              </p:cNvPr>
              <p:cNvSpPr txBox="1"/>
              <p:nvPr/>
            </p:nvSpPr>
            <p:spPr>
              <a:xfrm>
                <a:off x="4176890" y="2602948"/>
                <a:ext cx="543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0/0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2" name="曲线连接符 29">
                <a:extLst>
                  <a:ext uri="{FF2B5EF4-FFF2-40B4-BE49-F238E27FC236}">
                    <a16:creationId xmlns:a16="http://schemas.microsoft.com/office/drawing/2014/main" id="{1972E3ED-86C4-4063-86FD-D8710522C743}"/>
                  </a:ext>
                </a:extLst>
              </p:cNvPr>
              <p:cNvCxnSpPr>
                <a:cxnSpLocks/>
                <a:stCxn id="15" idx="1"/>
                <a:endCxn id="8" idx="3"/>
              </p:cNvCxnSpPr>
              <p:nvPr/>
            </p:nvCxnSpPr>
            <p:spPr>
              <a:xfrm rot="5400000" flipH="1" flipV="1">
                <a:off x="2973241" y="3444090"/>
                <a:ext cx="998995" cy="1270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曲线连接符 29">
                <a:extLst>
                  <a:ext uri="{FF2B5EF4-FFF2-40B4-BE49-F238E27FC236}">
                    <a16:creationId xmlns:a16="http://schemas.microsoft.com/office/drawing/2014/main" id="{36C6D5E1-C620-4B3F-BD44-C0CD5FE0E5F1}"/>
                  </a:ext>
                </a:extLst>
              </p:cNvPr>
              <p:cNvCxnSpPr>
                <a:cxnSpLocks/>
                <a:stCxn id="8" idx="4"/>
                <a:endCxn id="15" idx="0"/>
              </p:cNvCxnSpPr>
              <p:nvPr/>
            </p:nvCxnSpPr>
            <p:spPr>
              <a:xfrm>
                <a:off x="3663657" y="3023673"/>
                <a:ext cx="0" cy="8408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8604C0-675F-4329-8AB1-B3CBA4C2B45A}"/>
                  </a:ext>
                </a:extLst>
              </p:cNvPr>
              <p:cNvSpPr txBox="1"/>
              <p:nvPr/>
            </p:nvSpPr>
            <p:spPr>
              <a:xfrm>
                <a:off x="3653441" y="3260109"/>
                <a:ext cx="569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/0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A9F1AA1D-04E7-47AB-847D-71FD1CCE3FC5}"/>
                      </a:ext>
                    </a:extLst>
                  </p:cNvPr>
                  <p:cNvSpPr/>
                  <p:nvPr/>
                </p:nvSpPr>
                <p:spPr>
                  <a:xfrm>
                    <a:off x="1526685" y="3864506"/>
                    <a:ext cx="540000" cy="540000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 defTabSz="45720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椭圆 27">
                    <a:extLst>
                      <a:ext uri="{FF2B5EF4-FFF2-40B4-BE49-F238E27FC236}">
                        <a16:creationId xmlns:a16="http://schemas.microsoft.com/office/drawing/2014/main" id="{A9F1AA1D-04E7-47AB-847D-71FD1CCE3F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6685" y="3864506"/>
                    <a:ext cx="540000" cy="54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曲线连接符 29">
                <a:extLst>
                  <a:ext uri="{FF2B5EF4-FFF2-40B4-BE49-F238E27FC236}">
                    <a16:creationId xmlns:a16="http://schemas.microsoft.com/office/drawing/2014/main" id="{6847FC2D-6220-4E59-9146-721E3BD9A737}"/>
                  </a:ext>
                </a:extLst>
              </p:cNvPr>
              <p:cNvCxnSpPr>
                <a:cxnSpLocks/>
                <a:stCxn id="15" idx="2"/>
                <a:endCxn id="28" idx="6"/>
              </p:cNvCxnSpPr>
              <p:nvPr/>
            </p:nvCxnSpPr>
            <p:spPr>
              <a:xfrm flipH="1">
                <a:off x="2066685" y="4134506"/>
                <a:ext cx="132697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0D2DADD-5909-419C-ABE3-D98B8A15DDF6}"/>
                  </a:ext>
                </a:extLst>
              </p:cNvPr>
              <p:cNvSpPr txBox="1"/>
              <p:nvPr/>
            </p:nvSpPr>
            <p:spPr>
              <a:xfrm>
                <a:off x="2431254" y="3693539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/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3" name="曲线连接符 29">
                <a:extLst>
                  <a:ext uri="{FF2B5EF4-FFF2-40B4-BE49-F238E27FC236}">
                    <a16:creationId xmlns:a16="http://schemas.microsoft.com/office/drawing/2014/main" id="{52BDFB23-BD16-472C-8D7F-85E9C084EFF3}"/>
                  </a:ext>
                </a:extLst>
              </p:cNvPr>
              <p:cNvCxnSpPr>
                <a:cxnSpLocks/>
                <a:stCxn id="28" idx="0"/>
                <a:endCxn id="5" idx="4"/>
              </p:cNvCxnSpPr>
              <p:nvPr/>
            </p:nvCxnSpPr>
            <p:spPr>
              <a:xfrm flipV="1">
                <a:off x="1796685" y="3023673"/>
                <a:ext cx="0" cy="8408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F1A171-F543-4025-A09C-D41A353EAE0A}"/>
                  </a:ext>
                </a:extLst>
              </p:cNvPr>
              <p:cNvSpPr txBox="1"/>
              <p:nvPr/>
            </p:nvSpPr>
            <p:spPr>
              <a:xfrm>
                <a:off x="2962060" y="3342758"/>
                <a:ext cx="543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0/0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曲线连接符 29">
                <a:extLst>
                  <a:ext uri="{FF2B5EF4-FFF2-40B4-BE49-F238E27FC236}">
                    <a16:creationId xmlns:a16="http://schemas.microsoft.com/office/drawing/2014/main" id="{CD73C70F-9421-4D4C-AC24-BE1CA3E4142D}"/>
                  </a:ext>
                </a:extLst>
              </p:cNvPr>
              <p:cNvCxnSpPr>
                <a:cxnSpLocks/>
                <a:stCxn id="28" idx="7"/>
                <a:endCxn id="8" idx="3"/>
              </p:cNvCxnSpPr>
              <p:nvPr/>
            </p:nvCxnSpPr>
            <p:spPr>
              <a:xfrm flipV="1">
                <a:off x="1987604" y="2944592"/>
                <a:ext cx="1485134" cy="9989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B6AD31F-0011-4943-A11B-1F0353B84108}"/>
                  </a:ext>
                </a:extLst>
              </p:cNvPr>
              <p:cNvSpPr txBox="1"/>
              <p:nvPr/>
            </p:nvSpPr>
            <p:spPr>
              <a:xfrm>
                <a:off x="2474430" y="2993921"/>
                <a:ext cx="5437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0/0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C515B0D-1F96-48D0-A0FF-F75FCEBD5A6E}"/>
                  </a:ext>
                </a:extLst>
              </p:cNvPr>
              <p:cNvSpPr txBox="1"/>
              <p:nvPr/>
            </p:nvSpPr>
            <p:spPr>
              <a:xfrm>
                <a:off x="1262811" y="3288886"/>
                <a:ext cx="5693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/0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C21689-DCA0-435C-AC8F-D13483943012}"/>
                </a:ext>
              </a:extLst>
            </p:cNvPr>
            <p:cNvSpPr txBox="1"/>
            <p:nvPr/>
          </p:nvSpPr>
          <p:spPr>
            <a:xfrm>
              <a:off x="343592" y="155040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5"/>
                  </a:solidFill>
                </a:rPr>
                <a:t>解</a:t>
              </a:r>
              <a:r>
                <a:rPr lang="zh-CN" altLang="en-US" sz="2400" dirty="0">
                  <a:solidFill>
                    <a:schemeClr val="accent5"/>
                  </a:solidFill>
                </a:rPr>
                <a:t>：</a:t>
              </a:r>
            </a:p>
          </p:txBody>
        </p: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E410FE7-FA14-43ED-AFEB-2913D2A9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58E2-BC60-473F-990C-5A8ED10EB267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5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17024</TotalTime>
  <Words>2116</Words>
  <Application>Microsoft Office PowerPoint</Application>
  <PresentationFormat>宽屏</PresentationFormat>
  <Paragraphs>825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微软雅黑</vt:lpstr>
      <vt:lpstr>等线</vt:lpstr>
      <vt:lpstr>Arial</vt:lpstr>
      <vt:lpstr>Arial Narrow</vt:lpstr>
      <vt:lpstr>Calibri</vt:lpstr>
      <vt:lpstr>Calibri Light</vt:lpstr>
      <vt:lpstr>Cambria Math</vt:lpstr>
      <vt:lpstr>Georgia</vt:lpstr>
      <vt:lpstr>Impact</vt:lpstr>
      <vt:lpstr>Times New Roman</vt:lpstr>
      <vt:lpstr>Verdana</vt:lpstr>
      <vt:lpstr>1_Office 主题​​</vt:lpstr>
      <vt:lpstr>16.  时序逻辑电路  习题课</vt:lpstr>
      <vt:lpstr>锁存器、触发器</vt:lpstr>
      <vt:lpstr>【例1】画出门控SR锁存器输出端Q的波形图</vt:lpstr>
      <vt:lpstr>【例2】画出D触发器输出端Q波形图</vt:lpstr>
      <vt:lpstr>【例3】画出D触发器输入D、输出端Q波形图</vt:lpstr>
      <vt:lpstr>【例4】画出JK触发器输出端Q波形图</vt:lpstr>
      <vt:lpstr>同步时序电路 分析、设计</vt:lpstr>
      <vt:lpstr>【例5】当A=100110从左至右输入，求输出Z序列？</vt:lpstr>
      <vt:lpstr>【例6】求011序列检测器的Mealy型状态图</vt:lpstr>
      <vt:lpstr>【例7】分析：同步时序电路</vt:lpstr>
      <vt:lpstr>【例8】用T触发器设计同步2位二进制计数器</vt:lpstr>
      <vt:lpstr>   【例9】设计：投币自动饮料售货机</vt:lpstr>
      <vt:lpstr>【例9】设计：投币自动饮料售货机 -2</vt:lpstr>
      <vt:lpstr>【例9】设计：投币自动饮料售货机 -3</vt:lpstr>
      <vt:lpstr>【例9】设计：投币自动饮料售货机 -4</vt:lpstr>
      <vt:lpstr>【例9】设计：投币自动饮料售货机 -5</vt:lpstr>
      <vt:lpstr>【例9】设计：投币自动饮料售货机 -6</vt:lpstr>
      <vt:lpstr>【例10】画出状态转换图，并确定它的模</vt:lpstr>
      <vt:lpstr>存 储 器</vt:lpstr>
      <vt:lpstr>【例11】写出FPGA输出Y的逻辑函数</vt:lpstr>
      <vt:lpstr>【作业1】有多少存储元，至少要几根地址线、数据线？</vt:lpstr>
      <vt:lpstr>【作业2】用ROM实现两个3位二进制数乘法</vt:lpstr>
      <vt:lpstr>【作业3】DRAM 刷新</vt:lpstr>
      <vt:lpstr>【作业4】SRAM 8K×8位 → 16K×16位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晓光</dc:creator>
  <cp:lastModifiedBy>Sean Sun</cp:lastModifiedBy>
  <cp:revision>856</cp:revision>
  <dcterms:created xsi:type="dcterms:W3CDTF">2019-12-04T06:42:36Z</dcterms:created>
  <dcterms:modified xsi:type="dcterms:W3CDTF">2024-11-10T09:21:01Z</dcterms:modified>
</cp:coreProperties>
</file>