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56" r:id="rId2"/>
    <p:sldId id="334" r:id="rId3"/>
    <p:sldId id="332" r:id="rId4"/>
    <p:sldId id="301" r:id="rId5"/>
    <p:sldId id="328" r:id="rId6"/>
    <p:sldId id="267" r:id="rId7"/>
    <p:sldId id="308" r:id="rId8"/>
    <p:sldId id="262" r:id="rId9"/>
    <p:sldId id="263" r:id="rId10"/>
    <p:sldId id="309" r:id="rId11"/>
    <p:sldId id="325" r:id="rId12"/>
    <p:sldId id="258" r:id="rId13"/>
    <p:sldId id="497" r:id="rId14"/>
    <p:sldId id="300" r:id="rId15"/>
    <p:sldId id="302" r:id="rId16"/>
    <p:sldId id="304" r:id="rId17"/>
    <p:sldId id="323" r:id="rId18"/>
    <p:sldId id="303" r:id="rId19"/>
    <p:sldId id="279" r:id="rId20"/>
    <p:sldId id="282" r:id="rId21"/>
    <p:sldId id="283" r:id="rId22"/>
    <p:sldId id="275" r:id="rId23"/>
    <p:sldId id="276" r:id="rId24"/>
    <p:sldId id="305" r:id="rId25"/>
    <p:sldId id="306" r:id="rId26"/>
    <p:sldId id="307" r:id="rId27"/>
    <p:sldId id="330" r:id="rId28"/>
    <p:sldId id="498" r:id="rId29"/>
    <p:sldId id="312" r:id="rId30"/>
    <p:sldId id="333" r:id="rId31"/>
    <p:sldId id="285" r:id="rId32"/>
    <p:sldId id="329" r:id="rId33"/>
    <p:sldId id="313" r:id="rId34"/>
    <p:sldId id="280" r:id="rId35"/>
    <p:sldId id="318" r:id="rId36"/>
    <p:sldId id="319" r:id="rId37"/>
    <p:sldId id="495" r:id="rId38"/>
    <p:sldId id="315" r:id="rId39"/>
    <p:sldId id="281" r:id="rId40"/>
    <p:sldId id="496" r:id="rId41"/>
    <p:sldId id="316" r:id="rId42"/>
    <p:sldId id="320" r:id="rId43"/>
    <p:sldId id="265" r:id="rId44"/>
    <p:sldId id="266" r:id="rId45"/>
    <p:sldId id="270" r:id="rId46"/>
    <p:sldId id="272" r:id="rId47"/>
    <p:sldId id="273" r:id="rId48"/>
    <p:sldId id="499" r:id="rId49"/>
    <p:sldId id="261" r:id="rId50"/>
    <p:sldId id="317" r:id="rId51"/>
    <p:sldId id="289" r:id="rId52"/>
    <p:sldId id="271" r:id="rId53"/>
    <p:sldId id="290" r:id="rId54"/>
    <p:sldId id="292" r:id="rId55"/>
    <p:sldId id="293" r:id="rId56"/>
    <p:sldId id="294" r:id="rId57"/>
    <p:sldId id="296" r:id="rId58"/>
    <p:sldId id="295" r:id="rId59"/>
    <p:sldId id="297" r:id="rId60"/>
    <p:sldId id="494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CCEEBEF7-F253-499D-9C7D-D2AEE1F8974D}">
          <p14:sldIdLst>
            <p14:sldId id="256"/>
          </p14:sldIdLst>
        </p14:section>
        <p14:section name="1-常用逻辑门" id="{5C59313D-5370-4934-993F-C61EB277DD13}">
          <p14:sldIdLst>
            <p14:sldId id="334"/>
            <p14:sldId id="332"/>
            <p14:sldId id="301"/>
            <p14:sldId id="328"/>
            <p14:sldId id="267"/>
            <p14:sldId id="308"/>
            <p14:sldId id="262"/>
            <p14:sldId id="263"/>
            <p14:sldId id="309"/>
            <p14:sldId id="325"/>
            <p14:sldId id="258"/>
          </p14:sldIdLst>
        </p14:section>
        <p14:section name="2-逻辑代数" id="{F5965E0D-A386-45D5-9380-20D997B325A4}">
          <p14:sldIdLst>
            <p14:sldId id="497"/>
            <p14:sldId id="300"/>
            <p14:sldId id="302"/>
            <p14:sldId id="304"/>
            <p14:sldId id="323"/>
            <p14:sldId id="303"/>
            <p14:sldId id="279"/>
            <p14:sldId id="282"/>
            <p14:sldId id="283"/>
            <p14:sldId id="275"/>
            <p14:sldId id="276"/>
            <p14:sldId id="305"/>
            <p14:sldId id="306"/>
            <p14:sldId id="307"/>
            <p14:sldId id="330"/>
          </p14:sldIdLst>
        </p14:section>
        <p14:section name="3-逻辑函数表达形式" id="{FEA303BA-D3DA-4AFA-AC88-0A474B083065}">
          <p14:sldIdLst>
            <p14:sldId id="498"/>
            <p14:sldId id="312"/>
            <p14:sldId id="333"/>
            <p14:sldId id="285"/>
            <p14:sldId id="329"/>
            <p14:sldId id="313"/>
            <p14:sldId id="280"/>
            <p14:sldId id="318"/>
            <p14:sldId id="319"/>
            <p14:sldId id="495"/>
            <p14:sldId id="315"/>
            <p14:sldId id="281"/>
            <p14:sldId id="496"/>
            <p14:sldId id="316"/>
            <p14:sldId id="320"/>
            <p14:sldId id="265"/>
            <p14:sldId id="266"/>
            <p14:sldId id="270"/>
            <p14:sldId id="272"/>
            <p14:sldId id="273"/>
          </p14:sldIdLst>
        </p14:section>
        <p14:section name="4-代数化简法" id="{2C8EFA5C-924F-4C29-ADA6-A18D62C2419B}">
          <p14:sldIdLst>
            <p14:sldId id="499"/>
            <p14:sldId id="261"/>
            <p14:sldId id="317"/>
            <p14:sldId id="289"/>
            <p14:sldId id="271"/>
            <p14:sldId id="290"/>
            <p14:sldId id="292"/>
            <p14:sldId id="293"/>
            <p14:sldId id="294"/>
            <p14:sldId id="296"/>
            <p14:sldId id="295"/>
            <p14:sldId id="297"/>
          </p14:sldIdLst>
        </p14:section>
        <p14:section name="小节" id="{EFCC5FB0-9222-43EA-9B19-55D72CB168BC}">
          <p14:sldIdLst>
            <p14:sldId id="4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0000"/>
    <a:srgbClr val="99D9EA"/>
    <a:srgbClr val="B5E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1" autoAdjust="0"/>
    <p:restoredTop sz="90279" autoAdjust="0"/>
  </p:normalViewPr>
  <p:slideViewPr>
    <p:cSldViewPr snapToGrid="0">
      <p:cViewPr varScale="1">
        <p:scale>
          <a:sx n="110" d="100"/>
          <a:sy n="110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9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A6381-E63F-4C85-A5B7-0FA9B73F2C4F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0628C-4DB6-4AF9-96C3-A1CB5EA5F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8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逻辑</a:t>
            </a:r>
            <a:r>
              <a:rPr lang="zh-CN" altLang="en-US" dirty="0"/>
              <a:t>：事物之间的因果关系。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完备性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：仅用一组运算符就能解决一个代数系统中所有的运算问题。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在逻辑代数中，用“与、或、非”三种运算就可以表达所有的逻辑。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同样，“与非”、“或非”都可以表达所有的逻辑。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0628C-4DB6-4AF9-96C3-A1CB5EA5F4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41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将变量取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，全部都算一遍的证明方法：完备证明法。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0628C-4DB6-4AF9-96C3-A1CB5EA5F48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546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因一个逻辑变量的取值只有</a:t>
            </a:r>
            <a:r>
              <a:rPr lang="en-US" altLang="zh-CN" sz="1200" dirty="0"/>
              <a:t>0</a:t>
            </a:r>
            <a:r>
              <a:rPr lang="zh-CN" altLang="en-US" sz="1200" dirty="0"/>
              <a:t>和</a:t>
            </a:r>
            <a:r>
              <a:rPr lang="en-US" altLang="zh-CN" sz="1200" dirty="0"/>
              <a:t>1</a:t>
            </a:r>
            <a:r>
              <a:rPr lang="zh-CN" altLang="en-US" sz="1200" dirty="0"/>
              <a:t>两种状态，这两个值代入等式时，等式都将成立。</a:t>
            </a:r>
            <a:br>
              <a:rPr lang="en-US" altLang="zh-CN" sz="1200" dirty="0"/>
            </a:br>
            <a:r>
              <a:rPr lang="zh-CN" altLang="en-US" sz="1200" dirty="0"/>
              <a:t>而一个逻辑函数的取值也只有</a:t>
            </a:r>
            <a:r>
              <a:rPr lang="en-US" altLang="zh-CN" sz="1200" dirty="0"/>
              <a:t>0</a:t>
            </a:r>
            <a:r>
              <a:rPr lang="zh-CN" altLang="en-US" sz="1200" dirty="0"/>
              <a:t>和</a:t>
            </a:r>
            <a:r>
              <a:rPr lang="en-US" altLang="zh-CN" sz="1200" dirty="0"/>
              <a:t>1</a:t>
            </a:r>
            <a:r>
              <a:rPr lang="zh-CN" altLang="en-US" sz="1200" dirty="0"/>
              <a:t>两种状态，故用它取代等式中的逻辑变量时，等式当然也成立。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0628C-4DB6-4AF9-96C3-A1CB5EA5F48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450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反演规则：描述原函数、反函数的关系。</a:t>
            </a:r>
            <a:endParaRPr lang="en-US" altLang="zh-CN" dirty="0"/>
          </a:p>
          <a:p>
            <a:r>
              <a:rPr lang="zh-CN" altLang="en-US" dirty="0"/>
              <a:t>对偶规则：描述原函数、对偶函数的关系。</a:t>
            </a:r>
            <a:endParaRPr lang="en-US" altLang="zh-CN" dirty="0"/>
          </a:p>
          <a:p>
            <a:r>
              <a:rPr lang="zh-CN" altLang="en-US" dirty="0"/>
              <a:t>一般情况，一个逻辑函数的反函数、对偶函数是不同的。但对于异或，其反函数、对偶函数都是同或。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0628C-4DB6-4AF9-96C3-A1CB5EA5F48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897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0628C-4DB6-4AF9-96C3-A1CB5EA5F48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97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的对偶好像看镜中的</a:t>
            </a:r>
            <a:r>
              <a:rPr lang="en-US" altLang="zh-CN" dirty="0"/>
              <a:t>A</a:t>
            </a:r>
            <a:r>
              <a:rPr lang="zh-CN" altLang="en-US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0628C-4DB6-4AF9-96C3-A1CB5EA5F48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77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或者说，任何一个逻辑函数都可以表示为最小项之和的形式。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0628C-4DB6-4AF9-96C3-A1CB5EA5F48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457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名称由来：在由</a:t>
            </a:r>
            <a:r>
              <a:rPr lang="en-US" altLang="zh-CN" dirty="0"/>
              <a:t>n</a:t>
            </a:r>
            <a:r>
              <a:rPr lang="zh-CN" altLang="en-US" dirty="0"/>
              <a:t>个变量构成的任意“与项”中，其值</a:t>
            </a:r>
            <a:r>
              <a:rPr lang="en-US" altLang="zh-CN" dirty="0"/>
              <a:t>=1</a:t>
            </a:r>
            <a:r>
              <a:rPr lang="zh-CN" altLang="en-US" dirty="0"/>
              <a:t>的变量取值组合数最少。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0628C-4DB6-4AF9-96C3-A1CB5EA5F48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62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关系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①</m:t>
                    </m:r>
                  </m:oMath>
                </a14:m>
                <a:r>
                  <a:rPr lang="zh-CN" altLang="en-US" dirty="0"/>
                  <a:t>为互补关系：相互取反</a:t>
                </a:r>
                <a:endParaRPr lang="en-US" altLang="zh-CN" dirty="0"/>
              </a:p>
              <a:p>
                <a:r>
                  <a:rPr lang="zh-CN" altLang="en-US" dirty="0"/>
                  <a:t>关系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②</m:t>
                    </m:r>
                  </m:oMath>
                </a14:m>
                <a:r>
                  <a:rPr lang="zh-CN" altLang="en-US" dirty="0"/>
                  <a:t>为不同表达形式：积之和、和之积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关系</a:t>
                </a:r>
                <a:r>
                  <a:rPr lang="zh-CN" altLang="en-US" sz="1200" i="0">
                    <a:latin typeface="Cambria Math" panose="02040503050406030204" pitchFamily="18" charset="0"/>
                  </a:rPr>
                  <a:t>②</a:t>
                </a:r>
                <a:r>
                  <a:rPr lang="zh-CN" altLang="en-US" dirty="0"/>
                  <a:t>为互补关系：相互取反</a:t>
                </a:r>
                <a:endParaRPr lang="en-US" altLang="zh-CN" dirty="0"/>
              </a:p>
              <a:p>
                <a:r>
                  <a:rPr lang="zh-CN" altLang="en-US" dirty="0"/>
                  <a:t>关系</a:t>
                </a:r>
                <a:r>
                  <a:rPr lang="zh-CN" altLang="en-US" sz="1200" i="0">
                    <a:latin typeface="Cambria Math" panose="02040503050406030204" pitchFamily="18" charset="0"/>
                  </a:rPr>
                  <a:t>①</a:t>
                </a:r>
                <a:r>
                  <a:rPr lang="zh-CN" altLang="en-US" dirty="0"/>
                  <a:t>为不同表达形式：积之和、和之积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0628C-4DB6-4AF9-96C3-A1CB5EA5F48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072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通常在一片集成电路芯片中只有一种门电路。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0628C-4DB6-4AF9-96C3-A1CB5EA5F48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286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23</a:t>
            </a:r>
            <a:r>
              <a:rPr lang="zh-CN" altLang="en-US"/>
              <a:t>条公式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0628C-4DB6-4AF9-96C3-A1CB5EA5F483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1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0628C-4DB6-4AF9-96C3-A1CB5EA5F4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437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0628C-4DB6-4AF9-96C3-A1CB5EA5F4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07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Buffer</a:t>
            </a:r>
            <a:r>
              <a:rPr lang="zh-CN" altLang="en-US" dirty="0"/>
              <a:t>：提供缓冲功能，如提高驱动能力等。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0628C-4DB6-4AF9-96C3-A1CB5EA5F4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43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逻辑代数是一种比普通代数更为简单的代数。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当时只是一种数学游戏，没有物理、及现实意义。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年后才发现应用价值。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0628C-4DB6-4AF9-96C3-A1CB5EA5F4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980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</a:rPr>
              <a:t>真理，不必再加以证明的命题。 “自明之理”。</a:t>
            </a:r>
            <a:r>
              <a:rPr lang="zh-CN" altLang="en-US" sz="1200" b="1" dirty="0">
                <a:solidFill>
                  <a:schemeClr val="tx1"/>
                </a:solidFill>
              </a:rPr>
              <a:t>只有从真理出发，才能得到真理。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</a:rPr>
              <a:t>公理必需满足的条件：</a:t>
            </a:r>
            <a:endParaRPr lang="en-US" altLang="zh-CN" dirty="0">
              <a:latin typeface="+mn-ea"/>
            </a:endParaRPr>
          </a:p>
          <a:p>
            <a:pPr marL="457200" indent="-457200">
              <a:lnSpc>
                <a:spcPct val="120000"/>
              </a:lnSpc>
              <a:buClr>
                <a:schemeClr val="tx1"/>
              </a:buClr>
              <a:buSzPct val="100000"/>
              <a:buFont typeface="+mj-ea"/>
              <a:buAutoNum type="circleNumDbPlain"/>
            </a:pPr>
            <a:r>
              <a:rPr lang="zh-CN" altLang="en-US" sz="1200" b="1" dirty="0">
                <a:latin typeface="+mn-ea"/>
              </a:rPr>
              <a:t>相容性</a:t>
            </a:r>
            <a:r>
              <a:rPr lang="zh-CN" altLang="en-US" sz="1200" dirty="0">
                <a:latin typeface="+mn-ea"/>
              </a:rPr>
              <a:t>：不能自相矛盾，也不能推出自相矛盾的东西。</a:t>
            </a:r>
            <a:endParaRPr lang="en-US" altLang="zh-CN" sz="1200" dirty="0">
              <a:latin typeface="+mn-ea"/>
            </a:endParaRPr>
          </a:p>
          <a:p>
            <a:pPr marL="457200" indent="-457200">
              <a:lnSpc>
                <a:spcPct val="120000"/>
              </a:lnSpc>
              <a:buClr>
                <a:schemeClr val="tx1"/>
              </a:buClr>
              <a:buSzPct val="100000"/>
              <a:buFont typeface="+mj-ea"/>
              <a:buAutoNum type="circleNumDbPlain"/>
            </a:pPr>
            <a:r>
              <a:rPr lang="zh-CN" altLang="en-US" sz="1200" b="1" dirty="0">
                <a:latin typeface="+mn-ea"/>
              </a:rPr>
              <a:t>相互独立性</a:t>
            </a:r>
            <a:r>
              <a:rPr lang="zh-CN" altLang="en-US" sz="1200" dirty="0">
                <a:latin typeface="+mn-ea"/>
              </a:rPr>
              <a:t>：任一条公理都应不能从别的公理推出来。</a:t>
            </a:r>
            <a:endParaRPr lang="en-US" altLang="zh-CN" sz="1200" dirty="0">
              <a:latin typeface="+mn-ea"/>
            </a:endParaRPr>
          </a:p>
          <a:p>
            <a:pPr marL="457200" indent="-457200">
              <a:lnSpc>
                <a:spcPct val="120000"/>
              </a:lnSpc>
              <a:buClr>
                <a:schemeClr val="tx1"/>
              </a:buClr>
              <a:buSzPct val="100000"/>
              <a:buFont typeface="+mj-ea"/>
              <a:buAutoNum type="circleNumDbPlain"/>
            </a:pPr>
            <a:r>
              <a:rPr lang="zh-CN" altLang="en-US" sz="1200" b="1" dirty="0">
                <a:latin typeface="+mn-ea"/>
              </a:rPr>
              <a:t>完全性</a:t>
            </a:r>
            <a:r>
              <a:rPr lang="zh-CN" altLang="en-US" sz="1200" dirty="0">
                <a:latin typeface="+mn-ea"/>
              </a:rPr>
              <a:t>：在该系统中，一切命题的真假都是可确定的。</a:t>
            </a:r>
            <a:endParaRPr lang="en-US" altLang="zh-CN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0628C-4DB6-4AF9-96C3-A1CB5EA5F4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647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1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这些公式只反映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逻辑关系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，而不是</a:t>
            </a:r>
            <a:r>
              <a:rPr lang="zh-CN" altLang="en-US" sz="1200" b="1" dirty="0">
                <a:latin typeface="楷体" panose="02010609060101010101" pitchFamily="49" charset="-122"/>
                <a:ea typeface="楷体" panose="02010609060101010101" pitchFamily="49" charset="-122"/>
              </a:rPr>
              <a:t>数量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之间的关系。因此，初等代数中的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移项规则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不能使用。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0628C-4DB6-4AF9-96C3-A1CB5EA5F4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593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为逻辑常量，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没有大小之分，一种符号，代表两种状态；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0628C-4DB6-4AF9-96C3-A1CB5EA5F4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51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0628C-4DB6-4AF9-96C3-A1CB5EA5F4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875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mailto:xgsun@fudan.edu.cn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>
            <a:extLst>
              <a:ext uri="{FF2B5EF4-FFF2-40B4-BE49-F238E27FC236}">
                <a16:creationId xmlns:a16="http://schemas.microsoft.com/office/drawing/2014/main" id="{85149945-48BF-4F8D-BE60-18F90775BC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6" y="6032456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>
            <a:extLst>
              <a:ext uri="{FF2B5EF4-FFF2-40B4-BE49-F238E27FC236}">
                <a16:creationId xmlns:a16="http://schemas.microsoft.com/office/drawing/2014/main" id="{81588518-07A7-4E3D-B148-D8ED6C6955D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6626" r="5043" b="2772"/>
          <a:stretch/>
        </p:blipFill>
        <p:spPr bwMode="auto">
          <a:xfrm>
            <a:off x="11124447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5C90154-5AEA-479E-9E65-E4416305238C}"/>
              </a:ext>
            </a:extLst>
          </p:cNvPr>
          <p:cNvSpPr txBox="1"/>
          <p:nvPr userDrawn="1"/>
        </p:nvSpPr>
        <p:spPr>
          <a:xfrm>
            <a:off x="2169478" y="6214308"/>
            <a:ext cx="2256970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xgsun@fudan.edu.cn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Sam2013\Desktop\孙晓光.png">
            <a:extLst>
              <a:ext uri="{FF2B5EF4-FFF2-40B4-BE49-F238E27FC236}">
                <a16:creationId xmlns:a16="http://schemas.microsoft.com/office/drawing/2014/main" id="{B8183842-6046-4038-80EB-AD2528D711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37" y="6140604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68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B2452-5DF3-4448-BCA3-339F20EF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‹#›</a:t>
            </a:fld>
            <a:r>
              <a:rPr lang="zh-CN" altLang="en-US" sz="1400" dirty="0"/>
              <a:t> </a:t>
            </a:r>
            <a:r>
              <a:rPr lang="en-US" altLang="zh-CN" dirty="0"/>
              <a:t>/ 60</a:t>
            </a:r>
            <a:endParaRPr lang="zh-CN" altLang="en-US" dirty="0"/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D433D2C3-5B46-4CD8-9BFC-8DBF76AE7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spc="3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7666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F552A-F476-4432-BC30-A85F7822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0000"/>
          </a:xfrm>
        </p:spPr>
        <p:txBody>
          <a:bodyPr>
            <a:normAutofit/>
          </a:bodyPr>
          <a:lstStyle>
            <a:lvl1pPr algn="ctr">
              <a:defRPr sz="4000" b="0"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4918B-C538-44CA-A9E3-F1C37723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E7B1-3FC2-4821-B144-3AA6EF938D0A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28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10F13D-DEC2-47D2-B130-C7D8D7F0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679"/>
            <a:ext cx="12192000" cy="12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7F2BA-644B-4634-B2FF-CADE82D9A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0B405-C257-4C88-BD11-603E28F90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3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44.png"/><Relationship Id="rId3" Type="http://schemas.openxmlformats.org/officeDocument/2006/relationships/image" Target="../media/image178.png"/><Relationship Id="rId7" Type="http://schemas.openxmlformats.org/officeDocument/2006/relationships/image" Target="../media/image250.png"/><Relationship Id="rId12" Type="http://schemas.openxmlformats.org/officeDocument/2006/relationships/image" Target="../media/image4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42.png"/><Relationship Id="rId5" Type="http://schemas.openxmlformats.org/officeDocument/2006/relationships/image" Target="../media/image191.png"/><Relationship Id="rId10" Type="http://schemas.openxmlformats.org/officeDocument/2006/relationships/image" Target="../media/image41.png"/><Relationship Id="rId4" Type="http://schemas.openxmlformats.org/officeDocument/2006/relationships/image" Target="../media/image181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391.png"/><Relationship Id="rId4" Type="http://schemas.openxmlformats.org/officeDocument/2006/relationships/image" Target="../media/image56.png"/><Relationship Id="rId9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1.png"/><Relationship Id="rId3" Type="http://schemas.openxmlformats.org/officeDocument/2006/relationships/image" Target="../media/image53.png"/><Relationship Id="rId7" Type="http://schemas.openxmlformats.org/officeDocument/2006/relationships/image" Target="../media/image61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9.png"/><Relationship Id="rId5" Type="http://schemas.openxmlformats.org/officeDocument/2006/relationships/image" Target="../media/image57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54.png"/><Relationship Id="rId9" Type="http://schemas.openxmlformats.org/officeDocument/2006/relationships/image" Target="../media/image65.png"/><Relationship Id="rId14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7" Type="http://schemas.openxmlformats.org/officeDocument/2006/relationships/image" Target="../media/image83.png"/><Relationship Id="rId12" Type="http://schemas.openxmlformats.org/officeDocument/2006/relationships/image" Target="../media/image7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7.png"/><Relationship Id="rId10" Type="http://schemas.openxmlformats.org/officeDocument/2006/relationships/image" Target="../media/image76.png"/><Relationship Id="rId9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1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70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50.png"/><Relationship Id="rId7" Type="http://schemas.openxmlformats.org/officeDocument/2006/relationships/hyperlink" Target="http://en.wikipedia.org/wiki/Augustus_De_Morgan" TargetMode="External"/><Relationship Id="rId12" Type="http://schemas.openxmlformats.org/officeDocument/2006/relationships/image" Target="../media/image460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450.png"/><Relationship Id="rId5" Type="http://schemas.openxmlformats.org/officeDocument/2006/relationships/image" Target="../media/image400.png"/><Relationship Id="rId10" Type="http://schemas.openxmlformats.org/officeDocument/2006/relationships/image" Target="../media/image85.png"/><Relationship Id="rId4" Type="http://schemas.openxmlformats.org/officeDocument/2006/relationships/image" Target="../media/image3900.png"/><Relationship Id="rId9" Type="http://schemas.openxmlformats.org/officeDocument/2006/relationships/image" Target="../media/image7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image" Target="../media/image851.png"/><Relationship Id="rId18" Type="http://schemas.openxmlformats.org/officeDocument/2006/relationships/image" Target="../media/image901.png"/><Relationship Id="rId3" Type="http://schemas.openxmlformats.org/officeDocument/2006/relationships/image" Target="../media/image97.png"/><Relationship Id="rId7" Type="http://schemas.openxmlformats.org/officeDocument/2006/relationships/image" Target="../media/image790.png"/><Relationship Id="rId12" Type="http://schemas.openxmlformats.org/officeDocument/2006/relationships/image" Target="../media/image840.png"/><Relationship Id="rId17" Type="http://schemas.openxmlformats.org/officeDocument/2006/relationships/image" Target="../media/image891.png"/><Relationship Id="rId2" Type="http://schemas.openxmlformats.org/officeDocument/2006/relationships/image" Target="../media/image96.png"/><Relationship Id="rId16" Type="http://schemas.openxmlformats.org/officeDocument/2006/relationships/image" Target="../media/image8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11" Type="http://schemas.openxmlformats.org/officeDocument/2006/relationships/image" Target="../media/image830.png"/><Relationship Id="rId5" Type="http://schemas.openxmlformats.org/officeDocument/2006/relationships/image" Target="../media/image770.png"/><Relationship Id="rId15" Type="http://schemas.openxmlformats.org/officeDocument/2006/relationships/image" Target="../media/image872.png"/><Relationship Id="rId10" Type="http://schemas.openxmlformats.org/officeDocument/2006/relationships/image" Target="../media/image821.png"/><Relationship Id="rId19" Type="http://schemas.openxmlformats.org/officeDocument/2006/relationships/image" Target="../media/image910.png"/><Relationship Id="rId4" Type="http://schemas.openxmlformats.org/officeDocument/2006/relationships/image" Target="../media/image86.emf"/><Relationship Id="rId9" Type="http://schemas.openxmlformats.org/officeDocument/2006/relationships/image" Target="../media/image810.png"/><Relationship Id="rId14" Type="http://schemas.openxmlformats.org/officeDocument/2006/relationships/image" Target="../media/image8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13" Type="http://schemas.openxmlformats.org/officeDocument/2006/relationships/image" Target="../media/image89.wmf"/><Relationship Id="rId3" Type="http://schemas.openxmlformats.org/officeDocument/2006/relationships/tags" Target="../tags/tag2.xml"/><Relationship Id="rId7" Type="http://schemas.openxmlformats.org/officeDocument/2006/relationships/slideLayout" Target="../slideLayouts/slideLayout2.xml"/><Relationship Id="rId12" Type="http://schemas.openxmlformats.org/officeDocument/2006/relationships/oleObject" Target="../embeddings/oleObject2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image" Target="../media/image88.wmf"/><Relationship Id="rId5" Type="http://schemas.openxmlformats.org/officeDocument/2006/relationships/tags" Target="../tags/tag4.xml"/><Relationship Id="rId10" Type="http://schemas.openxmlformats.org/officeDocument/2006/relationships/oleObject" Target="../embeddings/oleObject1.bin"/><Relationship Id="rId4" Type="http://schemas.openxmlformats.org/officeDocument/2006/relationships/tags" Target="../tags/tag3.xml"/><Relationship Id="rId9" Type="http://schemas.openxmlformats.org/officeDocument/2006/relationships/image" Target="../media/image10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tags" Target="../tags/tag7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30.png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11" Type="http://schemas.openxmlformats.org/officeDocument/2006/relationships/tags" Target="../tags/tag9.xml"/><Relationship Id="rId5" Type="http://schemas.openxmlformats.org/officeDocument/2006/relationships/tags" Target="../tags/tag9.xml"/><Relationship Id="rId10" Type="http://schemas.openxmlformats.org/officeDocument/2006/relationships/image" Target="../media/image91.wmf"/><Relationship Id="rId4" Type="http://schemas.openxmlformats.org/officeDocument/2006/relationships/tags" Target="../tags/tag8.xml"/><Relationship Id="rId9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0.png"/><Relationship Id="rId4" Type="http://schemas.openxmlformats.org/officeDocument/2006/relationships/image" Target="../media/image10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108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1.png"/><Relationship Id="rId4" Type="http://schemas.openxmlformats.org/officeDocument/2006/relationships/image" Target="../media/image9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0.png"/><Relationship Id="rId3" Type="http://schemas.openxmlformats.org/officeDocument/2006/relationships/image" Target="../media/image691.png"/><Relationship Id="rId7" Type="http://schemas.openxmlformats.org/officeDocument/2006/relationships/image" Target="../media/image7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112.png"/><Relationship Id="rId5" Type="http://schemas.openxmlformats.org/officeDocument/2006/relationships/image" Target="../media/image712.png"/><Relationship Id="rId10" Type="http://schemas.openxmlformats.org/officeDocument/2006/relationships/image" Target="../media/image1112.png"/><Relationship Id="rId4" Type="http://schemas.openxmlformats.org/officeDocument/2006/relationships/image" Target="../media/image701.png"/><Relationship Id="rId9" Type="http://schemas.openxmlformats.org/officeDocument/2006/relationships/image" Target="../media/image110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880.png"/><Relationship Id="rId4" Type="http://schemas.openxmlformats.org/officeDocument/2006/relationships/image" Target="../media/image8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0.png"/><Relationship Id="rId4" Type="http://schemas.openxmlformats.org/officeDocument/2006/relationships/image" Target="../media/image95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29.png"/><Relationship Id="rId18" Type="http://schemas.openxmlformats.org/officeDocument/2006/relationships/image" Target="../media/image1001.png"/><Relationship Id="rId3" Type="http://schemas.openxmlformats.org/officeDocument/2006/relationships/image" Target="../media/image123.png"/><Relationship Id="rId21" Type="http://schemas.openxmlformats.org/officeDocument/2006/relationships/image" Target="../media/image1071.png"/><Relationship Id="rId7" Type="http://schemas.openxmlformats.org/officeDocument/2006/relationships/image" Target="../media/image127.png"/><Relationship Id="rId12" Type="http://schemas.openxmlformats.org/officeDocument/2006/relationships/image" Target="../media/image1111.png"/><Relationship Id="rId17" Type="http://schemas.openxmlformats.org/officeDocument/2006/relationships/image" Target="../media/image1162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32.png"/><Relationship Id="rId20" Type="http://schemas.openxmlformats.org/officeDocument/2006/relationships/image" Target="../media/image1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040.png"/><Relationship Id="rId15" Type="http://schemas.openxmlformats.org/officeDocument/2006/relationships/image" Target="../media/image131.png"/><Relationship Id="rId19" Type="http://schemas.openxmlformats.org/officeDocument/2006/relationships/image" Target="../media/image1172.png"/><Relationship Id="rId4" Type="http://schemas.openxmlformats.org/officeDocument/2006/relationships/image" Target="../media/image1030.png"/><Relationship Id="rId14" Type="http://schemas.openxmlformats.org/officeDocument/2006/relationships/image" Target="../media/image1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1.png"/><Relationship Id="rId7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3.png"/><Relationship Id="rId5" Type="http://schemas.openxmlformats.org/officeDocument/2006/relationships/image" Target="../media/image900.png"/><Relationship Id="rId4" Type="http://schemas.openxmlformats.org/officeDocument/2006/relationships/image" Target="../media/image120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41.png"/><Relationship Id="rId7" Type="http://schemas.openxmlformats.org/officeDocument/2006/relationships/image" Target="../media/image1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110.png"/><Relationship Id="rId4" Type="http://schemas.openxmlformats.org/officeDocument/2006/relationships/image" Target="../media/image1163.png"/><Relationship Id="rId9" Type="http://schemas.openxmlformats.org/officeDocument/2006/relationships/image" Target="../media/image1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2.pn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1.png"/><Relationship Id="rId3" Type="http://schemas.openxmlformats.org/officeDocument/2006/relationships/image" Target="../media/image1232.png"/><Relationship Id="rId7" Type="http://schemas.openxmlformats.org/officeDocument/2006/relationships/image" Target="../media/image12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2.png"/><Relationship Id="rId5" Type="http://schemas.openxmlformats.org/officeDocument/2006/relationships/image" Target="../media/image1183.png"/><Relationship Id="rId4" Type="http://schemas.openxmlformats.org/officeDocument/2006/relationships/image" Target="../media/image117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0.png"/><Relationship Id="rId2" Type="http://schemas.openxmlformats.org/officeDocument/2006/relationships/image" Target="../media/image12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2.png"/><Relationship Id="rId18" Type="http://schemas.openxmlformats.org/officeDocument/2006/relationships/image" Target="../media/image9.emf"/><Relationship Id="rId3" Type="http://schemas.openxmlformats.org/officeDocument/2006/relationships/image" Target="../media/image12.png"/><Relationship Id="rId21" Type="http://schemas.openxmlformats.org/officeDocument/2006/relationships/image" Target="../media/image12.emf"/><Relationship Id="rId7" Type="http://schemas.openxmlformats.org/officeDocument/2006/relationships/image" Target="../media/image16.png"/><Relationship Id="rId17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emf"/><Relationship Id="rId20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5" Type="http://schemas.openxmlformats.org/officeDocument/2006/relationships/image" Target="../media/image6.emf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19" Type="http://schemas.openxmlformats.org/officeDocument/2006/relationships/image" Target="../media/image10.emf"/><Relationship Id="rId9" Type="http://schemas.openxmlformats.org/officeDocument/2006/relationships/image" Target="../media/image18.png"/><Relationship Id="rId14" Type="http://schemas.openxmlformats.org/officeDocument/2006/relationships/image" Target="../media/image33.png"/><Relationship Id="rId4" Type="http://schemas.openxmlformats.org/officeDocument/2006/relationships/image" Target="../media/image13.png"/><Relationship Id="rId22" Type="http://schemas.openxmlformats.org/officeDocument/2006/relationships/image" Target="../media/image13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1.png"/><Relationship Id="rId2" Type="http://schemas.openxmlformats.org/officeDocument/2006/relationships/image" Target="../media/image1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3.png"/><Relationship Id="rId3" Type="http://schemas.openxmlformats.org/officeDocument/2006/relationships/image" Target="../media/image1070.png"/><Relationship Id="rId7" Type="http://schemas.openxmlformats.org/officeDocument/2006/relationships/image" Target="../media/image1151.png"/><Relationship Id="rId2" Type="http://schemas.openxmlformats.org/officeDocument/2006/relationships/image" Target="../media/image13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2.png"/><Relationship Id="rId11" Type="http://schemas.openxmlformats.org/officeDocument/2006/relationships/image" Target="../media/image1211.png"/><Relationship Id="rId5" Type="http://schemas.openxmlformats.org/officeDocument/2006/relationships/image" Target="../media/image1092.png"/><Relationship Id="rId10" Type="http://schemas.openxmlformats.org/officeDocument/2006/relationships/image" Target="../media/image1181.png"/><Relationship Id="rId4" Type="http://schemas.openxmlformats.org/officeDocument/2006/relationships/image" Target="../media/image1372.png"/><Relationship Id="rId9" Type="http://schemas.openxmlformats.org/officeDocument/2006/relationships/image" Target="../media/image117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28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0.png"/><Relationship Id="rId7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1.png"/><Relationship Id="rId5" Type="http://schemas.openxmlformats.org/officeDocument/2006/relationships/image" Target="../media/image1391.png"/><Relationship Id="rId4" Type="http://schemas.openxmlformats.org/officeDocument/2006/relationships/image" Target="../media/image138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3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1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1.png"/><Relationship Id="rId7" Type="http://schemas.openxmlformats.org/officeDocument/2006/relationships/image" Target="../media/image152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1.png"/><Relationship Id="rId4" Type="http://schemas.openxmlformats.org/officeDocument/2006/relationships/image" Target="../media/image150.png"/><Relationship Id="rId9" Type="http://schemas.openxmlformats.org/officeDocument/2006/relationships/image" Target="../media/image1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1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1.png"/><Relationship Id="rId2" Type="http://schemas.openxmlformats.org/officeDocument/2006/relationships/image" Target="../media/image11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1.png"/><Relationship Id="rId4" Type="http://schemas.openxmlformats.org/officeDocument/2006/relationships/image" Target="../media/image105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1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1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7" Type="http://schemas.openxmlformats.org/officeDocument/2006/relationships/image" Target="../media/image1220.png"/><Relationship Id="rId2" Type="http://schemas.openxmlformats.org/officeDocument/2006/relationships/image" Target="../media/image1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200.png"/><Relationship Id="rId4" Type="http://schemas.openxmlformats.org/officeDocument/2006/relationships/image" Target="../media/image119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0.png"/><Relationship Id="rId3" Type="http://schemas.openxmlformats.org/officeDocument/2006/relationships/image" Target="../media/image158.png"/><Relationship Id="rId7" Type="http://schemas.openxmlformats.org/officeDocument/2006/relationships/image" Target="../media/image470.png"/><Relationship Id="rId2" Type="http://schemas.openxmlformats.org/officeDocument/2006/relationships/image" Target="../media/image15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162.png"/><Relationship Id="rId5" Type="http://schemas.openxmlformats.org/officeDocument/2006/relationships/image" Target="../media/image160.png"/><Relationship Id="rId10" Type="http://schemas.openxmlformats.org/officeDocument/2006/relationships/image" Target="../media/image1280.png"/><Relationship Id="rId4" Type="http://schemas.openxmlformats.org/officeDocument/2006/relationships/image" Target="../media/image159.png"/><Relationship Id="rId9" Type="http://schemas.openxmlformats.org/officeDocument/2006/relationships/image" Target="../media/image1080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3" Type="http://schemas.openxmlformats.org/officeDocument/2006/relationships/image" Target="../media/image1152.png"/><Relationship Id="rId7" Type="http://schemas.openxmlformats.org/officeDocument/2006/relationships/image" Target="../media/image5600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5" Type="http://schemas.openxmlformats.org/officeDocument/2006/relationships/image" Target="../media/image1231.png"/><Relationship Id="rId4" Type="http://schemas.openxmlformats.org/officeDocument/2006/relationships/image" Target="../media/image1170.png"/><Relationship Id="rId9" Type="http://schemas.openxmlformats.org/officeDocument/2006/relationships/image" Target="../media/image16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3" Type="http://schemas.openxmlformats.org/officeDocument/2006/relationships/image" Target="../media/image166.png"/><Relationship Id="rId7" Type="http://schemas.openxmlformats.org/officeDocument/2006/relationships/image" Target="../media/image1400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0.png"/><Relationship Id="rId5" Type="http://schemas.openxmlformats.org/officeDocument/2006/relationships/image" Target="../media/image168.png"/><Relationship Id="rId10" Type="http://schemas.openxmlformats.org/officeDocument/2006/relationships/image" Target="../media/image169.png"/><Relationship Id="rId4" Type="http://schemas.openxmlformats.org/officeDocument/2006/relationships/image" Target="../media/image167.png"/><Relationship Id="rId9" Type="http://schemas.openxmlformats.org/officeDocument/2006/relationships/image" Target="../media/image125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0.png"/><Relationship Id="rId3" Type="http://schemas.openxmlformats.org/officeDocument/2006/relationships/image" Target="../media/image1440.png"/><Relationship Id="rId7" Type="http://schemas.openxmlformats.org/officeDocument/2006/relationships/image" Target="../media/image123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1530.png"/><Relationship Id="rId10" Type="http://schemas.openxmlformats.org/officeDocument/2006/relationships/image" Target="../media/image172.png"/><Relationship Id="rId4" Type="http://schemas.openxmlformats.org/officeDocument/2006/relationships/image" Target="../media/image171.png"/><Relationship Id="rId9" Type="http://schemas.openxmlformats.org/officeDocument/2006/relationships/image" Target="../media/image127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991.png"/><Relationship Id="rId7" Type="http://schemas.openxmlformats.org/officeDocument/2006/relationships/image" Target="../media/image1460.png"/><Relationship Id="rId12" Type="http://schemas.openxmlformats.org/officeDocument/2006/relationships/image" Target="../media/image1510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0.png"/><Relationship Id="rId11" Type="http://schemas.openxmlformats.org/officeDocument/2006/relationships/image" Target="../media/image1010.png"/><Relationship Id="rId10" Type="http://schemas.openxmlformats.org/officeDocument/2006/relationships/image" Target="../media/image1490.png"/><Relationship Id="rId4" Type="http://schemas.openxmlformats.org/officeDocument/2006/relationships/image" Target="../media/image1420.png"/><Relationship Id="rId9" Type="http://schemas.openxmlformats.org/officeDocument/2006/relationships/image" Target="../media/image148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0.png"/><Relationship Id="rId13" Type="http://schemas.openxmlformats.org/officeDocument/2006/relationships/image" Target="../media/image1470.png"/><Relationship Id="rId3" Type="http://schemas.openxmlformats.org/officeDocument/2006/relationships/image" Target="../media/image1310.png"/><Relationship Id="rId7" Type="http://schemas.openxmlformats.org/officeDocument/2006/relationships/image" Target="../media/image1430.png"/><Relationship Id="rId12" Type="http://schemas.openxmlformats.org/officeDocument/2006/relationships/image" Target="../media/image1670.png"/><Relationship Id="rId2" Type="http://schemas.openxmlformats.org/officeDocument/2006/relationships/image" Target="../media/image1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0.png"/><Relationship Id="rId11" Type="http://schemas.openxmlformats.org/officeDocument/2006/relationships/image" Target="../media/image1660.png"/><Relationship Id="rId5" Type="http://schemas.openxmlformats.org/officeDocument/2006/relationships/image" Target="../media/image1600.png"/><Relationship Id="rId15" Type="http://schemas.openxmlformats.org/officeDocument/2006/relationships/image" Target="../media/image174.png"/><Relationship Id="rId10" Type="http://schemas.openxmlformats.org/officeDocument/2006/relationships/image" Target="../media/image1150.png"/><Relationship Id="rId9" Type="http://schemas.openxmlformats.org/officeDocument/2006/relationships/image" Target="../media/image1640.png"/><Relationship Id="rId14" Type="http://schemas.openxmlformats.org/officeDocument/2006/relationships/image" Target="../media/image150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27.emf"/><Relationship Id="rId18" Type="http://schemas.openxmlformats.org/officeDocument/2006/relationships/image" Target="../media/image38.png"/><Relationship Id="rId3" Type="http://schemas.openxmlformats.org/officeDocument/2006/relationships/image" Target="../media/image31.png"/><Relationship Id="rId7" Type="http://schemas.openxmlformats.org/officeDocument/2006/relationships/image" Target="../media/image1410.png"/><Relationship Id="rId12" Type="http://schemas.openxmlformats.org/officeDocument/2006/relationships/image" Target="../media/image26.emf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1.png"/><Relationship Id="rId11" Type="http://schemas.openxmlformats.org/officeDocument/2006/relationships/image" Target="../media/image25.emf"/><Relationship Id="rId5" Type="http://schemas.openxmlformats.org/officeDocument/2006/relationships/image" Target="../media/image26.png"/><Relationship Id="rId15" Type="http://schemas.openxmlformats.org/officeDocument/2006/relationships/image" Target="../media/image35.png"/><Relationship Id="rId10" Type="http://schemas.openxmlformats.org/officeDocument/2006/relationships/image" Target="../media/image24.emf"/><Relationship Id="rId19" Type="http://schemas.openxmlformats.org/officeDocument/2006/relationships/image" Target="../media/image39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6AC1D68D-1CDE-4996-AF3F-B2D246073D5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87188"/>
            <a:ext cx="12191999" cy="106774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kumimoji="1" lang="en-US" altLang="zh-CN" sz="5400" b="1" dirty="0">
                <a:solidFill>
                  <a:schemeClr val="tx2"/>
                </a:solidFill>
              </a:rPr>
              <a:t>2.</a:t>
            </a:r>
            <a:r>
              <a:rPr kumimoji="1" lang="zh-CN" altLang="en-US" sz="5400" b="1" dirty="0">
                <a:solidFill>
                  <a:schemeClr val="tx2"/>
                </a:solidFill>
              </a:rPr>
              <a:t>  </a:t>
            </a:r>
            <a:r>
              <a:rPr lang="zh-CN" altLang="en-US" sz="6000" b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逻辑代数</a:t>
            </a:r>
            <a:endParaRPr kumimoji="1" lang="en-US" altLang="zh-CN" sz="3200" dirty="0">
              <a:solidFill>
                <a:schemeClr val="accent5">
                  <a:lumMod val="60000"/>
                  <a:lumOff val="4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C02D6B-FE50-4CFA-91DA-C62DEE29B88D}"/>
              </a:ext>
            </a:extLst>
          </p:cNvPr>
          <p:cNvSpPr txBox="1"/>
          <p:nvPr/>
        </p:nvSpPr>
        <p:spPr>
          <a:xfrm>
            <a:off x="8678488" y="6265140"/>
            <a:ext cx="1255166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2024-9-8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E88BAF0-5845-4BB2-B3F7-4410298A7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245" y="3087450"/>
            <a:ext cx="5392299" cy="2423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26DD95F-A7F4-4405-8DA6-48CA4E31D4F5}"/>
              </a:ext>
            </a:extLst>
          </p:cNvPr>
          <p:cNvSpPr/>
          <p:nvPr/>
        </p:nvSpPr>
        <p:spPr>
          <a:xfrm>
            <a:off x="7125419" y="61779"/>
            <a:ext cx="50405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sz="3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数字逻辑 </a:t>
            </a:r>
            <a:r>
              <a:rPr lang="zh-CN" alt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zh-CN" alt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部件设计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807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E3B91ED-8854-4A3F-B4D0-6DAC6DB5D4A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zh-CN" altLang="en-US" dirty="0"/>
              <a:t>异或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8C617F4-0842-4445-9EC6-CC0EC8D5CE63}"/>
              </a:ext>
            </a:extLst>
          </p:cNvPr>
          <p:cNvGrpSpPr/>
          <p:nvPr/>
        </p:nvGrpSpPr>
        <p:grpSpPr>
          <a:xfrm>
            <a:off x="273654" y="3815914"/>
            <a:ext cx="10174970" cy="1024345"/>
            <a:chOff x="273654" y="3815914"/>
            <a:chExt cx="10174970" cy="102434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9A54F53-B4B5-4B90-B5DC-DD2B04CB3ED7}"/>
                </a:ext>
              </a:extLst>
            </p:cNvPr>
            <p:cNvSpPr txBox="1"/>
            <p:nvPr/>
          </p:nvSpPr>
          <p:spPr>
            <a:xfrm>
              <a:off x="273654" y="3815914"/>
              <a:ext cx="10174970" cy="53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</a:rPr>
                <a:t>多个变量异或运算，可两两依次运算，也可用两两运算的结果再运算：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3C69EFA9-794B-411E-9E60-BD74E3B2F097}"/>
                    </a:ext>
                  </a:extLst>
                </p:cNvPr>
                <p:cNvSpPr txBox="1"/>
                <p:nvPr/>
              </p:nvSpPr>
              <p:spPr>
                <a:xfrm>
                  <a:off x="637805" y="4470927"/>
                  <a:ext cx="89438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altLang="zh-CN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)⊕</m:t>
                            </m:r>
                            <m:r>
                              <a:rPr lang="en-US" altLang="zh-CN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)⊕(</m:t>
                        </m:r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3C69EFA9-794B-411E-9E60-BD74E3B2F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805" y="4470927"/>
                  <a:ext cx="894385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73" r="-613" b="-34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D41B85-0E47-4B7B-98FB-A0EC0F31B798}"/>
              </a:ext>
            </a:extLst>
          </p:cNvPr>
          <p:cNvGrpSpPr/>
          <p:nvPr/>
        </p:nvGrpSpPr>
        <p:grpSpPr>
          <a:xfrm>
            <a:off x="1099458" y="1017158"/>
            <a:ext cx="10085613" cy="1360714"/>
            <a:chOff x="762000" y="1110343"/>
            <a:chExt cx="10085613" cy="13607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1112B27-129F-4F4F-B64A-AAED941E3DC4}"/>
                    </a:ext>
                  </a:extLst>
                </p:cNvPr>
                <p:cNvSpPr txBox="1"/>
                <p:nvPr/>
              </p:nvSpPr>
              <p:spPr>
                <a:xfrm>
                  <a:off x="1161943" y="1261395"/>
                  <a:ext cx="149521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⊕0=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1112B27-129F-4F4F-B64A-AAED941E3D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943" y="1261395"/>
                  <a:ext cx="149521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082" r="-3673" b="-22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E675DF5-BA14-4FFD-BA47-F26D111C3D20}"/>
                    </a:ext>
                  </a:extLst>
                </p:cNvPr>
                <p:cNvSpPr txBox="1"/>
                <p:nvPr/>
              </p:nvSpPr>
              <p:spPr>
                <a:xfrm>
                  <a:off x="1161943" y="1919981"/>
                  <a:ext cx="1495218" cy="3701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⊕1=</m:t>
                        </m:r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E675DF5-BA14-4FFD-BA47-F26D111C3D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943" y="1919981"/>
                  <a:ext cx="1495218" cy="370101"/>
                </a:xfrm>
                <a:prstGeom prst="rect">
                  <a:avLst/>
                </a:prstGeom>
                <a:blipFill>
                  <a:blip r:embed="rId4"/>
                  <a:stretch>
                    <a:fillRect l="-4082" t="-4918" r="-28163" b="-22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7E5D520-707D-42DA-8209-D5E28A36CDC9}"/>
                    </a:ext>
                  </a:extLst>
                </p:cNvPr>
                <p:cNvSpPr txBox="1"/>
                <p:nvPr/>
              </p:nvSpPr>
              <p:spPr>
                <a:xfrm>
                  <a:off x="3360857" y="1261395"/>
                  <a:ext cx="15238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7E5D520-707D-42DA-8209-D5E28A36CD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857" y="1261395"/>
                  <a:ext cx="152387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200" r="-2800" b="-22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3EB16ED-C5E7-4DBB-9C75-D8A0242050E1}"/>
                    </a:ext>
                  </a:extLst>
                </p:cNvPr>
                <p:cNvSpPr txBox="1"/>
                <p:nvPr/>
              </p:nvSpPr>
              <p:spPr>
                <a:xfrm>
                  <a:off x="3360857" y="1919981"/>
                  <a:ext cx="1495218" cy="3701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3EB16ED-C5E7-4DBB-9C75-D8A024205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857" y="1919981"/>
                  <a:ext cx="1495218" cy="370101"/>
                </a:xfrm>
                <a:prstGeom prst="rect">
                  <a:avLst/>
                </a:prstGeom>
                <a:blipFill>
                  <a:blip r:embed="rId6"/>
                  <a:stretch>
                    <a:fillRect l="-4082" t="-4918" r="-3673" b="-22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B34AE284-D91C-422A-9EDC-D97FB53D36FD}"/>
                    </a:ext>
                  </a:extLst>
                </p:cNvPr>
                <p:cNvSpPr txBox="1"/>
                <p:nvPr/>
              </p:nvSpPr>
              <p:spPr>
                <a:xfrm>
                  <a:off x="6610246" y="1261395"/>
                  <a:ext cx="218880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B34AE284-D91C-422A-9EDC-D97FB53D36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0246" y="1261395"/>
                  <a:ext cx="2188804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507" r="-2228" b="-22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3BD7DD7F-FB0D-4D4C-9804-930FBF059B04}"/>
                    </a:ext>
                  </a:extLst>
                </p:cNvPr>
                <p:cNvSpPr txBox="1"/>
                <p:nvPr/>
              </p:nvSpPr>
              <p:spPr>
                <a:xfrm>
                  <a:off x="6610246" y="1920750"/>
                  <a:ext cx="372704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3BD7DD7F-FB0D-4D4C-9804-930FBF059B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0246" y="1920750"/>
                  <a:ext cx="3727046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309" r="-818" b="-34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7867A72-7DFB-457C-AC63-2F74A5B5A34A}"/>
                </a:ext>
              </a:extLst>
            </p:cNvPr>
            <p:cNvSpPr/>
            <p:nvPr/>
          </p:nvSpPr>
          <p:spPr>
            <a:xfrm>
              <a:off x="762000" y="1110343"/>
              <a:ext cx="4947557" cy="136071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9446DB5-31D8-4B39-9D09-6A9A5594E0A3}"/>
                </a:ext>
              </a:extLst>
            </p:cNvPr>
            <p:cNvSpPr/>
            <p:nvPr/>
          </p:nvSpPr>
          <p:spPr>
            <a:xfrm>
              <a:off x="5709556" y="1110343"/>
              <a:ext cx="5138057" cy="136071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CB1F64D-D10C-49C9-A002-28573AE1256F}"/>
              </a:ext>
            </a:extLst>
          </p:cNvPr>
          <p:cNvGrpSpPr/>
          <p:nvPr/>
        </p:nvGrpSpPr>
        <p:grpSpPr>
          <a:xfrm>
            <a:off x="273654" y="5046686"/>
            <a:ext cx="9353757" cy="1680891"/>
            <a:chOff x="273654" y="5046686"/>
            <a:chExt cx="9353757" cy="1680891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18F8B9A-D761-47BB-840E-6E28FBB3F6A7}"/>
                </a:ext>
              </a:extLst>
            </p:cNvPr>
            <p:cNvSpPr txBox="1"/>
            <p:nvPr/>
          </p:nvSpPr>
          <p:spPr>
            <a:xfrm>
              <a:off x="273654" y="5046686"/>
              <a:ext cx="9353757" cy="53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</a:rPr>
                <a:t>多个变量异或运算的结果：取决于变量为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</a:rPr>
                <a:t>的个数：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18988508-F94D-488C-9B5F-0A66835591F6}"/>
                    </a:ext>
                  </a:extLst>
                </p:cNvPr>
                <p:cNvSpPr txBox="1"/>
                <p:nvPr/>
              </p:nvSpPr>
              <p:spPr>
                <a:xfrm>
                  <a:off x="1412422" y="5989116"/>
                  <a:ext cx="38633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18988508-F94D-488C-9B5F-0A6683559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422" y="5989116"/>
                  <a:ext cx="3863302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264" r="-158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左大括号 9">
              <a:extLst>
                <a:ext uri="{FF2B5EF4-FFF2-40B4-BE49-F238E27FC236}">
                  <a16:creationId xmlns:a16="http://schemas.microsoft.com/office/drawing/2014/main" id="{A094CC0C-217D-4926-A940-A0967A8EF1CA}"/>
                </a:ext>
              </a:extLst>
            </p:cNvPr>
            <p:cNvSpPr/>
            <p:nvPr/>
          </p:nvSpPr>
          <p:spPr>
            <a:xfrm>
              <a:off x="5478781" y="5644449"/>
              <a:ext cx="121919" cy="1083128"/>
            </a:xfrm>
            <a:prstGeom prst="leftBrace">
              <a:avLst>
                <a:gd name="adj1" fmla="val 119874"/>
                <a:gd name="adj2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A6319722-A67A-4023-8868-E2D6F971B4C2}"/>
                    </a:ext>
                  </a:extLst>
                </p:cNvPr>
                <p:cNvSpPr txBox="1"/>
                <p:nvPr/>
              </p:nvSpPr>
              <p:spPr>
                <a:xfrm>
                  <a:off x="5722221" y="5639750"/>
                  <a:ext cx="373212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zh-CN" altLang="en-US" sz="2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，变量为</a:t>
                  </a:r>
                  <a:r>
                    <a:rPr lang="en-US" altLang="zh-CN" sz="2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1</a:t>
                  </a:r>
                  <a:r>
                    <a:rPr lang="zh-CN" altLang="en-US" sz="2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的个数是</a:t>
                  </a:r>
                  <a:r>
                    <a:rPr lang="zh-CN" altLang="en-US" sz="24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奇数</a:t>
                  </a:r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A6319722-A67A-4023-8868-E2D6F971B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2221" y="5639750"/>
                  <a:ext cx="3732129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490" t="-9211" r="-490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0F2CB078-0A6C-40CB-8FE7-344A5C9A29FC}"/>
                    </a:ext>
                  </a:extLst>
                </p:cNvPr>
                <p:cNvSpPr txBox="1"/>
                <p:nvPr/>
              </p:nvSpPr>
              <p:spPr>
                <a:xfrm>
                  <a:off x="5722220" y="6219782"/>
                  <a:ext cx="373212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zh-CN" altLang="en-US" sz="2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，变量为</a:t>
                  </a:r>
                  <a:r>
                    <a:rPr lang="en-US" altLang="zh-CN" sz="2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1</a:t>
                  </a:r>
                  <a:r>
                    <a:rPr lang="zh-CN" altLang="en-US" sz="2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的个数是</a:t>
                  </a:r>
                  <a:r>
                    <a:rPr lang="zh-CN" altLang="en-US" sz="24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偶数</a:t>
                  </a: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0F2CB078-0A6C-40CB-8FE7-344A5C9A2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2220" y="6219782"/>
                  <a:ext cx="3732129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490" t="-9211" r="-490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1C6B77A9-A9BE-44B7-96AF-D1153BC30D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184" y="2542375"/>
            <a:ext cx="2503368" cy="108579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E58C2B0-E04E-48A1-979D-5084D6B2E9F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" t="6390" r="10851" b="75055"/>
          <a:stretch/>
        </p:blipFill>
        <p:spPr>
          <a:xfrm>
            <a:off x="6947704" y="2723828"/>
            <a:ext cx="1775589" cy="722891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4ADE652-A2E2-459F-B6A1-076BBAE6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10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56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E3B91ED-8854-4A3F-B4D0-6DAC6DB5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异或、同或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3616271-B4E4-4E2E-953A-1FD6831E939B}"/>
              </a:ext>
            </a:extLst>
          </p:cNvPr>
          <p:cNvSpPr txBox="1"/>
          <p:nvPr/>
        </p:nvSpPr>
        <p:spPr>
          <a:xfrm>
            <a:off x="0" y="993315"/>
            <a:ext cx="12192000" cy="6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b="1" dirty="0"/>
              <a:t>互为</a:t>
            </a:r>
            <a:r>
              <a:rPr lang="zh-CN" altLang="en-US" sz="2800" b="1" dirty="0">
                <a:solidFill>
                  <a:schemeClr val="accent1"/>
                </a:solidFill>
              </a:rPr>
              <a:t>反函数</a:t>
            </a:r>
            <a:r>
              <a:rPr lang="zh-CN" altLang="en-US" sz="2800" dirty="0"/>
              <a:t>                                           又</a:t>
            </a:r>
            <a:r>
              <a:rPr lang="zh-CN" altLang="en-US" sz="2800" b="1" dirty="0"/>
              <a:t>互为</a:t>
            </a:r>
            <a:r>
              <a:rPr lang="zh-CN" altLang="en-US" sz="2800" b="1" dirty="0">
                <a:solidFill>
                  <a:schemeClr val="accent1"/>
                </a:solidFill>
              </a:rPr>
              <a:t>对偶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CC7BE4C-F0F2-45F3-B020-565F8F857588}"/>
                  </a:ext>
                </a:extLst>
              </p:cNvPr>
              <p:cNvSpPr txBox="1"/>
              <p:nvPr/>
            </p:nvSpPr>
            <p:spPr>
              <a:xfrm>
                <a:off x="764729" y="2286539"/>
                <a:ext cx="3633278" cy="489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altLang="zh-CN" sz="28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CC7BE4C-F0F2-45F3-B020-565F8F857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29" y="2286539"/>
                <a:ext cx="3633278" cy="489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391D10A-CF3C-461C-BBDB-E28D8C3E4B5A}"/>
                  </a:ext>
                </a:extLst>
              </p:cNvPr>
              <p:cNvSpPr txBox="1"/>
              <p:nvPr/>
            </p:nvSpPr>
            <p:spPr>
              <a:xfrm>
                <a:off x="2193174" y="3052163"/>
                <a:ext cx="2868862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altLang="zh-CN" sz="28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391D10A-CF3C-461C-BBDB-E28D8C3E4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174" y="3052163"/>
                <a:ext cx="2868862" cy="43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B5AD552-4714-41BD-A121-524A57E58240}"/>
                  </a:ext>
                </a:extLst>
              </p:cNvPr>
              <p:cNvSpPr txBox="1"/>
              <p:nvPr/>
            </p:nvSpPr>
            <p:spPr>
              <a:xfrm>
                <a:off x="2193174" y="3760464"/>
                <a:ext cx="1841786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B5AD552-4714-41BD-A121-524A57E58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174" y="3760464"/>
                <a:ext cx="1841786" cy="43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9BCC813-9EB7-430C-9616-7F20725436D1}"/>
                  </a:ext>
                </a:extLst>
              </p:cNvPr>
              <p:cNvSpPr txBox="1"/>
              <p:nvPr/>
            </p:nvSpPr>
            <p:spPr>
              <a:xfrm>
                <a:off x="2194136" y="4468764"/>
                <a:ext cx="14334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 ⨀ 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9BCC813-9EB7-430C-9616-7F2072543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136" y="4468764"/>
                <a:ext cx="143346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072458A-1C96-4CE5-B943-E22B08299AAE}"/>
                  </a:ext>
                </a:extLst>
              </p:cNvPr>
              <p:cNvSpPr txBox="1"/>
              <p:nvPr/>
            </p:nvSpPr>
            <p:spPr>
              <a:xfrm>
                <a:off x="6820178" y="2141947"/>
                <a:ext cx="4669691" cy="6337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US" altLang="zh-CN" sz="28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8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+ </m:t>
                              </m:r>
                              <m:r>
                                <a:rPr lang="en-US" altLang="zh-CN" sz="28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8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800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072458A-1C96-4CE5-B943-E22B08299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178" y="2141947"/>
                <a:ext cx="4669691" cy="633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0F7FA2B-B790-4D96-A528-BD5CBDCF68D1}"/>
                  </a:ext>
                </a:extLst>
              </p:cNvPr>
              <p:cNvSpPr txBox="1"/>
              <p:nvPr/>
            </p:nvSpPr>
            <p:spPr>
              <a:xfrm>
                <a:off x="8349038" y="3051142"/>
                <a:ext cx="3129383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)∙(</m:t>
                      </m:r>
                      <m:r>
                        <a:rPr lang="en-US" altLang="zh-CN" sz="28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0F7FA2B-B790-4D96-A528-BD5CBDCF6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038" y="3051142"/>
                <a:ext cx="3129383" cy="4317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7148435-5CB6-4D95-B89A-D64C25B3EB28}"/>
                  </a:ext>
                </a:extLst>
              </p:cNvPr>
              <p:cNvSpPr txBox="1"/>
              <p:nvPr/>
            </p:nvSpPr>
            <p:spPr>
              <a:xfrm>
                <a:off x="8349038" y="3758422"/>
                <a:ext cx="1841786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7148435-5CB6-4D95-B89A-D64C25B3E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038" y="3758422"/>
                <a:ext cx="1841786" cy="4317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716C17F-02C5-4C3A-94E7-7A9A597C82FD}"/>
                  </a:ext>
                </a:extLst>
              </p:cNvPr>
              <p:cNvSpPr txBox="1"/>
              <p:nvPr/>
            </p:nvSpPr>
            <p:spPr>
              <a:xfrm>
                <a:off x="8349038" y="4465701"/>
                <a:ext cx="14334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 ⨀ 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716C17F-02C5-4C3A-94E7-7A9A597C8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038" y="4465701"/>
                <a:ext cx="143346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A39FBE-80C9-4FD1-9FA0-4035AB2F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11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629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C157C99F-041C-4EB9-9565-7771796D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1"/>
            <a:ext cx="4748975" cy="900000"/>
          </a:xfrm>
          <a:solidFill>
            <a:schemeClr val="accent5">
              <a:lumMod val="20000"/>
              <a:lumOff val="80000"/>
              <a:alpha val="50196"/>
            </a:schemeClr>
          </a:solidFill>
        </p:spPr>
        <p:txBody>
          <a:bodyPr>
            <a:normAutofit/>
          </a:bodyPr>
          <a:lstStyle/>
          <a:p>
            <a:r>
              <a:rPr lang="zh-CN" altLang="en-US" sz="3600" dirty="0"/>
              <a:t>基本逻辑门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274F35-99F4-4556-8EB6-3C381293F0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414" y="1089660"/>
            <a:ext cx="3642176" cy="571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F1231E-F0EC-4887-A53F-008666F971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415" y="1955165"/>
            <a:ext cx="3642176" cy="5600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B868D8-168E-4FE5-88E8-168AE11AC3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414" y="2797810"/>
            <a:ext cx="3642176" cy="4857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F7476D-FD87-49BB-879D-BC3F4B8439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/>
          <a:stretch/>
        </p:blipFill>
        <p:spPr>
          <a:xfrm>
            <a:off x="675414" y="3554730"/>
            <a:ext cx="3642176" cy="4857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D69BE5-F57E-42F4-8B70-01C43AC0BF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14" y="4315802"/>
            <a:ext cx="3579114" cy="6739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218781-AC12-485D-9DC1-0E6B28C7168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414" y="5260937"/>
            <a:ext cx="3642176" cy="5657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5466B15-7D7F-45F1-A650-6FFDD4BEFD7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414" y="6120728"/>
            <a:ext cx="3642176" cy="5657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BA50C7C-468F-4940-9840-4EAE9EEB9F81}"/>
              </a:ext>
            </a:extLst>
          </p:cNvPr>
          <p:cNvSpPr txBox="1"/>
          <p:nvPr/>
        </p:nvSpPr>
        <p:spPr>
          <a:xfrm>
            <a:off x="1532041" y="118117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与门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8DF6CE-F681-4176-80E1-440963225233}"/>
              </a:ext>
            </a:extLst>
          </p:cNvPr>
          <p:cNvSpPr txBox="1"/>
          <p:nvPr/>
        </p:nvSpPr>
        <p:spPr>
          <a:xfrm>
            <a:off x="1549674" y="20587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或门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8A4AC0-4E67-48BA-98C3-83C89D218E16}"/>
              </a:ext>
            </a:extLst>
          </p:cNvPr>
          <p:cNvSpPr txBox="1"/>
          <p:nvPr/>
        </p:nvSpPr>
        <p:spPr>
          <a:xfrm>
            <a:off x="1549674" y="28473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非门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CEDB4B5-0CFB-40F1-BE95-82E04B97DF1B}"/>
              </a:ext>
            </a:extLst>
          </p:cNvPr>
          <p:cNvSpPr txBox="1"/>
          <p:nvPr/>
        </p:nvSpPr>
        <p:spPr>
          <a:xfrm>
            <a:off x="1372353" y="36220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缓冲器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80349B-5EDD-44DE-8ADE-EA93E20634DA}"/>
              </a:ext>
            </a:extLst>
          </p:cNvPr>
          <p:cNvSpPr txBox="1"/>
          <p:nvPr/>
        </p:nvSpPr>
        <p:spPr>
          <a:xfrm>
            <a:off x="1362735" y="474834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三态门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30F5E1C-A0A5-4448-8F75-BFDF0A6919DC}"/>
              </a:ext>
            </a:extLst>
          </p:cNvPr>
          <p:cNvSpPr txBox="1"/>
          <p:nvPr/>
        </p:nvSpPr>
        <p:spPr>
          <a:xfrm>
            <a:off x="1329536" y="53591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与非门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5649B1-3551-40F9-AC74-0E692AA0DD56}"/>
              </a:ext>
            </a:extLst>
          </p:cNvPr>
          <p:cNvSpPr txBox="1"/>
          <p:nvPr/>
        </p:nvSpPr>
        <p:spPr>
          <a:xfrm>
            <a:off x="1329535" y="6218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或非门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757E5C-C4DB-4289-AFC6-CD0B03B8E8EB}"/>
              </a:ext>
            </a:extLst>
          </p:cNvPr>
          <p:cNvSpPr txBox="1"/>
          <p:nvPr/>
        </p:nvSpPr>
        <p:spPr>
          <a:xfrm>
            <a:off x="218822" y="11911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①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4A15DA-8299-4094-8F03-A7F01AB7BE85}"/>
              </a:ext>
            </a:extLst>
          </p:cNvPr>
          <p:cNvSpPr txBox="1"/>
          <p:nvPr/>
        </p:nvSpPr>
        <p:spPr>
          <a:xfrm>
            <a:off x="218822" y="20598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②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DF84CE-6693-459A-95AD-7E9B077FA263}"/>
              </a:ext>
            </a:extLst>
          </p:cNvPr>
          <p:cNvSpPr txBox="1"/>
          <p:nvPr/>
        </p:nvSpPr>
        <p:spPr>
          <a:xfrm>
            <a:off x="218822" y="28560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③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BAE6332-17BD-4488-82D4-5819320F78B7}"/>
              </a:ext>
            </a:extLst>
          </p:cNvPr>
          <p:cNvSpPr txBox="1"/>
          <p:nvPr/>
        </p:nvSpPr>
        <p:spPr>
          <a:xfrm>
            <a:off x="218822" y="36129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④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AE2B29-51D8-4A62-94A1-DC537C212EE8}"/>
              </a:ext>
            </a:extLst>
          </p:cNvPr>
          <p:cNvSpPr txBox="1"/>
          <p:nvPr/>
        </p:nvSpPr>
        <p:spPr>
          <a:xfrm>
            <a:off x="218822" y="44681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⑤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4D5E16E-FB35-4737-AB9D-0EF677AF473D}"/>
              </a:ext>
            </a:extLst>
          </p:cNvPr>
          <p:cNvSpPr txBox="1"/>
          <p:nvPr/>
        </p:nvSpPr>
        <p:spPr>
          <a:xfrm>
            <a:off x="218822" y="53591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⑥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851E0D4-72A7-4FCA-A282-4994920C2FBA}"/>
              </a:ext>
            </a:extLst>
          </p:cNvPr>
          <p:cNvSpPr txBox="1"/>
          <p:nvPr/>
        </p:nvSpPr>
        <p:spPr>
          <a:xfrm>
            <a:off x="218822" y="62216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⑦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5D6D8C8-0EA2-4F28-A3A5-C7BE2F7986F0}"/>
              </a:ext>
            </a:extLst>
          </p:cNvPr>
          <p:cNvGrpSpPr/>
          <p:nvPr/>
        </p:nvGrpSpPr>
        <p:grpSpPr>
          <a:xfrm>
            <a:off x="4748980" y="-761"/>
            <a:ext cx="7443020" cy="6859807"/>
            <a:chOff x="4748980" y="-761"/>
            <a:chExt cx="7443020" cy="6859807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B5FC040B-CED6-4081-9A5A-D434F9C9B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7259" y="1089660"/>
              <a:ext cx="5558314" cy="513398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1EB37930-FD14-4652-95F8-75A4A1C2B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7259" y="1759419"/>
              <a:ext cx="5563553" cy="612934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3B599423-37C5-4854-841B-8570CB579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7259" y="2528714"/>
              <a:ext cx="5589746" cy="942975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A7E44D97-B3B3-456F-BD2F-239C2AB97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7259" y="3628050"/>
              <a:ext cx="6087428" cy="96393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1D7027EA-6FC7-477F-82F9-2F0E5ECBB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7259" y="4748341"/>
              <a:ext cx="5579269" cy="92202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7807ACE0-563E-4563-8786-CEAF43719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7259" y="5826723"/>
              <a:ext cx="6087428" cy="948214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C3F882E-00D1-4343-8537-CCC5DAA65ECA}"/>
                </a:ext>
              </a:extLst>
            </p:cNvPr>
            <p:cNvSpPr txBox="1"/>
            <p:nvPr/>
          </p:nvSpPr>
          <p:spPr>
            <a:xfrm>
              <a:off x="5145680" y="11869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❶</a:t>
              </a:r>
              <a:endParaRPr lang="zh-CN" altLang="en-US" b="1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20427AB-F8B0-4041-8581-47347B7419C1}"/>
                </a:ext>
              </a:extLst>
            </p:cNvPr>
            <p:cNvSpPr txBox="1"/>
            <p:nvPr/>
          </p:nvSpPr>
          <p:spPr>
            <a:xfrm>
              <a:off x="6550784" y="134187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+mn-ea"/>
                </a:rPr>
                <a:t>异或门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F180DC7-CBF4-4E94-B58B-FA4BFE2D7EFF}"/>
                </a:ext>
              </a:extLst>
            </p:cNvPr>
            <p:cNvSpPr txBox="1"/>
            <p:nvPr/>
          </p:nvSpPr>
          <p:spPr>
            <a:xfrm>
              <a:off x="6550784" y="2003020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同或门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4BF533A-49E3-475D-9334-B50359812581}"/>
                </a:ext>
              </a:extLst>
            </p:cNvPr>
            <p:cNvSpPr txBox="1"/>
            <p:nvPr/>
          </p:nvSpPr>
          <p:spPr>
            <a:xfrm>
              <a:off x="6318351" y="3017166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与或非门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AB3E8C2-8854-4135-89DE-36DCCE646DD8}"/>
                </a:ext>
              </a:extLst>
            </p:cNvPr>
            <p:cNvSpPr txBox="1"/>
            <p:nvPr/>
          </p:nvSpPr>
          <p:spPr>
            <a:xfrm>
              <a:off x="6318351" y="4130772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或与非门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5CE020B-DB34-44B5-9A2C-EF87EA4CA26D}"/>
                </a:ext>
              </a:extLst>
            </p:cNvPr>
            <p:cNvSpPr txBox="1"/>
            <p:nvPr/>
          </p:nvSpPr>
          <p:spPr>
            <a:xfrm>
              <a:off x="6550786" y="5084733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与或门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2BFC133-72AA-42D0-934D-44A654375219}"/>
                </a:ext>
              </a:extLst>
            </p:cNvPr>
            <p:cNvSpPr txBox="1"/>
            <p:nvPr/>
          </p:nvSpPr>
          <p:spPr>
            <a:xfrm>
              <a:off x="6550785" y="6127882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或与门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5F44156-7F73-489C-BDFA-F6F7CD3F4526}"/>
                </a:ext>
              </a:extLst>
            </p:cNvPr>
            <p:cNvSpPr txBox="1"/>
            <p:nvPr/>
          </p:nvSpPr>
          <p:spPr>
            <a:xfrm>
              <a:off x="5145680" y="181840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1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❷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5911B3F-3677-4F0E-B26E-B7C6A843E65C}"/>
                </a:ext>
              </a:extLst>
            </p:cNvPr>
            <p:cNvSpPr txBox="1"/>
            <p:nvPr/>
          </p:nvSpPr>
          <p:spPr>
            <a:xfrm>
              <a:off x="5145680" y="284088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1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❸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87DEEF8-C8A6-43F8-9125-2AEC51F11B75}"/>
                </a:ext>
              </a:extLst>
            </p:cNvPr>
            <p:cNvSpPr txBox="1"/>
            <p:nvPr/>
          </p:nvSpPr>
          <p:spPr>
            <a:xfrm>
              <a:off x="5145680" y="394610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1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❹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2A14FD8-C826-45ED-9208-0AF7AEF6BA34}"/>
                </a:ext>
              </a:extLst>
            </p:cNvPr>
            <p:cNvSpPr txBox="1"/>
            <p:nvPr/>
          </p:nvSpPr>
          <p:spPr>
            <a:xfrm>
              <a:off x="5145680" y="50513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1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❺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7D45C90-9F29-4A31-8A2C-5B005689A0E2}"/>
                </a:ext>
              </a:extLst>
            </p:cNvPr>
            <p:cNvSpPr txBox="1"/>
            <p:nvPr/>
          </p:nvSpPr>
          <p:spPr>
            <a:xfrm>
              <a:off x="5145680" y="611658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1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❻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EFB47DBA-374F-4A70-8D6A-57FC3EB3C293}"/>
                </a:ext>
              </a:extLst>
            </p:cNvPr>
            <p:cNvCxnSpPr/>
            <p:nvPr/>
          </p:nvCxnSpPr>
          <p:spPr>
            <a:xfrm>
              <a:off x="4748980" y="1046"/>
              <a:ext cx="0" cy="6858000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8E000CC-FFAB-48CE-BBEC-E00FC235E5EF}"/>
                    </a:ext>
                  </a:extLst>
                </p:cNvPr>
                <p:cNvSpPr txBox="1"/>
                <p:nvPr/>
              </p:nvSpPr>
              <p:spPr>
                <a:xfrm>
                  <a:off x="10447757" y="2420566"/>
                  <a:ext cx="720262" cy="230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15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sz="1500" b="0" i="0" smtClean="0">
                            <a:latin typeface="Cambria Math" panose="02040503050406030204" pitchFamily="18" charset="0"/>
                          </a:rPr>
                          <m:t> ⨀ </m:t>
                        </m:r>
                        <m:r>
                          <m:rPr>
                            <m:sty m:val="p"/>
                          </m:rPr>
                          <a:rPr lang="en-US" altLang="zh-CN" sz="15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8E000CC-FFAB-48CE-BBEC-E00FC235E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7757" y="2420566"/>
                  <a:ext cx="720262" cy="230832"/>
                </a:xfrm>
                <a:prstGeom prst="rect">
                  <a:avLst/>
                </a:prstGeom>
                <a:blipFill>
                  <a:blip r:embed="rId16"/>
                  <a:stretch>
                    <a:fillRect l="-1695" r="-5932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F4C0D57-1031-46B1-A6DE-87993215BE2E}"/>
                </a:ext>
              </a:extLst>
            </p:cNvPr>
            <p:cNvSpPr/>
            <p:nvPr/>
          </p:nvSpPr>
          <p:spPr>
            <a:xfrm>
              <a:off x="4804117" y="-761"/>
              <a:ext cx="7387883" cy="90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196"/>
              </a:schemeClr>
            </a:solidFill>
          </p:spPr>
          <p:txBody>
            <a:bodyPr wrap="square" anchor="ctr">
              <a:noAutofit/>
            </a:bodyPr>
            <a:lstStyle/>
            <a:p>
              <a:pPr algn="ctr"/>
              <a:r>
                <a:rPr lang="zh-CN" altLang="en-US" sz="3600" b="1" spc="3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复杂逻辑门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603E08-9D40-4E9F-9CC6-873B20EC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12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00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B86FD74-6744-4B33-B674-F3181891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8072"/>
            <a:ext cx="12192000" cy="3012471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zh-CN" altLang="en-US" sz="15000" b="1" spc="0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逻 辑 代 数</a:t>
            </a:r>
            <a:endParaRPr lang="zh-CN" altLang="en-US" sz="15000" b="1" spc="0" dirty="0">
              <a:solidFill>
                <a:schemeClr val="accent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2310B6-D96F-46D2-A313-BE517FE45D1D}"/>
              </a:ext>
            </a:extLst>
          </p:cNvPr>
          <p:cNvSpPr txBox="1"/>
          <p:nvPr/>
        </p:nvSpPr>
        <p:spPr>
          <a:xfrm>
            <a:off x="5675264" y="314151"/>
            <a:ext cx="699230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zh-CN" sz="80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2</a:t>
            </a:r>
            <a:endParaRPr lang="zh-CN" altLang="en-US" sz="8000" dirty="0">
              <a:solidFill>
                <a:schemeClr val="accent5">
                  <a:lumMod val="40000"/>
                  <a:lumOff val="6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597744-3C32-4F35-B1A9-92C8E1ED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E7B1-3FC2-4821-B144-3AA6EF938D0A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722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1E14E36-A4F5-4249-AD4B-9F474FD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逻辑代数</a:t>
            </a:r>
            <a:r>
              <a:rPr lang="zh-CN" altLang="en-US" dirty="0"/>
              <a:t>：一个封闭的代数系统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0EDEC20-CBEF-4640-9F19-6F8BD235E823}"/>
                  </a:ext>
                </a:extLst>
              </p:cNvPr>
              <p:cNvSpPr txBox="1"/>
              <p:nvPr/>
            </p:nvSpPr>
            <p:spPr>
              <a:xfrm>
                <a:off x="805542" y="1138227"/>
                <a:ext cx="9835244" cy="588879"/>
              </a:xfrm>
              <a:prstGeom prst="wedgeRectCallout">
                <a:avLst>
                  <a:gd name="adj1" fmla="val -23536"/>
                  <a:gd name="adj2" fmla="val -101914"/>
                </a:avLst>
              </a:prstGeom>
              <a:no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000"/>
                  </a:spcBef>
                  <a:spcAft>
                    <a:spcPts val="1000"/>
                  </a:spcAft>
                </a:pPr>
                <a:r>
                  <a:rPr lang="zh-CN" altLang="en-US" sz="2400" dirty="0"/>
                  <a:t>由一个</a:t>
                </a:r>
                <a:r>
                  <a:rPr lang="zh-CN" altLang="en-US" sz="2400" b="1" dirty="0"/>
                  <a:t>逻辑变量集</a:t>
                </a:r>
                <a:r>
                  <a:rPr lang="zh-CN" altLang="en-US" sz="2400" dirty="0"/>
                  <a:t>，</a:t>
                </a:r>
                <a:r>
                  <a:rPr lang="zh-CN" altLang="en-US" sz="2400" b="1" dirty="0"/>
                  <a:t>常量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 ，“</a:t>
                </a:r>
                <a:r>
                  <a:rPr lang="zh-CN" altLang="en-US" sz="2400" b="1" dirty="0"/>
                  <a:t>或</a:t>
                </a:r>
                <a:r>
                  <a:rPr lang="zh-CN" altLang="en-US" sz="2400" dirty="0"/>
                  <a:t>”、“</a:t>
                </a:r>
                <a:r>
                  <a:rPr lang="zh-CN" altLang="en-US" sz="2400" b="1" dirty="0"/>
                  <a:t>与</a:t>
                </a:r>
                <a:r>
                  <a:rPr lang="zh-CN" altLang="en-US" sz="2400" dirty="0"/>
                  <a:t>”、“</a:t>
                </a:r>
                <a:r>
                  <a:rPr lang="zh-CN" altLang="en-US" sz="2400" b="1" dirty="0"/>
                  <a:t>非</a:t>
                </a:r>
                <a:r>
                  <a:rPr lang="zh-CN" altLang="en-US" sz="2400" dirty="0"/>
                  <a:t>” 三种基本运算构成。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0EDEC20-CBEF-4640-9F19-6F8BD235E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2" y="1138227"/>
                <a:ext cx="9835244" cy="588879"/>
              </a:xfrm>
              <a:prstGeom prst="wedgeRectCallout">
                <a:avLst>
                  <a:gd name="adj1" fmla="val -23536"/>
                  <a:gd name="adj2" fmla="val -101914"/>
                </a:avLst>
              </a:prstGeom>
              <a:blipFill>
                <a:blip r:embed="rId7"/>
                <a:stretch>
                  <a:fillRect l="-866" r="-743" b="-15541"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6C63E0E1-7E6B-4D00-A875-BEEF93B69D6B}"/>
              </a:ext>
            </a:extLst>
          </p:cNvPr>
          <p:cNvGrpSpPr/>
          <p:nvPr/>
        </p:nvGrpSpPr>
        <p:grpSpPr>
          <a:xfrm>
            <a:off x="1197731" y="2085588"/>
            <a:ext cx="8100176" cy="4270762"/>
            <a:chOff x="1197731" y="2085588"/>
            <a:chExt cx="8100176" cy="42707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64EFECC9-1D43-446A-AE15-220B29228CBE}"/>
                    </a:ext>
                  </a:extLst>
                </p:cNvPr>
                <p:cNvSpPr txBox="1"/>
                <p:nvPr/>
              </p:nvSpPr>
              <p:spPr>
                <a:xfrm>
                  <a:off x="1197731" y="3413512"/>
                  <a:ext cx="7007682" cy="1698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2400" b="1" dirty="0"/>
                    <a:t>逻辑运算</a:t>
                  </a:r>
                  <a:r>
                    <a:rPr lang="zh-CN" altLang="en-US" sz="2400" dirty="0"/>
                    <a:t>：与、或、非 </a:t>
                  </a:r>
                  <a:r>
                    <a:rPr lang="en-US" altLang="zh-CN" sz="2400" dirty="0"/>
                    <a:t>……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2400" b="1" dirty="0"/>
                    <a:t>逻辑函数</a:t>
                  </a:r>
                  <a:r>
                    <a:rPr lang="zh-CN" altLang="en-US" sz="2400" dirty="0"/>
                    <a:t>：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…,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baseline="-250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2400" dirty="0"/>
                    <a:t>    </a:t>
                  </a:r>
                  <a:r>
                    <a:rPr lang="zh-CN" altLang="en-US" sz="22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取值：</a:t>
                  </a:r>
                  <a:r>
                    <a:rPr lang="en-US" altLang="zh-CN" sz="22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0</a:t>
                  </a:r>
                  <a:r>
                    <a:rPr lang="zh-CN" altLang="en-US" sz="22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、</a:t>
                  </a:r>
                  <a:r>
                    <a:rPr lang="en-US" altLang="zh-CN" sz="22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1</a:t>
                  </a:r>
                  <a:r>
                    <a:rPr lang="en-US" altLang="zh-CN" sz="2400" dirty="0"/>
                    <a:t>     </a:t>
                  </a:r>
                </a:p>
                <a:p>
                  <a:pPr marL="800100" lvl="1" indent="-342900">
                    <a:lnSpc>
                      <a:spcPct val="150000"/>
                    </a:lnSpc>
                    <a:buSzPct val="80000"/>
                    <a:buFont typeface="Wingdings" panose="05000000000000000000" pitchFamily="2" charset="2"/>
                    <a:buChar char="Ø"/>
                  </a:pPr>
                  <a:r>
                    <a:rPr lang="zh-CN" altLang="en-US" sz="2400" dirty="0"/>
                    <a:t>逻辑函数的</a:t>
                  </a:r>
                  <a:r>
                    <a:rPr lang="zh-CN" altLang="en-US" sz="2400" b="1" dirty="0"/>
                    <a:t>相等</a:t>
                  </a:r>
                  <a:r>
                    <a:rPr lang="zh-CN" altLang="en-US" sz="2400" dirty="0"/>
                    <a:t>：</a:t>
                  </a:r>
                  <a:r>
                    <a:rPr lang="zh-CN" altLang="en-US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任意输入二者输出均相等</a:t>
                  </a: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64EFECC9-1D43-446A-AE15-220B29228C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31" y="3413512"/>
                  <a:ext cx="7007682" cy="1698029"/>
                </a:xfrm>
                <a:prstGeom prst="rect">
                  <a:avLst/>
                </a:prstGeom>
                <a:blipFill>
                  <a:blip r:embed="rId8"/>
                  <a:stretch>
                    <a:fillRect l="-1130" b="-75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C142464-6EE5-4EE9-AC6B-5EBD564D4240}"/>
                    </a:ext>
                  </a:extLst>
                </p:cNvPr>
                <p:cNvSpPr txBox="1"/>
                <p:nvPr/>
              </p:nvSpPr>
              <p:spPr>
                <a:xfrm>
                  <a:off x="2030484" y="5312299"/>
                  <a:ext cx="316774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400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 baseline="-250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C142464-6EE5-4EE9-AC6B-5EBD564D42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484" y="5312299"/>
                  <a:ext cx="3167743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385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2760BF0-654E-4ED2-8646-DBF2D5E6F173}"/>
                    </a:ext>
                  </a:extLst>
                </p:cNvPr>
                <p:cNvSpPr txBox="1"/>
                <p:nvPr/>
              </p:nvSpPr>
              <p:spPr>
                <a:xfrm>
                  <a:off x="2030484" y="5894685"/>
                  <a:ext cx="316774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 baseline="-250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2760BF0-654E-4ED2-8646-DBF2D5E6F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484" y="5894685"/>
                  <a:ext cx="3167743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385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B830A36C-860F-44DD-BBB0-174559E201E3}"/>
                    </a:ext>
                  </a:extLst>
                </p:cNvPr>
                <p:cNvSpPr txBox="1"/>
                <p:nvPr/>
              </p:nvSpPr>
              <p:spPr>
                <a:xfrm>
                  <a:off x="5546570" y="5601537"/>
                  <a:ext cx="140425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400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B830A36C-860F-44DD-BBB0-174559E20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6570" y="5601537"/>
                  <a:ext cx="1404257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1304"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0D32336-C5A9-4B00-8F3C-6FD14780183E}"/>
                </a:ext>
              </a:extLst>
            </p:cNvPr>
            <p:cNvSpPr txBox="1"/>
            <p:nvPr/>
          </p:nvSpPr>
          <p:spPr>
            <a:xfrm>
              <a:off x="1197731" y="2085588"/>
              <a:ext cx="8100176" cy="1096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b="1" dirty="0"/>
                <a:t>逻辑变量</a:t>
              </a:r>
              <a:r>
                <a:rPr lang="zh-CN" altLang="en-US" sz="2400" dirty="0"/>
                <a:t>：用字母表示其值可以变化的量。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如：</a:t>
              </a: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、</a:t>
              </a: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B…</a:t>
              </a:r>
            </a:p>
            <a:p>
              <a:pPr marL="1176338" lvl="2" indent="-457200">
                <a:lnSpc>
                  <a:spcPct val="150000"/>
                </a:lnSpc>
                <a:buSzPct val="80000"/>
                <a:buFont typeface="Wingdings" panose="05000000000000000000" pitchFamily="2" charset="2"/>
                <a:buChar char="Ø"/>
              </a:pPr>
              <a:r>
                <a:rPr lang="zh-CN" altLang="en-US" sz="2200" dirty="0"/>
                <a:t>取值：</a:t>
              </a:r>
              <a:r>
                <a:rPr lang="en-US" altLang="zh-CN" sz="2200" dirty="0"/>
                <a:t>0</a:t>
              </a:r>
              <a:r>
                <a:rPr lang="zh-CN" altLang="en-US" sz="2200" dirty="0"/>
                <a:t>、</a:t>
              </a:r>
              <a:r>
                <a:rPr lang="en-US" altLang="zh-CN" sz="2200" dirty="0"/>
                <a:t>1</a:t>
              </a:r>
              <a:r>
                <a:rPr lang="zh-CN" altLang="en-US" sz="2200" dirty="0"/>
                <a:t>。  </a:t>
              </a:r>
              <a:r>
                <a:rPr lang="zh-CN" altLang="en-US" sz="2200" b="1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逻辑常量 </a:t>
              </a:r>
              <a:r>
                <a:rPr lang="en-US" altLang="zh-CN" sz="2200" b="1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zh-CN" altLang="en-US" sz="2200" b="1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、</a:t>
              </a:r>
              <a:r>
                <a:rPr lang="en-US" altLang="zh-CN" sz="2200" b="1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2200" b="1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无大小、正负之分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F1E3DFA-35CD-492C-B5E1-8FD4AD2FC0EE}"/>
              </a:ext>
            </a:extLst>
          </p:cNvPr>
          <p:cNvGrpSpPr/>
          <p:nvPr/>
        </p:nvGrpSpPr>
        <p:grpSpPr>
          <a:xfrm>
            <a:off x="9586081" y="2634039"/>
            <a:ext cx="1933575" cy="3034732"/>
            <a:chOff x="9746794" y="2732994"/>
            <a:chExt cx="1933575" cy="3034732"/>
          </a:xfrm>
        </p:grpSpPr>
        <p:pic>
          <p:nvPicPr>
            <p:cNvPr id="12" name="Picture 2" descr="http://t2.gstatic.com/images?q=tbn:ANd9GcSsWkZ35M2l7d3_ATFnpPornxYxRj0RC-Jx83YncQ-p1Rar--5B0A">
              <a:extLst>
                <a:ext uri="{FF2B5EF4-FFF2-40B4-BE49-F238E27FC236}">
                  <a16:creationId xmlns:a16="http://schemas.microsoft.com/office/drawing/2014/main" id="{A0403087-A54A-4265-8163-97595EF7D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6794" y="2732994"/>
              <a:ext cx="1933575" cy="2371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5F0C7DA-CEA3-4574-95DF-9AE950FF3D0C}"/>
                </a:ext>
              </a:extLst>
            </p:cNvPr>
            <p:cNvSpPr txBox="1"/>
            <p:nvPr/>
          </p:nvSpPr>
          <p:spPr>
            <a:xfrm>
              <a:off x="9851801" y="5121395"/>
              <a:ext cx="172355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/>
                <a:t>爱尔兰 数学家</a:t>
              </a:r>
            </a:p>
            <a:p>
              <a:pPr algn="ctr"/>
              <a:r>
                <a:rPr lang="zh-CN" altLang="en-US" dirty="0"/>
                <a:t>1849年创建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5970C69-D9F9-411A-9061-674066FC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14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84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DC8DD0D-9072-4C61-AD02-0385AC9C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逻辑代数的</a:t>
            </a:r>
            <a:r>
              <a:rPr lang="zh-CN" altLang="en-US" b="1" dirty="0"/>
              <a:t>公理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AD25D71A-0D79-4E50-B1A2-694E23A27F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9635872"/>
                  </p:ext>
                </p:extLst>
              </p:nvPr>
            </p:nvGraphicFramePr>
            <p:xfrm>
              <a:off x="94341" y="973313"/>
              <a:ext cx="11825515" cy="3303815"/>
            </p:xfrm>
            <a:graphic>
              <a:graphicData uri="http://schemas.openxmlformats.org/drawingml/2006/table">
                <a:tbl>
                  <a:tblPr firstCol="1" bandRow="1">
                    <a:tableStyleId>{BDBED569-4797-4DF1-A0F4-6AAB3CD982D8}</a:tableStyleId>
                  </a:tblPr>
                  <a:tblGrid>
                    <a:gridCol w="2297752">
                      <a:extLst>
                        <a:ext uri="{9D8B030D-6E8A-4147-A177-3AD203B41FA5}">
                          <a16:colId xmlns:a16="http://schemas.microsoft.com/office/drawing/2014/main" val="3756670248"/>
                        </a:ext>
                      </a:extLst>
                    </a:gridCol>
                    <a:gridCol w="4123007">
                      <a:extLst>
                        <a:ext uri="{9D8B030D-6E8A-4147-A177-3AD203B41FA5}">
                          <a16:colId xmlns:a16="http://schemas.microsoft.com/office/drawing/2014/main" val="2727923041"/>
                        </a:ext>
                      </a:extLst>
                    </a:gridCol>
                    <a:gridCol w="5404756">
                      <a:extLst>
                        <a:ext uri="{9D8B030D-6E8A-4147-A177-3AD203B41FA5}">
                          <a16:colId xmlns:a16="http://schemas.microsoft.com/office/drawing/2014/main" val="13178097"/>
                        </a:ext>
                      </a:extLst>
                    </a:gridCol>
                  </a:tblGrid>
                  <a:tr h="66076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/>
                            <a:t>公理</a:t>
                          </a:r>
                          <a:r>
                            <a:rPr lang="en-US" altLang="zh-CN" sz="2400" b="0" dirty="0"/>
                            <a:t>1:</a:t>
                          </a:r>
                          <a:r>
                            <a:rPr lang="zh-CN" altLang="en-US" sz="2400" dirty="0"/>
                            <a:t> </a:t>
                          </a:r>
                          <a:r>
                            <a:rPr lang="en-US" altLang="zh-CN" sz="2400" b="1" dirty="0"/>
                            <a:t>0-1</a:t>
                          </a:r>
                          <a:r>
                            <a:rPr lang="zh-CN" altLang="en-US" sz="2400" b="1" dirty="0"/>
                            <a:t> 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+0=</m:t>
                              </m:r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zh-CN" altLang="en-US" sz="2400" dirty="0"/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+1=1</m:t>
                              </m:r>
                            </m:oMath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∙0=0</m:t>
                              </m:r>
                            </m:oMath>
                          </a14:m>
                          <a:r>
                            <a:rPr lang="zh-CN" altLang="en-US" sz="2400" dirty="0"/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∙1=</m:t>
                              </m:r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4847924"/>
                      </a:ext>
                    </a:extLst>
                  </a:tr>
                  <a:tr h="66076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/>
                            <a:t>公理</a:t>
                          </a:r>
                          <a:r>
                            <a:rPr lang="en-US" altLang="zh-CN" sz="2400" b="0" dirty="0"/>
                            <a:t>2:</a:t>
                          </a:r>
                          <a:r>
                            <a:rPr lang="zh-CN" altLang="en-US" sz="2400" dirty="0"/>
                            <a:t> </a:t>
                          </a:r>
                          <a:r>
                            <a:rPr lang="zh-CN" altLang="en-US" sz="2400" b="1" dirty="0"/>
                            <a:t>互补律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6195745"/>
                      </a:ext>
                    </a:extLst>
                  </a:tr>
                  <a:tr h="6607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/>
                            <a:t>公理</a:t>
                          </a:r>
                          <a:r>
                            <a:rPr lang="en-US" altLang="zh-CN" sz="2400" b="0" dirty="0"/>
                            <a:t>3:</a:t>
                          </a:r>
                          <a:r>
                            <a:rPr lang="zh-CN" altLang="en-US" sz="2400" dirty="0"/>
                            <a:t> </a:t>
                          </a:r>
                          <a:r>
                            <a:rPr lang="zh-CN" altLang="en-US" sz="2400" b="1" dirty="0"/>
                            <a:t>交换律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5527299"/>
                      </a:ext>
                    </a:extLst>
                  </a:tr>
                  <a:tr h="66076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/>
                            <a:t>公理</a:t>
                          </a:r>
                          <a:r>
                            <a:rPr lang="en-US" altLang="zh-CN" sz="2400" b="0" dirty="0"/>
                            <a:t>4:</a:t>
                          </a:r>
                          <a:r>
                            <a:rPr lang="zh-CN" altLang="en-US" sz="2400" dirty="0"/>
                            <a:t> </a:t>
                          </a:r>
                          <a:r>
                            <a:rPr lang="zh-CN" altLang="en-US" sz="2400" b="1" dirty="0"/>
                            <a:t>结合律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∙(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3672429"/>
                      </a:ext>
                    </a:extLst>
                  </a:tr>
                  <a:tr h="66076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/>
                            <a:t>公理</a:t>
                          </a:r>
                          <a:r>
                            <a:rPr lang="en-US" altLang="zh-CN" sz="2400" b="0" dirty="0"/>
                            <a:t>5:</a:t>
                          </a:r>
                          <a:r>
                            <a:rPr lang="zh-CN" altLang="en-US" sz="2400" dirty="0"/>
                            <a:t> </a:t>
                          </a:r>
                          <a:r>
                            <a:rPr lang="zh-CN" altLang="en-US" sz="2400" b="1" dirty="0"/>
                            <a:t>分配律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  <m:r>
                                      <a:rPr lang="en-US" altLang="zh-CN" sz="24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zh-CN" sz="24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d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  <m:r>
                                      <a:rPr lang="en-US" altLang="zh-CN" sz="24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d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∙(</m:t>
                                </m:r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08516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AD25D71A-0D79-4E50-B1A2-694E23A27F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9635872"/>
                  </p:ext>
                </p:extLst>
              </p:nvPr>
            </p:nvGraphicFramePr>
            <p:xfrm>
              <a:off x="94341" y="973313"/>
              <a:ext cx="11825515" cy="3303815"/>
            </p:xfrm>
            <a:graphic>
              <a:graphicData uri="http://schemas.openxmlformats.org/drawingml/2006/table">
                <a:tbl>
                  <a:tblPr firstCol="1" bandRow="1">
                    <a:tableStyleId>{BDBED569-4797-4DF1-A0F4-6AAB3CD982D8}</a:tableStyleId>
                  </a:tblPr>
                  <a:tblGrid>
                    <a:gridCol w="2297752">
                      <a:extLst>
                        <a:ext uri="{9D8B030D-6E8A-4147-A177-3AD203B41FA5}">
                          <a16:colId xmlns:a16="http://schemas.microsoft.com/office/drawing/2014/main" val="3756670248"/>
                        </a:ext>
                      </a:extLst>
                    </a:gridCol>
                    <a:gridCol w="4123007">
                      <a:extLst>
                        <a:ext uri="{9D8B030D-6E8A-4147-A177-3AD203B41FA5}">
                          <a16:colId xmlns:a16="http://schemas.microsoft.com/office/drawing/2014/main" val="2727923041"/>
                        </a:ext>
                      </a:extLst>
                    </a:gridCol>
                    <a:gridCol w="5404756">
                      <a:extLst>
                        <a:ext uri="{9D8B030D-6E8A-4147-A177-3AD203B41FA5}">
                          <a16:colId xmlns:a16="http://schemas.microsoft.com/office/drawing/2014/main" val="13178097"/>
                        </a:ext>
                      </a:extLst>
                    </a:gridCol>
                  </a:tblGrid>
                  <a:tr h="66076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/>
                            <a:t>公理</a:t>
                          </a:r>
                          <a:r>
                            <a:rPr lang="en-US" altLang="zh-CN" sz="2400" b="0" dirty="0"/>
                            <a:t>1:</a:t>
                          </a:r>
                          <a:r>
                            <a:rPr lang="zh-CN" altLang="en-US" sz="2400" dirty="0"/>
                            <a:t> </a:t>
                          </a:r>
                          <a:r>
                            <a:rPr lang="en-US" altLang="zh-CN" sz="2400" b="1" dirty="0"/>
                            <a:t>0-1</a:t>
                          </a:r>
                          <a:r>
                            <a:rPr lang="zh-CN" altLang="en-US" sz="2400" b="1" dirty="0"/>
                            <a:t> 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835" t="-917" r="-131315" b="-404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8940" t="-917" r="-225" b="-404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847924"/>
                      </a:ext>
                    </a:extLst>
                  </a:tr>
                  <a:tr h="66076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/>
                            <a:t>公理</a:t>
                          </a:r>
                          <a:r>
                            <a:rPr lang="en-US" altLang="zh-CN" sz="2400" b="0" dirty="0"/>
                            <a:t>2:</a:t>
                          </a:r>
                          <a:r>
                            <a:rPr lang="zh-CN" altLang="en-US" sz="2400" dirty="0"/>
                            <a:t> </a:t>
                          </a:r>
                          <a:r>
                            <a:rPr lang="zh-CN" altLang="en-US" sz="2400" b="1" dirty="0"/>
                            <a:t>互补律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835" t="-101852" r="-131315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8940" t="-101852" r="-225" b="-3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195745"/>
                      </a:ext>
                    </a:extLst>
                  </a:tr>
                  <a:tr h="6607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0" dirty="0"/>
                            <a:t>公理</a:t>
                          </a:r>
                          <a:r>
                            <a:rPr lang="en-US" altLang="zh-CN" sz="2400" b="0" dirty="0"/>
                            <a:t>3:</a:t>
                          </a:r>
                          <a:r>
                            <a:rPr lang="zh-CN" altLang="en-US" sz="2400" dirty="0"/>
                            <a:t> </a:t>
                          </a:r>
                          <a:r>
                            <a:rPr lang="zh-CN" altLang="en-US" sz="2400" b="1" dirty="0"/>
                            <a:t>交换律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835" t="-200000" r="-131315" b="-205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8940" t="-200000" r="-225" b="-205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5527299"/>
                      </a:ext>
                    </a:extLst>
                  </a:tr>
                  <a:tr h="66076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/>
                            <a:t>公理</a:t>
                          </a:r>
                          <a:r>
                            <a:rPr lang="en-US" altLang="zh-CN" sz="2400" b="0" dirty="0"/>
                            <a:t>4:</a:t>
                          </a:r>
                          <a:r>
                            <a:rPr lang="zh-CN" altLang="en-US" sz="2400" dirty="0"/>
                            <a:t> </a:t>
                          </a:r>
                          <a:r>
                            <a:rPr lang="zh-CN" altLang="en-US" sz="2400" b="1" dirty="0"/>
                            <a:t>结合律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835" t="-302778" r="-131315" b="-1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8940" t="-302778" r="-225" b="-10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672429"/>
                      </a:ext>
                    </a:extLst>
                  </a:tr>
                  <a:tr h="66076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0" dirty="0"/>
                            <a:t>公理</a:t>
                          </a:r>
                          <a:r>
                            <a:rPr lang="en-US" altLang="zh-CN" sz="2400" b="0" dirty="0"/>
                            <a:t>5:</a:t>
                          </a:r>
                          <a:r>
                            <a:rPr lang="zh-CN" altLang="en-US" sz="2400" dirty="0"/>
                            <a:t> </a:t>
                          </a:r>
                          <a:r>
                            <a:rPr lang="zh-CN" altLang="en-US" sz="2400" b="1" dirty="0"/>
                            <a:t>分配律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835" t="-399083" r="-131315" b="-64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8940" t="-399083" r="-225" b="-64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08516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029C04B0-E53D-4A5F-9507-2CD3E9D632DF}"/>
              </a:ext>
            </a:extLst>
          </p:cNvPr>
          <p:cNvSpPr txBox="1"/>
          <p:nvPr/>
        </p:nvSpPr>
        <p:spPr>
          <a:xfrm>
            <a:off x="10008368" y="4350441"/>
            <a:ext cx="1965918" cy="408623"/>
          </a:xfrm>
          <a:prstGeom prst="wedgeRoundRectCallout">
            <a:avLst>
              <a:gd name="adj1" fmla="val -22162"/>
              <a:gd name="adj2" fmla="val -92898"/>
              <a:gd name="adj3" fmla="val 1666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普通代数中没有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1FD1BC6-4973-43D8-B683-6B05624FC018}"/>
              </a:ext>
            </a:extLst>
          </p:cNvPr>
          <p:cNvGrpSpPr/>
          <p:nvPr/>
        </p:nvGrpSpPr>
        <p:grpSpPr>
          <a:xfrm>
            <a:off x="1615935" y="4788539"/>
            <a:ext cx="10257616" cy="1916468"/>
            <a:chOff x="1615935" y="4788539"/>
            <a:chExt cx="10257616" cy="1916468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7C099B57-0DBE-4242-BD74-10E8BE8D91DA}"/>
                </a:ext>
              </a:extLst>
            </p:cNvPr>
            <p:cNvGrpSpPr/>
            <p:nvPr/>
          </p:nvGrpSpPr>
          <p:grpSpPr>
            <a:xfrm>
              <a:off x="1615935" y="5315885"/>
              <a:ext cx="1980000" cy="861775"/>
              <a:chOff x="713015" y="5108847"/>
              <a:chExt cx="1980000" cy="861775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4F690CB-C785-40C1-BB0D-0F3B17638EC4}"/>
                  </a:ext>
                </a:extLst>
              </p:cNvPr>
              <p:cNvSpPr txBox="1"/>
              <p:nvPr/>
            </p:nvSpPr>
            <p:spPr>
              <a:xfrm>
                <a:off x="713015" y="5108847"/>
                <a:ext cx="1980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/>
                  <a:t>Venn Diagram</a:t>
                </a: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96611CA-9556-4919-A581-2992ED0BEC09}"/>
                  </a:ext>
                </a:extLst>
              </p:cNvPr>
              <p:cNvSpPr txBox="1"/>
              <p:nvPr/>
            </p:nvSpPr>
            <p:spPr>
              <a:xfrm>
                <a:off x="713015" y="5508957"/>
                <a:ext cx="198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b="1" spc="300" dirty="0"/>
                  <a:t>文氏图验证</a:t>
                </a:r>
                <a:endParaRPr lang="zh-CN" altLang="en-US" sz="2400" b="1" dirty="0"/>
              </a:p>
            </p:txBody>
          </p:sp>
        </p:grp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FAE937A-5B5C-4826-A344-20A0F1D57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8506" y="4788539"/>
              <a:ext cx="2099212" cy="1916468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9E9F762-FEB7-4B7F-9AFF-1E0E818CD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7738" y="4788539"/>
              <a:ext cx="2099212" cy="1916468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AC9B21B-CCC5-4C36-9876-99EEF155A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4339" y="4788539"/>
              <a:ext cx="2099212" cy="1916468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7F8EBBE-7054-405E-8C5D-380861D1E8DF}"/>
                </a:ext>
              </a:extLst>
            </p:cNvPr>
            <p:cNvSpPr txBox="1"/>
            <p:nvPr/>
          </p:nvSpPr>
          <p:spPr>
            <a:xfrm>
              <a:off x="9299036" y="55621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与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A4F7BC6-E4EF-456C-8E07-239440584A3D}"/>
                    </a:ext>
                  </a:extLst>
                </p:cNvPr>
                <p:cNvSpPr txBox="1"/>
                <p:nvPr/>
              </p:nvSpPr>
              <p:spPr>
                <a:xfrm>
                  <a:off x="6446252" y="5563418"/>
                  <a:ext cx="4988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A4F7BC6-E4EF-456C-8E07-239440584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6252" y="5563418"/>
                  <a:ext cx="498855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08BFCF-78EE-49F9-AA50-BC8D244E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15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86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72F23E1-9062-4D2F-B2E4-F6B4BD88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逻辑代数的</a:t>
            </a:r>
            <a:r>
              <a:rPr lang="zh-CN" altLang="en-US" b="1" dirty="0"/>
              <a:t>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8">
                <a:extLst>
                  <a:ext uri="{FF2B5EF4-FFF2-40B4-BE49-F238E27FC236}">
                    <a16:creationId xmlns:a16="http://schemas.microsoft.com/office/drawing/2014/main" id="{5BFE0452-8B20-4B0E-BDFF-D493185492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694761"/>
                  </p:ext>
                </p:extLst>
              </p:nvPr>
            </p:nvGraphicFramePr>
            <p:xfrm>
              <a:off x="306614" y="979711"/>
              <a:ext cx="11520000" cy="5741765"/>
            </p:xfrm>
            <a:graphic>
              <a:graphicData uri="http://schemas.openxmlformats.org/drawingml/2006/table">
                <a:tbl>
                  <a:tblPr firstCol="1" bandRow="1">
                    <a:tableStyleId>{BDBED569-4797-4DF1-A0F4-6AAB3CD982D8}</a:tableStyleId>
                  </a:tblPr>
                  <a:tblGrid>
                    <a:gridCol w="1999144">
                      <a:extLst>
                        <a:ext uri="{9D8B030D-6E8A-4147-A177-3AD203B41FA5}">
                          <a16:colId xmlns:a16="http://schemas.microsoft.com/office/drawing/2014/main" val="3756670248"/>
                        </a:ext>
                      </a:extLst>
                    </a:gridCol>
                    <a:gridCol w="4481485">
                      <a:extLst>
                        <a:ext uri="{9D8B030D-6E8A-4147-A177-3AD203B41FA5}">
                          <a16:colId xmlns:a16="http://schemas.microsoft.com/office/drawing/2014/main" val="2727923041"/>
                        </a:ext>
                      </a:extLst>
                    </a:gridCol>
                    <a:gridCol w="5039371">
                      <a:extLst>
                        <a:ext uri="{9D8B030D-6E8A-4147-A177-3AD203B41FA5}">
                          <a16:colId xmlns:a16="http://schemas.microsoft.com/office/drawing/2014/main" val="1514258772"/>
                        </a:ext>
                      </a:extLst>
                    </a:gridCol>
                  </a:tblGrid>
                  <a:tr h="127063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定理</a:t>
                          </a:r>
                          <a:r>
                            <a:rPr lang="en-US" altLang="zh-CN" sz="2000" b="0" dirty="0"/>
                            <a:t>1:   </a:t>
                          </a:r>
                          <a:r>
                            <a:rPr lang="en-US" altLang="zh-CN" sz="2000" b="1" dirty="0"/>
                            <a:t>0-1</a:t>
                          </a:r>
                          <a:r>
                            <a:rPr lang="zh-CN" altLang="en-US" sz="2000" b="1" dirty="0"/>
                            <a:t>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0+0=0</m:t>
                              </m:r>
                            </m:oMath>
                          </a14:m>
                          <a:r>
                            <a:rPr lang="zh-CN" altLang="en-US" sz="2400" dirty="0"/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0+1=1</m:t>
                              </m:r>
                            </m:oMath>
                          </a14:m>
                          <a:endParaRPr lang="en-US" altLang="zh-CN" sz="2400" dirty="0"/>
                        </a:p>
                        <a:p>
                          <a:pPr algn="ctr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1+0=1</m:t>
                              </m:r>
                            </m:oMath>
                          </a14:m>
                          <a:r>
                            <a:rPr lang="zh-CN" altLang="en-US" sz="2400" dirty="0"/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zh-CN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0∙0=0</m:t>
                              </m:r>
                            </m:oMath>
                          </a14:m>
                          <a:r>
                            <a:rPr lang="zh-CN" altLang="en-US" sz="2400" dirty="0"/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0∙1=0</m:t>
                              </m:r>
                            </m:oMath>
                          </a14:m>
                          <a:endParaRPr lang="en-US" altLang="zh-CN" sz="2400" dirty="0"/>
                        </a:p>
                        <a:p>
                          <a:pPr algn="ctr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1∙0=0</m:t>
                              </m:r>
                            </m:oMath>
                          </a14:m>
                          <a:r>
                            <a:rPr lang="zh-CN" altLang="en-US" sz="2400" dirty="0"/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latin typeface="Cambria Math" panose="02040503050406030204" pitchFamily="18" charset="0"/>
                                </a:rPr>
                                <m:t>1∙1=1</m:t>
                              </m:r>
                            </m:oMath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4847924"/>
                      </a:ext>
                    </a:extLst>
                  </a:tr>
                  <a:tr h="74518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定理</a:t>
                          </a:r>
                          <a:r>
                            <a:rPr lang="en-US" altLang="zh-CN" sz="2000" b="0" dirty="0"/>
                            <a:t>2:  </a:t>
                          </a:r>
                          <a:r>
                            <a:rPr lang="zh-CN" altLang="en-US" sz="2000" b="1" dirty="0"/>
                            <a:t>重叠律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6195745"/>
                      </a:ext>
                    </a:extLst>
                  </a:tr>
                  <a:tr h="74518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定理</a:t>
                          </a:r>
                          <a:r>
                            <a:rPr lang="en-US" altLang="zh-CN" sz="2000" b="0" dirty="0"/>
                            <a:t>3:</a:t>
                          </a:r>
                          <a:r>
                            <a:rPr lang="zh-CN" altLang="en-US" sz="2000" b="0" dirty="0"/>
                            <a:t> </a:t>
                          </a:r>
                          <a:r>
                            <a:rPr lang="zh-CN" altLang="en-US" sz="2000" b="1" dirty="0"/>
                            <a:t>摩根定理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4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4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0808213"/>
                      </a:ext>
                    </a:extLst>
                  </a:tr>
                  <a:tr h="74518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2000" b="0" dirty="0"/>
                            <a:t>定理</a:t>
                          </a:r>
                          <a:r>
                            <a:rPr lang="en-US" altLang="zh-CN" sz="2000" b="0" dirty="0"/>
                            <a:t>4:  </a:t>
                          </a:r>
                          <a:r>
                            <a:rPr lang="zh-CN" altLang="en-US" sz="2000" b="1" dirty="0"/>
                            <a:t>吸收律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∙(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5527299"/>
                      </a:ext>
                    </a:extLst>
                  </a:tr>
                  <a:tr h="74518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定理</a:t>
                          </a:r>
                          <a:r>
                            <a:rPr lang="en-US" altLang="zh-CN" sz="2000" b="0" dirty="0"/>
                            <a:t>5:  </a:t>
                          </a:r>
                          <a:r>
                            <a:rPr lang="zh-CN" altLang="en-US" sz="2000" b="1" dirty="0"/>
                            <a:t>并项律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  <m:r>
                                  <a:rPr lang="en-US" altLang="zh-CN" sz="24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)∙(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0836026"/>
                      </a:ext>
                    </a:extLst>
                  </a:tr>
                  <a:tr h="74518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定理</a:t>
                          </a:r>
                          <a:r>
                            <a:rPr lang="en-US" altLang="zh-CN" sz="2000" b="0" dirty="0"/>
                            <a:t>6:  </a:t>
                          </a:r>
                          <a:r>
                            <a:rPr lang="zh-CN" altLang="en-US" sz="2000" b="1" dirty="0"/>
                            <a:t>消除律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b="0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  <m:r>
                                      <a:rPr lang="en-US" altLang="zh-CN" sz="2400" b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altLang="zh-CN" sz="24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3672429"/>
                      </a:ext>
                    </a:extLst>
                  </a:tr>
                  <a:tr h="74518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定理</a:t>
                          </a:r>
                          <a:r>
                            <a:rPr lang="en-US" altLang="zh-CN" sz="2000" b="0" dirty="0"/>
                            <a:t>7:  </a:t>
                          </a:r>
                          <a:r>
                            <a:rPr lang="zh-CN" altLang="en-US" sz="2000" b="1" dirty="0"/>
                            <a:t>自反律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̿"/>
                                    <m:ctrlPr>
                                      <a:rPr lang="en-US" altLang="zh-CN" sz="2400" b="0" i="1" spc="6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spc="6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zh-CN" sz="2400" b="0" spc="6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spc="60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2400" b="1" spc="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400" b="1" spc="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08516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8">
                <a:extLst>
                  <a:ext uri="{FF2B5EF4-FFF2-40B4-BE49-F238E27FC236}">
                    <a16:creationId xmlns:a16="http://schemas.microsoft.com/office/drawing/2014/main" id="{5BFE0452-8B20-4B0E-BDFF-D493185492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694761"/>
                  </p:ext>
                </p:extLst>
              </p:nvPr>
            </p:nvGraphicFramePr>
            <p:xfrm>
              <a:off x="306614" y="979711"/>
              <a:ext cx="11520000" cy="5741765"/>
            </p:xfrm>
            <a:graphic>
              <a:graphicData uri="http://schemas.openxmlformats.org/drawingml/2006/table">
                <a:tbl>
                  <a:tblPr firstCol="1" bandRow="1">
                    <a:tableStyleId>{BDBED569-4797-4DF1-A0F4-6AAB3CD982D8}</a:tableStyleId>
                  </a:tblPr>
                  <a:tblGrid>
                    <a:gridCol w="1999144">
                      <a:extLst>
                        <a:ext uri="{9D8B030D-6E8A-4147-A177-3AD203B41FA5}">
                          <a16:colId xmlns:a16="http://schemas.microsoft.com/office/drawing/2014/main" val="3756670248"/>
                        </a:ext>
                      </a:extLst>
                    </a:gridCol>
                    <a:gridCol w="4481485">
                      <a:extLst>
                        <a:ext uri="{9D8B030D-6E8A-4147-A177-3AD203B41FA5}">
                          <a16:colId xmlns:a16="http://schemas.microsoft.com/office/drawing/2014/main" val="2727923041"/>
                        </a:ext>
                      </a:extLst>
                    </a:gridCol>
                    <a:gridCol w="5039371">
                      <a:extLst>
                        <a:ext uri="{9D8B030D-6E8A-4147-A177-3AD203B41FA5}">
                          <a16:colId xmlns:a16="http://schemas.microsoft.com/office/drawing/2014/main" val="1514258772"/>
                        </a:ext>
                      </a:extLst>
                    </a:gridCol>
                  </a:tblGrid>
                  <a:tr h="127063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定理</a:t>
                          </a:r>
                          <a:r>
                            <a:rPr lang="en-US" altLang="zh-CN" sz="2000" b="0" dirty="0"/>
                            <a:t>1:   </a:t>
                          </a:r>
                          <a:r>
                            <a:rPr lang="en-US" altLang="zh-CN" sz="2000" b="1" dirty="0"/>
                            <a:t>0-1</a:t>
                          </a:r>
                          <a:r>
                            <a:rPr lang="zh-CN" altLang="en-US" sz="2000" b="1" dirty="0"/>
                            <a:t>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4701" t="-478" r="-112636" b="-3521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8779" t="-478" r="-242" b="-3521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847924"/>
                      </a:ext>
                    </a:extLst>
                  </a:tr>
                  <a:tr h="74518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定理</a:t>
                          </a:r>
                          <a:r>
                            <a:rPr lang="en-US" altLang="zh-CN" sz="2000" b="0" dirty="0"/>
                            <a:t>2:  </a:t>
                          </a:r>
                          <a:r>
                            <a:rPr lang="zh-CN" altLang="en-US" sz="2000" b="1" dirty="0"/>
                            <a:t>重叠律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4701" t="-172131" r="-11263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8779" t="-172131" r="-242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195745"/>
                      </a:ext>
                    </a:extLst>
                  </a:tr>
                  <a:tr h="74518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定理</a:t>
                          </a:r>
                          <a:r>
                            <a:rPr lang="en-US" altLang="zh-CN" sz="2000" b="0" dirty="0"/>
                            <a:t>3:</a:t>
                          </a:r>
                          <a:r>
                            <a:rPr lang="zh-CN" altLang="en-US" sz="2000" b="0" dirty="0"/>
                            <a:t> </a:t>
                          </a:r>
                          <a:r>
                            <a:rPr lang="zh-CN" altLang="en-US" sz="2000" b="1" dirty="0"/>
                            <a:t>摩根定理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4701" t="-272131" r="-11263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8779" t="-272131" r="-242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0808213"/>
                      </a:ext>
                    </a:extLst>
                  </a:tr>
                  <a:tr h="74518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2000" b="0" dirty="0"/>
                            <a:t>定理</a:t>
                          </a:r>
                          <a:r>
                            <a:rPr lang="en-US" altLang="zh-CN" sz="2000" b="0" dirty="0"/>
                            <a:t>4:  </a:t>
                          </a:r>
                          <a:r>
                            <a:rPr lang="zh-CN" altLang="en-US" sz="2000" b="1" dirty="0"/>
                            <a:t>吸收律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4701" t="-369106" r="-11263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8779" t="-369106" r="-24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5527299"/>
                      </a:ext>
                    </a:extLst>
                  </a:tr>
                  <a:tr h="74518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定理</a:t>
                          </a:r>
                          <a:r>
                            <a:rPr lang="en-US" altLang="zh-CN" sz="2000" b="0" dirty="0"/>
                            <a:t>5:  </a:t>
                          </a:r>
                          <a:r>
                            <a:rPr lang="zh-CN" altLang="en-US" sz="2000" b="1" dirty="0"/>
                            <a:t>并项律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4701" t="-472951" r="-112636" b="-20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8779" t="-472951" r="-242" b="-2024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0836026"/>
                      </a:ext>
                    </a:extLst>
                  </a:tr>
                  <a:tr h="74518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定理</a:t>
                          </a:r>
                          <a:r>
                            <a:rPr lang="en-US" altLang="zh-CN" sz="2000" b="0" dirty="0"/>
                            <a:t>6:  </a:t>
                          </a:r>
                          <a:r>
                            <a:rPr lang="zh-CN" altLang="en-US" sz="2000" b="1" dirty="0"/>
                            <a:t>消除律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4701" t="-568293" r="-112636" b="-100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8779" t="-568293" r="-242" b="-100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672429"/>
                      </a:ext>
                    </a:extLst>
                  </a:tr>
                  <a:tr h="74518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定理</a:t>
                          </a:r>
                          <a:r>
                            <a:rPr lang="en-US" altLang="zh-CN" sz="2000" b="0" dirty="0"/>
                            <a:t>7:  </a:t>
                          </a:r>
                          <a:r>
                            <a:rPr lang="zh-CN" altLang="en-US" sz="2000" b="1" dirty="0"/>
                            <a:t>自反律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049" t="-673770" r="-128" b="-16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400" b="1" spc="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08516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B4C5E37-42D1-4D2C-94A8-072F2500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16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201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1407024-132D-4146-9783-398F899D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提醒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】</a:t>
            </a:r>
            <a:r>
              <a:rPr lang="zh-CN" altLang="en-US" b="1" dirty="0"/>
              <a:t>逻辑</a:t>
            </a:r>
            <a:r>
              <a:rPr lang="zh-CN" altLang="en-US" dirty="0"/>
              <a:t>运算，不是</a:t>
            </a:r>
            <a:r>
              <a:rPr lang="zh-CN" altLang="en-US" b="1" dirty="0"/>
              <a:t>算术</a:t>
            </a:r>
            <a:r>
              <a:rPr lang="zh-CN" altLang="en-US" dirty="0"/>
              <a:t>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192CA87-5A02-4000-8305-EDAE30AB0F23}"/>
                  </a:ext>
                </a:extLst>
              </p:cNvPr>
              <p:cNvSpPr txBox="1"/>
              <p:nvPr/>
            </p:nvSpPr>
            <p:spPr>
              <a:xfrm>
                <a:off x="1240971" y="1230073"/>
                <a:ext cx="9994542" cy="4540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没有定义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减法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b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不能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 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两端同时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，导出：</a:t>
                </a:r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</m:oMath>
                </a14:m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没有定义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除法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b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不能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 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两端同时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，导出：</a:t>
                </a:r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</m:oMath>
                </a14:m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没有定义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乘方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b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允许提取</a:t>
                </a:r>
                <a:r>
                  <a:rPr lang="zh-CN" altLang="en-US" sz="28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公因子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192CA87-5A02-4000-8305-EDAE30AB0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971" y="1230073"/>
                <a:ext cx="9994542" cy="4540538"/>
              </a:xfrm>
              <a:prstGeom prst="rect">
                <a:avLst/>
              </a:prstGeom>
              <a:blipFill>
                <a:blip r:embed="rId3"/>
                <a:stretch>
                  <a:fillRect l="-1098" b="-2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B41A6A-F467-43CC-B48F-D8C9FAC8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17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525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A8592F1-8ED2-4B71-B220-AB3CAA6B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0" dirty="0"/>
              <a:t>定理</a:t>
            </a:r>
            <a:r>
              <a:rPr lang="en-US" altLang="zh-CN" sz="4000" b="0" dirty="0"/>
              <a:t>2: </a:t>
            </a:r>
            <a:r>
              <a:rPr lang="zh-CN" altLang="en-US" sz="4000" dirty="0"/>
              <a:t>等幂律</a:t>
            </a:r>
            <a:r>
              <a:rPr lang="zh-CN" altLang="en-US" sz="4000" b="1" dirty="0"/>
              <a:t> 证明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8">
                <a:extLst>
                  <a:ext uri="{FF2B5EF4-FFF2-40B4-BE49-F238E27FC236}">
                    <a16:creationId xmlns:a16="http://schemas.microsoft.com/office/drawing/2014/main" id="{0325AC4A-FB6B-40C5-9409-B008363705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7184160"/>
                  </p:ext>
                </p:extLst>
              </p:nvPr>
            </p:nvGraphicFramePr>
            <p:xfrm>
              <a:off x="306614" y="979713"/>
              <a:ext cx="11520000" cy="1992085"/>
            </p:xfrm>
            <a:graphic>
              <a:graphicData uri="http://schemas.openxmlformats.org/drawingml/2006/table">
                <a:tbl>
                  <a:tblPr firstCol="1" bandRow="1">
                    <a:tableStyleId>{8799B23B-EC83-4686-B30A-512413B5E67A}</a:tableStyleId>
                  </a:tblPr>
                  <a:tblGrid>
                    <a:gridCol w="2238389">
                      <a:extLst>
                        <a:ext uri="{9D8B030D-6E8A-4147-A177-3AD203B41FA5}">
                          <a16:colId xmlns:a16="http://schemas.microsoft.com/office/drawing/2014/main" val="3756670248"/>
                        </a:ext>
                      </a:extLst>
                    </a:gridCol>
                    <a:gridCol w="4563368">
                      <a:extLst>
                        <a:ext uri="{9D8B030D-6E8A-4147-A177-3AD203B41FA5}">
                          <a16:colId xmlns:a16="http://schemas.microsoft.com/office/drawing/2014/main" val="2727923041"/>
                        </a:ext>
                      </a:extLst>
                    </a:gridCol>
                    <a:gridCol w="4718243">
                      <a:extLst>
                        <a:ext uri="{9D8B030D-6E8A-4147-A177-3AD203B41FA5}">
                          <a16:colId xmlns:a16="http://schemas.microsoft.com/office/drawing/2014/main" val="13178097"/>
                        </a:ext>
                      </a:extLst>
                    </a:gridCol>
                  </a:tblGrid>
                  <a:tr h="3984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公理</a:t>
                          </a:r>
                          <a:r>
                            <a:rPr lang="en-US" altLang="zh-CN" sz="2000" b="0" dirty="0"/>
                            <a:t>1:</a:t>
                          </a:r>
                          <a:r>
                            <a:rPr lang="zh-CN" altLang="en-US" sz="2000" dirty="0"/>
                            <a:t> </a:t>
                          </a:r>
                          <a:r>
                            <a:rPr lang="en-US" altLang="zh-CN" sz="2000" b="1" dirty="0"/>
                            <a:t>0-1</a:t>
                          </a:r>
                          <a:r>
                            <a:rPr lang="zh-CN" altLang="en-US" sz="2000" b="1" dirty="0"/>
                            <a:t> 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+0=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zh-CN" altLang="en-US" sz="2000" dirty="0"/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+1=1</m:t>
                              </m:r>
                            </m:oMath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∙0=0</m:t>
                              </m:r>
                            </m:oMath>
                          </a14:m>
                          <a:r>
                            <a:rPr lang="zh-CN" altLang="en-US" sz="2000" dirty="0"/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∙1=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4847924"/>
                      </a:ext>
                    </a:extLst>
                  </a:tr>
                  <a:tr h="3984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公理</a:t>
                          </a:r>
                          <a:r>
                            <a:rPr lang="en-US" altLang="zh-CN" sz="2000" b="0" dirty="0"/>
                            <a:t>2:</a:t>
                          </a:r>
                          <a:r>
                            <a:rPr lang="zh-CN" altLang="en-US" sz="2000" b="0" dirty="0"/>
                            <a:t> </a:t>
                          </a:r>
                          <a:r>
                            <a:rPr lang="zh-CN" altLang="en-US" sz="2000" b="1" dirty="0"/>
                            <a:t>互补律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6195745"/>
                      </a:ext>
                    </a:extLst>
                  </a:tr>
                  <a:tr h="398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0" dirty="0"/>
                            <a:t>公理</a:t>
                          </a:r>
                          <a:r>
                            <a:rPr lang="en-US" altLang="zh-CN" sz="2000" b="0" dirty="0"/>
                            <a:t>3:</a:t>
                          </a:r>
                          <a:r>
                            <a:rPr lang="zh-CN" altLang="en-US" sz="2000" b="0" dirty="0"/>
                            <a:t> </a:t>
                          </a:r>
                          <a:r>
                            <a:rPr lang="zh-CN" altLang="en-US" sz="2000" b="1" dirty="0"/>
                            <a:t>交换律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5527299"/>
                      </a:ext>
                    </a:extLst>
                  </a:tr>
                  <a:tr h="3984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公理</a:t>
                          </a:r>
                          <a:r>
                            <a:rPr lang="en-US" altLang="zh-CN" sz="2000" b="0" dirty="0"/>
                            <a:t>4:</a:t>
                          </a:r>
                          <a:r>
                            <a:rPr lang="zh-CN" altLang="en-US" sz="2000" b="0" dirty="0"/>
                            <a:t> </a:t>
                          </a:r>
                          <a:r>
                            <a:rPr lang="zh-CN" altLang="en-US" sz="2000" b="1" dirty="0"/>
                            <a:t>结合律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∙(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3672429"/>
                      </a:ext>
                    </a:extLst>
                  </a:tr>
                  <a:tr h="3984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公理</a:t>
                          </a:r>
                          <a:r>
                            <a:rPr lang="en-US" altLang="zh-CN" sz="2000" b="0" dirty="0"/>
                            <a:t>5:</a:t>
                          </a:r>
                          <a:r>
                            <a:rPr lang="zh-CN" altLang="en-US" sz="2000" dirty="0"/>
                            <a:t> </a:t>
                          </a:r>
                          <a:r>
                            <a:rPr lang="zh-CN" altLang="en-US" sz="2000" b="1" dirty="0"/>
                            <a:t>分配律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d>
                                <m:r>
                                  <a:rPr lang="en-US" altLang="zh-CN" sz="20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d>
                                <m:r>
                                  <a:rPr lang="en-US" altLang="zh-CN" sz="20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∙(</m:t>
                                </m:r>
                                <m:r>
                                  <a:rPr lang="en-US" altLang="zh-CN" sz="20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altLang="zh-CN" sz="20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08516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8">
                <a:extLst>
                  <a:ext uri="{FF2B5EF4-FFF2-40B4-BE49-F238E27FC236}">
                    <a16:creationId xmlns:a16="http://schemas.microsoft.com/office/drawing/2014/main" id="{0325AC4A-FB6B-40C5-9409-B008363705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7184160"/>
                  </p:ext>
                </p:extLst>
              </p:nvPr>
            </p:nvGraphicFramePr>
            <p:xfrm>
              <a:off x="306614" y="979713"/>
              <a:ext cx="11520000" cy="1992085"/>
            </p:xfrm>
            <a:graphic>
              <a:graphicData uri="http://schemas.openxmlformats.org/drawingml/2006/table">
                <a:tbl>
                  <a:tblPr firstCol="1" bandRow="1">
                    <a:tableStyleId>{8799B23B-EC83-4686-B30A-512413B5E67A}</a:tableStyleId>
                  </a:tblPr>
                  <a:tblGrid>
                    <a:gridCol w="2238389">
                      <a:extLst>
                        <a:ext uri="{9D8B030D-6E8A-4147-A177-3AD203B41FA5}">
                          <a16:colId xmlns:a16="http://schemas.microsoft.com/office/drawing/2014/main" val="3756670248"/>
                        </a:ext>
                      </a:extLst>
                    </a:gridCol>
                    <a:gridCol w="4563368">
                      <a:extLst>
                        <a:ext uri="{9D8B030D-6E8A-4147-A177-3AD203B41FA5}">
                          <a16:colId xmlns:a16="http://schemas.microsoft.com/office/drawing/2014/main" val="2727923041"/>
                        </a:ext>
                      </a:extLst>
                    </a:gridCol>
                    <a:gridCol w="4718243">
                      <a:extLst>
                        <a:ext uri="{9D8B030D-6E8A-4147-A177-3AD203B41FA5}">
                          <a16:colId xmlns:a16="http://schemas.microsoft.com/office/drawing/2014/main" val="13178097"/>
                        </a:ext>
                      </a:extLst>
                    </a:gridCol>
                  </a:tblGrid>
                  <a:tr h="3984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公理</a:t>
                          </a:r>
                          <a:r>
                            <a:rPr lang="en-US" altLang="zh-CN" sz="2000" b="0" dirty="0"/>
                            <a:t>1:</a:t>
                          </a:r>
                          <a:r>
                            <a:rPr lang="zh-CN" altLang="en-US" sz="2000" dirty="0"/>
                            <a:t> </a:t>
                          </a:r>
                          <a:r>
                            <a:rPr lang="en-US" altLang="zh-CN" sz="2000" b="1" dirty="0"/>
                            <a:t>0-1</a:t>
                          </a:r>
                          <a:r>
                            <a:rPr lang="zh-CN" altLang="en-US" sz="2000" b="1" dirty="0"/>
                            <a:t> 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067" t="-7576" r="-103467" b="-4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4444" t="-7576" r="-258" b="-4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847924"/>
                      </a:ext>
                    </a:extLst>
                  </a:tr>
                  <a:tr h="3984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公理</a:t>
                          </a:r>
                          <a:r>
                            <a:rPr lang="en-US" altLang="zh-CN" sz="2000" b="0" dirty="0"/>
                            <a:t>2:</a:t>
                          </a:r>
                          <a:r>
                            <a:rPr lang="zh-CN" altLang="en-US" sz="2000" b="0" dirty="0"/>
                            <a:t> </a:t>
                          </a:r>
                          <a:r>
                            <a:rPr lang="zh-CN" altLang="en-US" sz="2000" b="1" dirty="0"/>
                            <a:t>互补律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067" t="-109231" r="-103467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4444" t="-109231" r="-258" b="-3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195745"/>
                      </a:ext>
                    </a:extLst>
                  </a:tr>
                  <a:tr h="3984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0" dirty="0"/>
                            <a:t>公理</a:t>
                          </a:r>
                          <a:r>
                            <a:rPr lang="en-US" altLang="zh-CN" sz="2000" b="0" dirty="0"/>
                            <a:t>3:</a:t>
                          </a:r>
                          <a:r>
                            <a:rPr lang="zh-CN" altLang="en-US" sz="2000" b="0" dirty="0"/>
                            <a:t> </a:t>
                          </a:r>
                          <a:r>
                            <a:rPr lang="zh-CN" altLang="en-US" sz="2000" b="1" dirty="0"/>
                            <a:t>交换律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067" t="-206061" r="-103467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4444" t="-206061" r="-258" b="-2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5527299"/>
                      </a:ext>
                    </a:extLst>
                  </a:tr>
                  <a:tr h="3984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公理</a:t>
                          </a:r>
                          <a:r>
                            <a:rPr lang="en-US" altLang="zh-CN" sz="2000" b="0" dirty="0"/>
                            <a:t>4:</a:t>
                          </a:r>
                          <a:r>
                            <a:rPr lang="zh-CN" altLang="en-US" sz="2000" b="0" dirty="0"/>
                            <a:t> </a:t>
                          </a:r>
                          <a:r>
                            <a:rPr lang="zh-CN" altLang="en-US" sz="2000" b="1" dirty="0"/>
                            <a:t>结合律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067" t="-310769" r="-103467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4444" t="-310769" r="-258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672429"/>
                      </a:ext>
                    </a:extLst>
                  </a:tr>
                  <a:tr h="3984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公理</a:t>
                          </a:r>
                          <a:r>
                            <a:rPr lang="en-US" altLang="zh-CN" sz="2000" b="0" dirty="0"/>
                            <a:t>5:</a:t>
                          </a:r>
                          <a:r>
                            <a:rPr lang="zh-CN" altLang="en-US" sz="2000" dirty="0"/>
                            <a:t> </a:t>
                          </a:r>
                          <a:r>
                            <a:rPr lang="zh-CN" altLang="en-US" sz="2000" b="1" dirty="0"/>
                            <a:t>分配律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067" t="-404545" r="-103467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4444" t="-404545" r="-258" b="-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08516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266E5581-567B-45A7-B53E-E89EB8C52E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897430"/>
                  </p:ext>
                </p:extLst>
              </p:nvPr>
            </p:nvGraphicFramePr>
            <p:xfrm>
              <a:off x="306613" y="3098618"/>
              <a:ext cx="11520000" cy="660763"/>
            </p:xfrm>
            <a:graphic>
              <a:graphicData uri="http://schemas.openxmlformats.org/drawingml/2006/table">
                <a:tbl>
                  <a:tblPr firstRow="1" firstCol="1" bandRow="1">
                    <a:tableStyleId>{BDBED569-4797-4DF1-A0F4-6AAB3CD982D8}</a:tableStyleId>
                  </a:tblPr>
                  <a:tblGrid>
                    <a:gridCol w="2243827">
                      <a:extLst>
                        <a:ext uri="{9D8B030D-6E8A-4147-A177-3AD203B41FA5}">
                          <a16:colId xmlns:a16="http://schemas.microsoft.com/office/drawing/2014/main" val="1204193669"/>
                        </a:ext>
                      </a:extLst>
                    </a:gridCol>
                    <a:gridCol w="4557931">
                      <a:extLst>
                        <a:ext uri="{9D8B030D-6E8A-4147-A177-3AD203B41FA5}">
                          <a16:colId xmlns:a16="http://schemas.microsoft.com/office/drawing/2014/main" val="3356666983"/>
                        </a:ext>
                      </a:extLst>
                    </a:gridCol>
                    <a:gridCol w="4718242">
                      <a:extLst>
                        <a:ext uri="{9D8B030D-6E8A-4147-A177-3AD203B41FA5}">
                          <a16:colId xmlns:a16="http://schemas.microsoft.com/office/drawing/2014/main" val="2280979693"/>
                        </a:ext>
                      </a:extLst>
                    </a:gridCol>
                  </a:tblGrid>
                  <a:tr h="66076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1" dirty="0"/>
                            <a:t>定理</a:t>
                          </a:r>
                          <a:r>
                            <a:rPr lang="en-US" altLang="zh-CN" sz="2000" b="1" dirty="0"/>
                            <a:t>2   </a:t>
                          </a:r>
                          <a:r>
                            <a:rPr lang="zh-CN" altLang="en-US" sz="2000" b="1" dirty="0"/>
                            <a:t>等幂律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7525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266E5581-567B-45A7-B53E-E89EB8C52E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897430"/>
                  </p:ext>
                </p:extLst>
              </p:nvPr>
            </p:nvGraphicFramePr>
            <p:xfrm>
              <a:off x="306613" y="3098618"/>
              <a:ext cx="11520000" cy="660763"/>
            </p:xfrm>
            <a:graphic>
              <a:graphicData uri="http://schemas.openxmlformats.org/drawingml/2006/table">
                <a:tbl>
                  <a:tblPr firstRow="1" firstCol="1" bandRow="1">
                    <a:tableStyleId>{BDBED569-4797-4DF1-A0F4-6AAB3CD982D8}</a:tableStyleId>
                  </a:tblPr>
                  <a:tblGrid>
                    <a:gridCol w="2243827">
                      <a:extLst>
                        <a:ext uri="{9D8B030D-6E8A-4147-A177-3AD203B41FA5}">
                          <a16:colId xmlns:a16="http://schemas.microsoft.com/office/drawing/2014/main" val="1204193669"/>
                        </a:ext>
                      </a:extLst>
                    </a:gridCol>
                    <a:gridCol w="4557931">
                      <a:extLst>
                        <a:ext uri="{9D8B030D-6E8A-4147-A177-3AD203B41FA5}">
                          <a16:colId xmlns:a16="http://schemas.microsoft.com/office/drawing/2014/main" val="3356666983"/>
                        </a:ext>
                      </a:extLst>
                    </a:gridCol>
                    <a:gridCol w="4718242">
                      <a:extLst>
                        <a:ext uri="{9D8B030D-6E8A-4147-A177-3AD203B41FA5}">
                          <a16:colId xmlns:a16="http://schemas.microsoft.com/office/drawing/2014/main" val="2280979693"/>
                        </a:ext>
                      </a:extLst>
                    </a:gridCol>
                  </a:tblGrid>
                  <a:tr h="66076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1" dirty="0"/>
                            <a:t>定理</a:t>
                          </a:r>
                          <a:r>
                            <a:rPr lang="en-US" altLang="zh-CN" sz="2000" b="1" dirty="0"/>
                            <a:t>2   </a:t>
                          </a:r>
                          <a:r>
                            <a:rPr lang="zh-CN" altLang="en-US" sz="2000" b="1" dirty="0"/>
                            <a:t>等幂律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9266" t="-917" r="-103738" b="-2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4444" t="-917" r="-388" b="-27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75253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37468DD-208F-46C1-98B3-740AE45F88AC}"/>
                  </a:ext>
                </a:extLst>
              </p:cNvPr>
              <p:cNvSpPr txBox="1"/>
              <p:nvPr/>
            </p:nvSpPr>
            <p:spPr>
              <a:xfrm>
                <a:off x="1475177" y="3767981"/>
                <a:ext cx="5535811" cy="2804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  <a:tabLst>
                    <a:tab pos="4306888" algn="l"/>
                  </a:tabLst>
                </a:pPr>
                <a:r>
                  <a:rPr lang="zh-CN" altLang="en-US" sz="2400" dirty="0"/>
                  <a:t>证：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	  1(</a:t>
                </a:r>
                <a:r>
                  <a:rPr lang="zh-CN" altLang="en-US" sz="2400" dirty="0"/>
                  <a:t>右</a:t>
                </a:r>
                <a:r>
                  <a:rPr lang="en-US" altLang="zh-CN" sz="2400" dirty="0"/>
                  <a:t>)</a:t>
                </a:r>
              </a:p>
              <a:p>
                <a:pPr>
                  <a:lnSpc>
                    <a:spcPct val="150000"/>
                  </a:lnSpc>
                  <a:tabLst>
                    <a:tab pos="4306888" algn="l"/>
                  </a:tabLst>
                </a:pPr>
                <a:r>
                  <a:rPr lang="en-US" altLang="zh-CN" sz="2400" dirty="0"/>
                  <a:t>  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altLang="zh-CN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	  2(</a:t>
                </a:r>
                <a:r>
                  <a:rPr lang="zh-CN" altLang="en-US" sz="2400" dirty="0"/>
                  <a:t>左</a:t>
                </a:r>
                <a:r>
                  <a:rPr lang="en-US" altLang="zh-CN" sz="2400" dirty="0"/>
                  <a:t>)</a:t>
                </a:r>
              </a:p>
              <a:p>
                <a:pPr>
                  <a:lnSpc>
                    <a:spcPct val="150000"/>
                  </a:lnSpc>
                  <a:tabLst>
                    <a:tab pos="4306888" algn="l"/>
                  </a:tabLst>
                </a:pPr>
                <a:r>
                  <a:rPr lang="en-US" altLang="zh-CN" sz="2400" dirty="0"/>
                  <a:t>  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	  5(</a:t>
                </a:r>
                <a:r>
                  <a:rPr lang="zh-CN" altLang="en-US" sz="2400" dirty="0"/>
                  <a:t>右</a:t>
                </a:r>
                <a:r>
                  <a:rPr lang="en-US" altLang="zh-CN" sz="2400" dirty="0"/>
                  <a:t>)</a:t>
                </a:r>
              </a:p>
              <a:p>
                <a:pPr>
                  <a:lnSpc>
                    <a:spcPct val="150000"/>
                  </a:lnSpc>
                  <a:tabLst>
                    <a:tab pos="4306888" algn="l"/>
                  </a:tabLst>
                </a:pPr>
                <a:r>
                  <a:rPr lang="en-US" altLang="zh-CN" sz="2400" b="0" dirty="0"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</m:t>
                    </m:r>
                  </m:oMath>
                </a14:m>
                <a:r>
                  <a:rPr lang="en-US" altLang="zh-CN" sz="2400" b="0" dirty="0">
                    <a:ea typeface="Cambria Math" panose="02040503050406030204" pitchFamily="18" charset="0"/>
                  </a:rPr>
                  <a:t>	  </a:t>
                </a:r>
                <a:r>
                  <a:rPr lang="en-US" altLang="zh-CN" sz="2400" dirty="0"/>
                  <a:t>2(</a:t>
                </a:r>
                <a:r>
                  <a:rPr lang="zh-CN" altLang="en-US" sz="2400" dirty="0"/>
                  <a:t>右</a:t>
                </a:r>
                <a:r>
                  <a:rPr lang="en-US" altLang="zh-CN" sz="2400" dirty="0"/>
                  <a:t>)</a:t>
                </a:r>
              </a:p>
              <a:p>
                <a:pPr>
                  <a:lnSpc>
                    <a:spcPct val="150000"/>
                  </a:lnSpc>
                  <a:tabLst>
                    <a:tab pos="4306888" algn="l"/>
                  </a:tabLst>
                </a:pPr>
                <a:r>
                  <a:rPr lang="en-US" altLang="zh-CN" sz="2400" b="0" dirty="0"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/>
                  <a:t>	  1(</a:t>
                </a:r>
                <a:r>
                  <a:rPr lang="zh-CN" altLang="en-US" sz="2400" dirty="0"/>
                  <a:t>左</a:t>
                </a:r>
                <a:r>
                  <a:rPr lang="en-US" altLang="zh-CN" sz="2400" dirty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37468DD-208F-46C1-98B3-740AE45F8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177" y="3767981"/>
                <a:ext cx="5535811" cy="2804870"/>
              </a:xfrm>
              <a:prstGeom prst="rect">
                <a:avLst/>
              </a:prstGeom>
              <a:blipFill>
                <a:blip r:embed="rId5"/>
                <a:stretch>
                  <a:fillRect l="-1762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978E4F9-25D1-434A-A9CE-AED043F86E97}"/>
                  </a:ext>
                </a:extLst>
              </p:cNvPr>
              <p:cNvSpPr txBox="1"/>
              <p:nvPr/>
            </p:nvSpPr>
            <p:spPr>
              <a:xfrm>
                <a:off x="7205088" y="3767981"/>
                <a:ext cx="4796506" cy="2807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  <a:tabLst>
                    <a:tab pos="3409950" algn="l"/>
                  </a:tabLst>
                </a:pPr>
                <a:r>
                  <a:rPr lang="zh-CN" altLang="en-US" sz="2400" dirty="0"/>
                  <a:t>证：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	    1(</a:t>
                </a:r>
                <a:r>
                  <a:rPr lang="zh-CN" altLang="en-US" sz="2400" dirty="0"/>
                  <a:t>左</a:t>
                </a:r>
                <a:r>
                  <a:rPr lang="en-US" altLang="zh-CN" sz="2400" dirty="0"/>
                  <a:t>)</a:t>
                </a:r>
              </a:p>
              <a:p>
                <a:pPr>
                  <a:lnSpc>
                    <a:spcPct val="150000"/>
                  </a:lnSpc>
                  <a:tabLst>
                    <a:tab pos="3409950" algn="l"/>
                  </a:tabLst>
                </a:pPr>
                <a:r>
                  <a:rPr lang="en-US" altLang="zh-CN" sz="2400" dirty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zh-CN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zh-CN" sz="2400" dirty="0"/>
                  <a:t>	    2(</a:t>
                </a:r>
                <a:r>
                  <a:rPr lang="zh-CN" altLang="en-US" sz="2400" dirty="0"/>
                  <a:t>右</a:t>
                </a:r>
                <a:r>
                  <a:rPr lang="en-US" altLang="zh-CN" sz="2400" dirty="0"/>
                  <a:t>)</a:t>
                </a:r>
              </a:p>
              <a:p>
                <a:pPr>
                  <a:lnSpc>
                    <a:spcPct val="150000"/>
                  </a:lnSpc>
                  <a:tabLst>
                    <a:tab pos="3409950" algn="l"/>
                  </a:tabLst>
                </a:pPr>
                <a:r>
                  <a:rPr lang="en-US" altLang="zh-CN" sz="2400" dirty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	    5(</a:t>
                </a:r>
                <a:r>
                  <a:rPr lang="zh-CN" altLang="en-US" sz="2400" dirty="0"/>
                  <a:t>左</a:t>
                </a:r>
                <a:r>
                  <a:rPr lang="en-US" altLang="zh-CN" sz="2400" dirty="0"/>
                  <a:t>)</a:t>
                </a:r>
              </a:p>
              <a:p>
                <a:pPr>
                  <a:lnSpc>
                    <a:spcPct val="150000"/>
                  </a:lnSpc>
                  <a:tabLst>
                    <a:tab pos="3409950" algn="l"/>
                  </a:tabLst>
                </a:pPr>
                <a:r>
                  <a:rPr lang="en-US" altLang="zh-CN" sz="2400" b="0" dirty="0">
                    <a:ea typeface="Cambria Math" panose="020405030504060302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b="0" dirty="0">
                    <a:ea typeface="Cambria Math" panose="02040503050406030204" pitchFamily="18" charset="0"/>
                  </a:rPr>
                  <a:t>	    </a:t>
                </a:r>
                <a:r>
                  <a:rPr lang="en-US" altLang="zh-CN" sz="2400" dirty="0"/>
                  <a:t>2(</a:t>
                </a:r>
                <a:r>
                  <a:rPr lang="zh-CN" altLang="en-US" sz="2400" dirty="0"/>
                  <a:t>左</a:t>
                </a:r>
                <a:r>
                  <a:rPr lang="en-US" altLang="zh-CN" sz="2400" dirty="0"/>
                  <a:t>)</a:t>
                </a:r>
              </a:p>
              <a:p>
                <a:pPr>
                  <a:lnSpc>
                    <a:spcPct val="150000"/>
                  </a:lnSpc>
                  <a:tabLst>
                    <a:tab pos="3409950" algn="l"/>
                  </a:tabLst>
                </a:pPr>
                <a:r>
                  <a:rPr lang="en-US" altLang="zh-CN" sz="2400" b="0" dirty="0">
                    <a:ea typeface="Cambria Math" panose="020405030504060302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/>
                  <a:t>	    1(</a:t>
                </a:r>
                <a:r>
                  <a:rPr lang="zh-CN" altLang="en-US" sz="2400" dirty="0"/>
                  <a:t>右</a:t>
                </a:r>
                <a:r>
                  <a:rPr lang="en-US" altLang="zh-CN" sz="2400" dirty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978E4F9-25D1-434A-A9CE-AED043F86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088" y="3767981"/>
                <a:ext cx="4796506" cy="2807179"/>
              </a:xfrm>
              <a:prstGeom prst="rect">
                <a:avLst/>
              </a:prstGeom>
              <a:blipFill>
                <a:blip r:embed="rId6"/>
                <a:stretch>
                  <a:fillRect l="-2033" b="-4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6DE5BFC-928C-40E3-B3DA-44705E2E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18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95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4CD5D-7B61-4A36-B516-E55381AA78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pc="300" dirty="0"/>
              <a:t>完备证明法</a:t>
            </a:r>
            <a:endParaRPr lang="zh-CN" altLang="en-US" spc="3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16932E-2699-4D6B-998E-52DC34187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925" y="1894805"/>
            <a:ext cx="8717034" cy="4733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4596869-34A1-4071-B576-8D8673F583E6}"/>
                  </a:ext>
                </a:extLst>
              </p:cNvPr>
              <p:cNvSpPr txBox="1"/>
              <p:nvPr/>
            </p:nvSpPr>
            <p:spPr>
              <a:xfrm flipH="1">
                <a:off x="0" y="1125560"/>
                <a:ext cx="121919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dirty="0"/>
                  <a:t>证明：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𝑩𝑪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𝑪𝑫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𝑩𝑪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4596869-34A1-4071-B576-8D8673F58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0" y="1125560"/>
                <a:ext cx="12191999" cy="523220"/>
              </a:xfrm>
              <a:prstGeom prst="rect">
                <a:avLst/>
              </a:prstGeom>
              <a:blipFill>
                <a:blip r:embed="rId4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87A09-0374-46C2-A367-4511CF59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19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19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B86FD74-6744-4B33-B674-F3181891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8072"/>
            <a:ext cx="12192000" cy="3012471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zh-CN" altLang="en-US" sz="15000" b="1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逻 辑 门</a:t>
            </a:r>
            <a:endParaRPr lang="zh-CN" altLang="en-US" sz="15000" b="1" dirty="0">
              <a:solidFill>
                <a:schemeClr val="accent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2310B6-D96F-46D2-A313-BE517FE45D1D}"/>
              </a:ext>
            </a:extLst>
          </p:cNvPr>
          <p:cNvSpPr txBox="1"/>
          <p:nvPr/>
        </p:nvSpPr>
        <p:spPr>
          <a:xfrm>
            <a:off x="5675264" y="314151"/>
            <a:ext cx="575799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zh-CN" sz="80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1</a:t>
            </a:r>
            <a:endParaRPr lang="zh-CN" altLang="en-US" sz="8000" dirty="0">
              <a:solidFill>
                <a:schemeClr val="accent5">
                  <a:lumMod val="40000"/>
                  <a:lumOff val="6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B876BF-5AFF-4370-B0EC-894343E2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E7B1-3FC2-4821-B144-3AA6EF938D0A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329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D30C0-6F26-4F45-806B-190E16257B2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100" spc="600" dirty="0"/>
              <a:t>摩根定理 </a:t>
            </a:r>
            <a:r>
              <a:rPr lang="en-US" altLang="zh-CN" sz="2900" dirty="0" err="1">
                <a:solidFill>
                  <a:schemeClr val="bg1">
                    <a:lumMod val="50000"/>
                  </a:schemeClr>
                </a:solidFill>
              </a:rPr>
              <a:t>DeMorgan</a:t>
            </a:r>
            <a:r>
              <a:rPr lang="en-US" altLang="zh-CN" sz="2900" dirty="0">
                <a:solidFill>
                  <a:schemeClr val="bg1">
                    <a:lumMod val="50000"/>
                  </a:schemeClr>
                </a:solidFill>
              </a:rPr>
              <a:t> Theorems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C54D342-12FC-4757-8EEA-D04057C522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0121944"/>
                  </p:ext>
                </p:extLst>
              </p:nvPr>
            </p:nvGraphicFramePr>
            <p:xfrm>
              <a:off x="5733387" y="4305076"/>
              <a:ext cx="5974200" cy="204216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5271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713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3346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987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900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900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0972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400" b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zh-CN" sz="24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  <m:r>
                                  <a:rPr lang="en-US" altLang="zh-CN" sz="2400" b="1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</a:t>
                          </a:r>
                          <a:endParaRPr lang="zh-CN" altLang="en-US" sz="2000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</a:t>
                          </a:r>
                          <a:endParaRPr lang="zh-CN" altLang="en-US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C54D342-12FC-4757-8EEA-D04057C522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0121944"/>
                  </p:ext>
                </p:extLst>
              </p:nvPr>
            </p:nvGraphicFramePr>
            <p:xfrm>
              <a:off x="5733387" y="4305076"/>
              <a:ext cx="5974200" cy="204216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5271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713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3346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987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900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900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0972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t="-1333" r="-1028736" b="-3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1163" t="-1333" r="-940698" b="-3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93011" t="-1333" r="-334946" b="-3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36502" t="-1333" r="-136882" b="-3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647917" t="-1333" r="-275000" b="-3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40206" t="-1333" r="-172165" b="-3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90964" t="-1333" r="-602" b="-37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</a:t>
                          </a:r>
                          <a:endParaRPr lang="zh-CN" altLang="en-US" sz="2000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</a:t>
                          </a:r>
                          <a:endParaRPr lang="zh-CN" altLang="en-US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F4E01E-8D0F-4ACB-8A47-53704A14E389}"/>
              </a:ext>
            </a:extLst>
          </p:cNvPr>
          <p:cNvGrpSpPr/>
          <p:nvPr/>
        </p:nvGrpSpPr>
        <p:grpSpPr>
          <a:xfrm>
            <a:off x="128140" y="1765848"/>
            <a:ext cx="5056256" cy="4944302"/>
            <a:chOff x="128140" y="1765848"/>
            <a:chExt cx="5056256" cy="49443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17">
                  <a:extLst>
                    <a:ext uri="{FF2B5EF4-FFF2-40B4-BE49-F238E27FC236}">
                      <a16:creationId xmlns:a16="http://schemas.microsoft.com/office/drawing/2014/main" id="{881EB47C-56F6-4FA3-A188-E26ED7ED60B3}"/>
                    </a:ext>
                  </a:extLst>
                </p:cNvPr>
                <p:cNvSpPr txBox="1"/>
                <p:nvPr/>
              </p:nvSpPr>
              <p:spPr>
                <a:xfrm>
                  <a:off x="128140" y="1765848"/>
                  <a:ext cx="5056256" cy="4624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2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【</a:t>
                  </a:r>
                  <a:r>
                    <a:rPr lang="zh-CN" altLang="en-US" sz="22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证</a:t>
                  </a:r>
                  <a:r>
                    <a:rPr lang="en-US" altLang="zh-CN" sz="22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】</a:t>
                  </a:r>
                  <a:r>
                    <a:rPr lang="zh-CN" altLang="en-US" sz="2200" dirty="0"/>
                    <a:t>令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𝐹</m:t>
                      </m:r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r>
                    <a:rPr lang="zh-CN" altLang="en-US" sz="2200" dirty="0"/>
                    <a:t>，</a:t>
                  </a:r>
                  <a14:m>
                    <m:oMath xmlns:m="http://schemas.openxmlformats.org/officeDocument/2006/math">
                      <m:r>
                        <a:rPr lang="en-US" altLang="zh-CN" sz="2400" i="1" dirty="0">
                          <a:latin typeface="Cambria Math"/>
                        </a:rPr>
                        <m:t>𝐺</m:t>
                      </m:r>
                      <m:r>
                        <a:rPr lang="en-US" altLang="zh-CN" sz="2400" i="1" dirty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400" i="1" dirty="0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a14:m>
                  <a:r>
                    <a:rPr lang="zh-CN" altLang="en-US" sz="2200" dirty="0"/>
                    <a:t>，则，</a:t>
                  </a:r>
                </a:p>
              </p:txBody>
            </p:sp>
          </mc:Choice>
          <mc:Fallback xmlns="">
            <p:sp>
              <p:nvSpPr>
                <p:cNvPr id="8" name="TextBox 17">
                  <a:extLst>
                    <a:ext uri="{FF2B5EF4-FFF2-40B4-BE49-F238E27FC236}">
                      <a16:creationId xmlns:a16="http://schemas.microsoft.com/office/drawing/2014/main" id="{881EB47C-56F6-4FA3-A188-E26ED7ED60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40" y="1765848"/>
                  <a:ext cx="5056256" cy="462434"/>
                </a:xfrm>
                <a:prstGeom prst="rect">
                  <a:avLst/>
                </a:prstGeom>
                <a:blipFill>
                  <a:blip r:embed="rId3"/>
                  <a:stretch>
                    <a:fillRect l="-1568" t="-1316" r="-844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18">
                  <a:extLst>
                    <a:ext uri="{FF2B5EF4-FFF2-40B4-BE49-F238E27FC236}">
                      <a16:creationId xmlns:a16="http://schemas.microsoft.com/office/drawing/2014/main" id="{9E72BFA7-1C7C-4B7D-850B-03A32FB82FDF}"/>
                    </a:ext>
                  </a:extLst>
                </p:cNvPr>
                <p:cNvSpPr txBox="1"/>
                <p:nvPr/>
              </p:nvSpPr>
              <p:spPr>
                <a:xfrm>
                  <a:off x="922356" y="2358747"/>
                  <a:ext cx="3828036" cy="1943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200" i="1" smtClean="0">
                            <a:latin typeface="Cambria Math"/>
                          </a:rPr>
                          <m:t>     </m:t>
                        </m:r>
                        <m:r>
                          <a:rPr lang="en-US" altLang="zh-CN" sz="2200" b="1" i="1">
                            <a:latin typeface="Cambria Math"/>
                          </a:rPr>
                          <m:t>𝑭</m:t>
                        </m:r>
                        <m:r>
                          <a:rPr lang="en-US" altLang="zh-CN" sz="2200" b="1" i="1">
                            <a:latin typeface="Cambria Math"/>
                          </a:rPr>
                          <m:t>+</m:t>
                        </m:r>
                        <m:r>
                          <a:rPr lang="en-US" altLang="zh-CN" sz="2200" b="1" i="1"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altLang="zh-CN" sz="2200" b="1" i="1" dirty="0">
                    <a:latin typeface="Cambria Math"/>
                  </a:endParaRPr>
                </a:p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altLang="zh-CN" sz="2400" dirty="0"/>
                </a:p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altLang="zh-CN" sz="2400" dirty="0"/>
                </a:p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1+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1+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" name="TextBox 18">
                  <a:extLst>
                    <a:ext uri="{FF2B5EF4-FFF2-40B4-BE49-F238E27FC236}">
                      <a16:creationId xmlns:a16="http://schemas.microsoft.com/office/drawing/2014/main" id="{9E72BFA7-1C7C-4B7D-850B-03A32FB82F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356" y="2358747"/>
                  <a:ext cx="3828036" cy="19430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9">
                  <a:extLst>
                    <a:ext uri="{FF2B5EF4-FFF2-40B4-BE49-F238E27FC236}">
                      <a16:creationId xmlns:a16="http://schemas.microsoft.com/office/drawing/2014/main" id="{71562B06-9424-453C-AB98-4240AC8852CF}"/>
                    </a:ext>
                  </a:extLst>
                </p:cNvPr>
                <p:cNvSpPr txBox="1"/>
                <p:nvPr/>
              </p:nvSpPr>
              <p:spPr>
                <a:xfrm>
                  <a:off x="933680" y="4504472"/>
                  <a:ext cx="2740943" cy="14798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/>
                          </a:rPr>
                          <m:t>     </m:t>
                        </m:r>
                        <m:r>
                          <a:rPr lang="en-US" altLang="zh-CN" sz="2400" b="1" i="1">
                            <a:latin typeface="Cambria Math"/>
                          </a:rPr>
                          <m:t>𝑭</m:t>
                        </m:r>
                        <m:r>
                          <a:rPr lang="en-US" altLang="zh-CN" sz="2400" b="1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zh-CN" sz="2400" b="1" i="1"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altLang="zh-CN" sz="2400" b="1" i="1" dirty="0">
                    <a:latin typeface="Cambria Math"/>
                  </a:endParaRPr>
                </a:p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∙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altLang="zh-CN" sz="2400" i="1">
                                <a:latin typeface="Cambria Math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altLang="zh-CN" sz="2400" dirty="0"/>
                </a:p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400" i="1">
                            <a:latin typeface="Cambria Math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0" name="TextBox 19">
                  <a:extLst>
                    <a:ext uri="{FF2B5EF4-FFF2-40B4-BE49-F238E27FC236}">
                      <a16:creationId xmlns:a16="http://schemas.microsoft.com/office/drawing/2014/main" id="{71562B06-9424-453C-AB98-4240AC885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680" y="4504472"/>
                  <a:ext cx="2740943" cy="147982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20">
                  <a:extLst>
                    <a:ext uri="{FF2B5EF4-FFF2-40B4-BE49-F238E27FC236}">
                      <a16:creationId xmlns:a16="http://schemas.microsoft.com/office/drawing/2014/main" id="{25EC3673-3B89-484B-8575-9E826EAFE88C}"/>
                    </a:ext>
                  </a:extLst>
                </p:cNvPr>
                <p:cNvSpPr txBox="1"/>
                <p:nvPr/>
              </p:nvSpPr>
              <p:spPr>
                <a:xfrm>
                  <a:off x="838200" y="6186930"/>
                  <a:ext cx="375372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/>
                    <a:t>由公理</a:t>
                  </a:r>
                  <a:r>
                    <a:rPr lang="en-US" altLang="zh-CN" sz="2400" dirty="0"/>
                    <a:t>2</a:t>
                  </a:r>
                  <a:r>
                    <a:rPr lang="zh-CN" altLang="en-US" sz="2400" dirty="0"/>
                    <a:t>互补律有</a:t>
                  </a:r>
                  <a:r>
                    <a:rPr lang="zh-CN" altLang="en-US" dirty="0"/>
                    <a:t>：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acc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r>
                        <a:rPr lang="en-US" altLang="zh-CN" sz="2800" b="1" i="1">
                          <a:latin typeface="Cambria Math"/>
                        </a:rPr>
                        <m:t>𝑮</m:t>
                      </m:r>
                    </m:oMath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1" name="TextBox 20">
                  <a:extLst>
                    <a:ext uri="{FF2B5EF4-FFF2-40B4-BE49-F238E27FC236}">
                      <a16:creationId xmlns:a16="http://schemas.microsoft.com/office/drawing/2014/main" id="{25EC3673-3B89-484B-8575-9E826EAFE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6186930"/>
                  <a:ext cx="3753720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2602" b="-244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" name="Picture 2">
            <a:hlinkClick r:id="rId7"/>
            <a:extLst>
              <a:ext uri="{FF2B5EF4-FFF2-40B4-BE49-F238E27FC236}">
                <a16:creationId xmlns:a16="http://schemas.microsoft.com/office/drawing/2014/main" id="{9BB7EC0D-6E60-47E8-9B69-F88919235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927" y="900001"/>
            <a:ext cx="19431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94C1DC4-7662-44A9-8E14-63C1BFAEE1C5}"/>
              </a:ext>
            </a:extLst>
          </p:cNvPr>
          <p:cNvSpPr/>
          <p:nvPr/>
        </p:nvSpPr>
        <p:spPr>
          <a:xfrm>
            <a:off x="8020603" y="4201886"/>
            <a:ext cx="1357440" cy="22914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8599A49-9DD6-43F3-97FF-FBF54EBE9B19}"/>
              </a:ext>
            </a:extLst>
          </p:cNvPr>
          <p:cNvSpPr/>
          <p:nvPr/>
        </p:nvSpPr>
        <p:spPr>
          <a:xfrm>
            <a:off x="10698983" y="4201886"/>
            <a:ext cx="966276" cy="22914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A77CD899-C454-4241-A04B-44283B3DA6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3748348"/>
                  </p:ext>
                </p:extLst>
              </p:nvPr>
            </p:nvGraphicFramePr>
            <p:xfrm>
              <a:off x="211921" y="996586"/>
              <a:ext cx="9695086" cy="660763"/>
            </p:xfrm>
            <a:graphic>
              <a:graphicData uri="http://schemas.openxmlformats.org/drawingml/2006/table">
                <a:tbl>
                  <a:tblPr firstRow="1" firstCol="1" bandRow="1">
                    <a:tableStyleId>{BDBED569-4797-4DF1-A0F4-6AAB3CD982D8}</a:tableStyleId>
                  </a:tblPr>
                  <a:tblGrid>
                    <a:gridCol w="2227943">
                      <a:extLst>
                        <a:ext uri="{9D8B030D-6E8A-4147-A177-3AD203B41FA5}">
                          <a16:colId xmlns:a16="http://schemas.microsoft.com/office/drawing/2014/main" val="3373538295"/>
                        </a:ext>
                      </a:extLst>
                    </a:gridCol>
                    <a:gridCol w="3472268">
                      <a:extLst>
                        <a:ext uri="{9D8B030D-6E8A-4147-A177-3AD203B41FA5}">
                          <a16:colId xmlns:a16="http://schemas.microsoft.com/office/drawing/2014/main" val="2466785735"/>
                        </a:ext>
                      </a:extLst>
                    </a:gridCol>
                    <a:gridCol w="3994875">
                      <a:extLst>
                        <a:ext uri="{9D8B030D-6E8A-4147-A177-3AD203B41FA5}">
                          <a16:colId xmlns:a16="http://schemas.microsoft.com/office/drawing/2014/main" val="933712507"/>
                        </a:ext>
                      </a:extLst>
                    </a:gridCol>
                  </a:tblGrid>
                  <a:tr h="66076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1" dirty="0"/>
                            <a:t>定理</a:t>
                          </a:r>
                          <a:r>
                            <a:rPr lang="en-US" altLang="zh-CN" sz="2000" b="1" dirty="0"/>
                            <a:t>6  </a:t>
                          </a:r>
                          <a:r>
                            <a:rPr lang="zh-CN" altLang="en-US" sz="2000" b="1" dirty="0"/>
                            <a:t>摩根定理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sz="2400" b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  <m:r>
                                  <a:rPr lang="en-US" altLang="zh-CN" sz="24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zh-CN" sz="24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  <m:r>
                                      <a:rPr lang="en-US" altLang="zh-CN" sz="2400" b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zh-CN" sz="2400" b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  <m:r>
                                  <a:rPr lang="en-US" altLang="zh-CN" sz="24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  <m:r>
                                  <a:rPr lang="en-US" altLang="zh-CN" sz="2400" b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81424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A77CD899-C454-4241-A04B-44283B3DA6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3748348"/>
                  </p:ext>
                </p:extLst>
              </p:nvPr>
            </p:nvGraphicFramePr>
            <p:xfrm>
              <a:off x="211921" y="996586"/>
              <a:ext cx="9695086" cy="660763"/>
            </p:xfrm>
            <a:graphic>
              <a:graphicData uri="http://schemas.openxmlformats.org/drawingml/2006/table">
                <a:tbl>
                  <a:tblPr firstRow="1" firstCol="1" bandRow="1">
                    <a:tableStyleId>{BDBED569-4797-4DF1-A0F4-6AAB3CD982D8}</a:tableStyleId>
                  </a:tblPr>
                  <a:tblGrid>
                    <a:gridCol w="2227943">
                      <a:extLst>
                        <a:ext uri="{9D8B030D-6E8A-4147-A177-3AD203B41FA5}">
                          <a16:colId xmlns:a16="http://schemas.microsoft.com/office/drawing/2014/main" val="3373538295"/>
                        </a:ext>
                      </a:extLst>
                    </a:gridCol>
                    <a:gridCol w="3472268">
                      <a:extLst>
                        <a:ext uri="{9D8B030D-6E8A-4147-A177-3AD203B41FA5}">
                          <a16:colId xmlns:a16="http://schemas.microsoft.com/office/drawing/2014/main" val="2466785735"/>
                        </a:ext>
                      </a:extLst>
                    </a:gridCol>
                    <a:gridCol w="3994875">
                      <a:extLst>
                        <a:ext uri="{9D8B030D-6E8A-4147-A177-3AD203B41FA5}">
                          <a16:colId xmlns:a16="http://schemas.microsoft.com/office/drawing/2014/main" val="933712507"/>
                        </a:ext>
                      </a:extLst>
                    </a:gridCol>
                  </a:tblGrid>
                  <a:tr h="66076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1" dirty="0"/>
                            <a:t>定理</a:t>
                          </a:r>
                          <a:r>
                            <a:rPr lang="en-US" altLang="zh-CN" sz="2000" b="1" dirty="0"/>
                            <a:t>6  </a:t>
                          </a:r>
                          <a:r>
                            <a:rPr lang="zh-CN" altLang="en-US" sz="2000" b="1" dirty="0"/>
                            <a:t>摩根定理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64386" t="-917" r="-115614" b="-2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42835" t="-917" r="-457" b="-27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814242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7C0A6DE3-AD10-4746-AED3-65FADC27DC14}"/>
              </a:ext>
            </a:extLst>
          </p:cNvPr>
          <p:cNvGrpSpPr/>
          <p:nvPr/>
        </p:nvGrpSpPr>
        <p:grpSpPr>
          <a:xfrm>
            <a:off x="6173174" y="1800001"/>
            <a:ext cx="3595229" cy="2178052"/>
            <a:chOff x="5939131" y="1765848"/>
            <a:chExt cx="3595229" cy="2178052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FB013775-19B7-45C5-B59D-0D68DD44A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39131" y="1765848"/>
              <a:ext cx="3595229" cy="217805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C5ECDC21-A8C5-4613-867C-03F09FDA727D}"/>
                    </a:ext>
                  </a:extLst>
                </p:cNvPr>
                <p:cNvSpPr txBox="1"/>
                <p:nvPr/>
              </p:nvSpPr>
              <p:spPr>
                <a:xfrm>
                  <a:off x="6855204" y="2519547"/>
                  <a:ext cx="469310" cy="461665"/>
                </a:xfrm>
                <a:prstGeom prst="rect">
                  <a:avLst/>
                </a:prstGeom>
                <a:solidFill>
                  <a:srgbClr val="B5E61D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C5ECDC21-A8C5-4613-867C-03F09FDA7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5204" y="2519547"/>
                  <a:ext cx="469310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B87B40A-67C8-48EF-80AE-444515CECED0}"/>
                    </a:ext>
                  </a:extLst>
                </p:cNvPr>
                <p:cNvSpPr txBox="1"/>
                <p:nvPr/>
              </p:nvSpPr>
              <p:spPr>
                <a:xfrm>
                  <a:off x="8230013" y="2557349"/>
                  <a:ext cx="469310" cy="461665"/>
                </a:xfrm>
                <a:prstGeom prst="rect">
                  <a:avLst/>
                </a:prstGeom>
                <a:solidFill>
                  <a:srgbClr val="99D9EA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B87B40A-67C8-48EF-80AE-444515CECE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0013" y="2557349"/>
                  <a:ext cx="469310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AD5BC9-D96B-42B6-B4B8-9867F804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20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84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5FED9-E1CE-4D15-9B29-9990FA4F250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3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pc="600" dirty="0"/>
              <a:t>摩根定理的</a:t>
            </a:r>
            <a:r>
              <a:rPr lang="zh-CN" altLang="en-US" b="1" spc="600" dirty="0"/>
              <a:t>应用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C1F84E-F10B-45B4-81D2-B57C56EE5F56}"/>
              </a:ext>
            </a:extLst>
          </p:cNvPr>
          <p:cNvSpPr txBox="1"/>
          <p:nvPr/>
        </p:nvSpPr>
        <p:spPr>
          <a:xfrm>
            <a:off x="1638813" y="1436639"/>
            <a:ext cx="4692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与非门</a:t>
            </a:r>
            <a:r>
              <a:rPr lang="zh-CN" altLang="en-US" sz="2800" dirty="0"/>
              <a:t>、</a:t>
            </a:r>
            <a:r>
              <a:rPr lang="zh-CN" altLang="en-US" sz="2800" b="1" dirty="0"/>
              <a:t>非或门 </a:t>
            </a:r>
            <a:r>
              <a:rPr lang="zh-CN" altLang="en-US" sz="2800" b="1" dirty="0">
                <a:solidFill>
                  <a:srgbClr val="0070C0"/>
                </a:solidFill>
              </a:rPr>
              <a:t>等价性 </a:t>
            </a:r>
            <a:r>
              <a:rPr lang="zh-CN" altLang="en-US" sz="2800" dirty="0"/>
              <a:t>验证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03710D-15E9-4A83-9975-58C1A26D95E0}"/>
              </a:ext>
            </a:extLst>
          </p:cNvPr>
          <p:cNvSpPr txBox="1"/>
          <p:nvPr/>
        </p:nvSpPr>
        <p:spPr>
          <a:xfrm>
            <a:off x="1638813" y="4273214"/>
            <a:ext cx="459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或非门</a:t>
            </a:r>
            <a:r>
              <a:rPr lang="zh-CN" altLang="en-US" sz="2800" dirty="0"/>
              <a:t>、</a:t>
            </a:r>
            <a:r>
              <a:rPr lang="zh-CN" altLang="en-US" sz="2800" b="1" dirty="0"/>
              <a:t>非与门 </a:t>
            </a:r>
            <a:r>
              <a:rPr lang="zh-CN" altLang="en-US" sz="2800" b="1" dirty="0">
                <a:solidFill>
                  <a:srgbClr val="0070C0"/>
                </a:solidFill>
              </a:rPr>
              <a:t>等价性</a:t>
            </a:r>
            <a:r>
              <a:rPr lang="zh-CN" altLang="en-US" sz="2800" dirty="0"/>
              <a:t>验证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1E1ED589-919D-44A6-A2A7-AFB1B67336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7941144"/>
                  </p:ext>
                </p:extLst>
              </p:nvPr>
            </p:nvGraphicFramePr>
            <p:xfrm>
              <a:off x="8678958" y="1235525"/>
              <a:ext cx="2743200" cy="2303627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4759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81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1548">
                      <a:extLst>
                        <a:ext uri="{9D8B030D-6E8A-4147-A177-3AD203B41FA5}">
                          <a16:colId xmlns:a16="http://schemas.microsoft.com/office/drawing/2014/main" val="1666176643"/>
                        </a:ext>
                      </a:extLst>
                    </a:gridCol>
                    <a:gridCol w="857572">
                      <a:extLst>
                        <a:ext uri="{9D8B030D-6E8A-4147-A177-3AD203B41FA5}">
                          <a16:colId xmlns:a16="http://schemas.microsoft.com/office/drawing/2014/main" val="3018680014"/>
                        </a:ext>
                      </a:extLst>
                    </a:gridCol>
                  </a:tblGrid>
                  <a:tr h="5356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𝑨𝑩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20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20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20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20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1E1ED589-919D-44A6-A2A7-AFB1B67336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7941144"/>
                  </p:ext>
                </p:extLst>
              </p:nvPr>
            </p:nvGraphicFramePr>
            <p:xfrm>
              <a:off x="8678958" y="1235525"/>
              <a:ext cx="2743200" cy="2303627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4759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81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1548">
                      <a:extLst>
                        <a:ext uri="{9D8B030D-6E8A-4147-A177-3AD203B41FA5}">
                          <a16:colId xmlns:a16="http://schemas.microsoft.com/office/drawing/2014/main" val="1666176643"/>
                        </a:ext>
                      </a:extLst>
                    </a:gridCol>
                    <a:gridCol w="857572">
                      <a:extLst>
                        <a:ext uri="{9D8B030D-6E8A-4147-A177-3AD203B41FA5}">
                          <a16:colId xmlns:a16="http://schemas.microsoft.com/office/drawing/2014/main" val="3018680014"/>
                        </a:ext>
                      </a:extLst>
                    </a:gridCol>
                  </a:tblGrid>
                  <a:tr h="5356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136" r="-479487" b="-3465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3043" t="-1136" r="-442029" b="-3465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0184" t="-1136" r="-87117" b="-3465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19858" t="-1136" r="-709" b="-3465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200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21918" r="-479487" b="-317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3043" t="-121918" r="-442029" b="-317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200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21918" r="-479487" b="-217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3043" t="-221918" r="-442029" b="-217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200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26389" r="-479487" b="-1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3043" t="-326389" r="-442029" b="-1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200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20548" r="-479487" b="-19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3043" t="-420548" r="-442029" b="-19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280C2020-7854-42CB-898C-DB5E472C6C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2990718"/>
                  </p:ext>
                </p:extLst>
              </p:nvPr>
            </p:nvGraphicFramePr>
            <p:xfrm>
              <a:off x="8678958" y="4052723"/>
              <a:ext cx="2743200" cy="2303627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4487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453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0533">
                      <a:extLst>
                        <a:ext uri="{9D8B030D-6E8A-4147-A177-3AD203B41FA5}">
                          <a16:colId xmlns:a16="http://schemas.microsoft.com/office/drawing/2014/main" val="1666176643"/>
                        </a:ext>
                      </a:extLst>
                    </a:gridCol>
                    <a:gridCol w="808587">
                      <a:extLst>
                        <a:ext uri="{9D8B030D-6E8A-4147-A177-3AD203B41FA5}">
                          <a16:colId xmlns:a16="http://schemas.microsoft.com/office/drawing/2014/main" val="3018680014"/>
                        </a:ext>
                      </a:extLst>
                    </a:gridCol>
                  </a:tblGrid>
                  <a:tr h="5356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20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20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20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20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280C2020-7854-42CB-898C-DB5E472C6C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2990718"/>
                  </p:ext>
                </p:extLst>
              </p:nvPr>
            </p:nvGraphicFramePr>
            <p:xfrm>
              <a:off x="8678958" y="4052723"/>
              <a:ext cx="2743200" cy="2303627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4487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453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0533">
                      <a:extLst>
                        <a:ext uri="{9D8B030D-6E8A-4147-A177-3AD203B41FA5}">
                          <a16:colId xmlns:a16="http://schemas.microsoft.com/office/drawing/2014/main" val="1666176643"/>
                        </a:ext>
                      </a:extLst>
                    </a:gridCol>
                    <a:gridCol w="808587">
                      <a:extLst>
                        <a:ext uri="{9D8B030D-6E8A-4147-A177-3AD203B41FA5}">
                          <a16:colId xmlns:a16="http://schemas.microsoft.com/office/drawing/2014/main" val="3018680014"/>
                        </a:ext>
                      </a:extLst>
                    </a:gridCol>
                  </a:tblGrid>
                  <a:tr h="5356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136" r="-510811" b="-3465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1370" t="-1136" r="-417808" b="-3465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85965" t="-1136" r="-78363" b="-3465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39098" t="-1136" r="-752" b="-3465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200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21918" r="-510811" b="-317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1370" t="-121918" r="-417808" b="-317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200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21918" r="-510811" b="-217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1370" t="-221918" r="-417808" b="-217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200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326389" r="-510811" b="-1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1370" t="-326389" r="-417808" b="-1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200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420548" r="-510811" b="-19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1370" t="-420548" r="-417808" b="-19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A057AAFC-8E67-4CAC-B638-808EE2BC8841}"/>
              </a:ext>
            </a:extLst>
          </p:cNvPr>
          <p:cNvGrpSpPr/>
          <p:nvPr/>
        </p:nvGrpSpPr>
        <p:grpSpPr>
          <a:xfrm>
            <a:off x="855562" y="2498175"/>
            <a:ext cx="2201090" cy="676426"/>
            <a:chOff x="6488919" y="2502298"/>
            <a:chExt cx="2201090" cy="67642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13E6546-13D6-46B0-83BF-1A062C544580}"/>
                </a:ext>
              </a:extLst>
            </p:cNvPr>
            <p:cNvGrpSpPr/>
            <p:nvPr/>
          </p:nvGrpSpPr>
          <p:grpSpPr>
            <a:xfrm>
              <a:off x="6827724" y="2526850"/>
              <a:ext cx="1325674" cy="622559"/>
              <a:chOff x="6827724" y="2526850"/>
              <a:chExt cx="1325674" cy="622559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86D952B0-A524-4D6A-99F8-B4FF7C67F4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7724" y="2526850"/>
                <a:ext cx="1189088" cy="622559"/>
              </a:xfrm>
              <a:prstGeom prst="rect">
                <a:avLst/>
              </a:prstGeom>
            </p:spPr>
          </p:pic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8831096F-B298-4AE2-8617-56259C68FBFC}"/>
                  </a:ext>
                </a:extLst>
              </p:cNvPr>
              <p:cNvSpPr/>
              <p:nvPr/>
            </p:nvSpPr>
            <p:spPr>
              <a:xfrm>
                <a:off x="7794171" y="2782984"/>
                <a:ext cx="114300" cy="1143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C30E63AD-F159-4AAC-9D52-6BBB7CD904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724" y="2831425"/>
                <a:ext cx="223674" cy="1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074B67B-B3F4-4F48-A8E4-8CBB8FDB8D22}"/>
                    </a:ext>
                  </a:extLst>
                </p:cNvPr>
                <p:cNvSpPr txBox="1"/>
                <p:nvPr/>
              </p:nvSpPr>
              <p:spPr>
                <a:xfrm>
                  <a:off x="6493343" y="2502298"/>
                  <a:ext cx="3619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074B67B-B3F4-4F48-A8E4-8CBB8FDB8D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3343" y="2502298"/>
                  <a:ext cx="36195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A3DCA7EC-E679-418D-9FFD-F630A9380B66}"/>
                    </a:ext>
                  </a:extLst>
                </p:cNvPr>
                <p:cNvSpPr txBox="1"/>
                <p:nvPr/>
              </p:nvSpPr>
              <p:spPr>
                <a:xfrm>
                  <a:off x="6488919" y="2809392"/>
                  <a:ext cx="3619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A3DCA7EC-E679-418D-9FFD-F630A9380B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8919" y="2809392"/>
                  <a:ext cx="36195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31DE30F6-B946-45DA-A7B1-E19BE38FF84F}"/>
                    </a:ext>
                  </a:extLst>
                </p:cNvPr>
                <p:cNvSpPr txBox="1"/>
                <p:nvPr/>
              </p:nvSpPr>
              <p:spPr>
                <a:xfrm>
                  <a:off x="8178053" y="2653463"/>
                  <a:ext cx="5119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31DE30F6-B946-45DA-A7B1-E19BE38FF8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8053" y="2653463"/>
                  <a:ext cx="51195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20AECEE9-987A-4685-BE94-3DE4C3B637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1324" y="2525107"/>
            <a:ext cx="1189088" cy="622559"/>
          </a:xfrm>
          <a:prstGeom prst="rect">
            <a:avLst/>
          </a:prstGeom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id="{AB253E92-08DF-4051-A314-1146171A438E}"/>
              </a:ext>
            </a:extLst>
          </p:cNvPr>
          <p:cNvSpPr/>
          <p:nvPr/>
        </p:nvSpPr>
        <p:spPr>
          <a:xfrm>
            <a:off x="5324482" y="2915335"/>
            <a:ext cx="114300" cy="114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124CAFC-F4FD-45B6-A0D8-9DAD3E6E6B94}"/>
              </a:ext>
            </a:extLst>
          </p:cNvPr>
          <p:cNvCxnSpPr>
            <a:cxnSpLocks/>
          </p:cNvCxnSpPr>
          <p:nvPr/>
        </p:nvCxnSpPr>
        <p:spPr>
          <a:xfrm flipV="1">
            <a:off x="6141487" y="2834381"/>
            <a:ext cx="288000" cy="1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829B8642-3931-4BDA-93B7-12CAC58F0538}"/>
              </a:ext>
            </a:extLst>
          </p:cNvPr>
          <p:cNvSpPr/>
          <p:nvPr/>
        </p:nvSpPr>
        <p:spPr>
          <a:xfrm>
            <a:off x="5324482" y="2635374"/>
            <a:ext cx="114300" cy="114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1DE8874-5EB1-41CC-9916-8006FE772216}"/>
                  </a:ext>
                </a:extLst>
              </p:cNvPr>
              <p:cNvSpPr txBox="1"/>
              <p:nvPr/>
            </p:nvSpPr>
            <p:spPr>
              <a:xfrm>
                <a:off x="4821367" y="2495793"/>
                <a:ext cx="361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1DE8874-5EB1-41CC-9916-8006FE772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367" y="2495793"/>
                <a:ext cx="3619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427E414-D75C-47E5-9894-6FD2F9070D8F}"/>
                  </a:ext>
                </a:extLst>
              </p:cNvPr>
              <p:cNvSpPr txBox="1"/>
              <p:nvPr/>
            </p:nvSpPr>
            <p:spPr>
              <a:xfrm>
                <a:off x="4816943" y="2802887"/>
                <a:ext cx="361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427E414-D75C-47E5-9894-6FD2F9070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943" y="2802887"/>
                <a:ext cx="3619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CA27E6A-847F-4C53-9C1E-27ADF8C5250D}"/>
                  </a:ext>
                </a:extLst>
              </p:cNvPr>
              <p:cNvSpPr txBox="1"/>
              <p:nvPr/>
            </p:nvSpPr>
            <p:spPr>
              <a:xfrm>
                <a:off x="6476475" y="2663911"/>
                <a:ext cx="7982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CA27E6A-847F-4C53-9C1E-27ADF8C52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475" y="2663911"/>
                <a:ext cx="798292" cy="369332"/>
              </a:xfrm>
              <a:prstGeom prst="rect">
                <a:avLst/>
              </a:prstGeom>
              <a:blipFill>
                <a:blip r:embed="rId11"/>
                <a:stretch>
                  <a:fillRect r="-38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B759D3A-97D6-4F29-833F-4F07907A03B8}"/>
                  </a:ext>
                </a:extLst>
              </p:cNvPr>
              <p:cNvSpPr txBox="1"/>
              <p:nvPr/>
            </p:nvSpPr>
            <p:spPr>
              <a:xfrm>
                <a:off x="3775776" y="2579819"/>
                <a:ext cx="418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B759D3A-97D6-4F29-833F-4F07907A0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776" y="2579819"/>
                <a:ext cx="418383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8514F372-36EF-46B8-9987-1E5AD6030760}"/>
              </a:ext>
            </a:extLst>
          </p:cNvPr>
          <p:cNvGrpSpPr/>
          <p:nvPr/>
        </p:nvGrpSpPr>
        <p:grpSpPr>
          <a:xfrm>
            <a:off x="855562" y="5397796"/>
            <a:ext cx="6419205" cy="678808"/>
            <a:chOff x="855562" y="3966318"/>
            <a:chExt cx="6419205" cy="678808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2DA8952F-54FD-4822-9C6B-1EB85E024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8374" y="3998991"/>
              <a:ext cx="1189088" cy="622559"/>
            </a:xfrm>
            <a:prstGeom prst="rect">
              <a:avLst/>
            </a:prstGeom>
          </p:spPr>
        </p:pic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ED25E801-573D-4FF4-800B-26F2373B88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6367" y="4306536"/>
              <a:ext cx="223674" cy="1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D86D1D3B-52A0-48D5-85DA-0449A5080825}"/>
                    </a:ext>
                  </a:extLst>
                </p:cNvPr>
                <p:cNvSpPr txBox="1"/>
                <p:nvPr/>
              </p:nvSpPr>
              <p:spPr>
                <a:xfrm>
                  <a:off x="859986" y="3968700"/>
                  <a:ext cx="3619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D86D1D3B-52A0-48D5-85DA-0449A50808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986" y="3968700"/>
                  <a:ext cx="36195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380480E7-1EC1-4EF8-8362-E5E8A14CBA09}"/>
                    </a:ext>
                  </a:extLst>
                </p:cNvPr>
                <p:cNvSpPr txBox="1"/>
                <p:nvPr/>
              </p:nvSpPr>
              <p:spPr>
                <a:xfrm>
                  <a:off x="855562" y="4275794"/>
                  <a:ext cx="3619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380480E7-1EC1-4EF8-8362-E5E8A14CB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562" y="4275794"/>
                  <a:ext cx="36195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5A363EC2-E25B-4DFB-A270-E528C82ACC6F}"/>
                    </a:ext>
                  </a:extLst>
                </p:cNvPr>
                <p:cNvSpPr txBox="1"/>
                <p:nvPr/>
              </p:nvSpPr>
              <p:spPr>
                <a:xfrm>
                  <a:off x="2544696" y="4119865"/>
                  <a:ext cx="5119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5A363EC2-E25B-4DFB-A270-E528C82ACC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4696" y="4119865"/>
                  <a:ext cx="511956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33E353EF-11A9-49CA-A94D-376E92B9B3F8}"/>
                </a:ext>
              </a:extLst>
            </p:cNvPr>
            <p:cNvSpPr/>
            <p:nvPr/>
          </p:nvSpPr>
          <p:spPr>
            <a:xfrm>
              <a:off x="5280938" y="4385860"/>
              <a:ext cx="114300" cy="1143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F7D7C57-8A37-4592-8493-63F154992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1487" y="4304906"/>
              <a:ext cx="288000" cy="1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7D19EA4-3E0D-4E94-AA9D-427D15BA50AA}"/>
                </a:ext>
              </a:extLst>
            </p:cNvPr>
            <p:cNvSpPr/>
            <p:nvPr/>
          </p:nvSpPr>
          <p:spPr>
            <a:xfrm>
              <a:off x="5280938" y="4105899"/>
              <a:ext cx="114300" cy="1143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AE1114B4-DB8A-435A-BD9A-0DBB6C2028A9}"/>
                    </a:ext>
                  </a:extLst>
                </p:cNvPr>
                <p:cNvSpPr txBox="1"/>
                <p:nvPr/>
              </p:nvSpPr>
              <p:spPr>
                <a:xfrm>
                  <a:off x="4821367" y="3966318"/>
                  <a:ext cx="3619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AE1114B4-DB8A-435A-BD9A-0DBB6C2028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367" y="3966318"/>
                  <a:ext cx="36195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C7C79BFD-7796-4E05-91C8-D5A7F1FAC25A}"/>
                    </a:ext>
                  </a:extLst>
                </p:cNvPr>
                <p:cNvSpPr txBox="1"/>
                <p:nvPr/>
              </p:nvSpPr>
              <p:spPr>
                <a:xfrm>
                  <a:off x="4816943" y="4273412"/>
                  <a:ext cx="3619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C7C79BFD-7796-4E05-91C8-D5A7F1FAC2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943" y="4273412"/>
                  <a:ext cx="36195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DA8CFA2B-BD0A-4748-8E86-14546B779D5F}"/>
                    </a:ext>
                  </a:extLst>
                </p:cNvPr>
                <p:cNvSpPr txBox="1"/>
                <p:nvPr/>
              </p:nvSpPr>
              <p:spPr>
                <a:xfrm>
                  <a:off x="6476475" y="4134436"/>
                  <a:ext cx="79829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DA8CFA2B-BD0A-4748-8E86-14546B779D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6475" y="4134436"/>
                  <a:ext cx="798292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244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6886AFF7-E826-48A5-97E5-5E8F383FAB75}"/>
                    </a:ext>
                  </a:extLst>
                </p:cNvPr>
                <p:cNvSpPr txBox="1"/>
                <p:nvPr/>
              </p:nvSpPr>
              <p:spPr>
                <a:xfrm>
                  <a:off x="3775776" y="4050344"/>
                  <a:ext cx="41838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6886AFF7-E826-48A5-97E5-5E8F383FAB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5776" y="4050344"/>
                  <a:ext cx="418383" cy="49244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6CF19271-E017-4B08-BDD5-3EF89B581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94367" y="3998485"/>
              <a:ext cx="1189088" cy="622559"/>
            </a:xfrm>
            <a:prstGeom prst="rect">
              <a:avLst/>
            </a:prstGeom>
          </p:spPr>
        </p:pic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2DF1387D-BAE8-4174-8FEB-6920271CCD1A}"/>
                </a:ext>
              </a:extLst>
            </p:cNvPr>
            <p:cNvSpPr/>
            <p:nvPr/>
          </p:nvSpPr>
          <p:spPr>
            <a:xfrm>
              <a:off x="2160814" y="4249386"/>
              <a:ext cx="114300" cy="1143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12AF18-BC78-4B9B-923F-DBF3166D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21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B11A665-471E-440F-801E-67B465F70D3B}"/>
              </a:ext>
            </a:extLst>
          </p:cNvPr>
          <p:cNvCxnSpPr/>
          <p:nvPr/>
        </p:nvCxnSpPr>
        <p:spPr>
          <a:xfrm>
            <a:off x="0" y="3790606"/>
            <a:ext cx="12192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425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188B0-180D-4A5C-B1C1-720FECFDA1A5}"/>
              </a:ext>
            </a:extLst>
          </p:cNvPr>
          <p:cNvSpPr txBox="1">
            <a:spLocks/>
          </p:cNvSpPr>
          <p:nvPr/>
        </p:nvSpPr>
        <p:spPr>
          <a:xfrm>
            <a:off x="0" y="4681"/>
            <a:ext cx="12192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3600" dirty="0"/>
              <a:t>               </a:t>
            </a:r>
            <a:r>
              <a:rPr lang="zh-CN" altLang="en-US" dirty="0"/>
              <a:t>摩根定理</a:t>
            </a:r>
            <a:r>
              <a:rPr lang="en-US" altLang="zh-CN" dirty="0"/>
              <a:t>		  	 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推气泡法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B024D8CE-4D7E-4E8A-B800-D5279F4D2DBD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1243363" y="1272295"/>
                <a:ext cx="4032448" cy="3649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buClrTx/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i="1" kern="0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kern="0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kern="0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kern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 kern="0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 kern="0" dirty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altLang="zh-CN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kern="0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kern="0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kern="0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i="1" kern="0" dirty="0"/>
              </a:p>
              <a:p>
                <a:pPr>
                  <a:buClrTx/>
                  <a:buFont typeface="Wingdings" panose="05000000000000000000" pitchFamily="2" charset="2"/>
                  <a:buChar char="l"/>
                </a:pPr>
                <a:endParaRPr lang="en-US" kern="0" dirty="0"/>
              </a:p>
              <a:p>
                <a:pPr>
                  <a:buClrTx/>
                  <a:buFont typeface="Wingdings" panose="05000000000000000000" pitchFamily="2" charset="2"/>
                  <a:buChar char="l"/>
                </a:pPr>
                <a:endParaRPr lang="en-US" kern="0" dirty="0"/>
              </a:p>
              <a:p>
                <a:pPr>
                  <a:buClrTx/>
                  <a:buFont typeface="Wingdings" panose="05000000000000000000" pitchFamily="2" charset="2"/>
                  <a:buChar char="l"/>
                </a:pPr>
                <a:endParaRPr lang="en-US" kern="0" dirty="0"/>
              </a:p>
              <a:p>
                <a:pPr>
                  <a:buClrTx/>
                  <a:buFont typeface="Wingdings" panose="05000000000000000000" pitchFamily="2" charset="2"/>
                  <a:buChar char="l"/>
                </a:pPr>
                <a:endParaRPr lang="en-US" sz="2000" kern="0" dirty="0"/>
              </a:p>
              <a:p>
                <a:pPr>
                  <a:buClrTx/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i="1" kern="0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kern="0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kern="0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kern="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kern="0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 kern="0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kern="0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zh-CN" i="1" kern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kern="0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i="1" kern="0" dirty="0"/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B024D8CE-4D7E-4E8A-B800-D5279F4D2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243363" y="1272295"/>
                <a:ext cx="4032448" cy="36499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0">
            <a:extLst>
              <a:ext uri="{FF2B5EF4-FFF2-40B4-BE49-F238E27FC236}">
                <a16:creationId xmlns:a16="http://schemas.microsoft.com/office/drawing/2014/main" id="{7E450B64-A6B3-4BC4-9D65-8B9957D86AB5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29772" y="1195722"/>
            <a:ext cx="4161656" cy="66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en-US" sz="2800" b="1" kern="0" dirty="0"/>
              <a:t>Backward: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5204550D-B10D-4181-BD44-80302F84585A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1138538"/>
              </p:ext>
            </p:extLst>
          </p:nvPr>
        </p:nvGraphicFramePr>
        <p:xfrm>
          <a:off x="6744616" y="2095791"/>
          <a:ext cx="4609184" cy="101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4" name="VISIO" r:id="rId10" imgW="1685880" imgH="371520" progId="Visio.Drawing.6">
                  <p:embed/>
                </p:oleObj>
              </mc:Choice>
              <mc:Fallback>
                <p:oleObj name="VISIO" r:id="rId10" imgW="1685880" imgH="371520" progId="Visio.Drawing.6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5204550D-B10D-4181-BD44-80302F8458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4616" y="2095791"/>
                        <a:ext cx="4609184" cy="101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3EEFFB0-D4D0-403E-B3C4-1DB071324D5F}"/>
              </a:ext>
            </a:extLst>
          </p:cNvPr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162727899"/>
              </p:ext>
            </p:extLst>
          </p:nvPr>
        </p:nvGraphicFramePr>
        <p:xfrm>
          <a:off x="6744616" y="4922255"/>
          <a:ext cx="4700261" cy="103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5" name="VISIO" r:id="rId12" imgW="1685880" imgH="371520" progId="Visio.Drawing.6">
                  <p:embed/>
                </p:oleObj>
              </mc:Choice>
              <mc:Fallback>
                <p:oleObj name="VISIO" r:id="rId12" imgW="1685880" imgH="371520" progId="Visio.Drawing.6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83EEFFB0-D4D0-403E-B3C4-1DB071324D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4616" y="4922255"/>
                        <a:ext cx="4700261" cy="1035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E341CD6-3DEF-424B-818D-C91A11B2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22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767D4F-CCF7-4C22-807C-F63F6C7B9F31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529772" y="3969401"/>
            <a:ext cx="2625062" cy="66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Wingdings" panose="05000000000000000000" pitchFamily="2" charset="2"/>
              <a:buChar char="l"/>
            </a:pPr>
            <a:r>
              <a:rPr lang="en-US" sz="2800" b="1" kern="0" dirty="0"/>
              <a:t>Forward: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400835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52B7E-AE0A-4432-BD01-D1D40EF8A3A6}"/>
              </a:ext>
            </a:extLst>
          </p:cNvPr>
          <p:cNvSpPr txBox="1">
            <a:spLocks/>
          </p:cNvSpPr>
          <p:nvPr/>
        </p:nvSpPr>
        <p:spPr>
          <a:xfrm>
            <a:off x="0" y="4935"/>
            <a:ext cx="12192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pc="600" dirty="0"/>
              <a:t>推气泡法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6BEB6A-ED44-40B4-8B2E-BC17F0CDF25A}"/>
              </a:ext>
            </a:extLst>
          </p:cNvPr>
          <p:cNvSpPr txBox="1"/>
          <p:nvPr/>
        </p:nvSpPr>
        <p:spPr>
          <a:xfrm>
            <a:off x="671445" y="904935"/>
            <a:ext cx="10755924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从输出端</a:t>
            </a:r>
            <a:r>
              <a:rPr lang="zh-CN" altLang="en-US" sz="2400" b="1" dirty="0"/>
              <a:t>反向</a:t>
            </a:r>
            <a:r>
              <a:rPr lang="zh-CN" altLang="en-US" sz="2400" dirty="0"/>
              <a:t>推气泡或从输入端</a:t>
            </a:r>
            <a:r>
              <a:rPr lang="zh-CN" altLang="en-US" sz="2400" b="1" dirty="0"/>
              <a:t>正向</a:t>
            </a:r>
            <a:r>
              <a:rPr lang="zh-CN" altLang="en-US" sz="2400" dirty="0"/>
              <a:t>推气泡，将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与门</a:t>
            </a:r>
            <a:r>
              <a:rPr lang="zh-CN" altLang="en-US" sz="2400" dirty="0"/>
              <a:t>换成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或门</a:t>
            </a:r>
            <a:r>
              <a:rPr lang="zh-CN" altLang="en-US" sz="2400" dirty="0"/>
              <a:t>，反之亦然。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从输出端推气泡</a:t>
            </a:r>
            <a:r>
              <a:rPr lang="zh-CN" altLang="en-US" sz="2400" b="1" dirty="0"/>
              <a:t>反向</a:t>
            </a:r>
            <a:r>
              <a:rPr lang="zh-CN" altLang="en-US" sz="2400" dirty="0"/>
              <a:t>到输入端，把气泡放置在门的输入端。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向后推所有门输入端的气泡，把气泡放在门的输出端。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F2E6BF7-D725-408C-99EE-C5CAA2BDCE5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8203191"/>
              </p:ext>
            </p:extLst>
          </p:nvPr>
        </p:nvGraphicFramePr>
        <p:xfrm>
          <a:off x="734854" y="3029328"/>
          <a:ext cx="44958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0" name="VISIO" r:id="rId7" imgW="1407240" imgH="714240" progId="Visio.Drawing.6">
                  <p:embed/>
                </p:oleObj>
              </mc:Choice>
              <mc:Fallback>
                <p:oleObj name="VISIO" r:id="rId7" imgW="1407240" imgH="714240" progId="Visio.Drawing.6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FF50256C-0708-457A-8E0B-21ACA7D59F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854" y="3029328"/>
                        <a:ext cx="44958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BCA0B303-6D63-479F-AFEB-2B19AB4FBDF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60954969"/>
              </p:ext>
            </p:extLst>
          </p:nvPr>
        </p:nvGraphicFramePr>
        <p:xfrm>
          <a:off x="6991221" y="2967415"/>
          <a:ext cx="4419600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1" name="VISIO" r:id="rId9" imgW="1407240" imgH="714240" progId="Visio.Drawing.6">
                  <p:embed/>
                </p:oleObj>
              </mc:Choice>
              <mc:Fallback>
                <p:oleObj name="VISIO" r:id="rId9" imgW="1407240" imgH="714240" progId="Visio.Drawing.6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76E602AF-8C2C-4E70-B198-4B73E432B4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221" y="2967415"/>
                        <a:ext cx="4419600" cy="224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id="{A708D457-8218-4E19-8662-358929D10D5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87731" y="5306099"/>
            <a:ext cx="304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AB</a:t>
            </a:r>
            <a:r>
              <a:rPr lang="en-US" sz="3200" dirty="0">
                <a:latin typeface="Times New Roman" pitchFamily="18" charset="0"/>
                <a:cs typeface="Arial" charset="0"/>
              </a:rPr>
              <a:t> +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CD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B4038FA5-5C5F-465B-A8AF-C278EBB3BED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365709" y="5306099"/>
                <a:ext cx="3048000" cy="685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cs typeface="Arial" charset="0"/>
                        </a:rPr>
                        <m:t>𝑌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cs typeface="Arial" charset="0"/>
                        </a:rPr>
                        <m:t> =</m:t>
                      </m:r>
                      <m:acc>
                        <m:accPr>
                          <m:chr m:val="̅"/>
                          <m:ctrlPr>
                            <a:rPr lang="en-US" altLang="zh-CN" sz="3200" i="1" dirty="0" smtClean="0"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altLang="zh-CN" sz="3200" i="1" dirty="0"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altLang="zh-CN" sz="3200" i="1" dirty="0">
                                  <a:latin typeface="Times New Roman" pitchFamily="18" charset="0"/>
                                  <a:cs typeface="Arial" charset="0"/>
                                </a:rPr>
                                <m:t>AB</m:t>
                              </m:r>
                            </m:e>
                          </m:acc>
                          <m:r>
                            <a:rPr lang="en-US" altLang="zh-CN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altLang="zh-CN" sz="3200" i="1" dirty="0">
                                  <a:latin typeface="Cambria Math" panose="02040503050406030204" pitchFamily="18" charset="0"/>
                                  <a:cs typeface="Arial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200" i="1" dirty="0">
                                  <a:latin typeface="Cambria Math" panose="02040503050406030204" pitchFamily="18" charset="0"/>
                                  <a:cs typeface="Arial" charset="0"/>
                                </a:rPr>
                                <m:t>𝐶𝐷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en-US" sz="3200" dirty="0">
                  <a:latin typeface="Times New Roman" pitchFamily="18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B4038FA5-5C5F-465B-A8AF-C278EBB3B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365709" y="5306099"/>
                <a:ext cx="3048000" cy="6858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左右 9">
            <a:extLst>
              <a:ext uri="{FF2B5EF4-FFF2-40B4-BE49-F238E27FC236}">
                <a16:creationId xmlns:a16="http://schemas.microsoft.com/office/drawing/2014/main" id="{78050206-F8A9-4249-8DF3-B22953EFF69C}"/>
              </a:ext>
            </a:extLst>
          </p:cNvPr>
          <p:cNvSpPr/>
          <p:nvPr/>
        </p:nvSpPr>
        <p:spPr>
          <a:xfrm>
            <a:off x="5556290" y="3915793"/>
            <a:ext cx="1094648" cy="5486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3B7D2E-F07A-4244-B6E9-D673C3E6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23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044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50D8F194-174B-42A9-93E2-120CECAFC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080137"/>
              </p:ext>
            </p:extLst>
          </p:nvPr>
        </p:nvGraphicFramePr>
        <p:xfrm>
          <a:off x="330199" y="5263243"/>
          <a:ext cx="11520000" cy="1467940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1790712">
                  <a:extLst>
                    <a:ext uri="{9D8B030D-6E8A-4147-A177-3AD203B41FA5}">
                      <a16:colId xmlns:a16="http://schemas.microsoft.com/office/drawing/2014/main" val="1204193669"/>
                    </a:ext>
                  </a:extLst>
                </a:gridCol>
                <a:gridCol w="9729288">
                  <a:extLst>
                    <a:ext uri="{9D8B030D-6E8A-4147-A177-3AD203B41FA5}">
                      <a16:colId xmlns:a16="http://schemas.microsoft.com/office/drawing/2014/main" val="3356666983"/>
                    </a:ext>
                  </a:extLst>
                </a:gridCol>
              </a:tblGrid>
              <a:tr h="7339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/>
                        <a:t>②反演规则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7525367"/>
                  </a:ext>
                </a:extLst>
              </a:tr>
              <a:tr h="7339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/>
                        <a:t>③对偶规则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510984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AA8592F1-8ED2-4B71-B220-AB3CAA6B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个重要</a:t>
            </a:r>
            <a:r>
              <a:rPr lang="zh-CN" altLang="en-US" b="1" dirty="0"/>
              <a:t>规则</a:t>
            </a:r>
            <a:r>
              <a:rPr lang="en-US" altLang="zh-CN" dirty="0"/>
              <a:t>①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90332C35-0BA7-4C33-98E6-A30F9533D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4122848"/>
                  </p:ext>
                </p:extLst>
              </p:nvPr>
            </p:nvGraphicFramePr>
            <p:xfrm>
              <a:off x="330199" y="959575"/>
              <a:ext cx="11520000" cy="1141368"/>
            </p:xfrm>
            <a:graphic>
              <a:graphicData uri="http://schemas.openxmlformats.org/drawingml/2006/table">
                <a:tbl>
                  <a:tblPr firstCol="1" bandRow="1">
                    <a:tableStyleId>{BDBED569-4797-4DF1-A0F4-6AAB3CD982D8}</a:tableStyleId>
                  </a:tblPr>
                  <a:tblGrid>
                    <a:gridCol w="1790712">
                      <a:extLst>
                        <a:ext uri="{9D8B030D-6E8A-4147-A177-3AD203B41FA5}">
                          <a16:colId xmlns:a16="http://schemas.microsoft.com/office/drawing/2014/main" val="1204193669"/>
                        </a:ext>
                      </a:extLst>
                    </a:gridCol>
                    <a:gridCol w="9729288">
                      <a:extLst>
                        <a:ext uri="{9D8B030D-6E8A-4147-A177-3AD203B41FA5}">
                          <a16:colId xmlns:a16="http://schemas.microsoft.com/office/drawing/2014/main" val="3356666983"/>
                        </a:ext>
                      </a:extLst>
                    </a:gridCol>
                  </a:tblGrid>
                  <a:tr h="11413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 dirty="0"/>
                            <a:t>①代入规则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30000"/>
                            </a:lnSpc>
                          </a:pPr>
                          <a:r>
                            <a:rPr lang="zh-CN" altLang="en-US" sz="2400" dirty="0"/>
                            <a:t>任何一个含有变量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zh-CN" altLang="en-US" sz="2400" dirty="0"/>
                            <a:t>的逻辑等式，如果</a:t>
                          </a:r>
                          <a:br>
                            <a:rPr lang="en-US" altLang="zh-CN" sz="2400" dirty="0"/>
                          </a:br>
                          <a:r>
                            <a:rPr lang="zh-CN" altLang="en-US" sz="2400" dirty="0"/>
                            <a:t>将所有出现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zh-CN" altLang="en-US" sz="2400" dirty="0"/>
                            <a:t>的位置都代之以同一个逻辑函数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r>
                            <a:rPr lang="zh-CN" altLang="en-US" sz="2400" dirty="0"/>
                            <a:t>，则等式仍然成立。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7525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90332C35-0BA7-4C33-98E6-A30F9533D3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4122848"/>
                  </p:ext>
                </p:extLst>
              </p:nvPr>
            </p:nvGraphicFramePr>
            <p:xfrm>
              <a:off x="330199" y="959575"/>
              <a:ext cx="11520000" cy="1141368"/>
            </p:xfrm>
            <a:graphic>
              <a:graphicData uri="http://schemas.openxmlformats.org/drawingml/2006/table">
                <a:tbl>
                  <a:tblPr firstCol="1" bandRow="1">
                    <a:tableStyleId>{BDBED569-4797-4DF1-A0F4-6AAB3CD982D8}</a:tableStyleId>
                  </a:tblPr>
                  <a:tblGrid>
                    <a:gridCol w="1790712">
                      <a:extLst>
                        <a:ext uri="{9D8B030D-6E8A-4147-A177-3AD203B41FA5}">
                          <a16:colId xmlns:a16="http://schemas.microsoft.com/office/drawing/2014/main" val="1204193669"/>
                        </a:ext>
                      </a:extLst>
                    </a:gridCol>
                    <a:gridCol w="9729288">
                      <a:extLst>
                        <a:ext uri="{9D8B030D-6E8A-4147-A177-3AD203B41FA5}">
                          <a16:colId xmlns:a16="http://schemas.microsoft.com/office/drawing/2014/main" val="3356666983"/>
                        </a:ext>
                      </a:extLst>
                    </a:gridCol>
                  </a:tblGrid>
                  <a:tr h="11413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 dirty="0"/>
                            <a:t>①代入规则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484" t="-532" r="-188" b="-69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75253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CDEE331-12FC-4FAC-8973-AA6AC3E7E579}"/>
                  </a:ext>
                </a:extLst>
              </p:cNvPr>
              <p:cNvSpPr txBox="1"/>
              <p:nvPr/>
            </p:nvSpPr>
            <p:spPr>
              <a:xfrm>
                <a:off x="4653968" y="2862012"/>
                <a:ext cx="494755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            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+            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CDEE331-12FC-4FAC-8973-AA6AC3E7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968" y="2862012"/>
                <a:ext cx="4947556" cy="461665"/>
              </a:xfrm>
              <a:prstGeom prst="rect">
                <a:avLst/>
              </a:prstGeom>
              <a:blipFill>
                <a:blip r:embed="rId4"/>
                <a:stretch>
                  <a:fillRect l="-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4453560-2E6D-4325-B24E-0765BE166E69}"/>
                  </a:ext>
                </a:extLst>
              </p:cNvPr>
              <p:cNvSpPr txBox="1"/>
              <p:nvPr/>
            </p:nvSpPr>
            <p:spPr>
              <a:xfrm>
                <a:off x="3783110" y="3370754"/>
                <a:ext cx="58184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4453560-2E6D-4325-B24E-0765BE166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110" y="3370754"/>
                <a:ext cx="5818414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0D30FFF0-6703-422B-8FE9-0D1E38D243A0}"/>
              </a:ext>
            </a:extLst>
          </p:cNvPr>
          <p:cNvSpPr txBox="1"/>
          <p:nvPr/>
        </p:nvSpPr>
        <p:spPr>
          <a:xfrm>
            <a:off x="2536065" y="2814936"/>
            <a:ext cx="14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】</a:t>
            </a:r>
            <a:r>
              <a:rPr lang="zh-CN" altLang="en-US" sz="2400" dirty="0"/>
              <a:t>若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7DEDD3B-BADA-471D-8CF1-0D6622A6E8DF}"/>
              </a:ext>
            </a:extLst>
          </p:cNvPr>
          <p:cNvSpPr txBox="1"/>
          <p:nvPr/>
        </p:nvSpPr>
        <p:spPr>
          <a:xfrm>
            <a:off x="3439894" y="33672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则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782A6D4-0D62-4C8E-8D75-4CB51144850A}"/>
              </a:ext>
            </a:extLst>
          </p:cNvPr>
          <p:cNvSpPr txBox="1"/>
          <p:nvPr/>
        </p:nvSpPr>
        <p:spPr>
          <a:xfrm>
            <a:off x="2193472" y="2245202"/>
            <a:ext cx="941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用途</a:t>
            </a:r>
            <a:r>
              <a:rPr lang="zh-CN" altLang="en-US" sz="2400" dirty="0"/>
              <a:t>：可将公理、定理中的变量用任意函数代替，得到更多的等式。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A30EFDC-9FE9-4EE0-BB04-20FD210EA0DB}"/>
                  </a:ext>
                </a:extLst>
              </p:cNvPr>
              <p:cNvSpPr txBox="1"/>
              <p:nvPr/>
            </p:nvSpPr>
            <p:spPr>
              <a:xfrm>
                <a:off x="4387267" y="4088117"/>
                <a:ext cx="2329227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A30EFDC-9FE9-4EE0-BB04-20FD210EA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267" y="4088117"/>
                <a:ext cx="2329227" cy="462434"/>
              </a:xfrm>
              <a:prstGeom prst="rect">
                <a:avLst/>
              </a:prstGeom>
              <a:blipFill>
                <a:blip r:embed="rId6"/>
                <a:stretch>
                  <a:fillRect l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ABA8DAE-D83F-425C-BF9C-D436A80BB336}"/>
                  </a:ext>
                </a:extLst>
              </p:cNvPr>
              <p:cNvSpPr txBox="1"/>
              <p:nvPr/>
            </p:nvSpPr>
            <p:spPr>
              <a:xfrm>
                <a:off x="4209922" y="4615867"/>
                <a:ext cx="4308159" cy="472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ABA8DAE-D83F-425C-BF9C-D436A80BB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922" y="4615867"/>
                <a:ext cx="4308159" cy="472052"/>
              </a:xfrm>
              <a:prstGeom prst="rect">
                <a:avLst/>
              </a:prstGeom>
              <a:blipFill>
                <a:blip r:embed="rId7"/>
                <a:stretch>
                  <a:fillRect l="-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34E364D2-F6FC-44A4-8F6A-7939A4FDFE38}"/>
              </a:ext>
            </a:extLst>
          </p:cNvPr>
          <p:cNvSpPr txBox="1"/>
          <p:nvPr/>
        </p:nvSpPr>
        <p:spPr>
          <a:xfrm>
            <a:off x="2536065" y="4041041"/>
            <a:ext cx="14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】</a:t>
            </a:r>
            <a:r>
              <a:rPr lang="zh-CN" altLang="en-US" sz="2400" dirty="0"/>
              <a:t>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48BB38A-D0E1-49CB-8AF5-004ABE49C6EA}"/>
              </a:ext>
            </a:extLst>
          </p:cNvPr>
          <p:cNvSpPr txBox="1"/>
          <p:nvPr/>
        </p:nvSpPr>
        <p:spPr>
          <a:xfrm>
            <a:off x="3439894" y="459336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则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6882F32-6E3C-4705-8EC4-34C8470F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24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83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7AB9B9A-DA19-46CE-A22A-D4721A2E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个重要</a:t>
            </a:r>
            <a:r>
              <a:rPr lang="zh-CN" altLang="en-US" b="1" dirty="0"/>
              <a:t>规则</a:t>
            </a:r>
            <a:r>
              <a:rPr lang="en-US" altLang="zh-CN" dirty="0"/>
              <a:t>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207DA94-18CC-4E67-BFE6-DCD62F5364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1537219"/>
                  </p:ext>
                </p:extLst>
              </p:nvPr>
            </p:nvGraphicFramePr>
            <p:xfrm>
              <a:off x="330199" y="959574"/>
              <a:ext cx="11520000" cy="1639529"/>
            </p:xfrm>
            <a:graphic>
              <a:graphicData uri="http://schemas.openxmlformats.org/drawingml/2006/table">
                <a:tbl>
                  <a:tblPr firstCol="1" bandRow="1">
                    <a:tableStyleId>{BDBED569-4797-4DF1-A0F4-6AAB3CD982D8}</a:tableStyleId>
                  </a:tblPr>
                  <a:tblGrid>
                    <a:gridCol w="1790712">
                      <a:extLst>
                        <a:ext uri="{9D8B030D-6E8A-4147-A177-3AD203B41FA5}">
                          <a16:colId xmlns:a16="http://schemas.microsoft.com/office/drawing/2014/main" val="1204193669"/>
                        </a:ext>
                      </a:extLst>
                    </a:gridCol>
                    <a:gridCol w="9729288">
                      <a:extLst>
                        <a:ext uri="{9D8B030D-6E8A-4147-A177-3AD203B41FA5}">
                          <a16:colId xmlns:a16="http://schemas.microsoft.com/office/drawing/2014/main" val="3356666983"/>
                        </a:ext>
                      </a:extLst>
                    </a:gridCol>
                  </a:tblGrid>
                  <a:tr h="163952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 dirty="0"/>
                            <a:t>②反演规则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30000"/>
                            </a:lnSpc>
                          </a:pPr>
                          <a:r>
                            <a:rPr lang="zh-CN" altLang="en-US" sz="2400" dirty="0"/>
                            <a:t>如果将逻辑函数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dirty="0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oMath>
                          </a14:m>
                          <a:r>
                            <a:rPr lang="zh-CN" altLang="en-US" sz="2400" dirty="0"/>
                            <a:t>表达式中所有的“</a:t>
                          </a:r>
                          <a:r>
                            <a:rPr lang="en-US" altLang="zh-CN" sz="2400" dirty="0"/>
                            <a:t>•</a:t>
                          </a:r>
                          <a:r>
                            <a:rPr lang="zh-CN" altLang="en-US" sz="2400" dirty="0"/>
                            <a:t>”变成“</a:t>
                          </a:r>
                          <a:r>
                            <a:rPr lang="en-US" altLang="zh-CN" sz="2400" b="1" dirty="0"/>
                            <a:t>+</a:t>
                          </a:r>
                          <a:r>
                            <a:rPr lang="zh-CN" altLang="en-US" sz="2400" dirty="0"/>
                            <a:t>”，“</a:t>
                          </a:r>
                          <a:r>
                            <a:rPr lang="en-US" altLang="zh-CN" sz="2400" b="1" dirty="0"/>
                            <a:t>+</a:t>
                          </a:r>
                          <a:r>
                            <a:rPr lang="zh-CN" altLang="en-US" sz="2400" dirty="0"/>
                            <a:t>”变成“</a:t>
                          </a:r>
                          <a:r>
                            <a:rPr lang="en-US" altLang="zh-CN" sz="2400" dirty="0"/>
                            <a:t>•</a:t>
                          </a:r>
                          <a:r>
                            <a:rPr lang="zh-CN" altLang="en-US" sz="2400" dirty="0"/>
                            <a:t>”，“</a:t>
                          </a:r>
                          <a:r>
                            <a:rPr lang="en-US" altLang="zh-CN" sz="2400" b="1" dirty="0"/>
                            <a:t>1</a:t>
                          </a:r>
                          <a:r>
                            <a:rPr lang="zh-CN" altLang="en-US" sz="2400" dirty="0"/>
                            <a:t>”变成“</a:t>
                          </a:r>
                          <a:r>
                            <a:rPr lang="en-US" altLang="zh-CN" sz="2400" b="1" dirty="0"/>
                            <a:t>0</a:t>
                          </a:r>
                          <a:r>
                            <a:rPr lang="zh-CN" altLang="en-US" sz="2400" dirty="0"/>
                            <a:t>”，“</a:t>
                          </a:r>
                          <a:r>
                            <a:rPr lang="en-US" altLang="zh-CN" sz="2400" b="1" dirty="0"/>
                            <a:t>0</a:t>
                          </a:r>
                          <a:r>
                            <a:rPr lang="en-US" altLang="zh-CN" sz="2400" dirty="0"/>
                            <a:t>”</a:t>
                          </a:r>
                          <a:r>
                            <a:rPr lang="zh-CN" altLang="en-US" sz="2400" dirty="0"/>
                            <a:t>换成“</a:t>
                          </a:r>
                          <a:r>
                            <a:rPr lang="en-US" altLang="zh-CN" sz="2400" b="1" dirty="0"/>
                            <a:t>1</a:t>
                          </a:r>
                          <a:r>
                            <a:rPr lang="zh-CN" altLang="en-US" sz="2400" dirty="0"/>
                            <a:t>”，</a:t>
                          </a:r>
                          <a:r>
                            <a:rPr lang="zh-CN" altLang="en-US" sz="2400" b="1" dirty="0"/>
                            <a:t>原变量</a:t>
                          </a:r>
                          <a:r>
                            <a:rPr lang="zh-CN" altLang="en-US" sz="2400" dirty="0"/>
                            <a:t>变成</a:t>
                          </a:r>
                          <a:r>
                            <a:rPr lang="zh-CN" altLang="en-US" sz="2400" b="1" dirty="0"/>
                            <a:t>反变量</a:t>
                          </a:r>
                          <a:r>
                            <a:rPr lang="zh-CN" altLang="en-US" sz="2400" dirty="0"/>
                            <a:t>，</a:t>
                          </a:r>
                          <a:r>
                            <a:rPr lang="zh-CN" altLang="en-US" sz="2400" b="1" dirty="0"/>
                            <a:t>反变量</a:t>
                          </a:r>
                          <a:r>
                            <a:rPr lang="zh-CN" altLang="en-US" sz="2400" dirty="0"/>
                            <a:t>变成</a:t>
                          </a:r>
                          <a:r>
                            <a:rPr lang="zh-CN" altLang="en-US" sz="2400" b="1" dirty="0"/>
                            <a:t>原变量</a:t>
                          </a:r>
                          <a:r>
                            <a:rPr lang="zh-CN" altLang="en-US" sz="2400" dirty="0"/>
                            <a:t>，</a:t>
                          </a:r>
                          <a:r>
                            <a:rPr lang="zh-CN" altLang="en-US" sz="2400" b="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并保持原函数中的运算顺序不变</a:t>
                          </a:r>
                          <a:r>
                            <a:rPr lang="zh-CN" altLang="en-US" sz="2400" dirty="0"/>
                            <a:t>，则所得到的新的函数为原函数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dirty="0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oMath>
                          </a14:m>
                          <a:r>
                            <a:rPr lang="zh-CN" altLang="en-US" sz="2400" dirty="0"/>
                            <a:t>的</a:t>
                          </a:r>
                          <a:r>
                            <a:rPr lang="zh-CN" altLang="en-US" sz="2400" b="1" dirty="0">
                              <a:solidFill>
                                <a:srgbClr val="FF0000"/>
                              </a:solidFill>
                            </a:rPr>
                            <a:t>反函数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zh-CN" altLang="en-US" sz="24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dirty="0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sz="2400" dirty="0"/>
                            <a:t>。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7525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207DA94-18CC-4E67-BFE6-DCD62F5364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1537219"/>
                  </p:ext>
                </p:extLst>
              </p:nvPr>
            </p:nvGraphicFramePr>
            <p:xfrm>
              <a:off x="330199" y="959574"/>
              <a:ext cx="11520000" cy="1639529"/>
            </p:xfrm>
            <a:graphic>
              <a:graphicData uri="http://schemas.openxmlformats.org/drawingml/2006/table">
                <a:tbl>
                  <a:tblPr firstCol="1" bandRow="1">
                    <a:tableStyleId>{BDBED569-4797-4DF1-A0F4-6AAB3CD982D8}</a:tableStyleId>
                  </a:tblPr>
                  <a:tblGrid>
                    <a:gridCol w="1790712">
                      <a:extLst>
                        <a:ext uri="{9D8B030D-6E8A-4147-A177-3AD203B41FA5}">
                          <a16:colId xmlns:a16="http://schemas.microsoft.com/office/drawing/2014/main" val="1204193669"/>
                        </a:ext>
                      </a:extLst>
                    </a:gridCol>
                    <a:gridCol w="9729288">
                      <a:extLst>
                        <a:ext uri="{9D8B030D-6E8A-4147-A177-3AD203B41FA5}">
                          <a16:colId xmlns:a16="http://schemas.microsoft.com/office/drawing/2014/main" val="3356666983"/>
                        </a:ext>
                      </a:extLst>
                    </a:gridCol>
                  </a:tblGrid>
                  <a:tr h="163952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 dirty="0"/>
                            <a:t>②反演规则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484" t="-370" r="-188" b="-40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7525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8D26469C-E947-474D-BCFF-4C764A5BA30F}"/>
              </a:ext>
            </a:extLst>
          </p:cNvPr>
          <p:cNvSpPr txBox="1"/>
          <p:nvPr/>
        </p:nvSpPr>
        <p:spPr>
          <a:xfrm>
            <a:off x="870153" y="270001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用途</a:t>
            </a:r>
            <a:r>
              <a:rPr lang="zh-CN" altLang="en-US" sz="2800" dirty="0"/>
              <a:t>：求函数的</a:t>
            </a:r>
            <a:r>
              <a:rPr lang="zh-CN" altLang="en-US" sz="2800" b="1" dirty="0">
                <a:solidFill>
                  <a:srgbClr val="FF0000"/>
                </a:solidFill>
              </a:rPr>
              <a:t>反函数</a:t>
            </a:r>
            <a:r>
              <a:rPr lang="zh-CN" altLang="en-US" sz="2800" dirty="0"/>
              <a:t>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E9E048E-E56D-41A8-A0B8-C80D43D8B1D4}"/>
              </a:ext>
            </a:extLst>
          </p:cNvPr>
          <p:cNvGrpSpPr/>
          <p:nvPr/>
        </p:nvGrpSpPr>
        <p:grpSpPr>
          <a:xfrm>
            <a:off x="3090909" y="3429000"/>
            <a:ext cx="4621619" cy="1412936"/>
            <a:chOff x="358595" y="3496398"/>
            <a:chExt cx="4621619" cy="14129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7533EFCA-6942-4D48-A379-A906B2C9DE9D}"/>
                    </a:ext>
                  </a:extLst>
                </p:cNvPr>
                <p:cNvSpPr txBox="1"/>
                <p:nvPr/>
              </p:nvSpPr>
              <p:spPr>
                <a:xfrm>
                  <a:off x="1774367" y="3496398"/>
                  <a:ext cx="3102433" cy="4624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   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+ 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7533EFCA-6942-4D48-A379-A906B2C9D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4367" y="3496398"/>
                  <a:ext cx="3102433" cy="462434"/>
                </a:xfrm>
                <a:prstGeom prst="rect">
                  <a:avLst/>
                </a:prstGeom>
                <a:blipFill>
                  <a:blip r:embed="rId4"/>
                  <a:stretch>
                    <a:fillRect l="-393" r="-76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89FD343-7CA6-45E8-80AD-F51252AC217A}"/>
                </a:ext>
              </a:extLst>
            </p:cNvPr>
            <p:cNvSpPr txBox="1"/>
            <p:nvPr/>
          </p:nvSpPr>
          <p:spPr>
            <a:xfrm>
              <a:off x="358595" y="349678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</a:rPr>
                <a:t>【</a:t>
              </a: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</a:rPr>
                <a:t>例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</a:rPr>
                <a:t>】</a:t>
              </a:r>
              <a:r>
                <a:rPr lang="zh-CN" altLang="en-US" sz="2400" dirty="0"/>
                <a:t>若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574A51D-B4EF-4D10-BA4B-1050DB276802}"/>
                </a:ext>
              </a:extLst>
            </p:cNvPr>
            <p:cNvSpPr txBox="1"/>
            <p:nvPr/>
          </p:nvSpPr>
          <p:spPr>
            <a:xfrm>
              <a:off x="1265265" y="3962895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则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7A2E916-FF8B-46F6-A36E-B9E6D56E161E}"/>
                    </a:ext>
                  </a:extLst>
                </p:cNvPr>
                <p:cNvSpPr txBox="1"/>
                <p:nvPr/>
              </p:nvSpPr>
              <p:spPr>
                <a:xfrm>
                  <a:off x="1774367" y="3972112"/>
                  <a:ext cx="320584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b="1" i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7A2E916-FF8B-46F6-A36E-B9E6D56E16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4367" y="3972112"/>
                  <a:ext cx="3205847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380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BD71CF5-AC81-4CA1-90BD-591375DE17F6}"/>
                    </a:ext>
                  </a:extLst>
                </p:cNvPr>
                <p:cNvSpPr txBox="1"/>
                <p:nvPr/>
              </p:nvSpPr>
              <p:spPr>
                <a:xfrm>
                  <a:off x="1774367" y="4447057"/>
                  <a:ext cx="320584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BD71CF5-AC81-4CA1-90BD-591375DE17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4367" y="4447057"/>
                  <a:ext cx="3205846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832A815-B233-47FB-AA4B-A82BE1472B79}"/>
                </a:ext>
              </a:extLst>
            </p:cNvPr>
            <p:cNvSpPr txBox="1"/>
            <p:nvPr/>
          </p:nvSpPr>
          <p:spPr>
            <a:xfrm>
              <a:off x="1265265" y="4447669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但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DA535834-00C3-4DA8-AADB-E557AD0B8F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9133453"/>
                  </p:ext>
                </p:extLst>
              </p:nvPr>
            </p:nvGraphicFramePr>
            <p:xfrm>
              <a:off x="330198" y="5050970"/>
              <a:ext cx="11520000" cy="1639529"/>
            </p:xfrm>
            <a:graphic>
              <a:graphicData uri="http://schemas.openxmlformats.org/drawingml/2006/table">
                <a:tbl>
                  <a:tblPr firstCol="1" bandRow="1">
                    <a:tableStyleId>{E8B1032C-EA38-4F05-BA0D-38AFFFC7BED3}</a:tableStyleId>
                  </a:tblPr>
                  <a:tblGrid>
                    <a:gridCol w="1790712">
                      <a:extLst>
                        <a:ext uri="{9D8B030D-6E8A-4147-A177-3AD203B41FA5}">
                          <a16:colId xmlns:a16="http://schemas.microsoft.com/office/drawing/2014/main" val="1204193669"/>
                        </a:ext>
                      </a:extLst>
                    </a:gridCol>
                    <a:gridCol w="9729288">
                      <a:extLst>
                        <a:ext uri="{9D8B030D-6E8A-4147-A177-3AD203B41FA5}">
                          <a16:colId xmlns:a16="http://schemas.microsoft.com/office/drawing/2014/main" val="3356666983"/>
                        </a:ext>
                      </a:extLst>
                    </a:gridCol>
                  </a:tblGrid>
                  <a:tr h="163952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 dirty="0">
                              <a:solidFill>
                                <a:schemeClr val="accent1"/>
                              </a:solidFill>
                            </a:rPr>
                            <a:t>对偶式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30000"/>
                            </a:lnSpc>
                          </a:pPr>
                          <a:r>
                            <a:rPr lang="zh-CN" altLang="en-US" sz="2400" dirty="0"/>
                            <a:t>如果将逻辑函数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dirty="0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oMath>
                          </a14:m>
                          <a:r>
                            <a:rPr lang="zh-CN" altLang="en-US" sz="2400" dirty="0"/>
                            <a:t>表达式中所有的“</a:t>
                          </a:r>
                          <a:r>
                            <a:rPr lang="en-US" altLang="zh-CN" sz="2400" dirty="0"/>
                            <a:t>•</a:t>
                          </a:r>
                          <a:r>
                            <a:rPr lang="zh-CN" altLang="en-US" sz="2400" dirty="0"/>
                            <a:t>”变成“</a:t>
                          </a:r>
                          <a:r>
                            <a:rPr lang="en-US" altLang="zh-CN" sz="2400" b="1" dirty="0"/>
                            <a:t>+</a:t>
                          </a:r>
                          <a:r>
                            <a:rPr lang="zh-CN" altLang="en-US" sz="2400" dirty="0"/>
                            <a:t>”，“</a:t>
                          </a:r>
                          <a:r>
                            <a:rPr lang="en-US" altLang="zh-CN" sz="2400" b="1" dirty="0"/>
                            <a:t>+</a:t>
                          </a:r>
                          <a:r>
                            <a:rPr lang="zh-CN" altLang="en-US" sz="2400" dirty="0"/>
                            <a:t>”变成“</a:t>
                          </a:r>
                          <a:r>
                            <a:rPr lang="en-US" altLang="zh-CN" sz="2400" dirty="0"/>
                            <a:t>•</a:t>
                          </a:r>
                          <a:r>
                            <a:rPr lang="zh-CN" altLang="en-US" sz="2400" dirty="0"/>
                            <a:t>”，“</a:t>
                          </a:r>
                          <a:r>
                            <a:rPr lang="en-US" altLang="zh-CN" sz="2400" b="1" dirty="0"/>
                            <a:t>1</a:t>
                          </a:r>
                          <a:r>
                            <a:rPr lang="zh-CN" altLang="en-US" sz="2400" dirty="0"/>
                            <a:t>”变成“</a:t>
                          </a:r>
                          <a:r>
                            <a:rPr lang="en-US" altLang="zh-CN" sz="2400" b="1" dirty="0"/>
                            <a:t>0</a:t>
                          </a:r>
                          <a:r>
                            <a:rPr lang="zh-CN" altLang="en-US" sz="2400" dirty="0"/>
                            <a:t>”，“</a:t>
                          </a:r>
                          <a:r>
                            <a:rPr lang="en-US" altLang="zh-CN" sz="2400" b="1" dirty="0"/>
                            <a:t>0</a:t>
                          </a:r>
                          <a:r>
                            <a:rPr lang="en-US" altLang="zh-CN" sz="2400" dirty="0"/>
                            <a:t>”</a:t>
                          </a:r>
                          <a:r>
                            <a:rPr lang="zh-CN" altLang="en-US" sz="2400" dirty="0"/>
                            <a:t>换成“</a:t>
                          </a:r>
                          <a:r>
                            <a:rPr lang="en-US" altLang="zh-CN" sz="2400" b="1" dirty="0"/>
                            <a:t>1</a:t>
                          </a:r>
                          <a:r>
                            <a:rPr lang="zh-CN" altLang="en-US" sz="2400" dirty="0"/>
                            <a:t>”，</a:t>
                          </a:r>
                          <a:r>
                            <a:rPr lang="zh-CN" altLang="en-US" sz="2400" b="1" strike="sngStrike" baseline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原变量</a:t>
                          </a:r>
                          <a:r>
                            <a:rPr lang="zh-CN" altLang="en-US" sz="2400" strike="sngStrike" baseline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变成</a:t>
                          </a:r>
                          <a:r>
                            <a:rPr lang="zh-CN" altLang="en-US" sz="2400" b="1" strike="sngStrike" baseline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反变量</a:t>
                          </a:r>
                          <a:r>
                            <a:rPr lang="zh-CN" altLang="en-US" sz="2400" strike="sngStrike" baseline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，</a:t>
                          </a:r>
                          <a:r>
                            <a:rPr lang="zh-CN" altLang="en-US" sz="2400" b="1" strike="sngStrike" baseline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反变量</a:t>
                          </a:r>
                          <a:r>
                            <a:rPr lang="zh-CN" altLang="en-US" sz="2400" strike="sngStrike" baseline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变成</a:t>
                          </a:r>
                          <a:r>
                            <a:rPr lang="zh-CN" altLang="en-US" sz="2400" b="1" strike="sngStrike" baseline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原变量</a:t>
                          </a:r>
                          <a:r>
                            <a:rPr lang="zh-CN" altLang="en-US" sz="2400" dirty="0"/>
                            <a:t>，</a:t>
                          </a:r>
                          <a:r>
                            <a:rPr lang="zh-CN" altLang="en-US" sz="2400" b="0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并保持原函数中的运算顺序不变</a:t>
                          </a:r>
                          <a:r>
                            <a:rPr lang="zh-CN" altLang="en-US" sz="2400" dirty="0"/>
                            <a:t>，则所得到的新的函数为原函数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dirty="0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oMath>
                          </a14:m>
                          <a:r>
                            <a:rPr lang="zh-CN" altLang="en-US" sz="2400" dirty="0"/>
                            <a:t>的</a:t>
                          </a:r>
                          <a:r>
                            <a:rPr lang="zh-CN" altLang="en-US" sz="2400" b="1" dirty="0"/>
                            <a:t>对偶式</a:t>
                          </a:r>
                          <a:r>
                            <a:rPr lang="zh-CN" alt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dirty="0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altLang="zh-CN" sz="2400" b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zh-CN" altLang="en-US" sz="2400" dirty="0"/>
                            <a:t>。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57525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DA535834-00C3-4DA8-AADB-E557AD0B8F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9133453"/>
                  </p:ext>
                </p:extLst>
              </p:nvPr>
            </p:nvGraphicFramePr>
            <p:xfrm>
              <a:off x="330198" y="5050970"/>
              <a:ext cx="11520000" cy="1639529"/>
            </p:xfrm>
            <a:graphic>
              <a:graphicData uri="http://schemas.openxmlformats.org/drawingml/2006/table">
                <a:tbl>
                  <a:tblPr firstCol="1" bandRow="1">
                    <a:tableStyleId>{E8B1032C-EA38-4F05-BA0D-38AFFFC7BED3}</a:tableStyleId>
                  </a:tblPr>
                  <a:tblGrid>
                    <a:gridCol w="1790712">
                      <a:extLst>
                        <a:ext uri="{9D8B030D-6E8A-4147-A177-3AD203B41FA5}">
                          <a16:colId xmlns:a16="http://schemas.microsoft.com/office/drawing/2014/main" val="1204193669"/>
                        </a:ext>
                      </a:extLst>
                    </a:gridCol>
                    <a:gridCol w="9729288">
                      <a:extLst>
                        <a:ext uri="{9D8B030D-6E8A-4147-A177-3AD203B41FA5}">
                          <a16:colId xmlns:a16="http://schemas.microsoft.com/office/drawing/2014/main" val="3356666983"/>
                        </a:ext>
                      </a:extLst>
                    </a:gridCol>
                  </a:tblGrid>
                  <a:tr h="163952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 dirty="0">
                              <a:solidFill>
                                <a:schemeClr val="accent1"/>
                              </a:solidFill>
                            </a:rPr>
                            <a:t>对偶式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8421" b="-40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75253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FC9B6986-FCE2-4E5C-9982-BE10BF5705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4273483"/>
                  </p:ext>
                </p:extLst>
              </p:nvPr>
            </p:nvGraphicFramePr>
            <p:xfrm>
              <a:off x="5156016" y="2677406"/>
              <a:ext cx="5464628" cy="545826"/>
            </p:xfrm>
            <a:graphic>
              <a:graphicData uri="http://schemas.openxmlformats.org/drawingml/2006/table">
                <a:tbl>
                  <a:tblPr firstCol="1" bandRow="1">
                    <a:tableStyleId>{F5AB1C69-6EDB-4FF4-983F-18BD219EF322}</a:tableStyleId>
                  </a:tblPr>
                  <a:tblGrid>
                    <a:gridCol w="1250630">
                      <a:extLst>
                        <a:ext uri="{9D8B030D-6E8A-4147-A177-3AD203B41FA5}">
                          <a16:colId xmlns:a16="http://schemas.microsoft.com/office/drawing/2014/main" val="1887946317"/>
                        </a:ext>
                      </a:extLst>
                    </a:gridCol>
                    <a:gridCol w="2069513">
                      <a:extLst>
                        <a:ext uri="{9D8B030D-6E8A-4147-A177-3AD203B41FA5}">
                          <a16:colId xmlns:a16="http://schemas.microsoft.com/office/drawing/2014/main" val="1532540063"/>
                        </a:ext>
                      </a:extLst>
                    </a:gridCol>
                    <a:gridCol w="2144485">
                      <a:extLst>
                        <a:ext uri="{9D8B030D-6E8A-4147-A177-3AD203B41FA5}">
                          <a16:colId xmlns:a16="http://schemas.microsoft.com/office/drawing/2014/main" val="293737788"/>
                        </a:ext>
                      </a:extLst>
                    </a:gridCol>
                  </a:tblGrid>
                  <a:tr h="54582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1" dirty="0"/>
                            <a:t>摩根定理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702053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FC9B6986-FCE2-4E5C-9982-BE10BF5705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4273483"/>
                  </p:ext>
                </p:extLst>
              </p:nvPr>
            </p:nvGraphicFramePr>
            <p:xfrm>
              <a:off x="5156016" y="2677406"/>
              <a:ext cx="5464628" cy="545826"/>
            </p:xfrm>
            <a:graphic>
              <a:graphicData uri="http://schemas.openxmlformats.org/drawingml/2006/table">
                <a:tbl>
                  <a:tblPr firstCol="1" bandRow="1">
                    <a:tableStyleId>{F5AB1C69-6EDB-4FF4-983F-18BD219EF322}</a:tableStyleId>
                  </a:tblPr>
                  <a:tblGrid>
                    <a:gridCol w="1250630">
                      <a:extLst>
                        <a:ext uri="{9D8B030D-6E8A-4147-A177-3AD203B41FA5}">
                          <a16:colId xmlns:a16="http://schemas.microsoft.com/office/drawing/2014/main" val="1887946317"/>
                        </a:ext>
                      </a:extLst>
                    </a:gridCol>
                    <a:gridCol w="2069513">
                      <a:extLst>
                        <a:ext uri="{9D8B030D-6E8A-4147-A177-3AD203B41FA5}">
                          <a16:colId xmlns:a16="http://schemas.microsoft.com/office/drawing/2014/main" val="1532540063"/>
                        </a:ext>
                      </a:extLst>
                    </a:gridCol>
                    <a:gridCol w="2144485">
                      <a:extLst>
                        <a:ext uri="{9D8B030D-6E8A-4147-A177-3AD203B41FA5}">
                          <a16:colId xmlns:a16="http://schemas.microsoft.com/office/drawing/2014/main" val="293737788"/>
                        </a:ext>
                      </a:extLst>
                    </a:gridCol>
                  </a:tblGrid>
                  <a:tr h="54582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1" dirty="0"/>
                            <a:t>摩根定理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60882" t="-1111" r="-104118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55398" t="-1111" r="-568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02053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1A71FE48-4B37-4667-A835-6619ABCAE395}"/>
              </a:ext>
            </a:extLst>
          </p:cNvPr>
          <p:cNvSpPr txBox="1"/>
          <p:nvPr/>
        </p:nvSpPr>
        <p:spPr>
          <a:xfrm>
            <a:off x="10711543" y="2747543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/>
              <a:t>的推广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8D6561-B1F0-4F87-AA53-3586BDBA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25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58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6840E6-E7D3-4395-9EA9-D2ED6AD1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个重要</a:t>
            </a:r>
            <a:r>
              <a:rPr lang="zh-CN" altLang="en-US" b="1" dirty="0"/>
              <a:t>规则</a:t>
            </a:r>
            <a:r>
              <a:rPr lang="en-US" altLang="zh-CN" dirty="0"/>
              <a:t>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80FC873-F698-460A-B759-4287FC0D3E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5769542"/>
                  </p:ext>
                </p:extLst>
              </p:nvPr>
            </p:nvGraphicFramePr>
            <p:xfrm>
              <a:off x="330199" y="959574"/>
              <a:ext cx="11520000" cy="809355"/>
            </p:xfrm>
            <a:graphic>
              <a:graphicData uri="http://schemas.openxmlformats.org/drawingml/2006/table">
                <a:tbl>
                  <a:tblPr firstCol="1" bandRow="1">
                    <a:tableStyleId>{BDBED569-4797-4DF1-A0F4-6AAB3CD982D8}</a:tableStyleId>
                  </a:tblPr>
                  <a:tblGrid>
                    <a:gridCol w="1986458">
                      <a:extLst>
                        <a:ext uri="{9D8B030D-6E8A-4147-A177-3AD203B41FA5}">
                          <a16:colId xmlns:a16="http://schemas.microsoft.com/office/drawing/2014/main" val="1204193669"/>
                        </a:ext>
                      </a:extLst>
                    </a:gridCol>
                    <a:gridCol w="9533542">
                      <a:extLst>
                        <a:ext uri="{9D8B030D-6E8A-4147-A177-3AD203B41FA5}">
                          <a16:colId xmlns:a16="http://schemas.microsoft.com/office/drawing/2014/main" val="3356666983"/>
                        </a:ext>
                      </a:extLst>
                    </a:gridCol>
                  </a:tblGrid>
                  <a:tr h="8093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 dirty="0"/>
                            <a:t>③对偶规则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30000"/>
                            </a:lnSpc>
                          </a:pPr>
                          <a:r>
                            <a:rPr lang="zh-CN" altLang="en-US" sz="2400" dirty="0"/>
                            <a:t>若两个逻辑函数表达式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dirty="0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altLang="zh-CN" sz="2400" b="0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altLang="zh-CN" sz="2400" dirty="0"/>
                            <a:t> (</a:t>
                          </a:r>
                          <a:r>
                            <a:rPr lang="zh-CN" altLang="en-US" sz="2400" dirty="0"/>
                            <a:t>相等</a:t>
                          </a:r>
                          <a:r>
                            <a:rPr lang="en-US" altLang="zh-CN" sz="2400" dirty="0"/>
                            <a:t>)</a:t>
                          </a:r>
                          <a:r>
                            <a:rPr lang="zh-CN" altLang="en-US" sz="2400" dirty="0"/>
                            <a:t>，则其对偶式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dirty="0" smtClean="0"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p>
                                  <m:r>
                                    <a:rPr lang="en-US" altLang="zh-CN" sz="2400" b="0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b="0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dirty="0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zh-CN" sz="2400" b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zh-CN" altLang="en-US" sz="2400" dirty="0"/>
                            <a:t> </a:t>
                          </a:r>
                          <a:r>
                            <a:rPr lang="en-US" altLang="zh-CN" sz="2400" dirty="0"/>
                            <a:t>(</a:t>
                          </a:r>
                          <a:r>
                            <a:rPr lang="zh-CN" altLang="en-US" sz="2400" dirty="0"/>
                            <a:t>也相等</a:t>
                          </a:r>
                          <a:r>
                            <a:rPr lang="en-US" altLang="zh-CN" sz="2400" dirty="0"/>
                            <a:t>)</a:t>
                          </a:r>
                          <a:r>
                            <a:rPr lang="zh-CN" altLang="en-US" sz="2400" dirty="0"/>
                            <a:t>。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7525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80FC873-F698-460A-B759-4287FC0D3E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5769542"/>
                  </p:ext>
                </p:extLst>
              </p:nvPr>
            </p:nvGraphicFramePr>
            <p:xfrm>
              <a:off x="330199" y="959574"/>
              <a:ext cx="11520000" cy="809355"/>
            </p:xfrm>
            <a:graphic>
              <a:graphicData uri="http://schemas.openxmlformats.org/drawingml/2006/table">
                <a:tbl>
                  <a:tblPr firstCol="1" bandRow="1">
                    <a:tableStyleId>{BDBED569-4797-4DF1-A0F4-6AAB3CD982D8}</a:tableStyleId>
                  </a:tblPr>
                  <a:tblGrid>
                    <a:gridCol w="1986458">
                      <a:extLst>
                        <a:ext uri="{9D8B030D-6E8A-4147-A177-3AD203B41FA5}">
                          <a16:colId xmlns:a16="http://schemas.microsoft.com/office/drawing/2014/main" val="1204193669"/>
                        </a:ext>
                      </a:extLst>
                    </a:gridCol>
                    <a:gridCol w="9533542">
                      <a:extLst>
                        <a:ext uri="{9D8B030D-6E8A-4147-A177-3AD203B41FA5}">
                          <a16:colId xmlns:a16="http://schemas.microsoft.com/office/drawing/2014/main" val="3356666983"/>
                        </a:ext>
                      </a:extLst>
                    </a:gridCol>
                  </a:tblGrid>
                  <a:tr h="8093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3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 dirty="0"/>
                            <a:t>③对偶规则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908" t="-746" r="-192" b="-14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75253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00AA4C85-836F-4625-AE18-01B7E33B03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161534"/>
                  </p:ext>
                </p:extLst>
              </p:nvPr>
            </p:nvGraphicFramePr>
            <p:xfrm>
              <a:off x="330199" y="1881980"/>
              <a:ext cx="11520000" cy="1982899"/>
            </p:xfrm>
            <a:graphic>
              <a:graphicData uri="http://schemas.openxmlformats.org/drawingml/2006/table">
                <a:tbl>
                  <a:tblPr firstCol="1" bandRow="1">
                    <a:tableStyleId>{8799B23B-EC83-4686-B30A-512413B5E67A}</a:tableStyleId>
                  </a:tblPr>
                  <a:tblGrid>
                    <a:gridCol w="1991895">
                      <a:extLst>
                        <a:ext uri="{9D8B030D-6E8A-4147-A177-3AD203B41FA5}">
                          <a16:colId xmlns:a16="http://schemas.microsoft.com/office/drawing/2014/main" val="3756670248"/>
                        </a:ext>
                      </a:extLst>
                    </a:gridCol>
                    <a:gridCol w="4692461">
                      <a:extLst>
                        <a:ext uri="{9D8B030D-6E8A-4147-A177-3AD203B41FA5}">
                          <a16:colId xmlns:a16="http://schemas.microsoft.com/office/drawing/2014/main" val="2727923041"/>
                        </a:ext>
                      </a:extLst>
                    </a:gridCol>
                    <a:gridCol w="4835644">
                      <a:extLst>
                        <a:ext uri="{9D8B030D-6E8A-4147-A177-3AD203B41FA5}">
                          <a16:colId xmlns:a16="http://schemas.microsoft.com/office/drawing/2014/main" val="13178097"/>
                        </a:ext>
                      </a:extLst>
                    </a:gridCol>
                  </a:tblGrid>
                  <a:tr h="39649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公理</a:t>
                          </a:r>
                          <a:r>
                            <a:rPr lang="en-US" altLang="zh-CN" sz="2000" b="0" dirty="0"/>
                            <a:t>1:</a:t>
                          </a:r>
                          <a:r>
                            <a:rPr lang="zh-CN" altLang="en-US" sz="2000" b="0" dirty="0"/>
                            <a:t>  </a:t>
                          </a:r>
                          <a:r>
                            <a:rPr lang="en-US" altLang="zh-CN" sz="2000" b="1" dirty="0"/>
                            <a:t>0-1</a:t>
                          </a:r>
                          <a:r>
                            <a:rPr lang="zh-CN" altLang="en-US" sz="2000" b="1" dirty="0"/>
                            <a:t>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+0=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zh-CN" altLang="en-US" sz="2000" dirty="0"/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+1=1</m:t>
                              </m:r>
                            </m:oMath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∙0=0</m:t>
                              </m:r>
                            </m:oMath>
                          </a14:m>
                          <a:r>
                            <a:rPr lang="zh-CN" altLang="en-US" sz="2000" dirty="0"/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∙1=</m:t>
                              </m:r>
                              <m:r>
                                <a:rPr lang="en-US" altLang="zh-CN" sz="2000" b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endParaRPr lang="zh-CN" altLang="en-US" sz="20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847924"/>
                      </a:ext>
                    </a:extLst>
                  </a:tr>
                  <a:tr h="39649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公理</a:t>
                          </a:r>
                          <a:r>
                            <a:rPr lang="en-US" altLang="zh-CN" sz="2000" b="0" dirty="0"/>
                            <a:t>2:</a:t>
                          </a:r>
                          <a:r>
                            <a:rPr lang="zh-CN" altLang="en-US" sz="2000" dirty="0"/>
                            <a:t> </a:t>
                          </a:r>
                          <a:r>
                            <a:rPr lang="zh-CN" altLang="en-US" sz="2000" b="1" dirty="0"/>
                            <a:t>互补律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6195745"/>
                      </a:ext>
                    </a:extLst>
                  </a:tr>
                  <a:tr h="3964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0" dirty="0"/>
                            <a:t>公理</a:t>
                          </a:r>
                          <a:r>
                            <a:rPr lang="en-US" altLang="zh-CN" sz="2000" b="0" dirty="0"/>
                            <a:t>3:</a:t>
                          </a:r>
                          <a:r>
                            <a:rPr lang="zh-CN" altLang="en-US" sz="2000" dirty="0"/>
                            <a:t> </a:t>
                          </a:r>
                          <a:r>
                            <a:rPr lang="zh-CN" altLang="en-US" sz="2000" b="1" dirty="0"/>
                            <a:t>交换律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5527299"/>
                      </a:ext>
                    </a:extLst>
                  </a:tr>
                  <a:tr h="39649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公理</a:t>
                          </a:r>
                          <a:r>
                            <a:rPr lang="en-US" altLang="zh-CN" sz="2000" b="0" dirty="0"/>
                            <a:t>4:</a:t>
                          </a:r>
                          <a:r>
                            <a:rPr lang="zh-CN" altLang="en-US" sz="2000" dirty="0"/>
                            <a:t> </a:t>
                          </a:r>
                          <a:r>
                            <a:rPr lang="zh-CN" altLang="en-US" sz="2000" b="1" dirty="0"/>
                            <a:t>结合律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∙(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3672429"/>
                      </a:ext>
                    </a:extLst>
                  </a:tr>
                  <a:tr h="39649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公理</a:t>
                          </a:r>
                          <a:r>
                            <a:rPr lang="en-US" altLang="zh-CN" sz="2000" b="0" dirty="0"/>
                            <a:t>5:</a:t>
                          </a:r>
                          <a:r>
                            <a:rPr lang="zh-CN" altLang="en-US" sz="2000" dirty="0"/>
                            <a:t> </a:t>
                          </a:r>
                          <a:r>
                            <a:rPr lang="zh-CN" altLang="en-US" sz="2000" b="1" dirty="0"/>
                            <a:t>分配律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d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d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∙(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20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08516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00AA4C85-836F-4625-AE18-01B7E33B03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161534"/>
                  </p:ext>
                </p:extLst>
              </p:nvPr>
            </p:nvGraphicFramePr>
            <p:xfrm>
              <a:off x="330199" y="1881980"/>
              <a:ext cx="11520000" cy="1982899"/>
            </p:xfrm>
            <a:graphic>
              <a:graphicData uri="http://schemas.openxmlformats.org/drawingml/2006/table">
                <a:tbl>
                  <a:tblPr firstCol="1" bandRow="1">
                    <a:tableStyleId>{8799B23B-EC83-4686-B30A-512413B5E67A}</a:tableStyleId>
                  </a:tblPr>
                  <a:tblGrid>
                    <a:gridCol w="1991895">
                      <a:extLst>
                        <a:ext uri="{9D8B030D-6E8A-4147-A177-3AD203B41FA5}">
                          <a16:colId xmlns:a16="http://schemas.microsoft.com/office/drawing/2014/main" val="3756670248"/>
                        </a:ext>
                      </a:extLst>
                    </a:gridCol>
                    <a:gridCol w="4692461">
                      <a:extLst>
                        <a:ext uri="{9D8B030D-6E8A-4147-A177-3AD203B41FA5}">
                          <a16:colId xmlns:a16="http://schemas.microsoft.com/office/drawing/2014/main" val="2727923041"/>
                        </a:ext>
                      </a:extLst>
                    </a:gridCol>
                    <a:gridCol w="4835644">
                      <a:extLst>
                        <a:ext uri="{9D8B030D-6E8A-4147-A177-3AD203B41FA5}">
                          <a16:colId xmlns:a16="http://schemas.microsoft.com/office/drawing/2014/main" val="13178097"/>
                        </a:ext>
                      </a:extLst>
                    </a:gridCol>
                  </a:tblGrid>
                  <a:tr h="39649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公理</a:t>
                          </a:r>
                          <a:r>
                            <a:rPr lang="en-US" altLang="zh-CN" sz="2000" b="0" dirty="0"/>
                            <a:t>1:</a:t>
                          </a:r>
                          <a:r>
                            <a:rPr lang="zh-CN" altLang="en-US" sz="2000" b="0" dirty="0"/>
                            <a:t>  </a:t>
                          </a:r>
                          <a:r>
                            <a:rPr lang="en-US" altLang="zh-CN" sz="2000" b="1" dirty="0"/>
                            <a:t>0-1</a:t>
                          </a:r>
                          <a:r>
                            <a:rPr lang="zh-CN" altLang="en-US" sz="2000" b="1" dirty="0"/>
                            <a:t>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2597" t="-7692" r="-103377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8462" t="-7692" r="-378" b="-4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847924"/>
                      </a:ext>
                    </a:extLst>
                  </a:tr>
                  <a:tr h="39693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公理</a:t>
                          </a:r>
                          <a:r>
                            <a:rPr lang="en-US" altLang="zh-CN" sz="2000" b="0" dirty="0"/>
                            <a:t>2:</a:t>
                          </a:r>
                          <a:r>
                            <a:rPr lang="zh-CN" altLang="en-US" sz="2000" dirty="0"/>
                            <a:t> </a:t>
                          </a:r>
                          <a:r>
                            <a:rPr lang="zh-CN" altLang="en-US" sz="2000" b="1" dirty="0"/>
                            <a:t>互补律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2597" t="-106061" r="-103377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8462" t="-106061" r="-378" b="-3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195745"/>
                      </a:ext>
                    </a:extLst>
                  </a:tr>
                  <a:tr h="3964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0" dirty="0"/>
                            <a:t>公理</a:t>
                          </a:r>
                          <a:r>
                            <a:rPr lang="en-US" altLang="zh-CN" sz="2000" b="0" dirty="0"/>
                            <a:t>3:</a:t>
                          </a:r>
                          <a:r>
                            <a:rPr lang="zh-CN" altLang="en-US" sz="2000" dirty="0"/>
                            <a:t> </a:t>
                          </a:r>
                          <a:r>
                            <a:rPr lang="zh-CN" altLang="en-US" sz="2000" b="1" dirty="0"/>
                            <a:t>交换律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2597" t="-209231" r="-103377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8462" t="-209231" r="-378" b="-2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5527299"/>
                      </a:ext>
                    </a:extLst>
                  </a:tr>
                  <a:tr h="39649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公理</a:t>
                          </a:r>
                          <a:r>
                            <a:rPr lang="en-US" altLang="zh-CN" sz="2000" b="0" dirty="0"/>
                            <a:t>4:</a:t>
                          </a:r>
                          <a:r>
                            <a:rPr lang="zh-CN" altLang="en-US" sz="2000" dirty="0"/>
                            <a:t> </a:t>
                          </a:r>
                          <a:r>
                            <a:rPr lang="zh-CN" altLang="en-US" sz="2000" b="1" dirty="0"/>
                            <a:t>结合律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2597" t="-304545" r="-103377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8462" t="-304545" r="-378" b="-1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672429"/>
                      </a:ext>
                    </a:extLst>
                  </a:tr>
                  <a:tr h="39649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公理</a:t>
                          </a:r>
                          <a:r>
                            <a:rPr lang="en-US" altLang="zh-CN" sz="2000" b="0" dirty="0"/>
                            <a:t>5:</a:t>
                          </a:r>
                          <a:r>
                            <a:rPr lang="zh-CN" altLang="en-US" sz="2000" dirty="0"/>
                            <a:t> </a:t>
                          </a:r>
                          <a:r>
                            <a:rPr lang="zh-CN" altLang="en-US" sz="2000" b="1" dirty="0"/>
                            <a:t>分配律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2597" t="-410769" r="-103377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8462" t="-410769" r="-378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08516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8">
                <a:extLst>
                  <a:ext uri="{FF2B5EF4-FFF2-40B4-BE49-F238E27FC236}">
                    <a16:creationId xmlns:a16="http://schemas.microsoft.com/office/drawing/2014/main" id="{FAF6008C-995B-4675-BBF0-481BF4EA37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4726675"/>
                  </p:ext>
                </p:extLst>
              </p:nvPr>
            </p:nvGraphicFramePr>
            <p:xfrm>
              <a:off x="330199" y="3913414"/>
              <a:ext cx="11520000" cy="2943769"/>
            </p:xfrm>
            <a:graphic>
              <a:graphicData uri="http://schemas.openxmlformats.org/drawingml/2006/table">
                <a:tbl>
                  <a:tblPr firstCol="1" bandRow="1">
                    <a:tableStyleId>{8799B23B-EC83-4686-B30A-512413B5E67A}</a:tableStyleId>
                  </a:tblPr>
                  <a:tblGrid>
                    <a:gridCol w="1999144">
                      <a:extLst>
                        <a:ext uri="{9D8B030D-6E8A-4147-A177-3AD203B41FA5}">
                          <a16:colId xmlns:a16="http://schemas.microsoft.com/office/drawing/2014/main" val="3756670248"/>
                        </a:ext>
                      </a:extLst>
                    </a:gridCol>
                    <a:gridCol w="4679774">
                      <a:extLst>
                        <a:ext uri="{9D8B030D-6E8A-4147-A177-3AD203B41FA5}">
                          <a16:colId xmlns:a16="http://schemas.microsoft.com/office/drawing/2014/main" val="2727923041"/>
                        </a:ext>
                      </a:extLst>
                    </a:gridCol>
                    <a:gridCol w="4841082">
                      <a:extLst>
                        <a:ext uri="{9D8B030D-6E8A-4147-A177-3AD203B41FA5}">
                          <a16:colId xmlns:a16="http://schemas.microsoft.com/office/drawing/2014/main" val="3951358030"/>
                        </a:ext>
                      </a:extLst>
                    </a:gridCol>
                  </a:tblGrid>
                  <a:tr h="5788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1" dirty="0"/>
                            <a:t> </a:t>
                          </a:r>
                          <a:r>
                            <a:rPr lang="zh-CN" altLang="en-US" sz="2000" b="0" dirty="0"/>
                            <a:t>定理</a:t>
                          </a:r>
                          <a:r>
                            <a:rPr lang="en-US" altLang="zh-CN" sz="2000" b="0" dirty="0"/>
                            <a:t>1</a:t>
                          </a:r>
                          <a:r>
                            <a:rPr lang="zh-CN" altLang="en-US" sz="2000" b="0" dirty="0"/>
                            <a:t>：</a:t>
                          </a:r>
                          <a:r>
                            <a:rPr lang="en-US" altLang="zh-CN" sz="2000" b="1" dirty="0"/>
                            <a:t>0-1</a:t>
                          </a:r>
                          <a:r>
                            <a:rPr lang="zh-CN" altLang="en-US" sz="2000" b="1" dirty="0"/>
                            <a:t>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b="0" smtClean="0">
                                  <a:latin typeface="Cambria Math" panose="02040503050406030204" pitchFamily="18" charset="0"/>
                                </a:rPr>
                                <m:t>0+0=0</m:t>
                              </m:r>
                            </m:oMath>
                          </a14:m>
                          <a:r>
                            <a:rPr lang="zh-CN" altLang="en-US" sz="1800" dirty="0"/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smtClean="0">
                                  <a:latin typeface="Cambria Math" panose="02040503050406030204" pitchFamily="18" charset="0"/>
                                </a:rPr>
                                <m:t>0+1=1</m:t>
                              </m:r>
                            </m:oMath>
                          </a14:m>
                          <a:r>
                            <a:rPr lang="zh-CN" altLang="en-US" sz="1800" dirty="0"/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smtClean="0">
                                  <a:latin typeface="Cambria Math" panose="02040503050406030204" pitchFamily="18" charset="0"/>
                                </a:rPr>
                                <m:t>1+0=1</m:t>
                              </m:r>
                            </m:oMath>
                          </a14:m>
                          <a:r>
                            <a:rPr lang="zh-CN" altLang="en-US" sz="1800" dirty="0"/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smtClean="0">
                                  <a:latin typeface="Cambria Math" panose="02040503050406030204" pitchFamily="18" charset="0"/>
                                </a:rPr>
                                <m:t>1+1=1</m:t>
                              </m:r>
                            </m:oMath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b="0" smtClean="0">
                                  <a:latin typeface="Cambria Math" panose="02040503050406030204" pitchFamily="18" charset="0"/>
                                </a:rPr>
                                <m:t>0∙0=0</m:t>
                              </m:r>
                            </m:oMath>
                          </a14:m>
                          <a:r>
                            <a:rPr lang="zh-CN" altLang="en-US" sz="1800" dirty="0"/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smtClean="0">
                                  <a:latin typeface="Cambria Math" panose="02040503050406030204" pitchFamily="18" charset="0"/>
                                </a:rPr>
                                <m:t>0∙1=0</m:t>
                              </m:r>
                            </m:oMath>
                          </a14:m>
                          <a:r>
                            <a:rPr lang="zh-CN" altLang="en-US" sz="1800" dirty="0"/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smtClean="0">
                                  <a:latin typeface="Cambria Math" panose="02040503050406030204" pitchFamily="18" charset="0"/>
                                </a:rPr>
                                <m:t>1∙0=0</m:t>
                              </m:r>
                            </m:oMath>
                          </a14:m>
                          <a:r>
                            <a:rPr lang="zh-CN" altLang="en-US" sz="1800" dirty="0"/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smtClean="0">
                                  <a:latin typeface="Cambria Math" panose="02040503050406030204" pitchFamily="18" charset="0"/>
                                </a:rPr>
                                <m:t>1∙1=1</m:t>
                              </m:r>
                            </m:oMath>
                          </a14:m>
                          <a:endParaRPr lang="zh-CN" altLang="en-US" sz="1800" dirty="0"/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847924"/>
                      </a:ext>
                    </a:extLst>
                  </a:tr>
                  <a:tr h="4637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1" dirty="0"/>
                            <a:t> </a:t>
                          </a:r>
                          <a:r>
                            <a:rPr lang="zh-CN" altLang="en-US" sz="2000" b="0" dirty="0"/>
                            <a:t>定理</a:t>
                          </a:r>
                          <a:r>
                            <a:rPr lang="en-US" altLang="zh-CN" sz="2000" b="0" dirty="0"/>
                            <a:t>2:  </a:t>
                          </a:r>
                          <a:r>
                            <a:rPr lang="zh-CN" altLang="en-US" sz="2000" b="1" dirty="0"/>
                            <a:t>重叠律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6195745"/>
                      </a:ext>
                    </a:extLst>
                  </a:tr>
                  <a:tr h="4637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1" dirty="0"/>
                            <a:t> </a:t>
                          </a:r>
                          <a:r>
                            <a:rPr lang="zh-CN" altLang="en-US" sz="2000" b="0" dirty="0"/>
                            <a:t>定理</a:t>
                          </a:r>
                          <a:r>
                            <a:rPr lang="en-US" altLang="zh-CN" sz="2000" b="0" dirty="0"/>
                            <a:t>3:</a:t>
                          </a:r>
                          <a:r>
                            <a:rPr lang="zh-CN" altLang="en-US" sz="2000" b="1" dirty="0"/>
                            <a:t>摩根定理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8812403"/>
                      </a:ext>
                    </a:extLst>
                  </a:tr>
                  <a:tr h="46379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2000" b="1" dirty="0"/>
                            <a:t> </a:t>
                          </a:r>
                          <a:r>
                            <a:rPr lang="zh-CN" altLang="en-US" sz="2000" b="0" dirty="0"/>
                            <a:t>定理</a:t>
                          </a:r>
                          <a:r>
                            <a:rPr lang="en-US" altLang="zh-CN" sz="2000" b="0" dirty="0"/>
                            <a:t>4:  </a:t>
                          </a:r>
                          <a:r>
                            <a:rPr lang="zh-CN" altLang="en-US" sz="2000" b="1" dirty="0"/>
                            <a:t>吸收律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∙(</m:t>
                                </m:r>
                                <m:r>
                                  <a:rPr lang="en-US" altLang="zh-CN" sz="20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0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altLang="zh-CN" sz="20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5527299"/>
                      </a:ext>
                    </a:extLst>
                  </a:tr>
                  <a:tr h="5097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1" dirty="0"/>
                            <a:t> </a:t>
                          </a:r>
                          <a:r>
                            <a:rPr lang="zh-CN" altLang="en-US" sz="2000" b="0" dirty="0"/>
                            <a:t>定理</a:t>
                          </a:r>
                          <a:r>
                            <a:rPr lang="en-US" altLang="zh-CN" sz="2000" b="0" dirty="0"/>
                            <a:t>5:  </a:t>
                          </a:r>
                          <a:r>
                            <a:rPr lang="zh-CN" altLang="en-US" sz="2000" b="1" dirty="0"/>
                            <a:t>消除律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000" b="0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  <m:r>
                                      <a:rPr lang="en-US" altLang="zh-CN" sz="2000" b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000" b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altLang="zh-CN" sz="20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0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60000"/>
                            <a:lumOff val="40000"/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672429"/>
                      </a:ext>
                    </a:extLst>
                  </a:tr>
                  <a:tr h="4637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 定理</a:t>
                          </a:r>
                          <a:r>
                            <a:rPr lang="en-US" altLang="zh-CN" sz="2000" b="0" dirty="0"/>
                            <a:t>6:</a:t>
                          </a:r>
                          <a:r>
                            <a:rPr lang="zh-CN" altLang="en-US" sz="2000" b="0" dirty="0"/>
                            <a:t>  </a:t>
                          </a:r>
                          <a:r>
                            <a:rPr lang="zh-CN" altLang="en-US" sz="2000" b="1" dirty="0"/>
                            <a:t>并项律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0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)∙(</m:t>
                                </m:r>
                                <m:r>
                                  <a:rPr lang="en-US" altLang="zh-CN" sz="20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  <m:r>
                                  <a:rPr lang="en-US" altLang="zh-CN" sz="20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altLang="zh-CN" sz="2000" b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681513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8">
                <a:extLst>
                  <a:ext uri="{FF2B5EF4-FFF2-40B4-BE49-F238E27FC236}">
                    <a16:creationId xmlns:a16="http://schemas.microsoft.com/office/drawing/2014/main" id="{FAF6008C-995B-4675-BBF0-481BF4EA37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4726675"/>
                  </p:ext>
                </p:extLst>
              </p:nvPr>
            </p:nvGraphicFramePr>
            <p:xfrm>
              <a:off x="330199" y="3913414"/>
              <a:ext cx="11520000" cy="2943769"/>
            </p:xfrm>
            <a:graphic>
              <a:graphicData uri="http://schemas.openxmlformats.org/drawingml/2006/table">
                <a:tbl>
                  <a:tblPr firstCol="1" bandRow="1">
                    <a:tableStyleId>{8799B23B-EC83-4686-B30A-512413B5E67A}</a:tableStyleId>
                  </a:tblPr>
                  <a:tblGrid>
                    <a:gridCol w="1999144">
                      <a:extLst>
                        <a:ext uri="{9D8B030D-6E8A-4147-A177-3AD203B41FA5}">
                          <a16:colId xmlns:a16="http://schemas.microsoft.com/office/drawing/2014/main" val="3756670248"/>
                        </a:ext>
                      </a:extLst>
                    </a:gridCol>
                    <a:gridCol w="4679774">
                      <a:extLst>
                        <a:ext uri="{9D8B030D-6E8A-4147-A177-3AD203B41FA5}">
                          <a16:colId xmlns:a16="http://schemas.microsoft.com/office/drawing/2014/main" val="2727923041"/>
                        </a:ext>
                      </a:extLst>
                    </a:gridCol>
                    <a:gridCol w="4841082">
                      <a:extLst>
                        <a:ext uri="{9D8B030D-6E8A-4147-A177-3AD203B41FA5}">
                          <a16:colId xmlns:a16="http://schemas.microsoft.com/office/drawing/2014/main" val="3951358030"/>
                        </a:ext>
                      </a:extLst>
                    </a:gridCol>
                  </a:tblGrid>
                  <a:tr h="5788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1" dirty="0"/>
                            <a:t> </a:t>
                          </a:r>
                          <a:r>
                            <a:rPr lang="zh-CN" altLang="en-US" sz="2000" b="0" dirty="0"/>
                            <a:t>定理</a:t>
                          </a:r>
                          <a:r>
                            <a:rPr lang="en-US" altLang="zh-CN" sz="2000" b="0" dirty="0"/>
                            <a:t>1</a:t>
                          </a:r>
                          <a:r>
                            <a:rPr lang="zh-CN" altLang="en-US" sz="2000" b="0" dirty="0"/>
                            <a:t>：</a:t>
                          </a:r>
                          <a:r>
                            <a:rPr lang="en-US" altLang="zh-CN" sz="2000" b="1" dirty="0"/>
                            <a:t>0-1</a:t>
                          </a:r>
                          <a:r>
                            <a:rPr lang="zh-CN" altLang="en-US" sz="2000" b="1" dirty="0"/>
                            <a:t>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2839" t="-1053" r="-103776" b="-42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38161" t="-1053" r="-378" b="-42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847924"/>
                      </a:ext>
                    </a:extLst>
                  </a:tr>
                  <a:tr h="4637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1" dirty="0"/>
                            <a:t> </a:t>
                          </a:r>
                          <a:r>
                            <a:rPr lang="zh-CN" altLang="en-US" sz="2000" b="0" dirty="0"/>
                            <a:t>定理</a:t>
                          </a:r>
                          <a:r>
                            <a:rPr lang="en-US" altLang="zh-CN" sz="2000" b="0" dirty="0"/>
                            <a:t>2:  </a:t>
                          </a:r>
                          <a:r>
                            <a:rPr lang="zh-CN" altLang="en-US" sz="2000" b="1" dirty="0"/>
                            <a:t>重叠律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2839" t="-126316" r="-103776" b="-4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38161" t="-126316" r="-378" b="-4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195745"/>
                      </a:ext>
                    </a:extLst>
                  </a:tr>
                  <a:tr h="4637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1" dirty="0"/>
                            <a:t> </a:t>
                          </a:r>
                          <a:r>
                            <a:rPr lang="zh-CN" altLang="en-US" sz="2000" b="0" dirty="0"/>
                            <a:t>定理</a:t>
                          </a:r>
                          <a:r>
                            <a:rPr lang="en-US" altLang="zh-CN" sz="2000" b="0" dirty="0"/>
                            <a:t>3:</a:t>
                          </a:r>
                          <a:r>
                            <a:rPr lang="zh-CN" altLang="en-US" sz="2000" b="1" dirty="0"/>
                            <a:t>摩根定理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2839" t="-223377" r="-103776" b="-3220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38161" t="-223377" r="-378" b="-3220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8812403"/>
                      </a:ext>
                    </a:extLst>
                  </a:tr>
                  <a:tr h="46379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2000" b="1" dirty="0"/>
                            <a:t> </a:t>
                          </a:r>
                          <a:r>
                            <a:rPr lang="zh-CN" altLang="en-US" sz="2000" b="0" dirty="0"/>
                            <a:t>定理</a:t>
                          </a:r>
                          <a:r>
                            <a:rPr lang="en-US" altLang="zh-CN" sz="2000" b="0" dirty="0"/>
                            <a:t>4:  </a:t>
                          </a:r>
                          <a:r>
                            <a:rPr lang="zh-CN" altLang="en-US" sz="2000" b="1" dirty="0"/>
                            <a:t>吸收律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2839" t="-327632" r="-103776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38161" t="-327632" r="-378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5527299"/>
                      </a:ext>
                    </a:extLst>
                  </a:tr>
                  <a:tr h="5097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1" dirty="0"/>
                            <a:t> </a:t>
                          </a:r>
                          <a:r>
                            <a:rPr lang="zh-CN" altLang="en-US" sz="2000" b="0" dirty="0"/>
                            <a:t>定理</a:t>
                          </a:r>
                          <a:r>
                            <a:rPr lang="en-US" altLang="zh-CN" sz="2000" b="0" dirty="0"/>
                            <a:t>5:  </a:t>
                          </a:r>
                          <a:r>
                            <a:rPr lang="zh-CN" altLang="en-US" sz="2000" b="1" dirty="0"/>
                            <a:t>消除律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2839" t="-386905" r="-103776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38161" t="-386905" r="-378" b="-1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672429"/>
                      </a:ext>
                    </a:extLst>
                  </a:tr>
                  <a:tr h="4637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0" dirty="0"/>
                            <a:t> 定理</a:t>
                          </a:r>
                          <a:r>
                            <a:rPr lang="en-US" altLang="zh-CN" sz="2000" b="0" dirty="0"/>
                            <a:t>6:</a:t>
                          </a:r>
                          <a:r>
                            <a:rPr lang="zh-CN" altLang="en-US" sz="2000" b="0" dirty="0"/>
                            <a:t>  </a:t>
                          </a:r>
                          <a:r>
                            <a:rPr lang="zh-CN" altLang="en-US" sz="2000" b="1" dirty="0"/>
                            <a:t>并项律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2839" t="-538158" r="-103776" b="-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38161" t="-538158" r="-378" b="-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815137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AB87106-E934-4DCA-8904-C991C9C4D266}"/>
              </a:ext>
            </a:extLst>
          </p:cNvPr>
          <p:cNvCxnSpPr/>
          <p:nvPr/>
        </p:nvCxnSpPr>
        <p:spPr>
          <a:xfrm>
            <a:off x="6275614" y="3657600"/>
            <a:ext cx="2057400" cy="19866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C69A5E1-B59C-4646-BEAB-AA1F4728142B}"/>
              </a:ext>
            </a:extLst>
          </p:cNvPr>
          <p:cNvCxnSpPr>
            <a:cxnSpLocks/>
          </p:cNvCxnSpPr>
          <p:nvPr/>
        </p:nvCxnSpPr>
        <p:spPr>
          <a:xfrm>
            <a:off x="6275614" y="3657600"/>
            <a:ext cx="2013857" cy="24601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34DD7DF-ECA5-4E2F-B4F0-8EBEB2CF6094}"/>
              </a:ext>
            </a:extLst>
          </p:cNvPr>
          <p:cNvCxnSpPr>
            <a:cxnSpLocks/>
          </p:cNvCxnSpPr>
          <p:nvPr/>
        </p:nvCxnSpPr>
        <p:spPr>
          <a:xfrm>
            <a:off x="7571014" y="3679370"/>
            <a:ext cx="506186" cy="2944587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B5490D-CB4E-46EA-8832-9F851B7E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26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924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20B7401-4F84-4BBC-987E-79AC41D3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对偶规则</a:t>
            </a:r>
            <a:r>
              <a:rPr lang="zh-CN" altLang="en-US" dirty="0"/>
              <a:t>的应用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307E3B-39FC-43EA-AA13-B4A7B275284E}"/>
              </a:ext>
            </a:extLst>
          </p:cNvPr>
          <p:cNvSpPr txBox="1"/>
          <p:nvPr/>
        </p:nvSpPr>
        <p:spPr>
          <a:xfrm>
            <a:off x="426986" y="1005164"/>
            <a:ext cx="11541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当</a:t>
            </a:r>
            <a:r>
              <a:rPr lang="zh-CN" altLang="en-US" sz="2400" b="1" dirty="0">
                <a:solidFill>
                  <a:srgbClr val="FF0000"/>
                </a:solidFill>
              </a:rPr>
              <a:t>证明</a:t>
            </a:r>
            <a:r>
              <a:rPr lang="zh-CN" altLang="en-US" sz="2400" dirty="0"/>
              <a:t>一个逻辑等式困难时，可以通过证明其</a:t>
            </a:r>
            <a:r>
              <a:rPr lang="zh-CN" altLang="en-US" sz="2400" b="1" dirty="0"/>
              <a:t>对偶式</a:t>
            </a:r>
            <a:r>
              <a:rPr lang="en-US" altLang="zh-CN" sz="2400" dirty="0"/>
              <a:t>(</a:t>
            </a:r>
            <a:r>
              <a:rPr lang="zh-CN" altLang="en-US" sz="2400" dirty="0"/>
              <a:t>相对容易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F317197-E471-48B4-AEF7-4C48523746A1}"/>
              </a:ext>
            </a:extLst>
          </p:cNvPr>
          <p:cNvGrpSpPr/>
          <p:nvPr/>
        </p:nvGrpSpPr>
        <p:grpSpPr>
          <a:xfrm>
            <a:off x="426985" y="1590007"/>
            <a:ext cx="11541754" cy="2110308"/>
            <a:chOff x="426985" y="1770557"/>
            <a:chExt cx="11541754" cy="21103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3EA9D854-94A3-48CF-8202-A2F55B7BFB23}"/>
                    </a:ext>
                  </a:extLst>
                </p:cNvPr>
                <p:cNvSpPr txBox="1"/>
                <p:nvPr/>
              </p:nvSpPr>
              <p:spPr>
                <a:xfrm>
                  <a:off x="844517" y="1770557"/>
                  <a:ext cx="56697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【</a:t>
                  </a:r>
                  <a:r>
                    <a:rPr lang="zh-CN" altLang="en-US" sz="2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例</a:t>
                  </a:r>
                  <a:r>
                    <a:rPr lang="en-US" altLang="zh-CN" sz="2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】</a:t>
                  </a:r>
                  <a:r>
                    <a:rPr lang="zh-CN" altLang="en-US" sz="2400" dirty="0"/>
                    <a:t>证明：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𝑩𝑪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)∙(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3EA9D854-94A3-48CF-8202-A2F55B7BF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517" y="1770557"/>
                  <a:ext cx="5669757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720" t="-9211" r="-538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C6AB0108-BD68-4D9C-8316-3F5972AA00E9}"/>
                    </a:ext>
                  </a:extLst>
                </p:cNvPr>
                <p:cNvSpPr txBox="1"/>
                <p:nvPr/>
              </p:nvSpPr>
              <p:spPr>
                <a:xfrm>
                  <a:off x="997752" y="2746303"/>
                  <a:ext cx="29527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/>
                    <a:t>其对偶式：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C6AB0108-BD68-4D9C-8316-3F5972AA0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752" y="2746303"/>
                  <a:ext cx="2952796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3306" t="-9211" r="-826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E3C7CFF-8607-4487-B770-28BD1817BA48}"/>
                    </a:ext>
                  </a:extLst>
                </p:cNvPr>
                <p:cNvSpPr txBox="1"/>
                <p:nvPr/>
              </p:nvSpPr>
              <p:spPr>
                <a:xfrm>
                  <a:off x="4546516" y="2748009"/>
                  <a:ext cx="14349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E3C7CFF-8607-4487-B770-28BD1817BA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516" y="2748009"/>
                  <a:ext cx="143494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箭头: 下 7">
              <a:extLst>
                <a:ext uri="{FF2B5EF4-FFF2-40B4-BE49-F238E27FC236}">
                  <a16:creationId xmlns:a16="http://schemas.microsoft.com/office/drawing/2014/main" id="{8EC0336F-D853-4E1C-8C53-9681874219CE}"/>
                </a:ext>
              </a:extLst>
            </p:cNvPr>
            <p:cNvSpPr/>
            <p:nvPr/>
          </p:nvSpPr>
          <p:spPr>
            <a:xfrm>
              <a:off x="3110125" y="2243870"/>
              <a:ext cx="198023" cy="4616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箭头: 下 8">
              <a:extLst>
                <a:ext uri="{FF2B5EF4-FFF2-40B4-BE49-F238E27FC236}">
                  <a16:creationId xmlns:a16="http://schemas.microsoft.com/office/drawing/2014/main" id="{22B2FD7F-6618-44C9-B7B7-031F7B24A6BA}"/>
                </a:ext>
              </a:extLst>
            </p:cNvPr>
            <p:cNvSpPr/>
            <p:nvPr/>
          </p:nvSpPr>
          <p:spPr>
            <a:xfrm>
              <a:off x="5148596" y="2232222"/>
              <a:ext cx="198023" cy="4616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ECE9130-6F7C-4C83-95CF-36FEA5C3FDD3}"/>
                    </a:ext>
                  </a:extLst>
                </p:cNvPr>
                <p:cNvSpPr txBox="1"/>
                <p:nvPr/>
              </p:nvSpPr>
              <p:spPr>
                <a:xfrm>
                  <a:off x="426985" y="3419200"/>
                  <a:ext cx="55367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/>
                    <a:t>由乘法分配律：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= 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𝐴𝐶</m:t>
                      </m:r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ECE9130-6F7C-4C83-95CF-36FEA5C3FD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85" y="3419200"/>
                  <a:ext cx="5536772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652" t="-9211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9CD01AED-8CD9-4B8B-83FA-6D8DE466AF32}"/>
                    </a:ext>
                  </a:extLst>
                </p:cNvPr>
                <p:cNvSpPr txBox="1"/>
                <p:nvPr/>
              </p:nvSpPr>
              <p:spPr>
                <a:xfrm>
                  <a:off x="6298982" y="3419199"/>
                  <a:ext cx="56697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/>
                    <a:t>由对偶规则：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𝑩𝑪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)∙(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9CD01AED-8CD9-4B8B-83FA-6D8DE466AF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8982" y="3419199"/>
                  <a:ext cx="5669757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613" t="-9211" r="-645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7B989B-8E4F-4826-AABD-09434BDF1D35}"/>
              </a:ext>
            </a:extLst>
          </p:cNvPr>
          <p:cNvGrpSpPr/>
          <p:nvPr/>
        </p:nvGrpSpPr>
        <p:grpSpPr>
          <a:xfrm>
            <a:off x="0" y="3861447"/>
            <a:ext cx="12192000" cy="2767965"/>
            <a:chOff x="0" y="3861447"/>
            <a:chExt cx="12192000" cy="2767965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5AB11A2-5451-46C0-A662-054400E590C5}"/>
                </a:ext>
              </a:extLst>
            </p:cNvPr>
            <p:cNvSpPr txBox="1"/>
            <p:nvPr/>
          </p:nvSpPr>
          <p:spPr>
            <a:xfrm>
              <a:off x="378573" y="4054324"/>
              <a:ext cx="11590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zh-CN" altLang="en-US" sz="2400" dirty="0"/>
                <a:t>当</a:t>
              </a:r>
              <a:r>
                <a:rPr lang="zh-CN" altLang="en-US" sz="2400" b="1" dirty="0">
                  <a:solidFill>
                    <a:schemeClr val="accent1"/>
                  </a:solidFill>
                </a:rPr>
                <a:t>或</a:t>
              </a:r>
              <a:r>
                <a:rPr lang="en-US" altLang="zh-CN" sz="2400" b="1" dirty="0">
                  <a:solidFill>
                    <a:schemeClr val="accent1"/>
                  </a:solidFill>
                </a:rPr>
                <a:t>-</a:t>
              </a:r>
              <a:r>
                <a:rPr lang="zh-CN" altLang="en-US" sz="2400" b="1" dirty="0">
                  <a:solidFill>
                    <a:schemeClr val="accent1"/>
                  </a:solidFill>
                </a:rPr>
                <a:t>与式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化简</a:t>
              </a:r>
              <a:r>
                <a:rPr lang="zh-CN" altLang="en-US" sz="2400" dirty="0"/>
                <a:t>困难时，先转换为</a:t>
              </a:r>
              <a:r>
                <a:rPr lang="zh-CN" altLang="en-US" sz="2400" b="1" dirty="0"/>
                <a:t>对偶式</a:t>
              </a:r>
              <a:r>
                <a:rPr lang="en-US" altLang="zh-CN" sz="2400" dirty="0"/>
                <a:t>(</a:t>
              </a:r>
              <a:r>
                <a:rPr lang="zh-CN" altLang="en-US" sz="2400" b="1" dirty="0">
                  <a:solidFill>
                    <a:schemeClr val="accent1"/>
                  </a:solidFill>
                </a:rPr>
                <a:t>与</a:t>
              </a:r>
              <a:r>
                <a:rPr lang="en-US" altLang="zh-CN" sz="2400" b="1" dirty="0">
                  <a:solidFill>
                    <a:schemeClr val="accent1"/>
                  </a:solidFill>
                </a:rPr>
                <a:t>-</a:t>
              </a:r>
              <a:r>
                <a:rPr lang="zh-CN" altLang="en-US" sz="2400" b="1" dirty="0">
                  <a:solidFill>
                    <a:schemeClr val="accent1"/>
                  </a:solidFill>
                </a:rPr>
                <a:t>或式</a:t>
              </a:r>
              <a:r>
                <a:rPr lang="en-US" altLang="zh-CN" sz="2400" dirty="0"/>
                <a:t>)</a:t>
              </a:r>
              <a:r>
                <a:rPr lang="zh-CN" altLang="en-US" sz="2400" dirty="0"/>
                <a:t>化简，再转换为</a:t>
              </a:r>
              <a:r>
                <a:rPr lang="zh-CN" altLang="en-US" sz="2400" b="1" dirty="0"/>
                <a:t>对偶式</a:t>
              </a:r>
              <a:r>
                <a:rPr lang="en-US" altLang="zh-CN" sz="2400" dirty="0"/>
                <a:t>(</a:t>
              </a:r>
              <a:r>
                <a:rPr lang="zh-CN" altLang="en-US" sz="2400" b="1" dirty="0">
                  <a:solidFill>
                    <a:schemeClr val="accent1"/>
                  </a:solidFill>
                </a:rPr>
                <a:t>或</a:t>
              </a:r>
              <a:r>
                <a:rPr lang="en-US" altLang="zh-CN" sz="2400" b="1" dirty="0">
                  <a:solidFill>
                    <a:schemeClr val="accent1"/>
                  </a:solidFill>
                </a:rPr>
                <a:t>-</a:t>
              </a:r>
              <a:r>
                <a:rPr lang="zh-CN" altLang="en-US" sz="2400" b="1" dirty="0">
                  <a:solidFill>
                    <a:schemeClr val="accent1"/>
                  </a:solidFill>
                </a:rPr>
                <a:t>与式</a:t>
              </a:r>
              <a:r>
                <a:rPr lang="en-US" altLang="zh-CN" sz="2400" dirty="0"/>
                <a:t>)</a:t>
              </a:r>
              <a:endParaRPr lang="zh-CN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8C85952-8F86-4E2E-9319-12370C9E927D}"/>
                    </a:ext>
                  </a:extLst>
                </p:cNvPr>
                <p:cNvSpPr txBox="1"/>
                <p:nvPr/>
              </p:nvSpPr>
              <p:spPr>
                <a:xfrm>
                  <a:off x="844516" y="4795937"/>
                  <a:ext cx="5700471" cy="4624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【</a:t>
                  </a:r>
                  <a:r>
                    <a:rPr lang="zh-CN" altLang="en-US" sz="2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例</a:t>
                  </a:r>
                  <a:r>
                    <a:rPr lang="en-US" altLang="zh-CN" sz="2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】</a:t>
                  </a:r>
                  <a:r>
                    <a:rPr lang="zh-CN" altLang="en-US" sz="2400" dirty="0"/>
                    <a:t>化简：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)(</m:t>
                      </m:r>
                      <m:acc>
                        <m:accPr>
                          <m:chr m:val="̅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8C85952-8F86-4E2E-9319-12370C9E9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516" y="4795937"/>
                  <a:ext cx="5700471" cy="462434"/>
                </a:xfrm>
                <a:prstGeom prst="rect">
                  <a:avLst/>
                </a:prstGeom>
                <a:blipFill>
                  <a:blip r:embed="rId8"/>
                  <a:stretch>
                    <a:fillRect l="-1711" t="-9211" r="-535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1616C158-F075-4EB4-A6AB-82A0F6721897}"/>
                    </a:ext>
                  </a:extLst>
                </p:cNvPr>
                <p:cNvSpPr txBox="1"/>
                <p:nvPr/>
              </p:nvSpPr>
              <p:spPr>
                <a:xfrm>
                  <a:off x="1150152" y="5419665"/>
                  <a:ext cx="10605788" cy="5387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/>
                    <a:t>其对偶式：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1616C158-F075-4EB4-A6AB-82A0F6721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152" y="5419665"/>
                  <a:ext cx="10605788" cy="538737"/>
                </a:xfrm>
                <a:prstGeom prst="rect">
                  <a:avLst/>
                </a:prstGeom>
                <a:blipFill>
                  <a:blip r:embed="rId9"/>
                  <a:stretch>
                    <a:fillRect l="-920" b="-238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内容占位符 2">
                  <a:extLst>
                    <a:ext uri="{FF2B5EF4-FFF2-40B4-BE49-F238E27FC236}">
                      <a16:creationId xmlns:a16="http://schemas.microsoft.com/office/drawing/2014/main" id="{24ECC0C6-664D-48D3-823A-B8E2B06A629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165533" y="6107163"/>
                  <a:ext cx="2725729" cy="522249"/>
                </a:xfrm>
                <a:prstGeom prst="wedgeRectCallout">
                  <a:avLst>
                    <a:gd name="adj1" fmla="val -18055"/>
                    <a:gd name="adj2" fmla="val -80248"/>
                  </a:avLst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SzPct val="10000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b="1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内容占位符 2">
                  <a:extLst>
                    <a:ext uri="{FF2B5EF4-FFF2-40B4-BE49-F238E27FC236}">
                      <a16:creationId xmlns:a16="http://schemas.microsoft.com/office/drawing/2014/main" id="{24ECC0C6-664D-48D3-823A-B8E2B06A62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5533" y="6107163"/>
                  <a:ext cx="2725729" cy="522249"/>
                </a:xfrm>
                <a:prstGeom prst="wedgeRectCallout">
                  <a:avLst>
                    <a:gd name="adj1" fmla="val -18055"/>
                    <a:gd name="adj2" fmla="val -80248"/>
                  </a:avLst>
                </a:prstGeom>
                <a:blipFill>
                  <a:blip r:embed="rId10"/>
                  <a:stretch>
                    <a:fillRect b="-870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70A15F57-6DE8-4C5A-AE71-1464958ADF44}"/>
                    </a:ext>
                  </a:extLst>
                </p:cNvPr>
                <p:cNvSpPr txBox="1"/>
                <p:nvPr/>
              </p:nvSpPr>
              <p:spPr>
                <a:xfrm>
                  <a:off x="853118" y="6119696"/>
                  <a:ext cx="68322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/>
                    <a:t>再求对偶式：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)′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)′=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𝑪</m:t>
                      </m:r>
                    </m:oMath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70A15F57-6DE8-4C5A-AE71-1464958ADF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18" y="6119696"/>
                  <a:ext cx="6832255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1427" t="-9211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FCC53AA-7B84-4AB4-94CA-9901AE1A6932}"/>
                </a:ext>
              </a:extLst>
            </p:cNvPr>
            <p:cNvCxnSpPr/>
            <p:nvPr/>
          </p:nvCxnSpPr>
          <p:spPr>
            <a:xfrm>
              <a:off x="0" y="3861447"/>
              <a:ext cx="1219200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D376AA2D-D576-44EB-BF2C-825F375B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27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52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B86FD74-6744-4B33-B674-F3181891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8072"/>
            <a:ext cx="12192000" cy="3012471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zh-CN" altLang="en-US" sz="15000" b="1" spc="0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表 达 形 式</a:t>
            </a:r>
            <a:endParaRPr lang="zh-CN" altLang="en-US" sz="15000" b="1" spc="0" dirty="0">
              <a:solidFill>
                <a:schemeClr val="accent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2310B6-D96F-46D2-A313-BE517FE45D1D}"/>
              </a:ext>
            </a:extLst>
          </p:cNvPr>
          <p:cNvSpPr txBox="1"/>
          <p:nvPr/>
        </p:nvSpPr>
        <p:spPr>
          <a:xfrm>
            <a:off x="5675264" y="314151"/>
            <a:ext cx="728084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zh-CN" sz="80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3</a:t>
            </a:r>
            <a:endParaRPr lang="zh-CN" altLang="en-US" sz="8000" dirty="0">
              <a:solidFill>
                <a:schemeClr val="accent5">
                  <a:lumMod val="40000"/>
                  <a:lumOff val="6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14271-AB8F-40B8-8326-54BF433E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E7B1-3FC2-4821-B144-3AA6EF938D0A}" type="slidenum">
              <a:rPr lang="zh-CN" altLang="en-US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963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E3B91ED-8854-4A3F-B4D0-6DAC6DB5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逻辑函数表达式的</a:t>
            </a:r>
            <a:r>
              <a:rPr lang="zh-CN" altLang="en-US" b="1" dirty="0"/>
              <a:t>基本形式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663A6F-134E-45C1-877E-54A808C6DD30}"/>
              </a:ext>
            </a:extLst>
          </p:cNvPr>
          <p:cNvSpPr txBox="1"/>
          <p:nvPr/>
        </p:nvSpPr>
        <p:spPr>
          <a:xfrm>
            <a:off x="672194" y="1822967"/>
            <a:ext cx="3018063" cy="53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400" b="1" dirty="0"/>
              <a:t>“与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或” </a:t>
            </a:r>
            <a:r>
              <a:rPr lang="zh-CN" altLang="en-US" sz="2400" dirty="0"/>
              <a:t>表达式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4268706-EAFA-40C6-8E3E-F78303DB257D}"/>
                  </a:ext>
                </a:extLst>
              </p:cNvPr>
              <p:cNvSpPr txBox="1"/>
              <p:nvPr/>
            </p:nvSpPr>
            <p:spPr>
              <a:xfrm>
                <a:off x="1091379" y="2550141"/>
                <a:ext cx="3721468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4268706-EAFA-40C6-8E3E-F78303DB2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379" y="2550141"/>
                <a:ext cx="3721468" cy="370101"/>
              </a:xfrm>
              <a:prstGeom prst="rect">
                <a:avLst/>
              </a:prstGeom>
              <a:blipFill>
                <a:blip r:embed="rId3"/>
                <a:stretch>
                  <a:fillRect l="-1146" t="-3279" r="-4255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9CE3B6AA-D954-453E-81C9-7E5BB23A2C6C}"/>
              </a:ext>
            </a:extLst>
          </p:cNvPr>
          <p:cNvSpPr txBox="1"/>
          <p:nvPr/>
        </p:nvSpPr>
        <p:spPr>
          <a:xfrm>
            <a:off x="2800646" y="970219"/>
            <a:ext cx="649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无论什么形式都可以变换成两种</a:t>
            </a:r>
            <a:r>
              <a:rPr lang="zh-CN" altLang="en-US" sz="2400" b="1" dirty="0"/>
              <a:t>基本形式</a:t>
            </a:r>
            <a:r>
              <a:rPr lang="zh-CN" altLang="en-US" sz="2400" dirty="0"/>
              <a:t>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E496DF-4B31-4752-AC82-C83A7A4AB5EB}"/>
              </a:ext>
            </a:extLst>
          </p:cNvPr>
          <p:cNvSpPr txBox="1"/>
          <p:nvPr/>
        </p:nvSpPr>
        <p:spPr>
          <a:xfrm>
            <a:off x="6626679" y="1822967"/>
            <a:ext cx="3018063" cy="53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+mj-ea"/>
              <a:buAutoNum type="circleNumDbPlain" startAt="2"/>
            </a:pPr>
            <a:r>
              <a:rPr lang="zh-CN" altLang="en-US" sz="2400" b="1" dirty="0"/>
              <a:t>“或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与” </a:t>
            </a:r>
            <a:r>
              <a:rPr lang="zh-CN" altLang="en-US" sz="2400" dirty="0"/>
              <a:t>表达式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2729230-2651-46E7-8A65-A7DE3DCACEAF}"/>
                  </a:ext>
                </a:extLst>
              </p:cNvPr>
              <p:cNvSpPr txBox="1"/>
              <p:nvPr/>
            </p:nvSpPr>
            <p:spPr>
              <a:xfrm>
                <a:off x="7056388" y="2545668"/>
                <a:ext cx="4599785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2729230-2651-46E7-8A65-A7DE3DCAC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388" y="2545668"/>
                <a:ext cx="4599785" cy="370101"/>
              </a:xfrm>
              <a:prstGeom prst="rect">
                <a:avLst/>
              </a:prstGeom>
              <a:blipFill>
                <a:blip r:embed="rId4"/>
                <a:stretch>
                  <a:fillRect l="-1061" t="-5000" r="-1724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标题 1">
            <a:extLst>
              <a:ext uri="{FF2B5EF4-FFF2-40B4-BE49-F238E27FC236}">
                <a16:creationId xmlns:a16="http://schemas.microsoft.com/office/drawing/2014/main" id="{BC8FEB16-9746-4305-9047-299F392D2DB2}"/>
              </a:ext>
            </a:extLst>
          </p:cNvPr>
          <p:cNvSpPr txBox="1">
            <a:spLocks/>
          </p:cNvSpPr>
          <p:nvPr/>
        </p:nvSpPr>
        <p:spPr>
          <a:xfrm>
            <a:off x="3384473" y="1902322"/>
            <a:ext cx="2364835" cy="45090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zh-CN" sz="2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um-</a:t>
            </a:r>
            <a:r>
              <a:rPr lang="en-US" altLang="zh-CN" sz="2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f-</a:t>
            </a:r>
            <a:r>
              <a:rPr lang="en-US" altLang="zh-CN" sz="2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roducts</a:t>
            </a:r>
            <a:endParaRPr lang="zh-CN" altLang="en-US" sz="2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663FFE6-5188-4FCB-B5E8-61552695929D}"/>
              </a:ext>
            </a:extLst>
          </p:cNvPr>
          <p:cNvSpPr txBox="1"/>
          <p:nvPr/>
        </p:nvSpPr>
        <p:spPr>
          <a:xfrm>
            <a:off x="9330347" y="1896695"/>
            <a:ext cx="242070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roduct-</a:t>
            </a:r>
            <a:r>
              <a:rPr lang="en-US" altLang="zh-CN" sz="2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f-</a:t>
            </a:r>
            <a:r>
              <a:rPr lang="en-US" altLang="zh-CN" sz="2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ums</a:t>
            </a:r>
            <a:endParaRPr lang="zh-CN" alt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C1CE775-7959-46C4-B8AA-0F6E3AED6AE2}"/>
                  </a:ext>
                </a:extLst>
              </p:cNvPr>
              <p:cNvSpPr txBox="1"/>
              <p:nvPr/>
            </p:nvSpPr>
            <p:spPr>
              <a:xfrm>
                <a:off x="2460067" y="3180034"/>
                <a:ext cx="1373132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C1CE775-7959-46C4-B8AA-0F6E3AED6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067" y="3180034"/>
                <a:ext cx="1373132" cy="370101"/>
              </a:xfrm>
              <a:prstGeom prst="rect">
                <a:avLst/>
              </a:prstGeom>
              <a:blipFill>
                <a:blip r:embed="rId5"/>
                <a:stretch>
                  <a:fillRect l="-1333" t="-5000" r="-1555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66ED280A-C69D-4869-9ABE-65BE2B0B5652}"/>
              </a:ext>
            </a:extLst>
          </p:cNvPr>
          <p:cNvSpPr/>
          <p:nvPr/>
        </p:nvSpPr>
        <p:spPr>
          <a:xfrm>
            <a:off x="425168" y="1612086"/>
            <a:ext cx="5420273" cy="2160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BC7FECA-3BAA-45EE-B3F6-F86210E30726}"/>
              </a:ext>
            </a:extLst>
          </p:cNvPr>
          <p:cNvSpPr/>
          <p:nvPr/>
        </p:nvSpPr>
        <p:spPr>
          <a:xfrm>
            <a:off x="6397037" y="1615119"/>
            <a:ext cx="5420273" cy="2160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ABA5ACE-E224-4A26-B352-C7E45B465B70}"/>
              </a:ext>
            </a:extLst>
          </p:cNvPr>
          <p:cNvGrpSpPr/>
          <p:nvPr/>
        </p:nvGrpSpPr>
        <p:grpSpPr>
          <a:xfrm>
            <a:off x="430992" y="3877773"/>
            <a:ext cx="11392142" cy="2820362"/>
            <a:chOff x="430992" y="3877773"/>
            <a:chExt cx="11392142" cy="282036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B6C7A09-6E57-4344-91CC-4D6BE4D97FF4}"/>
                </a:ext>
              </a:extLst>
            </p:cNvPr>
            <p:cNvSpPr txBox="1"/>
            <p:nvPr/>
          </p:nvSpPr>
          <p:spPr>
            <a:xfrm>
              <a:off x="2786054" y="3877773"/>
              <a:ext cx="7482939" cy="53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/>
                <a:t>基本形式都</a:t>
              </a:r>
              <a:r>
                <a:rPr lang="zh-CN" altLang="en-US" sz="2400" b="1" dirty="0"/>
                <a:t>不唯一</a:t>
              </a:r>
              <a:r>
                <a:rPr lang="zh-CN" altLang="en-US" sz="2400" dirty="0"/>
                <a:t>。为了“唯一”，引入</a:t>
              </a:r>
              <a:r>
                <a:rPr lang="zh-CN" altLang="en-US" sz="2400" b="1" dirty="0"/>
                <a:t>标准形式</a:t>
              </a:r>
              <a:r>
                <a:rPr lang="zh-CN" altLang="en-US" sz="2400" dirty="0"/>
                <a:t>。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0513E2E-643C-4280-AADC-D786060B0C42}"/>
                </a:ext>
              </a:extLst>
            </p:cNvPr>
            <p:cNvSpPr txBox="1"/>
            <p:nvPr/>
          </p:nvSpPr>
          <p:spPr>
            <a:xfrm>
              <a:off x="794374" y="4703818"/>
              <a:ext cx="3529692" cy="53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30000"/>
                </a:lnSpc>
                <a:buFont typeface="+mj-ea"/>
                <a:buAutoNum type="circleNumDbPlain" startAt="3"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标准</a:t>
              </a:r>
              <a:r>
                <a:rPr lang="zh-CN" altLang="en-US" sz="2400" b="1" dirty="0"/>
                <a:t> “与</a:t>
              </a:r>
              <a:r>
                <a:rPr lang="en-US" altLang="zh-CN" sz="2400" b="1" dirty="0"/>
                <a:t>-</a:t>
              </a:r>
              <a:r>
                <a:rPr lang="zh-CN" altLang="en-US" sz="2400" b="1" dirty="0"/>
                <a:t>或” </a:t>
              </a:r>
              <a:r>
                <a:rPr lang="zh-CN" altLang="en-US" sz="2400" dirty="0"/>
                <a:t>表达式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14FCBE5-71BD-41FE-B958-1AAE29EE98F9}"/>
                </a:ext>
              </a:extLst>
            </p:cNvPr>
            <p:cNvSpPr txBox="1"/>
            <p:nvPr/>
          </p:nvSpPr>
          <p:spPr>
            <a:xfrm>
              <a:off x="6748859" y="4686347"/>
              <a:ext cx="3404507" cy="53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30000"/>
                </a:lnSpc>
                <a:buFont typeface="+mj-ea"/>
                <a:buAutoNum type="circleNumDbPlain" startAt="4"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标准</a:t>
              </a:r>
              <a:r>
                <a:rPr lang="zh-CN" altLang="en-US" sz="2400" b="1" dirty="0"/>
                <a:t> “或</a:t>
              </a:r>
              <a:r>
                <a:rPr lang="en-US" altLang="zh-CN" sz="2400" b="1" dirty="0"/>
                <a:t>-</a:t>
              </a:r>
              <a:r>
                <a:rPr lang="zh-CN" altLang="en-US" sz="2400" b="1" dirty="0"/>
                <a:t>与” </a:t>
              </a:r>
              <a:r>
                <a:rPr lang="zh-CN" altLang="en-US" sz="2400" dirty="0"/>
                <a:t>表达式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8BD4529-BE2F-4F0A-9B49-14E0CD05B094}"/>
                </a:ext>
              </a:extLst>
            </p:cNvPr>
            <p:cNvSpPr txBox="1"/>
            <p:nvPr/>
          </p:nvSpPr>
          <p:spPr>
            <a:xfrm>
              <a:off x="1212766" y="5307363"/>
              <a:ext cx="3897085" cy="53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/>
                <a:t>由若干</a:t>
              </a:r>
              <a:r>
                <a:rPr lang="zh-CN" altLang="en-US" sz="2400" b="1" dirty="0">
                  <a:solidFill>
                    <a:schemeClr val="accent1"/>
                  </a:solidFill>
                </a:rPr>
                <a:t>最小项</a:t>
              </a:r>
              <a:r>
                <a:rPr lang="zh-CN" altLang="en-US" sz="2400" dirty="0"/>
                <a:t>相</a:t>
              </a:r>
              <a:r>
                <a:rPr lang="en-US" altLang="zh-CN" sz="2400" dirty="0"/>
                <a:t>”</a:t>
              </a:r>
              <a:r>
                <a:rPr lang="zh-CN" altLang="en-US" sz="2400" dirty="0"/>
                <a:t>或</a:t>
              </a:r>
              <a:r>
                <a:rPr lang="en-US" altLang="zh-CN" sz="2400" dirty="0"/>
                <a:t>”</a:t>
              </a:r>
              <a:r>
                <a:rPr lang="zh-CN" altLang="en-US" sz="2400" dirty="0"/>
                <a:t>构成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422948D-2D85-4046-9DAD-7D79C9F43C0C}"/>
                </a:ext>
              </a:extLst>
            </p:cNvPr>
            <p:cNvSpPr txBox="1"/>
            <p:nvPr/>
          </p:nvSpPr>
          <p:spPr>
            <a:xfrm>
              <a:off x="7158630" y="5292420"/>
              <a:ext cx="3897085" cy="53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dirty="0"/>
                <a:t>由若干</a:t>
              </a:r>
              <a:r>
                <a:rPr lang="zh-CN" altLang="en-US" sz="2400" b="1" dirty="0">
                  <a:solidFill>
                    <a:schemeClr val="accent1"/>
                  </a:solidFill>
                </a:rPr>
                <a:t>最大项</a:t>
              </a:r>
              <a:r>
                <a:rPr lang="zh-CN" altLang="en-US" sz="2400" dirty="0"/>
                <a:t>相</a:t>
              </a:r>
              <a:r>
                <a:rPr lang="en-US" altLang="zh-CN" sz="2400" dirty="0"/>
                <a:t>”</a:t>
              </a:r>
              <a:r>
                <a:rPr lang="zh-CN" altLang="en-US" sz="2400" dirty="0"/>
                <a:t>与</a:t>
              </a:r>
              <a:r>
                <a:rPr lang="en-US" altLang="zh-CN" sz="2400" dirty="0"/>
                <a:t>”</a:t>
              </a:r>
              <a:r>
                <a:rPr lang="zh-CN" altLang="en-US" sz="2400" dirty="0"/>
                <a:t>构成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439A286C-87B8-490C-A284-BAAA8BC7FD12}"/>
                    </a:ext>
                  </a:extLst>
                </p:cNvPr>
                <p:cNvSpPr txBox="1"/>
                <p:nvPr/>
              </p:nvSpPr>
              <p:spPr>
                <a:xfrm>
                  <a:off x="988894" y="6120051"/>
                  <a:ext cx="4315477" cy="3701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𝐴𝐵𝐶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439A286C-87B8-490C-A284-BAAA8BC7FD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894" y="6120051"/>
                  <a:ext cx="4315477" cy="370101"/>
                </a:xfrm>
                <a:prstGeom prst="rect">
                  <a:avLst/>
                </a:prstGeom>
                <a:blipFill>
                  <a:blip r:embed="rId6"/>
                  <a:stretch>
                    <a:fillRect l="-989" t="-4918" r="-847"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4EAA0CE4-E803-485C-9ADC-B348906292DB}"/>
                    </a:ext>
                  </a:extLst>
                </p:cNvPr>
                <p:cNvSpPr txBox="1"/>
                <p:nvPr/>
              </p:nvSpPr>
              <p:spPr>
                <a:xfrm>
                  <a:off x="6690619" y="6088040"/>
                  <a:ext cx="496514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4EAA0CE4-E803-485C-9ADC-B348906292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619" y="6088040"/>
                  <a:ext cx="496514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860" t="-5000" r="-1597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029F3218-2025-461D-8AE4-8B70B8338F51}"/>
                </a:ext>
              </a:extLst>
            </p:cNvPr>
            <p:cNvSpPr/>
            <p:nvPr/>
          </p:nvSpPr>
          <p:spPr>
            <a:xfrm>
              <a:off x="430992" y="4535102"/>
              <a:ext cx="5420273" cy="216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98DEDB97-3C35-43CD-82BC-0BF6CC8D64F8}"/>
                </a:ext>
              </a:extLst>
            </p:cNvPr>
            <p:cNvSpPr/>
            <p:nvPr/>
          </p:nvSpPr>
          <p:spPr>
            <a:xfrm>
              <a:off x="6402861" y="4538135"/>
              <a:ext cx="5420273" cy="21600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A881C62-38AD-4019-8AB0-5355C9AA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29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89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9F5DB64-61D3-45EC-8DC7-1301B827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逻辑电路，及其化简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ABB7208-7223-4CBF-898C-0D1BBEB02B4A}"/>
              </a:ext>
            </a:extLst>
          </p:cNvPr>
          <p:cNvGrpSpPr/>
          <p:nvPr/>
        </p:nvGrpSpPr>
        <p:grpSpPr>
          <a:xfrm>
            <a:off x="1065563" y="4223525"/>
            <a:ext cx="9616688" cy="2486445"/>
            <a:chOff x="870274" y="4015265"/>
            <a:chExt cx="9616688" cy="2486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505109A-46B6-491F-B68E-DBE2B9CF3E80}"/>
                    </a:ext>
                  </a:extLst>
                </p:cNvPr>
                <p:cNvSpPr txBox="1"/>
                <p:nvPr/>
              </p:nvSpPr>
              <p:spPr>
                <a:xfrm>
                  <a:off x="6883475" y="4015265"/>
                  <a:ext cx="3603487" cy="4317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505109A-46B6-491F-B68E-DBE2B9CF3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3475" y="4015265"/>
                  <a:ext cx="3603487" cy="43178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FB81D876-7659-4973-BB52-2E0606D3AE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3180" y="4495280"/>
              <a:ext cx="1800000" cy="900000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BBFB827-1776-4D47-8B45-84FF345C8EAC}"/>
                    </a:ext>
                  </a:extLst>
                </p:cNvPr>
                <p:cNvSpPr txBox="1"/>
                <p:nvPr/>
              </p:nvSpPr>
              <p:spPr>
                <a:xfrm>
                  <a:off x="4179173" y="4719180"/>
                  <a:ext cx="14956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0=  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BBFB827-1776-4D47-8B45-84FF345C8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173" y="4719180"/>
                  <a:ext cx="149560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659" r="-406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2E652A4-2A8A-4E7D-97A2-896943DD72DC}"/>
                    </a:ext>
                  </a:extLst>
                </p:cNvPr>
                <p:cNvSpPr txBox="1"/>
                <p:nvPr/>
              </p:nvSpPr>
              <p:spPr>
                <a:xfrm>
                  <a:off x="4179173" y="5185337"/>
                  <a:ext cx="14956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1=  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2E652A4-2A8A-4E7D-97A2-896943DD72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173" y="5185337"/>
                  <a:ext cx="149560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659" r="-4065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80EC7A2D-620C-4AF1-8C8C-3F7C05F48F76}"/>
                    </a:ext>
                  </a:extLst>
                </p:cNvPr>
                <p:cNvSpPr txBox="1"/>
                <p:nvPr/>
              </p:nvSpPr>
              <p:spPr>
                <a:xfrm>
                  <a:off x="4179173" y="5657046"/>
                  <a:ext cx="14956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  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80EC7A2D-620C-4AF1-8C8C-3F7C05F48F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173" y="5657046"/>
                  <a:ext cx="149560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659" r="-4065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7B66F09F-0962-4760-86E4-7A5BCBDCF23B}"/>
                    </a:ext>
                  </a:extLst>
                </p:cNvPr>
                <p:cNvSpPr txBox="1"/>
                <p:nvPr/>
              </p:nvSpPr>
              <p:spPr>
                <a:xfrm>
                  <a:off x="4179173" y="6132378"/>
                  <a:ext cx="15308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7B66F09F-0962-4760-86E4-7A5BCBDCF2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173" y="6132378"/>
                  <a:ext cx="153086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571" r="-3968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4A834D2-785A-4CD2-BFFD-42621D063F8D}"/>
                </a:ext>
              </a:extLst>
            </p:cNvPr>
            <p:cNvSpPr txBox="1"/>
            <p:nvPr/>
          </p:nvSpPr>
          <p:spPr>
            <a:xfrm>
              <a:off x="870274" y="4133187"/>
              <a:ext cx="2343590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800" dirty="0"/>
                <a:t>1</a:t>
              </a:r>
              <a:r>
                <a:rPr lang="zh-CN" altLang="en-US" sz="2800" dirty="0"/>
                <a:t>位二进制加法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458477A6-7DFB-4971-B061-937152AE49AF}"/>
                    </a:ext>
                  </a:extLst>
                </p:cNvPr>
                <p:cNvSpPr txBox="1"/>
                <p:nvPr/>
              </p:nvSpPr>
              <p:spPr>
                <a:xfrm>
                  <a:off x="4126756" y="4133187"/>
                  <a:ext cx="15196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458477A6-7DFB-4971-B061-937152AE49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6756" y="4133187"/>
                  <a:ext cx="151964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016" r="-3614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A3BDC956-B262-4045-9737-AF8091C3FC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3180" y="4520491"/>
              <a:ext cx="2772000" cy="1332000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8F2CDEA-5AF6-4102-B37F-D980FF578CD8}"/>
              </a:ext>
            </a:extLst>
          </p:cNvPr>
          <p:cNvGrpSpPr/>
          <p:nvPr/>
        </p:nvGrpSpPr>
        <p:grpSpPr>
          <a:xfrm>
            <a:off x="6303801" y="1883320"/>
            <a:ext cx="5367025" cy="1067331"/>
            <a:chOff x="6249371" y="1736361"/>
            <a:chExt cx="5367025" cy="1067331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568137F-3892-439F-9C28-8413AED2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11638" y="1736361"/>
              <a:ext cx="3604758" cy="1067331"/>
            </a:xfrm>
            <a:prstGeom prst="rect">
              <a:avLst/>
            </a:prstGeom>
          </p:spPr>
        </p:pic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D40D6848-EACE-4EEC-8240-05901D93DBC8}"/>
                </a:ext>
              </a:extLst>
            </p:cNvPr>
            <p:cNvSpPr/>
            <p:nvPr/>
          </p:nvSpPr>
          <p:spPr>
            <a:xfrm>
              <a:off x="6249371" y="2015175"/>
              <a:ext cx="1129895" cy="4935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1F2975A3-5498-46A4-97FC-891CFABF3E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531" y="1152959"/>
            <a:ext cx="5392299" cy="24230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004DDD45-AD0D-4643-BCB7-3B1D6055D781}"/>
              </a:ext>
            </a:extLst>
          </p:cNvPr>
          <p:cNvGrpSpPr/>
          <p:nvPr/>
        </p:nvGrpSpPr>
        <p:grpSpPr>
          <a:xfrm>
            <a:off x="1065563" y="1033215"/>
            <a:ext cx="10162611" cy="2833325"/>
            <a:chOff x="1065563" y="1033215"/>
            <a:chExt cx="10162611" cy="283332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F1DE1FE-6501-4680-AA81-E6328AA29F95}"/>
                </a:ext>
              </a:extLst>
            </p:cNvPr>
            <p:cNvSpPr/>
            <p:nvPr/>
          </p:nvSpPr>
          <p:spPr>
            <a:xfrm>
              <a:off x="1065563" y="1033215"/>
              <a:ext cx="3963637" cy="2652629"/>
            </a:xfrm>
            <a:prstGeom prst="rect">
              <a:avLst/>
            </a:prstGeom>
            <a:solidFill>
              <a:srgbClr val="7F7F7F">
                <a:alpha val="30196"/>
              </a:srgb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359A220-5D0D-4D7A-B78C-0B660E0ED572}"/>
                </a:ext>
              </a:extLst>
            </p:cNvPr>
            <p:cNvSpPr/>
            <p:nvPr/>
          </p:nvSpPr>
          <p:spPr>
            <a:xfrm>
              <a:off x="8801100" y="1698171"/>
              <a:ext cx="2133641" cy="1404458"/>
            </a:xfrm>
            <a:prstGeom prst="rect">
              <a:avLst/>
            </a:prstGeom>
            <a:solidFill>
              <a:srgbClr val="7F7F7F">
                <a:alpha val="30196"/>
              </a:srgb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428EC37-2C4A-45A3-AC20-4E7FB490A6D4}"/>
                    </a:ext>
                  </a:extLst>
                </p:cNvPr>
                <p:cNvSpPr txBox="1"/>
                <p:nvPr/>
              </p:nvSpPr>
              <p:spPr>
                <a:xfrm>
                  <a:off x="6096000" y="3374097"/>
                  <a:ext cx="513217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zh-CN" altLang="en-US" sz="3200" b="1" dirty="0">
                      <a:solidFill>
                        <a:srgbClr val="FF0000"/>
                      </a:solidFill>
                    </a:rPr>
                    <a:t>逻辑函数</a:t>
                  </a:r>
                  <a:r>
                    <a:rPr lang="zh-CN" altLang="en-US" sz="3200" b="0" dirty="0"/>
                    <a:t>：</a:t>
                  </a:r>
                  <a14:m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428EC37-2C4A-45A3-AC20-4E7FB490A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374097"/>
                  <a:ext cx="5132174" cy="492443"/>
                </a:xfrm>
                <a:prstGeom prst="rect">
                  <a:avLst/>
                </a:prstGeom>
                <a:blipFill>
                  <a:blip r:embed="rId10"/>
                  <a:stretch>
                    <a:fillRect l="-4751" t="-24691" b="-49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15A266-6472-44C9-9DE4-2397E7F4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3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08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8F4AD4-1FD7-4AAC-8E42-F06E18F4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“与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或”                     “或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与”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5AA3E3-C2AD-4A71-8F07-995540AE1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21" y="1739638"/>
            <a:ext cx="4830507" cy="23012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000A94-EB1F-454A-BC49-491A66FD7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968" y="1643747"/>
            <a:ext cx="5034054" cy="2493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8E87CF9-790F-4366-8DD3-E2940FAE4B51}"/>
                  </a:ext>
                </a:extLst>
              </p:cNvPr>
              <p:cNvSpPr txBox="1"/>
              <p:nvPr/>
            </p:nvSpPr>
            <p:spPr>
              <a:xfrm>
                <a:off x="1230849" y="894689"/>
                <a:ext cx="33617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/>
                          <a:cs typeface="Tahoma" pitchFamily="34" charset="0"/>
                        </a:rPr>
                        <m:t>𝐹</m:t>
                      </m:r>
                      <m:r>
                        <a:rPr lang="en-US" altLang="zh-CN" sz="2800" i="1" baseline="-25000">
                          <a:latin typeface="Cambria Math"/>
                          <a:cs typeface="Tahoma" pitchFamily="34" charset="0"/>
                        </a:rPr>
                        <m:t>1</m:t>
                      </m:r>
                      <m:r>
                        <a:rPr lang="en-US" altLang="zh-CN" sz="2800" i="1">
                          <a:latin typeface="Cambria Math"/>
                          <a:cs typeface="Tahoma" pitchFamily="34" charset="0"/>
                        </a:rPr>
                        <m:t> =</m:t>
                      </m:r>
                      <m:acc>
                        <m:accPr>
                          <m:chr m:val="̅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  <a:cs typeface="Tahoma" pitchFamily="34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2800" i="1" err="1">
                          <a:latin typeface="Cambria Math"/>
                          <a:cs typeface="Tahoma" pitchFamily="34" charset="0"/>
                        </a:rPr>
                        <m:t>𝑦</m:t>
                      </m:r>
                      <m:acc>
                        <m:accPr>
                          <m:chr m:val="̅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  <a:cs typeface="Tahoma" pitchFamily="34" charset="0"/>
                        </a:rPr>
                        <m:t>+</m:t>
                      </m:r>
                      <m:r>
                        <a:rPr lang="en-US" altLang="zh-CN" sz="2800" i="1" err="1">
                          <a:latin typeface="Cambria Math"/>
                          <a:cs typeface="Tahoma" pitchFamily="34" charset="0"/>
                        </a:rPr>
                        <m:t>𝑥𝑦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8E87CF9-790F-4366-8DD3-E2940FAE4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849" y="894689"/>
                <a:ext cx="33617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35FE4DE-CE03-467E-A40C-ED98AC32D0F7}"/>
                  </a:ext>
                </a:extLst>
              </p:cNvPr>
              <p:cNvSpPr txBox="1"/>
              <p:nvPr/>
            </p:nvSpPr>
            <p:spPr>
              <a:xfrm>
                <a:off x="6995354" y="939980"/>
                <a:ext cx="4358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/>
                          <a:cs typeface="Tahoma" pitchFamily="34" charset="0"/>
                        </a:rPr>
                        <m:t>𝐹</m:t>
                      </m:r>
                      <m:r>
                        <a:rPr lang="en-US" altLang="zh-CN" sz="2800" i="1" baseline="-25000">
                          <a:latin typeface="Cambria Math"/>
                          <a:cs typeface="Tahoma" pitchFamily="34" charset="0"/>
                        </a:rPr>
                        <m:t>2</m:t>
                      </m:r>
                      <m:r>
                        <a:rPr lang="en-US" altLang="zh-CN" sz="2800" i="1">
                          <a:latin typeface="Cambria Math"/>
                          <a:cs typeface="Tahoma" pitchFamily="34" charset="0"/>
                        </a:rPr>
                        <m:t> = </m:t>
                      </m:r>
                      <m:r>
                        <a:rPr lang="en-US" altLang="zh-CN" sz="2800" i="1">
                          <a:latin typeface="Cambria Math"/>
                          <a:cs typeface="Tahoma" pitchFamily="34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/>
                          <a:cs typeface="Tahoma" pitchFamily="34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  <a:cs typeface="Tahoma" pitchFamily="34" charset="0"/>
                        </a:rPr>
                        <m:t>+</m:t>
                      </m:r>
                      <m:r>
                        <a:rPr lang="en-US" altLang="zh-CN" sz="2800" i="1">
                          <a:latin typeface="Cambria Math"/>
                          <a:cs typeface="Tahoma" pitchFamily="34" charset="0"/>
                        </a:rPr>
                        <m:t>𝑧</m:t>
                      </m:r>
                      <m:r>
                        <a:rPr lang="en-US" altLang="zh-CN" sz="2800" i="1">
                          <a:latin typeface="Cambria Math"/>
                          <a:cs typeface="Tahoma" pitchFamily="34" charset="0"/>
                        </a:rPr>
                        <m:t>)(</m:t>
                      </m:r>
                      <m:acc>
                        <m:accPr>
                          <m:chr m:val="̅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  <a:cs typeface="Tahoma" pitchFamily="34" charset="0"/>
                        </a:rPr>
                        <m:t>+</m:t>
                      </m:r>
                      <m:r>
                        <a:rPr lang="en-US" altLang="zh-CN" sz="2800" i="1">
                          <a:latin typeface="Cambria Math"/>
                          <a:cs typeface="Tahoma" pitchFamily="34" charset="0"/>
                        </a:rPr>
                        <m:t>𝑦</m:t>
                      </m:r>
                      <m:r>
                        <a:rPr lang="en-US" altLang="zh-CN" sz="2800" i="1">
                          <a:latin typeface="Cambria Math"/>
                          <a:cs typeface="Tahoma" pitchFamily="34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  <a:cs typeface="Tahoma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35FE4DE-CE03-467E-A40C-ED98AC32D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354" y="939980"/>
                <a:ext cx="435844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E88D83C0-CED1-4751-B71F-20ED3EFAAA5B}"/>
              </a:ext>
            </a:extLst>
          </p:cNvPr>
          <p:cNvSpPr/>
          <p:nvPr/>
        </p:nvSpPr>
        <p:spPr bwMode="auto">
          <a:xfrm>
            <a:off x="1376285" y="1643747"/>
            <a:ext cx="1080120" cy="2493055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50196"/>
              </a:srgb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30FB956-3CB9-4BD9-B63C-60FA088CA300}"/>
              </a:ext>
            </a:extLst>
          </p:cNvPr>
          <p:cNvSpPr/>
          <p:nvPr/>
        </p:nvSpPr>
        <p:spPr bwMode="auto">
          <a:xfrm>
            <a:off x="3436756" y="1643747"/>
            <a:ext cx="1080120" cy="2493055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50196"/>
              </a:srgb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DB5F615-F159-4F22-8861-1F142AA02B04}"/>
              </a:ext>
            </a:extLst>
          </p:cNvPr>
          <p:cNvSpPr/>
          <p:nvPr/>
        </p:nvSpPr>
        <p:spPr bwMode="auto">
          <a:xfrm>
            <a:off x="7530480" y="1643747"/>
            <a:ext cx="1080120" cy="2493055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50196"/>
              </a:srgb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BA23DF-C09E-4DCC-AED2-DAA4B475E9CC}"/>
              </a:ext>
            </a:extLst>
          </p:cNvPr>
          <p:cNvSpPr/>
          <p:nvPr/>
        </p:nvSpPr>
        <p:spPr bwMode="auto">
          <a:xfrm>
            <a:off x="9707435" y="1643747"/>
            <a:ext cx="1080120" cy="2493055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50196"/>
              </a:srgb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8D6FE-9E05-4469-BFF0-1D14E033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30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323BE17-454A-47E0-A38D-3BE531FB5C9E}"/>
              </a:ext>
            </a:extLst>
          </p:cNvPr>
          <p:cNvCxnSpPr>
            <a:cxnSpLocks/>
            <a:endCxn id="3" idx="0"/>
          </p:cNvCxnSpPr>
          <p:nvPr/>
        </p:nvCxnSpPr>
        <p:spPr>
          <a:xfrm flipH="1" flipV="1">
            <a:off x="6096000" y="0"/>
            <a:ext cx="0" cy="439200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2060EAF3-78B0-42A1-9783-E0A744E26000}"/>
              </a:ext>
            </a:extLst>
          </p:cNvPr>
          <p:cNvGrpSpPr/>
          <p:nvPr/>
        </p:nvGrpSpPr>
        <p:grpSpPr>
          <a:xfrm>
            <a:off x="-12000" y="4380916"/>
            <a:ext cx="12204000" cy="2394961"/>
            <a:chOff x="-12000" y="4380916"/>
            <a:chExt cx="12204000" cy="2394961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B1C35D4-D005-457C-ABEA-7B44ACA7A213}"/>
                </a:ext>
              </a:extLst>
            </p:cNvPr>
            <p:cNvGrpSpPr/>
            <p:nvPr/>
          </p:nvGrpSpPr>
          <p:grpSpPr>
            <a:xfrm>
              <a:off x="762670" y="4441034"/>
              <a:ext cx="9957794" cy="2334843"/>
              <a:chOff x="762670" y="4441034"/>
              <a:chExt cx="9957794" cy="2334843"/>
            </a:xfrm>
          </p:grpSpPr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A33DF17D-F236-4352-A5F7-E09F61A4D2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2670" y="5018656"/>
                <a:ext cx="4802540" cy="1604238"/>
              </a:xfrm>
              <a:prstGeom prst="rect">
                <a:avLst/>
              </a:prstGeom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188E8122-CBB8-46C5-B8AC-35C908B75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24437" y="5018656"/>
                <a:ext cx="3496027" cy="1757221"/>
              </a:xfrm>
              <a:prstGeom prst="rect">
                <a:avLst/>
              </a:prstGeom>
            </p:spPr>
          </p:pic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D5604800-5F38-4CA0-B787-4B57EE345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227" y="6222349"/>
                <a:ext cx="1886327" cy="553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r>
                  <a:rPr lang="en-US" altLang="zh-CN" sz="2400" dirty="0"/>
                  <a:t>3</a:t>
                </a:r>
                <a:r>
                  <a:rPr lang="zh-CN" altLang="en-US" sz="2400" dirty="0"/>
                  <a:t>级电路</a:t>
                </a:r>
                <a:endParaRPr lang="en-US" altLang="zh-TW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6">
                    <a:extLst>
                      <a:ext uri="{FF2B5EF4-FFF2-40B4-BE49-F238E27FC236}">
                        <a16:creationId xmlns:a16="http://schemas.microsoft.com/office/drawing/2014/main" id="{DDA91D72-66EE-4C98-B19C-6F608E4C292C}"/>
                      </a:ext>
                    </a:extLst>
                  </p:cNvPr>
                  <p:cNvSpPr txBox="1"/>
                  <p:nvPr/>
                </p:nvSpPr>
                <p:spPr>
                  <a:xfrm>
                    <a:off x="2472545" y="4441034"/>
                    <a:ext cx="733647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80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altLang="zh-CN" sz="2800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𝐴𝐵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𝐸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𝐴𝐵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𝐶𝐷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𝐶𝐸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3" name="TextBox 6">
                    <a:extLst>
                      <a:ext uri="{FF2B5EF4-FFF2-40B4-BE49-F238E27FC236}">
                        <a16:creationId xmlns:a16="http://schemas.microsoft.com/office/drawing/2014/main" id="{DDA91D72-66EE-4C98-B19C-6F608E4C29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2545" y="4441034"/>
                    <a:ext cx="7336476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02C4B813-8192-4D8D-B59E-9778FBE10F4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090000" y="-1721084"/>
              <a:ext cx="0" cy="12204000"/>
            </a:xfrm>
            <a:prstGeom prst="line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339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7FD88-64E3-4249-81EF-ECCDF0FF1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  <a:solidFill>
            <a:schemeClr val="accent5">
              <a:lumMod val="20000"/>
              <a:lumOff val="80000"/>
              <a:alpha val="50196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4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GAL</a:t>
            </a:r>
            <a:r>
              <a:rPr lang="zh-CN" altLang="en-US" sz="4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器件的原理图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9670316-A83B-4DB8-83B7-7B54045E8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127" y="3217685"/>
            <a:ext cx="5399862" cy="34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79AF975-1FAA-410F-8A52-EE788B56C375}"/>
              </a:ext>
            </a:extLst>
          </p:cNvPr>
          <p:cNvGrpSpPr/>
          <p:nvPr/>
        </p:nvGrpSpPr>
        <p:grpSpPr>
          <a:xfrm>
            <a:off x="6389248" y="980729"/>
            <a:ext cx="3498962" cy="2500776"/>
            <a:chOff x="4177992" y="1072715"/>
            <a:chExt cx="3240733" cy="23162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223CBE-5D5B-45DE-BB19-8BF3508A45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992" y="1514055"/>
              <a:ext cx="2664296" cy="1874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1BD07D4-FAC7-4C9B-85BF-90C8600599AD}"/>
                </a:ext>
              </a:extLst>
            </p:cNvPr>
            <p:cNvSpPr/>
            <p:nvPr/>
          </p:nvSpPr>
          <p:spPr>
            <a:xfrm>
              <a:off x="5030889" y="1072715"/>
              <a:ext cx="1287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/>
                <a:t>GAL</a:t>
              </a:r>
              <a:r>
                <a:rPr lang="zh-CN" altLang="en-US"/>
                <a:t>的雏形</a:t>
              </a:r>
            </a:p>
          </p:txBody>
        </p:sp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B3E4BB57-9699-4483-BA8C-D21A18210975}"/>
                </a:ext>
              </a:extLst>
            </p:cNvPr>
            <p:cNvSpPr txBox="1"/>
            <p:nvPr/>
          </p:nvSpPr>
          <p:spPr>
            <a:xfrm>
              <a:off x="6962625" y="1679867"/>
              <a:ext cx="456100" cy="1453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/>
                <a:t>时</a:t>
              </a:r>
              <a:endParaRPr lang="en-US" altLang="zh-CN" sz="2400" b="1"/>
            </a:p>
            <a:p>
              <a:r>
                <a:rPr lang="zh-CN" altLang="en-US" sz="2400" b="1"/>
                <a:t>序</a:t>
              </a:r>
              <a:endParaRPr lang="en-US" altLang="zh-CN" sz="2400" b="1"/>
            </a:p>
            <a:p>
              <a:r>
                <a:rPr lang="zh-CN" altLang="en-US" sz="2400" b="1"/>
                <a:t>电</a:t>
              </a:r>
              <a:endParaRPr lang="en-US" altLang="zh-CN" sz="2400" b="1"/>
            </a:p>
            <a:p>
              <a:r>
                <a:rPr lang="zh-CN" altLang="en-US" sz="2400" b="1"/>
                <a:t>路</a:t>
              </a: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21F11EAD-55BD-4A23-ADE7-5385004C3F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914" y="1071654"/>
            <a:ext cx="3781316" cy="2591770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F617652-ED12-4705-9FD1-3B0E9A64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31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26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9F5DB64-61D3-45EC-8DC7-1301B827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真值表  →</a:t>
            </a:r>
            <a:r>
              <a:rPr lang="en-US" altLang="zh-CN" dirty="0"/>
              <a:t>  </a:t>
            </a:r>
            <a:r>
              <a:rPr lang="zh-CN" altLang="en-US" dirty="0"/>
              <a:t>表达式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0D28886-7CC6-4AD3-BDB6-8B8B71034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428985"/>
              </p:ext>
            </p:extLst>
          </p:nvPr>
        </p:nvGraphicFramePr>
        <p:xfrm>
          <a:off x="8818558" y="2064312"/>
          <a:ext cx="3157365" cy="431244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31473">
                  <a:extLst>
                    <a:ext uri="{9D8B030D-6E8A-4147-A177-3AD203B41FA5}">
                      <a16:colId xmlns:a16="http://schemas.microsoft.com/office/drawing/2014/main" val="1964055114"/>
                    </a:ext>
                  </a:extLst>
                </a:gridCol>
                <a:gridCol w="631473">
                  <a:extLst>
                    <a:ext uri="{9D8B030D-6E8A-4147-A177-3AD203B41FA5}">
                      <a16:colId xmlns:a16="http://schemas.microsoft.com/office/drawing/2014/main" val="283102623"/>
                    </a:ext>
                  </a:extLst>
                </a:gridCol>
                <a:gridCol w="631473">
                  <a:extLst>
                    <a:ext uri="{9D8B030D-6E8A-4147-A177-3AD203B41FA5}">
                      <a16:colId xmlns:a16="http://schemas.microsoft.com/office/drawing/2014/main" val="3593062972"/>
                    </a:ext>
                  </a:extLst>
                </a:gridCol>
                <a:gridCol w="631473">
                  <a:extLst>
                    <a:ext uri="{9D8B030D-6E8A-4147-A177-3AD203B41FA5}">
                      <a16:colId xmlns:a16="http://schemas.microsoft.com/office/drawing/2014/main" val="1418964663"/>
                    </a:ext>
                  </a:extLst>
                </a:gridCol>
                <a:gridCol w="631473">
                  <a:extLst>
                    <a:ext uri="{9D8B030D-6E8A-4147-A177-3AD203B41FA5}">
                      <a16:colId xmlns:a16="http://schemas.microsoft.com/office/drawing/2014/main" val="155226506"/>
                    </a:ext>
                  </a:extLst>
                </a:gridCol>
              </a:tblGrid>
              <a:tr h="4791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B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</a:t>
                      </a:r>
                      <a:endParaRPr lang="zh-CN" altLang="en-US" sz="2000" dirty="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G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953754"/>
                  </a:ext>
                </a:extLst>
              </a:tr>
              <a:tr h="4791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3775224"/>
                  </a:ext>
                </a:extLst>
              </a:tr>
              <a:tr h="4791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21686065"/>
                  </a:ext>
                </a:extLst>
              </a:tr>
              <a:tr h="4791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4537000"/>
                  </a:ext>
                </a:extLst>
              </a:tr>
              <a:tr h="4791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</a:t>
                      </a:r>
                      <a:endParaRPr lang="zh-CN" altLang="en-US" sz="2400" b="1" i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CN" altLang="en-US" sz="2400" b="1" i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317779"/>
                  </a:ext>
                </a:extLst>
              </a:tr>
              <a:tr h="4791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7862359"/>
                  </a:ext>
                </a:extLst>
              </a:tr>
              <a:tr h="4791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63213912"/>
                  </a:ext>
                </a:extLst>
              </a:tr>
              <a:tr h="4791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6051700"/>
                  </a:ext>
                </a:extLst>
              </a:tr>
              <a:tr h="4791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15756788"/>
                  </a:ext>
                </a:extLst>
              </a:tr>
            </a:tbl>
          </a:graphicData>
        </a:graphic>
      </p:graphicFrame>
      <p:graphicFrame>
        <p:nvGraphicFramePr>
          <p:cNvPr id="10" name="表格 5">
            <a:extLst>
              <a:ext uri="{FF2B5EF4-FFF2-40B4-BE49-F238E27FC236}">
                <a16:creationId xmlns:a16="http://schemas.microsoft.com/office/drawing/2014/main" id="{637F89B7-DC95-4FC2-BB41-DDAB6E1AA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52651"/>
              </p:ext>
            </p:extLst>
          </p:nvPr>
        </p:nvGraphicFramePr>
        <p:xfrm>
          <a:off x="290563" y="1942009"/>
          <a:ext cx="1894419" cy="239580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31473">
                  <a:extLst>
                    <a:ext uri="{9D8B030D-6E8A-4147-A177-3AD203B41FA5}">
                      <a16:colId xmlns:a16="http://schemas.microsoft.com/office/drawing/2014/main" val="1964055114"/>
                    </a:ext>
                  </a:extLst>
                </a:gridCol>
                <a:gridCol w="631473">
                  <a:extLst>
                    <a:ext uri="{9D8B030D-6E8A-4147-A177-3AD203B41FA5}">
                      <a16:colId xmlns:a16="http://schemas.microsoft.com/office/drawing/2014/main" val="283102623"/>
                    </a:ext>
                  </a:extLst>
                </a:gridCol>
                <a:gridCol w="631473">
                  <a:extLst>
                    <a:ext uri="{9D8B030D-6E8A-4147-A177-3AD203B41FA5}">
                      <a16:colId xmlns:a16="http://schemas.microsoft.com/office/drawing/2014/main" val="1418964663"/>
                    </a:ext>
                  </a:extLst>
                </a:gridCol>
              </a:tblGrid>
              <a:tr h="4791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B</a:t>
                      </a:r>
                      <a:endParaRPr lang="zh-CN" altLang="en-US" sz="2000" dirty="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9953754"/>
                  </a:ext>
                </a:extLst>
              </a:tr>
              <a:tr h="4791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3775224"/>
                  </a:ext>
                </a:extLst>
              </a:tr>
              <a:tr h="4791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21686065"/>
                  </a:ext>
                </a:extLst>
              </a:tr>
              <a:tr h="4791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4537000"/>
                  </a:ext>
                </a:extLst>
              </a:tr>
              <a:tr h="4791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157567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505109A-46B6-491F-B68E-DBE2B9CF3E80}"/>
                  </a:ext>
                </a:extLst>
              </p:cNvPr>
              <p:cNvSpPr txBox="1"/>
              <p:nvPr/>
            </p:nvSpPr>
            <p:spPr>
              <a:xfrm>
                <a:off x="1870151" y="1012972"/>
                <a:ext cx="4121834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   =    </m:t>
                      </m:r>
                      <m:acc>
                        <m:accPr>
                          <m:chr m:val="̅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 + 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505109A-46B6-491F-B68E-DBE2B9CF3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151" y="1012972"/>
                <a:ext cx="4121834" cy="4935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548BCE-EAE8-4BC4-92E4-4F336697FA81}"/>
              </a:ext>
            </a:extLst>
          </p:cNvPr>
          <p:cNvSpPr/>
          <p:nvPr/>
        </p:nvSpPr>
        <p:spPr>
          <a:xfrm>
            <a:off x="354676" y="2940009"/>
            <a:ext cx="1757179" cy="8515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66A9E05-41E4-4DF8-A60C-374D8984FC01}"/>
              </a:ext>
            </a:extLst>
          </p:cNvPr>
          <p:cNvGrpSpPr/>
          <p:nvPr/>
        </p:nvGrpSpPr>
        <p:grpSpPr>
          <a:xfrm>
            <a:off x="3133421" y="870880"/>
            <a:ext cx="5461402" cy="6012000"/>
            <a:chOff x="3133421" y="870880"/>
            <a:chExt cx="5461402" cy="601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7FFD5204-EEE4-4EE8-999C-9774C559C5C5}"/>
                    </a:ext>
                  </a:extLst>
                </p:cNvPr>
                <p:cNvSpPr txBox="1"/>
                <p:nvPr/>
              </p:nvSpPr>
              <p:spPr>
                <a:xfrm>
                  <a:off x="6279446" y="3986637"/>
                  <a:ext cx="2315377" cy="4935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7FFD5204-EEE4-4EE8-999C-9774C559C5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446" y="3986637"/>
                  <a:ext cx="2315377" cy="4935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7E0968D-0F1B-49CB-81B0-AB81DDF107BB}"/>
                    </a:ext>
                  </a:extLst>
                </p:cNvPr>
                <p:cNvSpPr txBox="1"/>
                <p:nvPr/>
              </p:nvSpPr>
              <p:spPr>
                <a:xfrm>
                  <a:off x="5448048" y="4991656"/>
                  <a:ext cx="3125664" cy="5591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32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altLang="zh-CN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32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32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2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altLang="zh-CN" sz="32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32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32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32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7E0968D-0F1B-49CB-81B0-AB81DDF107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8048" y="4991656"/>
                  <a:ext cx="3125664" cy="55912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5D279126-E89E-442F-8A04-70F32880AFCD}"/>
                    </a:ext>
                  </a:extLst>
                </p:cNvPr>
                <p:cNvSpPr txBox="1"/>
                <p:nvPr/>
              </p:nvSpPr>
              <p:spPr>
                <a:xfrm>
                  <a:off x="5852486" y="5811607"/>
                  <a:ext cx="2316788" cy="4935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32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3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32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32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5D279126-E89E-442F-8A04-70F32880A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2486" y="5811607"/>
                  <a:ext cx="2316788" cy="4935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CE2C854-8B51-459C-97F6-3D02971087D1}"/>
                </a:ext>
              </a:extLst>
            </p:cNvPr>
            <p:cNvCxnSpPr/>
            <p:nvPr/>
          </p:nvCxnSpPr>
          <p:spPr>
            <a:xfrm flipV="1">
              <a:off x="3133421" y="870880"/>
              <a:ext cx="5201014" cy="6012000"/>
            </a:xfrm>
            <a:prstGeom prst="line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FB81D876-7659-4973-BB52-2E0606D3AE35}"/>
              </a:ext>
            </a:extLst>
          </p:cNvPr>
          <p:cNvCxnSpPr>
            <a:cxnSpLocks/>
          </p:cNvCxnSpPr>
          <p:nvPr/>
        </p:nvCxnSpPr>
        <p:spPr>
          <a:xfrm flipV="1">
            <a:off x="2119550" y="1599206"/>
            <a:ext cx="1692000" cy="154800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88D7EAF4-D103-4DDA-BF30-8B30083690A2}"/>
              </a:ext>
            </a:extLst>
          </p:cNvPr>
          <p:cNvCxnSpPr>
            <a:cxnSpLocks/>
          </p:cNvCxnSpPr>
          <p:nvPr/>
        </p:nvCxnSpPr>
        <p:spPr>
          <a:xfrm flipV="1">
            <a:off x="2114185" y="1591911"/>
            <a:ext cx="3384000" cy="201600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3ED7584-00BF-4164-9B83-17237D89A275}"/>
              </a:ext>
            </a:extLst>
          </p:cNvPr>
          <p:cNvSpPr txBox="1"/>
          <p:nvPr/>
        </p:nvSpPr>
        <p:spPr>
          <a:xfrm>
            <a:off x="2258145" y="3154501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A=0</a:t>
            </a:r>
            <a:r>
              <a:rPr lang="zh-CN" altLang="en-US" dirty="0"/>
              <a:t>且</a:t>
            </a:r>
            <a:r>
              <a:rPr lang="en-US" altLang="zh-CN" dirty="0"/>
              <a:t>B=1</a:t>
            </a:r>
            <a:r>
              <a:rPr lang="zh-CN" altLang="en-US" dirty="0"/>
              <a:t>时，</a:t>
            </a:r>
            <a:r>
              <a:rPr lang="en-US" altLang="zh-CN" dirty="0"/>
              <a:t>S=1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102548F-8A7D-48F3-A0FC-291E2449A8F2}"/>
              </a:ext>
            </a:extLst>
          </p:cNvPr>
          <p:cNvSpPr txBox="1"/>
          <p:nvPr/>
        </p:nvSpPr>
        <p:spPr>
          <a:xfrm>
            <a:off x="2429828" y="3649242"/>
            <a:ext cx="2566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当</a:t>
            </a:r>
            <a:r>
              <a:rPr lang="en-US" altLang="zh-CN" sz="2000" dirty="0"/>
              <a:t>A=1</a:t>
            </a:r>
            <a:r>
              <a:rPr lang="zh-CN" altLang="en-US" sz="2000" dirty="0"/>
              <a:t>且</a:t>
            </a:r>
            <a:r>
              <a:rPr lang="en-US" altLang="zh-CN" sz="2000" dirty="0"/>
              <a:t>B=0</a:t>
            </a:r>
            <a:r>
              <a:rPr lang="zh-CN" altLang="en-US" sz="2000" dirty="0"/>
              <a:t>时，</a:t>
            </a:r>
            <a:r>
              <a:rPr lang="en-US" altLang="zh-CN" sz="2000" dirty="0"/>
              <a:t>S=1</a:t>
            </a:r>
            <a:endParaRPr lang="zh-CN" altLang="en-US" sz="20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D6BE985-A808-4749-823D-F2326BD55517}"/>
              </a:ext>
            </a:extLst>
          </p:cNvPr>
          <p:cNvGrpSpPr/>
          <p:nvPr/>
        </p:nvGrpSpPr>
        <p:grpSpPr>
          <a:xfrm>
            <a:off x="458997" y="4878785"/>
            <a:ext cx="3070071" cy="967766"/>
            <a:chOff x="164828" y="5743401"/>
            <a:chExt cx="3070071" cy="96776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F926EBF-2AC1-456A-BB16-87641FC3DCB0}"/>
                </a:ext>
              </a:extLst>
            </p:cNvPr>
            <p:cNvSpPr txBox="1"/>
            <p:nvPr/>
          </p:nvSpPr>
          <p:spPr>
            <a:xfrm>
              <a:off x="164828" y="5743401"/>
              <a:ext cx="30700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假定：</a:t>
              </a:r>
              <a:r>
                <a:rPr lang="en-US" altLang="zh-CN" sz="2400" dirty="0"/>
                <a:t>=1</a:t>
              </a:r>
              <a:r>
                <a:rPr lang="zh-CN" altLang="en-US" sz="2400" dirty="0"/>
                <a:t>时用原变量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26621D1-1001-4588-B77D-D4429BBCBB54}"/>
                </a:ext>
              </a:extLst>
            </p:cNvPr>
            <p:cNvSpPr txBox="1"/>
            <p:nvPr/>
          </p:nvSpPr>
          <p:spPr>
            <a:xfrm>
              <a:off x="1085048" y="6249502"/>
              <a:ext cx="20906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=0</a:t>
              </a:r>
              <a:r>
                <a:rPr lang="zh-CN" altLang="en-US" sz="2400" dirty="0"/>
                <a:t>时用反变量</a:t>
              </a:r>
            </a:p>
          </p:txBody>
        </p:sp>
      </p:grp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45D7A827-DA54-4693-BB5A-BBEB6046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32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75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7AD3B51-B11D-4980-B6F4-EAF35375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最小项</a:t>
            </a:r>
            <a:r>
              <a:rPr lang="zh-CN" altLang="en-US" dirty="0"/>
              <a:t>                         最大项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873310F-90DD-4E70-AD16-301ED4D54D55}"/>
                  </a:ext>
                </a:extLst>
              </p:cNvPr>
              <p:cNvSpPr txBox="1"/>
              <p:nvPr/>
            </p:nvSpPr>
            <p:spPr>
              <a:xfrm>
                <a:off x="176973" y="892130"/>
                <a:ext cx="5652327" cy="1563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200" dirty="0"/>
                  <a:t>n</a:t>
                </a:r>
                <a:r>
                  <a:rPr lang="zh-CN" altLang="en-US" sz="2200" dirty="0"/>
                  <a:t>个变量函数“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与项</a:t>
                </a:r>
                <a:r>
                  <a:rPr lang="zh-CN" altLang="en-US" sz="2200" dirty="0"/>
                  <a:t>”包含全部</a:t>
                </a:r>
                <a:r>
                  <a:rPr lang="en-US" altLang="zh-CN" sz="2200" dirty="0"/>
                  <a:t>n</a:t>
                </a:r>
                <a:r>
                  <a:rPr lang="zh-CN" altLang="en-US" sz="2200" dirty="0"/>
                  <a:t>个变量</a:t>
                </a:r>
                <a:endParaRPr lang="en-US" altLang="zh-CN" sz="22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200" dirty="0"/>
                  <a:t>每个变量都以</a:t>
                </a:r>
                <a:r>
                  <a:rPr lang="zh-CN" altLang="en-US" sz="2200" b="1" dirty="0"/>
                  <a:t>原变量</a:t>
                </a:r>
                <a:r>
                  <a:rPr lang="zh-CN" altLang="en-US" sz="2200" dirty="0"/>
                  <a:t>或</a:t>
                </a:r>
                <a:r>
                  <a:rPr lang="zh-CN" altLang="en-US" sz="2200" b="1" dirty="0"/>
                  <a:t>反变量</a:t>
                </a:r>
                <a:r>
                  <a:rPr lang="zh-CN" altLang="en-US" sz="2200" b="1" dirty="0">
                    <a:solidFill>
                      <a:schemeClr val="accent5"/>
                    </a:solidFill>
                  </a:rPr>
                  <a:t>仅</a:t>
                </a:r>
                <a:r>
                  <a:rPr lang="zh-CN" altLang="en-US" sz="2200" dirty="0"/>
                  <a:t>出现</a:t>
                </a:r>
                <a:r>
                  <a:rPr lang="en-US" altLang="zh-CN" sz="2200" dirty="0"/>
                  <a:t>1</a:t>
                </a:r>
                <a:r>
                  <a:rPr lang="zh-CN" altLang="en-US" sz="2200" dirty="0"/>
                  <a:t>次</a:t>
                </a:r>
                <a:endParaRPr lang="en-US" altLang="zh-CN" sz="22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dirty="0"/>
                  <a:t>个变量可以构成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2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200" dirty="0"/>
                  <a:t>个最小项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873310F-90DD-4E70-AD16-301ED4D54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73" y="892130"/>
                <a:ext cx="5652327" cy="1563185"/>
              </a:xfrm>
              <a:prstGeom prst="rect">
                <a:avLst/>
              </a:prstGeom>
              <a:blipFill>
                <a:blip r:embed="rId3"/>
                <a:stretch>
                  <a:fillRect l="-1187" b="-7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08F3FCF9-192E-45F3-BD26-560C75A73104}"/>
              </a:ext>
            </a:extLst>
          </p:cNvPr>
          <p:cNvGrpSpPr/>
          <p:nvPr/>
        </p:nvGrpSpPr>
        <p:grpSpPr>
          <a:xfrm>
            <a:off x="106214" y="4946555"/>
            <a:ext cx="5808622" cy="1817434"/>
            <a:chOff x="1047832" y="3066289"/>
            <a:chExt cx="5808622" cy="1817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C33C980B-F3AD-4516-BACC-0FB04948FEE3}"/>
                    </a:ext>
                  </a:extLst>
                </p:cNvPr>
                <p:cNvSpPr txBox="1"/>
                <p:nvPr/>
              </p:nvSpPr>
              <p:spPr>
                <a:xfrm>
                  <a:off x="1047832" y="3505206"/>
                  <a:ext cx="5688096" cy="3393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acc>
                          <m:accPr>
                            <m:chr m:val="̅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ABC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C33C980B-F3AD-4516-BACC-0FB04948F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832" y="3505206"/>
                  <a:ext cx="5688096" cy="339324"/>
                </a:xfrm>
                <a:prstGeom prst="rect">
                  <a:avLst/>
                </a:prstGeom>
                <a:blipFill>
                  <a:blip r:embed="rId4"/>
                  <a:stretch>
                    <a:fillRect l="-535" t="-1786" r="-535" b="-53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BEEFC577-B005-437F-9960-53CF62B7D7CC}"/>
                    </a:ext>
                  </a:extLst>
                </p:cNvPr>
                <p:cNvSpPr txBox="1"/>
                <p:nvPr/>
              </p:nvSpPr>
              <p:spPr>
                <a:xfrm>
                  <a:off x="2309280" y="3993752"/>
                  <a:ext cx="4351127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  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 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 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BEEFC577-B005-437F-9960-53CF62B7D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9280" y="3993752"/>
                  <a:ext cx="4351127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08BBC02-8806-423A-87CF-0950AA93ABC4}"/>
                    </a:ext>
                  </a:extLst>
                </p:cNvPr>
                <p:cNvSpPr txBox="1"/>
                <p:nvPr/>
              </p:nvSpPr>
              <p:spPr>
                <a:xfrm>
                  <a:off x="2309280" y="4545169"/>
                  <a:ext cx="2238049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(0, 1, 2, 3, 7)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08BBC02-8806-423A-87CF-0950AA93A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9280" y="4545169"/>
                  <a:ext cx="2238049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090" r="-4360" b="-33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3750364B-4114-4221-A61E-47B161B8B3CC}"/>
                    </a:ext>
                  </a:extLst>
                </p:cNvPr>
                <p:cNvSpPr txBox="1"/>
                <p:nvPr/>
              </p:nvSpPr>
              <p:spPr>
                <a:xfrm>
                  <a:off x="2586054" y="3066289"/>
                  <a:ext cx="4270400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i="1" spc="30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200" b="0" i="1" spc="30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  <m:r>
                          <a:rPr lang="en-US" altLang="zh-CN" sz="2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2200" b="0" i="1" spc="30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001   </m:t>
                        </m:r>
                        <m:r>
                          <a:rPr lang="en-US" altLang="zh-CN" sz="2200" i="1" spc="30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200" b="0" i="1" spc="30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10   </m:t>
                        </m:r>
                        <m:r>
                          <a:rPr lang="en-US" altLang="zh-CN" sz="2200" i="1" spc="30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200" b="0" i="1" spc="30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  <m:r>
                          <a:rPr lang="en-US" altLang="zh-CN" sz="2200" b="0" i="0" spc="30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sz="2200" b="0" i="0" spc="30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111</m:t>
                        </m:r>
                      </m:oMath>
                    </m:oMathPara>
                  </a14:m>
                  <a:endParaRPr lang="zh-CN" altLang="en-US" sz="2200" spc="3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3750364B-4114-4221-A61E-47B161B8B3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054" y="3066289"/>
                  <a:ext cx="4270400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85DD2E5-C80E-465C-922D-68D0384AA751}"/>
                  </a:ext>
                </a:extLst>
              </p:cNvPr>
              <p:cNvSpPr txBox="1"/>
              <p:nvPr/>
            </p:nvSpPr>
            <p:spPr>
              <a:xfrm>
                <a:off x="6332849" y="892130"/>
                <a:ext cx="5799284" cy="1563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200" dirty="0"/>
                  <a:t>n</a:t>
                </a:r>
                <a:r>
                  <a:rPr lang="zh-CN" altLang="en-US" sz="2200" dirty="0"/>
                  <a:t>个变量函数“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或项</a:t>
                </a:r>
                <a:r>
                  <a:rPr lang="zh-CN" altLang="en-US" sz="2200" dirty="0"/>
                  <a:t>”包含全部</a:t>
                </a:r>
                <a:r>
                  <a:rPr lang="en-US" altLang="zh-CN" sz="2200" dirty="0"/>
                  <a:t>n</a:t>
                </a:r>
                <a:r>
                  <a:rPr lang="zh-CN" altLang="en-US" sz="2200" dirty="0"/>
                  <a:t>个变量</a:t>
                </a:r>
                <a:endParaRPr lang="en-US" altLang="zh-CN" sz="22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200" dirty="0"/>
                  <a:t>每个变量都以</a:t>
                </a:r>
                <a:r>
                  <a:rPr lang="zh-CN" altLang="en-US" sz="2200" b="1" dirty="0"/>
                  <a:t>原变量</a:t>
                </a:r>
                <a:r>
                  <a:rPr lang="zh-CN" altLang="en-US" sz="2200" dirty="0"/>
                  <a:t>或</a:t>
                </a:r>
                <a:r>
                  <a:rPr lang="zh-CN" altLang="en-US" sz="2200" b="1" dirty="0"/>
                  <a:t>反变量</a:t>
                </a:r>
                <a:r>
                  <a:rPr lang="zh-CN" altLang="en-US" sz="2200" b="1" dirty="0">
                    <a:solidFill>
                      <a:schemeClr val="accent5"/>
                    </a:solidFill>
                  </a:rPr>
                  <a:t>仅</a:t>
                </a:r>
                <a:r>
                  <a:rPr lang="zh-CN" altLang="en-US" sz="2200" dirty="0"/>
                  <a:t>出现一次</a:t>
                </a:r>
                <a:endParaRPr lang="en-US" altLang="zh-CN" sz="22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dirty="0"/>
                  <a:t>个变量可以构成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2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200" dirty="0"/>
                  <a:t>个最大项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85DD2E5-C80E-465C-922D-68D0384AA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849" y="892130"/>
                <a:ext cx="5799284" cy="1563185"/>
              </a:xfrm>
              <a:prstGeom prst="rect">
                <a:avLst/>
              </a:prstGeom>
              <a:blipFill>
                <a:blip r:embed="rId8"/>
                <a:stretch>
                  <a:fillRect l="-1262" b="-7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7973339E-25ED-4D40-839B-8E4C4234FD57}"/>
              </a:ext>
            </a:extLst>
          </p:cNvPr>
          <p:cNvGrpSpPr/>
          <p:nvPr/>
        </p:nvGrpSpPr>
        <p:grpSpPr>
          <a:xfrm>
            <a:off x="6108500" y="4933883"/>
            <a:ext cx="6122818" cy="1817434"/>
            <a:chOff x="1047832" y="3066289"/>
            <a:chExt cx="6122818" cy="1817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45428B94-9505-41C7-A7FE-EC1F2599F640}"/>
                    </a:ext>
                  </a:extLst>
                </p:cNvPr>
                <p:cNvSpPr txBox="1"/>
                <p:nvPr/>
              </p:nvSpPr>
              <p:spPr>
                <a:xfrm>
                  <a:off x="1047832" y="3505206"/>
                  <a:ext cx="6005555" cy="3393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acc>
                          <m:accPr>
                            <m:chr m:val="̅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acc>
                          <m:accPr>
                            <m:chr m:val="̅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45428B94-9505-41C7-A7FE-EC1F2599F6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832" y="3505206"/>
                  <a:ext cx="6005555" cy="339324"/>
                </a:xfrm>
                <a:prstGeom prst="rect">
                  <a:avLst/>
                </a:prstGeom>
                <a:blipFill>
                  <a:blip r:embed="rId12"/>
                  <a:stretch>
                    <a:fillRect l="-508" t="-1786" r="-4061" b="-32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F55061A2-C585-4EF1-B75A-9936F3CF04BD}"/>
                    </a:ext>
                  </a:extLst>
                </p:cNvPr>
                <p:cNvSpPr txBox="1"/>
                <p:nvPr/>
              </p:nvSpPr>
              <p:spPr>
                <a:xfrm>
                  <a:off x="2309280" y="3993752"/>
                  <a:ext cx="2339358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  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 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F55061A2-C585-4EF1-B75A-9936F3CF04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9280" y="3993752"/>
                  <a:ext cx="2339358" cy="338554"/>
                </a:xfrm>
                <a:prstGeom prst="rect">
                  <a:avLst/>
                </a:prstGeom>
                <a:blipFill>
                  <a:blip r:embed="rId13"/>
                  <a:stretch>
                    <a:fillRect l="-521" r="-260" b="-1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9006F4DF-04DB-4710-8B3B-B71A44C7EA60}"/>
                    </a:ext>
                  </a:extLst>
                </p:cNvPr>
                <p:cNvSpPr txBox="1"/>
                <p:nvPr/>
              </p:nvSpPr>
              <p:spPr>
                <a:xfrm>
                  <a:off x="2309280" y="4545169"/>
                  <a:ext cx="1751762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∏</m:t>
                        </m:r>
                        <m:r>
                          <a:rPr lang="en-US" altLang="zh-CN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(0, 4, 7)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9006F4DF-04DB-4710-8B3B-B71A44C7E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9280" y="4545169"/>
                  <a:ext cx="1751762" cy="338554"/>
                </a:xfrm>
                <a:prstGeom prst="rect">
                  <a:avLst/>
                </a:prstGeom>
                <a:blipFill>
                  <a:blip r:embed="rId14"/>
                  <a:stretch>
                    <a:fillRect l="-1045" r="-5226" b="-3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7E518DD6-1F0E-4562-AEF6-B354B7E37CBB}"/>
                    </a:ext>
                  </a:extLst>
                </p:cNvPr>
                <p:cNvSpPr txBox="1"/>
                <p:nvPr/>
              </p:nvSpPr>
              <p:spPr>
                <a:xfrm>
                  <a:off x="2626136" y="3066289"/>
                  <a:ext cx="4544514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200" i="1" spc="30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i="1" spc="3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200" b="0" i="1" spc="3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0   0</m:t>
                        </m:r>
                        <m:r>
                          <a:rPr lang="en-US" altLang="zh-CN" sz="2200" b="0" i="1" spc="30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sz="22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1     </m:t>
                        </m:r>
                        <m:r>
                          <a:rPr lang="en-US" altLang="zh-CN" sz="2200" b="0" i="1" spc="3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0   0</m:t>
                        </m:r>
                        <m:r>
                          <a:rPr lang="en-US" altLang="zh-CN" sz="2200" b="0" i="1" spc="30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sz="2200" b="0" i="1" spc="3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1   1   1</m:t>
                        </m:r>
                        <m:r>
                          <a:rPr lang="en-US" altLang="zh-CN" sz="2200" b="0" i="1" spc="30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200" spc="3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7E518DD6-1F0E-4562-AEF6-B354B7E37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136" y="3066289"/>
                  <a:ext cx="4544514" cy="338554"/>
                </a:xfrm>
                <a:prstGeom prst="rect">
                  <a:avLst/>
                </a:prstGeom>
                <a:blipFill>
                  <a:blip r:embed="rId15"/>
                  <a:stretch>
                    <a:fillRect l="-2953" r="-268" b="-33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1082382-995B-4DFD-B0E0-98C7114C9D8D}"/>
              </a:ext>
            </a:extLst>
          </p:cNvPr>
          <p:cNvCxnSpPr>
            <a:cxnSpLocks/>
          </p:cNvCxnSpPr>
          <p:nvPr/>
        </p:nvCxnSpPr>
        <p:spPr>
          <a:xfrm>
            <a:off x="5950396" y="-2749"/>
            <a:ext cx="79004" cy="6876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F55DD81F-3872-41D9-9E1E-FD0131165735}"/>
              </a:ext>
            </a:extLst>
          </p:cNvPr>
          <p:cNvSpPr txBox="1"/>
          <p:nvPr/>
        </p:nvSpPr>
        <p:spPr>
          <a:xfrm>
            <a:off x="3965234" y="191491"/>
            <a:ext cx="1553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minterm</a:t>
            </a:r>
            <a:endParaRPr lang="zh-CN" altLang="en-US" sz="28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4F201B9-F915-4023-8D28-01057E3A4FEA}"/>
              </a:ext>
            </a:extLst>
          </p:cNvPr>
          <p:cNvSpPr txBox="1"/>
          <p:nvPr/>
        </p:nvSpPr>
        <p:spPr>
          <a:xfrm>
            <a:off x="6562876" y="182485"/>
            <a:ext cx="1747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maxterm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48BA65F3-26A9-44A2-BB80-5F1F7C61EB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3589854"/>
                  </p:ext>
                </p:extLst>
              </p:nvPr>
            </p:nvGraphicFramePr>
            <p:xfrm>
              <a:off x="3556102" y="2641768"/>
              <a:ext cx="1415285" cy="2083929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4152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84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最小项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altLang="zh-CN" sz="20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000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altLang="zh-CN" sz="20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0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zh-CN" altLang="en-US" sz="2000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0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0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0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0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zh-CN" altLang="en-US" sz="20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48BA65F3-26A9-44A2-BB80-5F1F7C61EB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3589854"/>
                  </p:ext>
                </p:extLst>
              </p:nvPr>
            </p:nvGraphicFramePr>
            <p:xfrm>
              <a:off x="3556102" y="2641768"/>
              <a:ext cx="1415285" cy="2083929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4152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84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最小项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429" t="-122727" r="-858" b="-30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429" t="-226154" r="-858" b="-21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429" t="-321212" r="-858" b="-107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429" t="-421212" r="-858" b="-7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B62CE638-4AE2-4C92-9803-252852A155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7661988"/>
                  </p:ext>
                </p:extLst>
              </p:nvPr>
            </p:nvGraphicFramePr>
            <p:xfrm>
              <a:off x="1875388" y="2641767"/>
              <a:ext cx="1415286" cy="2083929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7076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76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45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B62CE638-4AE2-4C92-9803-252852A155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7661988"/>
                  </p:ext>
                </p:extLst>
              </p:nvPr>
            </p:nvGraphicFramePr>
            <p:xfrm>
              <a:off x="1875388" y="2641767"/>
              <a:ext cx="1415286" cy="2083929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7076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76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453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855" t="-1250" r="-100855" b="-3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1724" t="-1250" r="-1724" b="-3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855" t="-122727" r="-100855" b="-3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1724" t="-122727" r="-1724" b="-30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855" t="-226154" r="-100855" b="-2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1724" t="-226154" r="-1724" b="-20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855" t="-321212" r="-100855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1724" t="-321212" r="-1724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855" t="-421212" r="-100855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1724" t="-421212" r="-1724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79EDFFB0-887F-49D8-9812-CE2471F20F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5198147"/>
                  </p:ext>
                </p:extLst>
              </p:nvPr>
            </p:nvGraphicFramePr>
            <p:xfrm>
              <a:off x="838685" y="2638364"/>
              <a:ext cx="753888" cy="20873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38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02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编号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79EDFFB0-887F-49D8-9812-CE2471F20F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5198147"/>
                  </p:ext>
                </p:extLst>
              </p:nvPr>
            </p:nvGraphicFramePr>
            <p:xfrm>
              <a:off x="838685" y="2638364"/>
              <a:ext cx="753888" cy="20873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38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02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编号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800" t="-129231" r="-3200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800" t="-229231" r="-3200" b="-2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800" t="-324242" r="-3200" b="-10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800" t="-430769" r="-3200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表格 28">
                <a:extLst>
                  <a:ext uri="{FF2B5EF4-FFF2-40B4-BE49-F238E27FC236}">
                    <a16:creationId xmlns:a16="http://schemas.microsoft.com/office/drawing/2014/main" id="{2D86B155-3E28-42D8-88B5-E19DE1C5D2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6824529"/>
                  </p:ext>
                </p:extLst>
              </p:nvPr>
            </p:nvGraphicFramePr>
            <p:xfrm>
              <a:off x="9761766" y="2644645"/>
              <a:ext cx="1415285" cy="2083929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4152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84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最大项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0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zh-CN" altLang="en-US" sz="2000" b="1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0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0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altLang="zh-CN" sz="20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zh-CN" altLang="en-US" sz="20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altLang="zh-CN" sz="20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0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表格 28">
                <a:extLst>
                  <a:ext uri="{FF2B5EF4-FFF2-40B4-BE49-F238E27FC236}">
                    <a16:creationId xmlns:a16="http://schemas.microsoft.com/office/drawing/2014/main" id="{2D86B155-3E28-42D8-88B5-E19DE1C5D2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6824529"/>
                  </p:ext>
                </p:extLst>
              </p:nvPr>
            </p:nvGraphicFramePr>
            <p:xfrm>
              <a:off x="9761766" y="2644645"/>
              <a:ext cx="1415285" cy="2083929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14152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84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最大项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29" t="-122727" r="-858" b="-30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29" t="-226154" r="-858" b="-21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29" t="-321212" r="-858" b="-107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29" t="-421212" r="-858" b="-7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格 29">
                <a:extLst>
                  <a:ext uri="{FF2B5EF4-FFF2-40B4-BE49-F238E27FC236}">
                    <a16:creationId xmlns:a16="http://schemas.microsoft.com/office/drawing/2014/main" id="{E60F967D-5689-45C9-A2E4-A1BB1F388E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1321429"/>
                  </p:ext>
                </p:extLst>
              </p:nvPr>
            </p:nvGraphicFramePr>
            <p:xfrm>
              <a:off x="8081052" y="2644644"/>
              <a:ext cx="1415286" cy="2083929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7076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76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45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格 29">
                <a:extLst>
                  <a:ext uri="{FF2B5EF4-FFF2-40B4-BE49-F238E27FC236}">
                    <a16:creationId xmlns:a16="http://schemas.microsoft.com/office/drawing/2014/main" id="{E60F967D-5689-45C9-A2E4-A1BB1F388E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1321429"/>
                  </p:ext>
                </p:extLst>
              </p:nvPr>
            </p:nvGraphicFramePr>
            <p:xfrm>
              <a:off x="8081052" y="2644644"/>
              <a:ext cx="1415286" cy="2083929"/>
            </p:xfrm>
            <a:graphic>
              <a:graphicData uri="http://schemas.openxmlformats.org/drawingml/2006/table">
                <a:tbl>
                  <a:tblPr firstRow="1" bandRow="1">
                    <a:tableStyleId>{FABFCF23-3B69-468F-B69F-88F6DE6A72F2}</a:tableStyleId>
                  </a:tblPr>
                  <a:tblGrid>
                    <a:gridCol w="7076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76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453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0"/>
                          <a:stretch>
                            <a:fillRect l="-855" t="-1250" r="-100855" b="-3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0"/>
                          <a:stretch>
                            <a:fillRect l="-101724" t="-1250" r="-1724" b="-3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0"/>
                          <a:stretch>
                            <a:fillRect l="-855" t="-122727" r="-100855" b="-3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0"/>
                          <a:stretch>
                            <a:fillRect l="-101724" t="-122727" r="-1724" b="-30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0"/>
                          <a:stretch>
                            <a:fillRect l="-855" t="-226154" r="-100855" b="-2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0"/>
                          <a:stretch>
                            <a:fillRect l="-101724" t="-226154" r="-1724" b="-20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0"/>
                          <a:stretch>
                            <a:fillRect l="-855" t="-321212" r="-100855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0"/>
                          <a:stretch>
                            <a:fillRect l="-101724" t="-321212" r="-1724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98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0"/>
                          <a:stretch>
                            <a:fillRect l="-855" t="-421212" r="-100855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0"/>
                          <a:stretch>
                            <a:fillRect l="-101724" t="-421212" r="-1724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30">
                <a:extLst>
                  <a:ext uri="{FF2B5EF4-FFF2-40B4-BE49-F238E27FC236}">
                    <a16:creationId xmlns:a16="http://schemas.microsoft.com/office/drawing/2014/main" id="{88D45AC0-6123-4131-BB15-49E5EB2EF6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4485706"/>
                  </p:ext>
                </p:extLst>
              </p:nvPr>
            </p:nvGraphicFramePr>
            <p:xfrm>
              <a:off x="7044349" y="2641241"/>
              <a:ext cx="753888" cy="20873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38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02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编号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30">
                <a:extLst>
                  <a:ext uri="{FF2B5EF4-FFF2-40B4-BE49-F238E27FC236}">
                    <a16:creationId xmlns:a16="http://schemas.microsoft.com/office/drawing/2014/main" id="{88D45AC0-6123-4131-BB15-49E5EB2EF6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4485706"/>
                  </p:ext>
                </p:extLst>
              </p:nvPr>
            </p:nvGraphicFramePr>
            <p:xfrm>
              <a:off x="7044349" y="2641241"/>
              <a:ext cx="753888" cy="2087332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38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021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编号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1"/>
                          <a:stretch>
                            <a:fillRect l="-800" t="-129231" r="-3200" b="-3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1"/>
                          <a:stretch>
                            <a:fillRect l="-800" t="-229231" r="-3200" b="-2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1"/>
                          <a:stretch>
                            <a:fillRect l="-800" t="-329231" r="-3200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1"/>
                          <a:stretch>
                            <a:fillRect l="-800" t="-429231" r="-3200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D8B1717-AFA8-45C0-AD76-B2747A0E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33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08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E60801C-9396-47D2-9B8A-437B6B7E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" y="0"/>
            <a:ext cx="12191957" cy="900000"/>
          </a:xfrm>
          <a:solidFill>
            <a:schemeClr val="accent5">
              <a:lumMod val="20000"/>
              <a:lumOff val="80000"/>
              <a:alpha val="50196"/>
            </a:schemeClr>
          </a:solidFill>
        </p:spPr>
        <p:txBody>
          <a:bodyPr/>
          <a:lstStyle/>
          <a:p>
            <a:r>
              <a:rPr lang="en-US" altLang="zh-CN" sz="40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40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40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4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dirty="0"/>
              <a:t>逻辑</a:t>
            </a:r>
            <a:r>
              <a:rPr lang="zh-CN" altLang="en-US" sz="4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</a:t>
            </a:r>
            <a:r>
              <a:rPr lang="zh-CN" altLang="en-US" sz="4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4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9E720F-650B-4FFE-AE62-ABCFA3D763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735" y="1017496"/>
                <a:ext cx="11108484" cy="52935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eaLnBrk="1" hangingPunct="1">
                  <a:lnSpc>
                    <a:spcPct val="2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sz="280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i="1" smtClean="0">
                        <a:latin typeface="Cambria Math"/>
                      </a:rPr>
                      <m:t> =</m:t>
                    </m:r>
                    <m:acc>
                      <m:accPr>
                        <m:chr m:val="̅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zh-CN" sz="2800" i="1">
                        <a:latin typeface="Cambria Math"/>
                        <a:cs typeface="Tahoma" pitchFamily="34" charset="0"/>
                      </a:rPr>
                      <m:t> +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US" altLang="zh-CN" sz="2800" i="1">
                        <a:latin typeface="Cambria Math"/>
                        <a:cs typeface="Tahoma" pitchFamily="34" charset="0"/>
                      </a:rPr>
                      <m:t> 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ahoma" pitchFamily="34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zh-CN" sz="2800" i="1">
                        <a:latin typeface="Cambria Math"/>
                      </a:rPr>
                      <m:t>=</m:t>
                    </m:r>
                    <m:r>
                      <a:rPr lang="en-US" altLang="zh-CN" sz="2800" i="1">
                        <a:latin typeface="Cambria Math"/>
                      </a:rPr>
                      <m:t>𝑚</m:t>
                    </m:r>
                    <m:r>
                      <a:rPr lang="en-US" altLang="zh-CN" sz="2800" i="1" baseline="-25000">
                        <a:latin typeface="Cambria Math"/>
                      </a:rPr>
                      <m:t>0</m:t>
                    </m:r>
                    <m:r>
                      <a:rPr lang="en-US" altLang="zh-CN" sz="2800" i="1">
                        <a:latin typeface="Cambria Math"/>
                      </a:rPr>
                      <m:t>+</m:t>
                    </m:r>
                    <m:r>
                      <a:rPr lang="en-US" altLang="zh-CN" sz="2800" i="1">
                        <a:latin typeface="Cambria Math"/>
                      </a:rPr>
                      <m:t>𝑚</m:t>
                    </m:r>
                    <m:r>
                      <a:rPr lang="en-US" altLang="zh-CN" sz="2800" i="1" baseline="-25000">
                        <a:latin typeface="Cambria Math"/>
                      </a:rPr>
                      <m:t>3</m:t>
                    </m:r>
                    <m:r>
                      <a:rPr lang="en-US" altLang="zh-CN" sz="2800" i="1">
                        <a:latin typeface="Cambria Math"/>
                      </a:rPr>
                      <m:t>+</m:t>
                    </m:r>
                    <m:r>
                      <a:rPr lang="en-US" altLang="zh-CN" sz="2800" i="1">
                        <a:latin typeface="Cambria Math"/>
                      </a:rPr>
                      <m:t>𝑚</m:t>
                    </m:r>
                    <m:r>
                      <a:rPr lang="en-US" altLang="zh-CN" sz="2800" i="1" baseline="-25000">
                        <a:latin typeface="Cambria Math"/>
                      </a:rPr>
                      <m:t>4 </m:t>
                    </m:r>
                    <m:r>
                      <a:rPr lang="en-US" altLang="zh-CN" sz="28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sz="2800" i="1">
                        <a:latin typeface="Cambria Math"/>
                      </a:rPr>
                      <m:t>𝑚</m:t>
                    </m:r>
                    <m:r>
                      <a:rPr lang="en-US" altLang="zh-CN" sz="2800" i="1">
                        <a:latin typeface="Cambria Math"/>
                      </a:rPr>
                      <m:t>(0,3,4)</m:t>
                    </m:r>
                  </m:oMath>
                </a14:m>
                <a:endParaRPr lang="en-US" altLang="zh-CN" sz="2800" dirty="0"/>
              </a:p>
              <a:p>
                <a:pPr marL="0" eaLnBrk="1" hangingPunct="1">
                  <a:lnSpc>
                    <a:spcPct val="2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= </m:t>
                    </m:r>
                    <m:r>
                      <a:rPr lang="en-US" altLang="zh-CN" sz="2800" i="1">
                        <a:latin typeface="Cambria Math"/>
                      </a:rPr>
                      <m:t>𝑚</m:t>
                    </m:r>
                    <m:r>
                      <a:rPr lang="en-US" altLang="zh-CN" sz="2800" i="1" baseline="-25000">
                        <a:latin typeface="Cambria Math"/>
                      </a:rPr>
                      <m:t>1</m:t>
                    </m:r>
                    <m:r>
                      <a:rPr lang="en-US" altLang="zh-CN" sz="2800" i="1">
                        <a:latin typeface="Cambria Math"/>
                      </a:rPr>
                      <m:t>+</m:t>
                    </m:r>
                    <m:r>
                      <a:rPr lang="en-US" altLang="zh-CN" sz="2800" i="1">
                        <a:latin typeface="Cambria Math"/>
                      </a:rPr>
                      <m:t>𝑚</m:t>
                    </m:r>
                    <m:r>
                      <a:rPr lang="en-US" altLang="zh-CN" sz="2800" i="1" baseline="-25000">
                        <a:latin typeface="Cambria Math"/>
                      </a:rPr>
                      <m:t>2</m:t>
                    </m:r>
                    <m:r>
                      <a:rPr lang="en-US" altLang="zh-CN" sz="2800" i="1">
                        <a:latin typeface="Cambria Math"/>
                      </a:rPr>
                      <m:t>+</m:t>
                    </m:r>
                    <m:r>
                      <a:rPr lang="en-US" altLang="zh-CN" sz="2800" i="1">
                        <a:latin typeface="Cambria Math"/>
                      </a:rPr>
                      <m:t>𝑚</m:t>
                    </m:r>
                    <m:r>
                      <a:rPr lang="en-US" altLang="zh-CN" sz="2800" i="1" baseline="-25000">
                        <a:latin typeface="Cambria Math"/>
                      </a:rPr>
                      <m:t>5</m:t>
                    </m:r>
                    <m:r>
                      <a:rPr lang="en-US" altLang="zh-CN" sz="2800" i="1">
                        <a:latin typeface="Cambria Math"/>
                      </a:rPr>
                      <m:t>+</m:t>
                    </m:r>
                    <m:r>
                      <a:rPr lang="en-US" altLang="zh-CN" sz="2800" i="1">
                        <a:latin typeface="Cambria Math"/>
                      </a:rPr>
                      <m:t>𝑚</m:t>
                    </m:r>
                    <m:r>
                      <a:rPr lang="en-US" altLang="zh-CN" sz="2800" i="1" baseline="-25000">
                        <a:latin typeface="Cambria Math"/>
                      </a:rPr>
                      <m:t>6</m:t>
                    </m:r>
                    <m:r>
                      <a:rPr lang="en-US" altLang="zh-CN" sz="2800" i="1">
                        <a:latin typeface="Cambria Math"/>
                      </a:rPr>
                      <m:t>+</m:t>
                    </m:r>
                    <m:r>
                      <a:rPr lang="en-US" altLang="zh-CN" sz="2800" i="1" baseline="-25000">
                        <a:latin typeface="Cambria Math"/>
                      </a:rPr>
                      <m:t> </m:t>
                    </m:r>
                    <m:r>
                      <a:rPr lang="en-US" altLang="zh-CN" sz="2800" i="1">
                        <a:latin typeface="Cambria Math"/>
                      </a:rPr>
                      <m:t>𝑚</m:t>
                    </m:r>
                    <m:r>
                      <a:rPr lang="en-US" altLang="zh-CN" sz="2800" i="1" baseline="-25000">
                        <a:latin typeface="Cambria Math"/>
                      </a:rPr>
                      <m:t>7</m:t>
                    </m:r>
                    <m:r>
                      <a:rPr lang="en-US" altLang="zh-CN" sz="28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sz="2800" i="1">
                        <a:latin typeface="Cambria Math"/>
                      </a:rPr>
                      <m:t>𝑚</m:t>
                    </m:r>
                    <m:r>
                      <a:rPr lang="en-US" altLang="zh-CN" sz="2800" i="1">
                        <a:latin typeface="Cambria Math"/>
                      </a:rPr>
                      <m:t>(1,2,5,6,7)</m:t>
                    </m:r>
                  </m:oMath>
                </a14:m>
                <a:br>
                  <a:rPr lang="en-US" altLang="zh-CN" sz="2800" dirty="0"/>
                </a:br>
                <a:r>
                  <a:rPr lang="en-US" altLang="zh-CN" sz="2800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2800" i="1">
                        <a:latin typeface="Cambria Math"/>
                      </a:rPr>
                      <m:t>𝑧</m:t>
                    </m:r>
                    <m:r>
                      <a:rPr lang="en-US" altLang="zh-CN" sz="28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800" i="1">
                        <a:latin typeface="Cambria Math"/>
                      </a:rPr>
                      <m:t>𝑦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zh-CN" sz="2800" i="1">
                        <a:latin typeface="Cambria Math"/>
                      </a:rPr>
                      <m:t>+</m:t>
                    </m:r>
                    <m:r>
                      <a:rPr lang="en-US" altLang="zh-CN" sz="2800" i="1">
                        <a:latin typeface="Cambria Math"/>
                      </a:rPr>
                      <m:t>𝑥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2800" i="1">
                        <a:latin typeface="Cambria Math"/>
                      </a:rPr>
                      <m:t>𝑧</m:t>
                    </m:r>
                    <m:r>
                      <a:rPr lang="en-US" altLang="zh-CN" sz="2800" i="1">
                        <a:latin typeface="Cambria Math"/>
                      </a:rPr>
                      <m:t>+</m:t>
                    </m:r>
                    <m:r>
                      <a:rPr lang="en-US" altLang="zh-CN" sz="2800" i="1">
                        <a:latin typeface="Cambria Math"/>
                      </a:rPr>
                      <m:t>𝑥𝑦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zh-CN" sz="2800" i="1">
                        <a:latin typeface="Cambria Math"/>
                      </a:rPr>
                      <m:t>+</m:t>
                    </m:r>
                    <m:r>
                      <a:rPr lang="en-US" altLang="zh-CN" sz="2800" i="1">
                        <a:latin typeface="Cambria Math"/>
                      </a:rPr>
                      <m:t>𝑥𝑦𝑧</m:t>
                    </m:r>
                  </m:oMath>
                </a14:m>
                <a:endParaRPr lang="en-US" altLang="zh-CN" sz="2800" baseline="-25000" dirty="0"/>
              </a:p>
              <a:p>
                <a:pPr marL="0" eaLnBrk="1" hangingPunct="1">
                  <a:lnSpc>
                    <a:spcPct val="2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= (</m:t>
                    </m:r>
                    <m:r>
                      <a:rPr lang="en-US" altLang="zh-CN" sz="2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sz="2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𝑦</m:t>
                    </m:r>
                    <m:r>
                      <a:rPr lang="en-US" altLang="zh-CN" sz="2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zh-CN" sz="2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)(</m:t>
                    </m:r>
                    <m:r>
                      <a:rPr lang="en-US" altLang="zh-CN" sz="2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sz="2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2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𝑧</m:t>
                    </m:r>
                    <m:r>
                      <a:rPr lang="en-US" altLang="zh-CN" sz="2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)(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𝑦</m:t>
                    </m:r>
                    <m:r>
                      <a:rPr lang="en-US" altLang="zh-CN" sz="2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zh-CN" sz="2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)(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2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𝑧</m:t>
                    </m:r>
                    <m:r>
                      <a:rPr lang="en-US" altLang="zh-CN" sz="2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)(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2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zh-CN" sz="2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) </m:t>
                    </m:r>
                  </m:oMath>
                </a14:m>
                <a:br>
                  <a:rPr lang="en-US" altLang="zh-CN" sz="2800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zh-CN" sz="2800" dirty="0">
                    <a:solidFill>
                      <a:schemeClr val="bg1">
                        <a:lumMod val="50000"/>
                      </a:schemeClr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𝑀</m:t>
                    </m:r>
                    <m:r>
                      <a:rPr lang="en-US" altLang="zh-CN" sz="2800" i="1" baseline="-250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1</m:t>
                    </m:r>
                    <m:r>
                      <a:rPr lang="en-US" altLang="zh-CN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𝑀</m:t>
                    </m:r>
                    <m:r>
                      <a:rPr lang="en-US" altLang="zh-CN" sz="2800" i="1" baseline="-250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2</m:t>
                    </m:r>
                    <m:r>
                      <a:rPr lang="en-US" altLang="zh-CN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𝑀</m:t>
                    </m:r>
                    <m:r>
                      <a:rPr lang="en-US" altLang="zh-CN" sz="2800" i="1" baseline="-250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5</m:t>
                    </m:r>
                    <m:r>
                      <a:rPr lang="en-US" altLang="zh-CN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𝑀</m:t>
                    </m:r>
                    <m:r>
                      <a:rPr lang="en-US" altLang="zh-CN" sz="2800" i="1" baseline="-250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6</m:t>
                    </m:r>
                    <m:r>
                      <a:rPr lang="en-US" altLang="zh-CN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𝑀</m:t>
                    </m:r>
                    <m:r>
                      <a:rPr lang="en-US" altLang="zh-CN" sz="2800" i="1" baseline="-250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7 </m:t>
                    </m:r>
                    <m:r>
                      <a:rPr lang="en-US" altLang="zh-CN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𝑀</m:t>
                        </m:r>
                        <m: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(1,2,5,6,7)</m:t>
                        </m:r>
                      </m:e>
                    </m:nary>
                  </m:oMath>
                </a14:m>
                <a:endParaRPr lang="en-US" altLang="zh-CN" sz="28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eaLnBrk="1" hangingPunct="1">
                  <a:lnSpc>
                    <a:spcPct val="2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= </m:t>
                    </m:r>
                    <m:r>
                      <a:rPr lang="en-US" altLang="zh-CN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𝑀</m:t>
                    </m:r>
                    <m:r>
                      <a:rPr lang="en-US" altLang="zh-CN" sz="2800" i="1" baseline="-250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0</m:t>
                    </m:r>
                    <m:r>
                      <a:rPr lang="en-US" altLang="zh-CN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𝑀</m:t>
                    </m:r>
                    <m:r>
                      <a:rPr lang="en-US" altLang="zh-CN" sz="2800" i="1" baseline="-250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3</m:t>
                    </m:r>
                    <m:r>
                      <a:rPr lang="en-US" altLang="zh-CN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𝑀</m:t>
                    </m:r>
                    <m:r>
                      <a:rPr lang="en-US" altLang="zh-CN" sz="2800" i="1" baseline="-250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4</m:t>
                    </m:r>
                    <m:r>
                      <a:rPr lang="en-US" altLang="zh-CN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𝑀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0,3,4</m:t>
                            </m:r>
                          </m:e>
                        </m:d>
                        <m:r>
                          <a:rPr lang="en-US" altLang="zh-CN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CN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altLang="zh-CN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800" baseline="-25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eaLnBrk="1" hangingPunct="1">
                  <a:lnSpc>
                    <a:spcPct val="200000"/>
                  </a:lnSpc>
                  <a:spcBef>
                    <a:spcPts val="0"/>
                  </a:spcBef>
                </a:pPr>
                <a:endParaRPr lang="en-US" altLang="zh-CN" sz="2800" baseline="-25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9E720F-650B-4FFE-AE62-ABCFA3D76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735" y="1017496"/>
                <a:ext cx="11108484" cy="52935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C7B0A2-E760-4D3A-B8FF-224FCCE0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34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48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B5EA3-A51A-4957-8B8F-9ED9DC7A753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  <a:alpha val="50196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</a:rPr>
              <a:t>最小项、最大项</a:t>
            </a:r>
            <a:endParaRPr lang="zh-CN" altLang="en-US" spc="0" dirty="0">
              <a:solidFill>
                <a:schemeClr val="bg1">
                  <a:lumMod val="50000"/>
                </a:schemeClr>
              </a:solidFill>
              <a:cs typeface="Tahom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5A1560DB-B371-4284-99CB-4F4CF83AE7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839" y="916103"/>
                <a:ext cx="11707541" cy="55981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2600" dirty="0">
                    <a:solidFill>
                      <a:schemeClr val="tx1"/>
                    </a:solidFill>
                  </a:rPr>
                  <a:t>对于一个具有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个变量的逻辑问题，在输入变量的任意一种取值情况下，总有：</a:t>
                </a:r>
                <a:endParaRPr lang="en-US" altLang="zh-CN" sz="2600" dirty="0">
                  <a:solidFill>
                    <a:schemeClr val="tx1"/>
                  </a:solidFill>
                </a:endParaRPr>
              </a:p>
              <a:p>
                <a:pPr marL="514350" indent="-514350">
                  <a:lnSpc>
                    <a:spcPct val="1700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CN" altLang="en-US" sz="2600" dirty="0">
                    <a:solidFill>
                      <a:schemeClr val="tx1"/>
                    </a:solidFill>
                  </a:rPr>
                  <a:t>必有且仅有一个</a:t>
                </a:r>
                <a:r>
                  <a:rPr lang="zh-CN" altLang="en-US" sz="2600" b="1" dirty="0"/>
                  <a:t>最大项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的逻辑值为</a:t>
                </a:r>
                <a:r>
                  <a:rPr lang="en-US" altLang="zh-CN" sz="2600" b="1" dirty="0">
                    <a:solidFill>
                      <a:schemeClr val="tx1"/>
                    </a:solidFill>
                  </a:rPr>
                  <a:t>0 </a:t>
                </a:r>
                <a:r>
                  <a:rPr lang="en-US" altLang="zh-CN" sz="26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600" dirty="0"/>
                  <a:t>)</a:t>
                </a:r>
                <a:r>
                  <a:rPr lang="en-US" altLang="zh-CN" sz="2600" b="1" dirty="0"/>
                  <a:t> 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；</a:t>
                </a:r>
                <a:br>
                  <a:rPr lang="en-US" altLang="zh-CN" sz="2600" dirty="0">
                    <a:solidFill>
                      <a:schemeClr val="tx1"/>
                    </a:solidFill>
                  </a:rPr>
                </a:br>
                <a:r>
                  <a:rPr lang="zh-CN" altLang="en-US" sz="2600" dirty="0">
                    <a:solidFill>
                      <a:schemeClr val="tx1"/>
                    </a:solidFill>
                  </a:rPr>
                  <a:t>必有且仅有一个</a:t>
                </a:r>
                <a:r>
                  <a:rPr lang="zh-CN" altLang="en-US" sz="2600" b="1" dirty="0">
                    <a:solidFill>
                      <a:schemeClr val="tx1"/>
                    </a:solidFill>
                  </a:rPr>
                  <a:t>最</a:t>
                </a:r>
                <a:r>
                  <a:rPr lang="zh-CN" altLang="en-US" sz="2600" b="1" dirty="0"/>
                  <a:t>小</a:t>
                </a:r>
                <a:r>
                  <a:rPr lang="zh-CN" altLang="en-US" sz="2600" b="1" dirty="0">
                    <a:solidFill>
                      <a:schemeClr val="tx1"/>
                    </a:solidFill>
                  </a:rPr>
                  <a:t>项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的逻辑值为</a:t>
                </a:r>
                <a:r>
                  <a:rPr lang="en-US" altLang="zh-CN" sz="2600" b="1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26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600" dirty="0"/>
                  <a:t>).</a:t>
                </a:r>
                <a:endParaRPr lang="en-US" altLang="zh-CN" sz="2600" dirty="0">
                  <a:solidFill>
                    <a:schemeClr val="tx1"/>
                  </a:solidFill>
                </a:endParaRPr>
              </a:p>
              <a:p>
                <a:pPr marL="514350" indent="-514350">
                  <a:lnSpc>
                    <a:spcPct val="1700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CN" altLang="en-US" sz="2600" dirty="0">
                    <a:solidFill>
                      <a:schemeClr val="tx1"/>
                    </a:solidFill>
                  </a:rPr>
                  <a:t>任意两个不同的</a:t>
                </a:r>
                <a:r>
                  <a:rPr lang="zh-CN" altLang="en-US" sz="2600" b="1" dirty="0">
                    <a:solidFill>
                      <a:schemeClr val="tx1"/>
                    </a:solidFill>
                  </a:rPr>
                  <a:t>最小项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之积为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0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altLang="zh-CN" sz="2600" dirty="0">
                    <a:solidFill>
                      <a:schemeClr val="tx1"/>
                    </a:solidFill>
                  </a:rPr>
                </a:br>
                <a:r>
                  <a:rPr lang="zh-CN" altLang="en-US" sz="2600" dirty="0">
                    <a:solidFill>
                      <a:schemeClr val="tx1"/>
                    </a:solidFill>
                  </a:rPr>
                  <a:t>任意两个不同的</a:t>
                </a:r>
                <a:r>
                  <a:rPr lang="zh-CN" altLang="en-US" sz="2600" b="1" dirty="0">
                    <a:solidFill>
                      <a:schemeClr val="tx1"/>
                    </a:solidFill>
                  </a:rPr>
                  <a:t>最大项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之和为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1.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600" dirty="0">
                  <a:solidFill>
                    <a:schemeClr val="tx1"/>
                  </a:solidFill>
                </a:endParaRPr>
              </a:p>
              <a:p>
                <a:pPr marL="514350" indent="-514350">
                  <a:lnSpc>
                    <a:spcPct val="1700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CN" altLang="en-US" sz="2600" dirty="0">
                    <a:solidFill>
                      <a:schemeClr val="tx1"/>
                    </a:solidFill>
                  </a:rPr>
                  <a:t>全体</a:t>
                </a:r>
                <a:r>
                  <a:rPr lang="zh-CN" altLang="en-US" sz="2600" b="1" dirty="0">
                    <a:solidFill>
                      <a:schemeClr val="tx1"/>
                    </a:solidFill>
                  </a:rPr>
                  <a:t>最小项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之和为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；</a:t>
                </a:r>
                <a:br>
                  <a:rPr lang="en-US" altLang="zh-CN" sz="2600" dirty="0">
                    <a:solidFill>
                      <a:schemeClr val="tx1"/>
                    </a:solidFill>
                  </a:rPr>
                </a:br>
                <a:r>
                  <a:rPr lang="zh-CN" altLang="en-US" sz="2600" dirty="0">
                    <a:solidFill>
                      <a:schemeClr val="tx1"/>
                    </a:solidFill>
                  </a:rPr>
                  <a:t>全体</a:t>
                </a:r>
                <a:r>
                  <a:rPr lang="zh-CN" altLang="en-US" sz="2600" b="1" dirty="0">
                    <a:solidFill>
                      <a:schemeClr val="tx1"/>
                    </a:solidFill>
                  </a:rPr>
                  <a:t>最大项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之积为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0.</a:t>
                </a:r>
              </a:p>
              <a:p>
                <a:pPr marL="514350" indent="-514350">
                  <a:lnSpc>
                    <a:spcPct val="1700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CN" altLang="en-US" sz="2600" dirty="0">
                    <a:solidFill>
                      <a:schemeClr val="tx1"/>
                    </a:solidFill>
                  </a:rPr>
                  <a:t>下标相同的</a:t>
                </a:r>
                <a:r>
                  <a:rPr lang="zh-CN" altLang="en-US" sz="2600" b="1" dirty="0">
                    <a:solidFill>
                      <a:schemeClr val="tx1"/>
                    </a:solidFill>
                  </a:rPr>
                  <a:t>最小项</a:t>
                </a:r>
                <a:r>
                  <a:rPr lang="zh-CN" altLang="en-US" sz="2600" dirty="0">
                    <a:solidFill>
                      <a:schemeClr val="tx1"/>
                    </a:solidFill>
                  </a:rPr>
                  <a:t>和</a:t>
                </a:r>
                <a:r>
                  <a:rPr lang="zh-CN" altLang="en-US" sz="2600" b="1" dirty="0">
                    <a:solidFill>
                      <a:schemeClr val="tx1"/>
                    </a:solidFill>
                  </a:rPr>
                  <a:t>最大项</a:t>
                </a:r>
                <a:r>
                  <a:rPr lang="zh-CN" altLang="en-US" sz="2600" dirty="0"/>
                  <a:t>互为</a:t>
                </a:r>
                <a:r>
                  <a:rPr lang="zh-CN" altLang="en-US" sz="2600" b="1" dirty="0">
                    <a:solidFill>
                      <a:schemeClr val="accent1"/>
                    </a:solidFill>
                  </a:rPr>
                  <a:t>反函数</a:t>
                </a:r>
                <a:r>
                  <a:rPr lang="zh-CN" altLang="en-US" sz="2600" dirty="0"/>
                  <a:t>。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600" dirty="0"/>
              </a:p>
            </p:txBody>
          </p:sp>
        </mc:Choice>
        <mc:Fallback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5A1560DB-B371-4284-99CB-4F4CF83AE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9" y="916103"/>
                <a:ext cx="11707541" cy="5598185"/>
              </a:xfrm>
              <a:prstGeom prst="rect">
                <a:avLst/>
              </a:prstGeom>
              <a:blipFill>
                <a:blip r:embed="rId2"/>
                <a:stretch>
                  <a:fillRect l="-938" b="-1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234DC02-7CE9-4AE3-B45F-B9DC3C802565}"/>
                  </a:ext>
                </a:extLst>
              </p:cNvPr>
              <p:cNvSpPr/>
              <p:nvPr/>
            </p:nvSpPr>
            <p:spPr>
              <a:xfrm>
                <a:off x="3807523" y="4734655"/>
                <a:ext cx="1544077" cy="987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234DC02-7CE9-4AE3-B45F-B9DC3C802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523" y="4734655"/>
                <a:ext cx="1544077" cy="987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4E96942-972E-4CC8-B8F9-209009E0F45F}"/>
                  </a:ext>
                </a:extLst>
              </p:cNvPr>
              <p:cNvSpPr/>
              <p:nvPr/>
            </p:nvSpPr>
            <p:spPr>
              <a:xfrm>
                <a:off x="5535049" y="4728772"/>
                <a:ext cx="1532279" cy="987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4E96942-972E-4CC8-B8F9-209009E0F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049" y="4728772"/>
                <a:ext cx="1532279" cy="987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A070BC8-2BE3-4CBB-A31E-8849E91243C4}"/>
                  </a:ext>
                </a:extLst>
              </p:cNvPr>
              <p:cNvSpPr/>
              <p:nvPr/>
            </p:nvSpPr>
            <p:spPr>
              <a:xfrm>
                <a:off x="5529918" y="3564365"/>
                <a:ext cx="9888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A070BC8-2BE3-4CBB-A31E-8849E9124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918" y="3564365"/>
                <a:ext cx="988860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6E04F400-7EE0-49BC-9660-1419CD89F4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4300021"/>
                  </p:ext>
                </p:extLst>
              </p:nvPr>
            </p:nvGraphicFramePr>
            <p:xfrm>
              <a:off x="7627959" y="2345487"/>
              <a:ext cx="2402353" cy="357629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906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69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06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1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386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925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zh-CN" altLang="en-US" sz="1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0"/>
                            <a:t>最小项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/>
                            <a:t>标识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  <a:endParaRPr lang="zh-CN" altLang="en-US" sz="18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  <a:endParaRPr lang="zh-CN" altLang="en-US" sz="18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  <a:endParaRPr lang="zh-CN" altLang="en-US" sz="18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0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0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0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0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0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zh-CN" altLang="en-US" sz="20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0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0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0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0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zh-CN" altLang="en-US" sz="2000" b="1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0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6E04F400-7EE0-49BC-9660-1419CD89F4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4300021"/>
                  </p:ext>
                </p:extLst>
              </p:nvPr>
            </p:nvGraphicFramePr>
            <p:xfrm>
              <a:off x="7627959" y="2345487"/>
              <a:ext cx="2402353" cy="357629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906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69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06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01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386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925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83" t="-4615" r="-731250" b="-82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741" t="-4615" r="-550000" b="-82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19149" t="-4615" r="-531915" b="-82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0"/>
                            <a:t>最小项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 b="0"/>
                            <a:t>标识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  <a:endParaRPr lang="zh-CN" altLang="en-US" sz="18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  <a:endParaRPr lang="zh-CN" altLang="en-US" sz="18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accent6"/>
                              </a:solidFill>
                            </a:rPr>
                            <a:t>0</a:t>
                          </a:r>
                          <a:endParaRPr lang="zh-CN" altLang="en-US" sz="1800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4895" t="-104615" r="-74825" b="-72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84466" t="-104615" r="-3883" b="-72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0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0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4895" t="-204615" r="-74825" b="-62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84466" t="-204615" r="-3883" b="-62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0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0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4895" t="-300000" r="-74825" b="-5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84466" t="-300000" r="-3883" b="-5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0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4895" t="-406154" r="-74825" b="-4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84466" t="-406154" r="-3883" b="-4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0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0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4895" t="-498485" r="-74825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84466" t="-498485" r="-3883" b="-3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0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4895" t="-607692" r="-74825" b="-22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84466" t="-607692" r="-3883" b="-22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0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4895" t="-696970" r="-74825" b="-1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84466" t="-696970" r="-3883" b="-1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zh-CN" altLang="en-US" sz="18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4895" t="-809231" r="-7482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84466" t="-809231" r="-3883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9F22CE85-912D-4166-AD8F-18E6B903B2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9353298"/>
                  </p:ext>
                </p:extLst>
              </p:nvPr>
            </p:nvGraphicFramePr>
            <p:xfrm>
              <a:off x="10129574" y="2345487"/>
              <a:ext cx="1997565" cy="357629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3317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658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2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/>
                            <a:t>最大项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/>
                            <a:t>标识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000" b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sz="2000" b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800" b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000" b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sz="2000" b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800" b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000" b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altLang="zh-CN" sz="2000" b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800" b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000" b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altLang="zh-CN" sz="2000" b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800" b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altLang="zh-CN" sz="2000" b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sz="2000" b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800" b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altLang="zh-CN" sz="2000" b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sz="2000" b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800" b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altLang="zh-CN" sz="2000" b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altLang="zh-CN" sz="2000" b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800" b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altLang="zh-CN" sz="2000" b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altLang="zh-CN" sz="2000" b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800" b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9F22CE85-912D-4166-AD8F-18E6B903B2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9353298"/>
                  </p:ext>
                </p:extLst>
              </p:nvPr>
            </p:nvGraphicFramePr>
            <p:xfrm>
              <a:off x="10129574" y="2345487"/>
              <a:ext cx="1997565" cy="357629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3317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658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2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/>
                            <a:t>最大项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400"/>
                            <a:t>标识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57" t="-104615" r="-52055" b="-7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0000" t="-104615" r="-3636" b="-71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57" t="-204615" r="-52055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0000" t="-204615" r="-3636" b="-61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57" t="-300000" r="-52055" b="-5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0000" t="-300000" r="-3636" b="-5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57" t="-406154" r="-52055" b="-4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0000" t="-406154" r="-3636" b="-41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57" t="-498485" r="-52055" b="-3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0000" t="-498485" r="-3636" b="-3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57" t="-607692" r="-52055" b="-2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0000" t="-607692" r="-3636" b="-20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57" t="-696970" r="-52055" b="-10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0000" t="-696970" r="-3636" b="-10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979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457" t="-809231" r="-52055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0000" t="-809231" r="-3636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7DC062-AB34-417F-8917-99044135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35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906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B5EA3-A51A-4957-8B8F-9ED9DC7A753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  <a:alpha val="50196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pc="0" dirty="0">
                <a:cs typeface="Tahoma" pitchFamily="34" charset="0"/>
              </a:rPr>
              <a:t>同一逻辑问题，表达式之间的关系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03181F8C-36FD-46A3-9FD8-0F4A34127C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837" y="1034206"/>
                <a:ext cx="8799757" cy="2294520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1500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CN" altLang="en-US" sz="2600" dirty="0"/>
                  <a:t>一个</a:t>
                </a:r>
                <a:r>
                  <a:rPr lang="zh-CN" altLang="en-US" sz="2600" u="sng" dirty="0"/>
                  <a:t>逻辑函数</a:t>
                </a:r>
                <a:r>
                  <a:rPr lang="zh-CN" altLang="en-US" sz="2600" dirty="0"/>
                  <a:t>与</a:t>
                </a:r>
                <a:r>
                  <a:rPr lang="zh-CN" altLang="en-US" sz="2600" u="sng" dirty="0"/>
                  <a:t>其反函数</a:t>
                </a:r>
                <a:r>
                  <a:rPr lang="zh-CN" altLang="en-US" sz="2600" dirty="0"/>
                  <a:t>的逻辑表达之间，存在</a:t>
                </a:r>
                <a:r>
                  <a:rPr lang="zh-CN" altLang="en-US" sz="2600" b="1" dirty="0"/>
                  <a:t>互补</a:t>
                </a:r>
                <a:r>
                  <a:rPr lang="zh-CN" altLang="en-US" sz="2600" dirty="0"/>
                  <a:t>关系：</a:t>
                </a:r>
                <a:br>
                  <a:rPr lang="en-US" altLang="zh-CN" sz="2600" dirty="0"/>
                </a:br>
                <a:r>
                  <a:rPr lang="zh-CN" altLang="en-US" sz="26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6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CN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sSub>
                      <m:sSubPr>
                        <m:ctrlPr>
                          <a:rPr lang="en-US" altLang="zh-CN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600" dirty="0"/>
                  <a:t>，则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acc>
                    <m:r>
                      <a:rPr lang="en-US" altLang="zh-CN" sz="26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CN" sz="26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𝚷</m:t>
                    </m:r>
                    <m:sSub>
                      <m:sSubPr>
                        <m:ctrlPr>
                          <a:rPr lang="en-US" altLang="zh-CN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sz="2600" b="1" dirty="0"/>
              </a:p>
              <a:p>
                <a:pPr marL="514350" indent="-514350">
                  <a:lnSpc>
                    <a:spcPct val="1500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CN" altLang="en-US" sz="2600" dirty="0"/>
                  <a:t>一个逻辑函数的两种范式逻辑表达之间，存在以下关系：</a:t>
                </a:r>
                <a:br>
                  <a:rPr lang="en-US" altLang="zh-CN" sz="2600" dirty="0"/>
                </a:br>
                <a:r>
                  <a:rPr lang="zh-CN" altLang="en-US" sz="26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600" b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CN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sSub>
                      <m:sSubPr>
                        <m:ctrlPr>
                          <a:rPr lang="en-US" altLang="zh-CN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6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6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CN" sz="26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𝚷</m:t>
                    </m:r>
                    <m:sSub>
                      <m:sSubPr>
                        <m:ctrlPr>
                          <a:rPr lang="en-US" altLang="zh-CN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6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600" dirty="0"/>
                  <a:t>其中 </a:t>
                </a:r>
                <a14:m>
                  <m:oMath xmlns:m="http://schemas.openxmlformats.org/officeDocument/2006/math">
                    <m:r>
                      <a:rPr lang="en-US" altLang="zh-CN" sz="2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600" dirty="0"/>
                  <a:t>。</a:t>
                </a:r>
                <a:endParaRPr lang="en-US" altLang="zh-CN" sz="26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03181F8C-36FD-46A3-9FD8-0F4A34127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37" y="1034206"/>
                <a:ext cx="8799757" cy="2294520"/>
              </a:xfrm>
              <a:prstGeom prst="rect">
                <a:avLst/>
              </a:prstGeom>
              <a:blipFill>
                <a:blip r:embed="rId3"/>
                <a:stretch>
                  <a:fillRect l="-761" b="-4497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6B51BB79-DC0A-4C77-B047-B3D4FF9905F5}"/>
              </a:ext>
            </a:extLst>
          </p:cNvPr>
          <p:cNvGrpSpPr/>
          <p:nvPr/>
        </p:nvGrpSpPr>
        <p:grpSpPr>
          <a:xfrm>
            <a:off x="363050" y="3744558"/>
            <a:ext cx="11449465" cy="2947845"/>
            <a:chOff x="142618" y="3744558"/>
            <a:chExt cx="11449465" cy="29478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CC5024E2-26BF-4C2A-8748-5D8EFF4E790E}"/>
                    </a:ext>
                  </a:extLst>
                </p:cNvPr>
                <p:cNvSpPr txBox="1"/>
                <p:nvPr/>
              </p:nvSpPr>
              <p:spPr>
                <a:xfrm>
                  <a:off x="142618" y="3744558"/>
                  <a:ext cx="93633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【</a:t>
                  </a:r>
                  <a:r>
                    <a:rPr lang="zh-CN" altLang="en-US" sz="2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例</a:t>
                  </a:r>
                  <a:r>
                    <a:rPr lang="en-US" altLang="zh-CN" sz="2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】</a:t>
                  </a:r>
                  <a:r>
                    <a:rPr lang="zh-CN" altLang="en-US" sz="2400" dirty="0"/>
                    <a:t>求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𝐴𝐵𝐶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(0,1,3,6,7)</m:t>
                      </m:r>
                    </m:oMath>
                  </a14:m>
                  <a:r>
                    <a:rPr lang="zh-CN" altLang="en-US" sz="2400" dirty="0"/>
                    <a:t>，求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lang="zh-CN" altLang="en-US" sz="2400" dirty="0"/>
                    <a:t>的</a:t>
                  </a:r>
                  <a:r>
                    <a:rPr lang="zh-CN" altLang="en-US" sz="2400" b="1" dirty="0"/>
                    <a:t>和之积</a:t>
                  </a:r>
                  <a:r>
                    <a:rPr lang="zh-CN" altLang="en-US" sz="2400" dirty="0"/>
                    <a:t>形式及其反函数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acc>
                    </m:oMath>
                  </a14:m>
                  <a:r>
                    <a:rPr lang="zh-CN" altLang="en-US" sz="2400" dirty="0"/>
                    <a:t>。</a:t>
                  </a: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CC5024E2-26BF-4C2A-8748-5D8EFF4E7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18" y="3744558"/>
                  <a:ext cx="9363332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042" t="-9211" r="-1628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882639A-00D0-4AB1-A806-6734F2628FB1}"/>
                    </a:ext>
                  </a:extLst>
                </p:cNvPr>
                <p:cNvSpPr/>
                <p:nvPr/>
              </p:nvSpPr>
              <p:spPr>
                <a:xfrm>
                  <a:off x="918505" y="4405299"/>
                  <a:ext cx="9373079" cy="4624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原函数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𝐴𝐵𝐶</m:t>
                            </m:r>
                          </m:e>
                        </m:d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0,1,3,6,7</m:t>
                            </m:r>
                          </m:e>
                        </m:d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𝐴𝐵𝐶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882639A-00D0-4AB1-A806-6734F2628F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505" y="4405299"/>
                  <a:ext cx="9373079" cy="462434"/>
                </a:xfrm>
                <a:prstGeom prst="rect">
                  <a:avLst/>
                </a:prstGeom>
                <a:blipFill>
                  <a:blip r:embed="rId5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5F9E84B9-1D0D-4466-A929-112984526273}"/>
                    </a:ext>
                  </a:extLst>
                </p:cNvPr>
                <p:cNvSpPr/>
                <p:nvPr/>
              </p:nvSpPr>
              <p:spPr>
                <a:xfrm>
                  <a:off x="327836" y="6229969"/>
                  <a:ext cx="9860776" cy="4624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dirty="0"/>
                    <a:t>根据</a:t>
                  </a:r>
                  <a14:m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关系②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𝐴𝐵𝐶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)(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)(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5F9E84B9-1D0D-4466-A929-1129845262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36" y="6229969"/>
                  <a:ext cx="9860776" cy="462434"/>
                </a:xfrm>
                <a:prstGeom prst="rect">
                  <a:avLst/>
                </a:prstGeom>
                <a:blipFill>
                  <a:blip r:embed="rId6"/>
                  <a:stretch>
                    <a:fillRect l="-989" t="-9211" r="-1483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4CCA6E8D-7AEC-40EA-8045-B384989DF5E2}"/>
                    </a:ext>
                  </a:extLst>
                </p:cNvPr>
                <p:cNvSpPr/>
                <p:nvPr/>
              </p:nvSpPr>
              <p:spPr>
                <a:xfrm>
                  <a:off x="327836" y="4990014"/>
                  <a:ext cx="513711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dirty="0"/>
                    <a:t>根据</a:t>
                  </a:r>
                  <a14:m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关系①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𝐴𝐵𝐶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0,1,3,6,7</m:t>
                          </m:r>
                        </m:e>
                      </m:d>
                    </m:oMath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4CCA6E8D-7AEC-40EA-8045-B384989DF5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36" y="4990014"/>
                  <a:ext cx="5137112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898" t="-9333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96CD11E-C282-4918-A321-58ED7D78E8FD}"/>
                    </a:ext>
                  </a:extLst>
                </p:cNvPr>
                <p:cNvSpPr/>
                <p:nvPr/>
              </p:nvSpPr>
              <p:spPr>
                <a:xfrm>
                  <a:off x="3031213" y="5550380"/>
                  <a:ext cx="8560870" cy="4624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)(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)(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C96CD11E-C282-4918-A321-58ED7D78E8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1213" y="5550380"/>
                  <a:ext cx="8560870" cy="462434"/>
                </a:xfrm>
                <a:prstGeom prst="rect">
                  <a:avLst/>
                </a:prstGeom>
                <a:blipFill>
                  <a:blip r:embed="rId8"/>
                  <a:stretch>
                    <a:fillRect r="-1922"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AAB01EC-A01F-453C-9BF4-408E5CB52595}"/>
                </a:ext>
              </a:extLst>
            </p:cNvPr>
            <p:cNvSpPr/>
            <p:nvPr/>
          </p:nvSpPr>
          <p:spPr>
            <a:xfrm>
              <a:off x="142618" y="4406068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</a:rPr>
                <a:t>【</a:t>
              </a: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</a:rPr>
                <a:t>解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</a:rPr>
                <a:t>】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671EB7C-0D32-47E3-8B5F-2E76D665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36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4A6D6ECF-17E1-456E-9A61-801C4B841C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4267642"/>
                  </p:ext>
                </p:extLst>
              </p:nvPr>
            </p:nvGraphicFramePr>
            <p:xfrm>
              <a:off x="9986356" y="979253"/>
              <a:ext cx="2022766" cy="32918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33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871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33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6948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2891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18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altLang="en-US" sz="18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en-US" sz="1800" i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dirty="0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zh-CN" altLang="en-US" sz="1800" b="1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9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/>
                            <a:t>1</a:t>
                          </a:r>
                          <a:endParaRPr lang="zh-CN" altLang="en-US" sz="18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9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/>
                            <a:t>0</a:t>
                          </a:r>
                          <a:endParaRPr lang="zh-CN" altLang="en-US" sz="18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0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/>
                            <a:t>1</a:t>
                          </a:r>
                          <a:endParaRPr lang="zh-CN" altLang="en-US" sz="18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9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0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0</a:t>
                          </a:r>
                          <a:endParaRPr lang="zh-CN" altLang="en-US" sz="1800" b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lang="zh-CN" altLang="en-US" sz="18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9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0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/>
                            <a:t>1</a:t>
                          </a:r>
                          <a:endParaRPr lang="zh-CN" altLang="en-US" sz="18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89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0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0</a:t>
                          </a:r>
                          <a:endParaRPr lang="zh-CN" altLang="en-US" sz="1800" b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lang="zh-CN" altLang="en-US" sz="18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89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/>
                            <a:t>0</a:t>
                          </a:r>
                          <a:endParaRPr lang="zh-CN" altLang="en-US" sz="18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lang="zh-CN" altLang="en-US" sz="18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89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/>
                            <a:t>0</a:t>
                          </a:r>
                          <a:endParaRPr lang="zh-CN" altLang="en-US" sz="18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/>
                            <a:t>1</a:t>
                          </a:r>
                          <a:endParaRPr lang="zh-CN" altLang="en-US" sz="18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891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/>
                            <a:t>1</a:t>
                          </a:r>
                          <a:endParaRPr lang="zh-CN" altLang="en-US" sz="18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4A6D6ECF-17E1-456E-9A61-801C4B841C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4267642"/>
                  </p:ext>
                </p:extLst>
              </p:nvPr>
            </p:nvGraphicFramePr>
            <p:xfrm>
              <a:off x="9986356" y="979253"/>
              <a:ext cx="2022766" cy="32918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33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871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33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6948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1408" t="-1667" r="-374648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90000" t="-1667" r="-232500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9"/>
                          <a:stretch>
                            <a:fillRect l="-211111" t="-1667" r="-158333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203636" t="-1667" r="-3636" b="-8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/>
                            <a:t>1</a:t>
                          </a:r>
                          <a:endParaRPr lang="zh-CN" altLang="en-US" sz="18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/>
                            <a:t>0</a:t>
                          </a:r>
                          <a:endParaRPr lang="zh-CN" altLang="en-US" sz="18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0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/>
                            <a:t>1</a:t>
                          </a:r>
                          <a:endParaRPr lang="zh-CN" altLang="en-US" sz="18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0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0</a:t>
                          </a:r>
                          <a:endParaRPr lang="zh-CN" altLang="en-US" sz="1800" b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lang="zh-CN" altLang="en-US" sz="18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0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/>
                            <a:t>1</a:t>
                          </a:r>
                          <a:endParaRPr lang="zh-CN" altLang="en-US" sz="18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0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0</a:t>
                          </a:r>
                          <a:endParaRPr lang="zh-CN" altLang="en-US" sz="1800" b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lang="zh-CN" altLang="en-US" sz="18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/>
                            <a:t>0</a:t>
                          </a:r>
                          <a:endParaRPr lang="zh-CN" altLang="en-US" sz="18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lang="zh-CN" altLang="en-US" sz="18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/>
                            <a:t>1</a:t>
                          </a:r>
                          <a:endParaRPr lang="zh-CN" altLang="en-US" sz="1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/>
                            <a:t>0</a:t>
                          </a:r>
                          <a:endParaRPr lang="zh-CN" altLang="en-US" sz="1800" b="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/>
                            <a:t>1</a:t>
                          </a:r>
                          <a:endParaRPr lang="zh-CN" altLang="en-US" sz="18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/>
                            <a:t>1</a:t>
                          </a:r>
                          <a:endParaRPr lang="zh-CN" altLang="en-US" sz="18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250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ADE69B5-CA9A-4BA7-ADCD-2174410D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转换为：标准“</a:t>
            </a:r>
            <a:r>
              <a:rPr lang="zh-CN" altLang="en-US" b="1" dirty="0"/>
              <a:t>与</a:t>
            </a:r>
            <a:r>
              <a:rPr lang="en-US" altLang="zh-CN" b="1" dirty="0"/>
              <a:t>-</a:t>
            </a:r>
            <a:r>
              <a:rPr lang="zh-CN" altLang="en-US" b="1" dirty="0"/>
              <a:t>或</a:t>
            </a:r>
            <a:r>
              <a:rPr lang="zh-CN" altLang="en-US" dirty="0"/>
              <a:t>”表达式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D3AAA3A-82FD-4898-B927-68FCC1570361}"/>
              </a:ext>
            </a:extLst>
          </p:cNvPr>
          <p:cNvSpPr txBox="1">
            <a:spLocks/>
          </p:cNvSpPr>
          <p:nvPr/>
        </p:nvSpPr>
        <p:spPr>
          <a:xfrm>
            <a:off x="2284185" y="1151703"/>
            <a:ext cx="6135915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SzPct val="100000"/>
              <a:buNone/>
            </a:pPr>
            <a:r>
              <a:rPr lang="zh-CN" altLang="en-US" dirty="0"/>
              <a:t>由真值表直接写出最小项表达式。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A4799F-D36A-43FB-A74F-99D23ED83CA2}"/>
              </a:ext>
            </a:extLst>
          </p:cNvPr>
          <p:cNvSpPr txBox="1"/>
          <p:nvPr/>
        </p:nvSpPr>
        <p:spPr>
          <a:xfrm>
            <a:off x="328097" y="1151703"/>
            <a:ext cx="1620192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62D65E6-3FDF-4E38-B926-E34F708BD6CF}"/>
                  </a:ext>
                </a:extLst>
              </p:cNvPr>
              <p:cNvSpPr/>
              <p:nvPr/>
            </p:nvSpPr>
            <p:spPr>
              <a:xfrm>
                <a:off x="2324963" y="1833216"/>
                <a:ext cx="2401619" cy="493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/>
                        </a:rPr>
                        <m:t>𝑌</m:t>
                      </m:r>
                      <m:r>
                        <a:rPr lang="en-US" altLang="zh-CN" sz="2600" i="1" smtClean="0">
                          <a:latin typeface="Cambria Math"/>
                        </a:rPr>
                        <m:t>=</m:t>
                      </m:r>
                      <m:r>
                        <a:rPr lang="en-US" altLang="zh-CN" sz="2600" i="1" smtClean="0">
                          <a:latin typeface="Cambria Math"/>
                        </a:rPr>
                        <m:t>𝐴𝐵</m:t>
                      </m:r>
                      <m:acc>
                        <m:accPr>
                          <m:chr m:val="̅"/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2600" i="1">
                          <a:latin typeface="Cambria Math"/>
                        </a:rPr>
                        <m:t>+</m:t>
                      </m:r>
                      <m:r>
                        <a:rPr lang="en-US" altLang="zh-CN" sz="2600" i="1">
                          <a:latin typeface="Cambria Math"/>
                        </a:rPr>
                        <m:t>𝐵𝐶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62D65E6-3FDF-4E38-B926-E34F708BD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963" y="1833216"/>
                <a:ext cx="2401619" cy="4932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3D1104D-FA17-45E3-B6C6-2A4CD3F91CA5}"/>
                  </a:ext>
                </a:extLst>
              </p:cNvPr>
              <p:cNvSpPr/>
              <p:nvPr/>
            </p:nvSpPr>
            <p:spPr>
              <a:xfrm>
                <a:off x="6934690" y="1833216"/>
                <a:ext cx="379251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/>
                        </a:rPr>
                        <m:t>𝑌</m:t>
                      </m:r>
                      <m:r>
                        <a:rPr lang="en-US" altLang="zh-CN" sz="2600" i="1" smtClean="0">
                          <a:latin typeface="Cambria Math"/>
                        </a:rPr>
                        <m:t>(</m:t>
                      </m:r>
                      <m:r>
                        <a:rPr lang="en-US" altLang="zh-CN" sz="2600" i="1" smtClean="0">
                          <a:latin typeface="Cambria Math"/>
                        </a:rPr>
                        <m:t>𝐴</m:t>
                      </m:r>
                      <m:r>
                        <a:rPr lang="en-US" altLang="zh-CN" sz="2600" i="1" smtClean="0">
                          <a:latin typeface="Cambria Math"/>
                        </a:rPr>
                        <m:t>,</m:t>
                      </m:r>
                      <m:r>
                        <a:rPr lang="en-US" altLang="zh-CN" sz="2600" i="1" smtClean="0">
                          <a:latin typeface="Cambria Math"/>
                        </a:rPr>
                        <m:t>𝐵</m:t>
                      </m:r>
                      <m:r>
                        <a:rPr lang="en-US" altLang="zh-CN" sz="2600" i="1" smtClean="0">
                          <a:latin typeface="Cambria Math"/>
                        </a:rPr>
                        <m:t>,</m:t>
                      </m:r>
                      <m:r>
                        <a:rPr lang="en-US" altLang="zh-CN" sz="2600" i="1" smtClean="0">
                          <a:latin typeface="Cambria Math"/>
                        </a:rPr>
                        <m:t>𝐶</m:t>
                      </m:r>
                      <m:r>
                        <a:rPr lang="en-US" altLang="zh-CN" sz="2600" i="1" smtClean="0">
                          <a:latin typeface="Cambria Math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l-GR" altLang="zh-CN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600" i="1">
                          <a:latin typeface="Cambria Math"/>
                        </a:rPr>
                        <m:t>𝑚</m:t>
                      </m:r>
                      <m:r>
                        <a:rPr lang="en-US" altLang="zh-CN" sz="2600" i="1">
                          <a:latin typeface="Cambria Math"/>
                        </a:rPr>
                        <m:t>(3 , 6 , 7)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3D1104D-FA17-45E3-B6C6-2A4CD3F91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690" y="1833216"/>
                <a:ext cx="379251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DEB032D1-7836-4451-9A5C-42C0F90724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0683644"/>
                  </p:ext>
                </p:extLst>
              </p:nvPr>
            </p:nvGraphicFramePr>
            <p:xfrm>
              <a:off x="1138193" y="2473867"/>
              <a:ext cx="5314477" cy="4119858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8819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895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85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857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8574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8574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A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B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C</a:t>
                          </a:r>
                          <a:endParaRPr lang="zh-CN" alt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0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DEB032D1-7836-4451-9A5C-42C0F90724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0683644"/>
                  </p:ext>
                </p:extLst>
              </p:nvPr>
            </p:nvGraphicFramePr>
            <p:xfrm>
              <a:off x="1138193" y="2473867"/>
              <a:ext cx="5314477" cy="4119858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8819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895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85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857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8574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8574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A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B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C</a:t>
                          </a:r>
                          <a:endParaRPr lang="zh-CN" alt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01379" t="-1333" r="-201379" b="-8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98630" t="-1333" r="-100000" b="-8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1F20BFE8-64CA-4A45-ADD6-D5AF0B606758}"/>
              </a:ext>
            </a:extLst>
          </p:cNvPr>
          <p:cNvCxnSpPr>
            <a:cxnSpLocks/>
          </p:cNvCxnSpPr>
          <p:nvPr/>
        </p:nvCxnSpPr>
        <p:spPr>
          <a:xfrm flipV="1">
            <a:off x="6421400" y="2325659"/>
            <a:ext cx="3096000" cy="219600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C5C7B12F-F5D1-4F32-894D-E6E02E602EBF}"/>
              </a:ext>
            </a:extLst>
          </p:cNvPr>
          <p:cNvCxnSpPr>
            <a:cxnSpLocks/>
          </p:cNvCxnSpPr>
          <p:nvPr/>
        </p:nvCxnSpPr>
        <p:spPr>
          <a:xfrm flipV="1">
            <a:off x="6437035" y="2337796"/>
            <a:ext cx="3456000" cy="356400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2F4D39D3-D726-4148-BFA7-B0168304D898}"/>
              </a:ext>
            </a:extLst>
          </p:cNvPr>
          <p:cNvCxnSpPr>
            <a:cxnSpLocks/>
          </p:cNvCxnSpPr>
          <p:nvPr/>
        </p:nvCxnSpPr>
        <p:spPr>
          <a:xfrm flipV="1">
            <a:off x="6421400" y="2338136"/>
            <a:ext cx="3852000" cy="403200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229481-8550-4545-9523-8CE637A1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37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032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F4BBD8F-5196-4E28-95AE-B6900FFCD76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zh-CN" altLang="en-US" dirty="0"/>
              <a:t>转换为：标准“</a:t>
            </a:r>
            <a:r>
              <a:rPr lang="zh-CN" altLang="en-US" b="1" dirty="0"/>
              <a:t>与</a:t>
            </a:r>
            <a:r>
              <a:rPr lang="en-US" altLang="zh-CN" b="1" dirty="0"/>
              <a:t>-</a:t>
            </a:r>
            <a:r>
              <a:rPr lang="zh-CN" altLang="en-US" b="1" dirty="0"/>
              <a:t>或</a:t>
            </a:r>
            <a:r>
              <a:rPr lang="zh-CN" altLang="en-US" dirty="0"/>
              <a:t>”表达式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50ED90ED-B087-4545-AC71-ECB966A1D9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16842" y="964974"/>
                <a:ext cx="9547061" cy="16546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150000"/>
                  </a:lnSpc>
                  <a:buSzPct val="100000"/>
                  <a:buFont typeface="+mj-ea"/>
                  <a:buAutoNum type="circleNumDbPlain"/>
                </a:pPr>
                <a:r>
                  <a:rPr lang="zh-CN" altLang="en-US" dirty="0"/>
                  <a:t>将给定的逻辑函数化为若干</a:t>
                </a:r>
                <a:r>
                  <a:rPr lang="zh-CN" altLang="en-US" b="1" dirty="0"/>
                  <a:t>乘积项之和</a:t>
                </a:r>
                <a:r>
                  <a:rPr lang="zh-CN" altLang="en-US" dirty="0"/>
                  <a:t>的形式（</a:t>
                </a:r>
                <a:r>
                  <a:rPr lang="zh-CN" altLang="en-US" b="1" dirty="0"/>
                  <a:t>积之和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514350" indent="-514350">
                  <a:lnSpc>
                    <a:spcPct val="150000"/>
                  </a:lnSpc>
                  <a:buSzPct val="100000"/>
                  <a:buFont typeface="+mj-ea"/>
                  <a:buAutoNum type="circleNumDbPlain"/>
                </a:pPr>
                <a:r>
                  <a:rPr lang="zh-CN" altLang="en-US" dirty="0"/>
                  <a:t>利用公式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dirty="0"/>
                  <a:t> 将每个乘积项缺少的因子补全</a:t>
                </a: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50ED90ED-B087-4545-AC71-ECB966A1D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842" y="964974"/>
                <a:ext cx="9547061" cy="1654676"/>
              </a:xfrm>
              <a:prstGeom prst="rect">
                <a:avLst/>
              </a:prstGeom>
              <a:blipFill>
                <a:blip r:embed="rId3"/>
                <a:stretch>
                  <a:fillRect l="-958" r="-1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334FA8B-BBE4-4140-BCE7-02551DC8F71E}"/>
                  </a:ext>
                </a:extLst>
              </p:cNvPr>
              <p:cNvSpPr/>
              <p:nvPr/>
            </p:nvSpPr>
            <p:spPr>
              <a:xfrm>
                <a:off x="4425905" y="2866444"/>
                <a:ext cx="2401619" cy="493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/>
                        </a:rPr>
                        <m:t>𝑌</m:t>
                      </m:r>
                      <m:r>
                        <a:rPr lang="en-US" altLang="zh-CN" sz="2600" i="1" smtClean="0">
                          <a:latin typeface="Cambria Math"/>
                        </a:rPr>
                        <m:t>=</m:t>
                      </m:r>
                      <m:r>
                        <a:rPr lang="en-US" altLang="zh-CN" sz="2600" i="1" smtClean="0">
                          <a:latin typeface="Cambria Math"/>
                        </a:rPr>
                        <m:t>𝐴𝐵</m:t>
                      </m:r>
                      <m:acc>
                        <m:accPr>
                          <m:chr m:val="̅"/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2600" i="1">
                          <a:latin typeface="Cambria Math"/>
                        </a:rPr>
                        <m:t>+</m:t>
                      </m:r>
                      <m:r>
                        <a:rPr lang="en-US" altLang="zh-CN" sz="2600" i="1">
                          <a:latin typeface="Cambria Math"/>
                        </a:rPr>
                        <m:t>𝐵𝐶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334FA8B-BBE4-4140-BCE7-02551DC8F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905" y="2866444"/>
                <a:ext cx="2401619" cy="4932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6922DAB-C893-4496-AB85-AA3340BEEC9B}"/>
                  </a:ext>
                </a:extLst>
              </p:cNvPr>
              <p:cNvSpPr/>
              <p:nvPr/>
            </p:nvSpPr>
            <p:spPr>
              <a:xfrm>
                <a:off x="4720441" y="3531738"/>
                <a:ext cx="3202672" cy="493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/>
                        </a:rPr>
                        <m:t>=</m:t>
                      </m:r>
                      <m:r>
                        <a:rPr lang="en-US" altLang="zh-CN" sz="2600" i="1" smtClean="0">
                          <a:latin typeface="Cambria Math"/>
                        </a:rPr>
                        <m:t>𝐴𝐵</m:t>
                      </m:r>
                      <m:acc>
                        <m:accPr>
                          <m:chr m:val="̅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2600" i="1">
                          <a:latin typeface="Cambria Math"/>
                        </a:rPr>
                        <m:t>+(</m:t>
                      </m:r>
                      <m:r>
                        <a:rPr lang="en-US" altLang="zh-CN" sz="2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altLang="zh-CN" sz="2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600" i="1">
                          <a:latin typeface="Cambria Math"/>
                        </a:rPr>
                        <m:t>)</m:t>
                      </m:r>
                      <m:r>
                        <a:rPr lang="en-US" altLang="zh-CN" sz="2600" i="1">
                          <a:latin typeface="Cambria Math"/>
                        </a:rPr>
                        <m:t>𝐵𝐶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6922DAB-C893-4496-AB85-AA3340BEEC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441" y="3531738"/>
                <a:ext cx="3202672" cy="4932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1F983D7-0E13-4DE1-A243-022DA16C8081}"/>
                  </a:ext>
                </a:extLst>
              </p:cNvPr>
              <p:cNvSpPr/>
              <p:nvPr/>
            </p:nvSpPr>
            <p:spPr>
              <a:xfrm>
                <a:off x="4702744" y="4197032"/>
                <a:ext cx="3356753" cy="493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/>
                        </a:rPr>
                        <m:t>=</m:t>
                      </m:r>
                      <m:r>
                        <a:rPr lang="en-US" altLang="zh-CN" sz="2600" i="1">
                          <a:latin typeface="Cambria Math"/>
                        </a:rPr>
                        <m:t>𝐴𝐵</m:t>
                      </m:r>
                      <m:acc>
                        <m:accPr>
                          <m:chr m:val="̅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2600" i="1">
                          <a:latin typeface="Cambria Math"/>
                        </a:rPr>
                        <m:t>+</m:t>
                      </m:r>
                      <m:r>
                        <a:rPr lang="en-US" altLang="zh-CN" sz="2600" i="1">
                          <a:latin typeface="Cambria Math"/>
                        </a:rPr>
                        <m:t>𝐴𝐵𝐶</m:t>
                      </m:r>
                      <m:r>
                        <a:rPr lang="en-US" altLang="zh-CN" sz="2600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600" i="1">
                          <a:latin typeface="Cambria Math"/>
                        </a:rPr>
                        <m:t>𝐵𝐶</m:t>
                      </m:r>
                    </m:oMath>
                  </m:oMathPara>
                </a14:m>
                <a:endParaRPr lang="zh-CN" altLang="en-US" sz="260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1F983D7-0E13-4DE1-A243-022DA16C80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744" y="4197032"/>
                <a:ext cx="3356753" cy="4932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A0B7A63-2C1F-4D6B-813D-D13EBCED5040}"/>
                  </a:ext>
                </a:extLst>
              </p:cNvPr>
              <p:cNvSpPr/>
              <p:nvPr/>
            </p:nvSpPr>
            <p:spPr>
              <a:xfrm>
                <a:off x="4702744" y="4862326"/>
                <a:ext cx="271202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600" i="1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altLang="zh-CN" sz="2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600" i="1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n-US" altLang="zh-CN" sz="2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6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60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A0B7A63-2C1F-4D6B-813D-D13EBCED50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744" y="4862326"/>
                <a:ext cx="2712024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E3557EC-D07B-43F4-9213-650FD1BE4285}"/>
                  </a:ext>
                </a:extLst>
              </p:cNvPr>
              <p:cNvSpPr/>
              <p:nvPr/>
            </p:nvSpPr>
            <p:spPr>
              <a:xfrm>
                <a:off x="3249875" y="5526787"/>
                <a:ext cx="35338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/>
                        </a:rPr>
                        <m:t>𝑌</m:t>
                      </m:r>
                      <m:r>
                        <a:rPr lang="en-US" altLang="zh-CN" sz="2600" i="1">
                          <a:latin typeface="Cambria Math"/>
                        </a:rPr>
                        <m:t>(</m:t>
                      </m:r>
                      <m:r>
                        <a:rPr lang="en-US" altLang="zh-CN" sz="2600" i="1">
                          <a:latin typeface="Cambria Math"/>
                        </a:rPr>
                        <m:t>𝐴</m:t>
                      </m:r>
                      <m:r>
                        <a:rPr lang="en-US" altLang="zh-CN" sz="2600" i="1">
                          <a:latin typeface="Cambria Math"/>
                        </a:rPr>
                        <m:t>,</m:t>
                      </m:r>
                      <m:r>
                        <a:rPr lang="en-US" altLang="zh-CN" sz="2600" i="1">
                          <a:latin typeface="Cambria Math"/>
                        </a:rPr>
                        <m:t>𝐵</m:t>
                      </m:r>
                      <m:r>
                        <a:rPr lang="en-US" altLang="zh-CN" sz="2600" i="1">
                          <a:latin typeface="Cambria Math"/>
                        </a:rPr>
                        <m:t>,</m:t>
                      </m:r>
                      <m:r>
                        <a:rPr lang="en-US" altLang="zh-CN" sz="2600" i="1">
                          <a:latin typeface="Cambria Math"/>
                        </a:rPr>
                        <m:t>𝐶</m:t>
                      </m:r>
                      <m:r>
                        <a:rPr lang="en-US" altLang="zh-CN" sz="2600" i="1">
                          <a:latin typeface="Cambria Math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l-GR" altLang="zh-CN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600" i="1">
                          <a:latin typeface="Cambria Math"/>
                        </a:rPr>
                        <m:t>𝑚</m:t>
                      </m:r>
                      <m:r>
                        <a:rPr lang="en-US" altLang="zh-CN" sz="2600" i="1">
                          <a:latin typeface="Cambria Math"/>
                        </a:rPr>
                        <m:t>(3,6,7)</m:t>
                      </m:r>
                    </m:oMath>
                  </m:oMathPara>
                </a14:m>
                <a:endParaRPr lang="zh-CN" altLang="en-US" sz="260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E3557EC-D07B-43F4-9213-650FD1BE4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875" y="5526787"/>
                <a:ext cx="353385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53CB91C7-6B00-4986-ACB7-912D3C79C112}"/>
              </a:ext>
            </a:extLst>
          </p:cNvPr>
          <p:cNvSpPr txBox="1"/>
          <p:nvPr/>
        </p:nvSpPr>
        <p:spPr>
          <a:xfrm>
            <a:off x="328097" y="1151703"/>
            <a:ext cx="1620192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5D2EE8-CFA5-49EC-AC94-86D26ADF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38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867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>
                <a:extLst>
                  <a:ext uri="{FF2B5EF4-FFF2-40B4-BE49-F238E27FC236}">
                    <a16:creationId xmlns:a16="http://schemas.microsoft.com/office/drawing/2014/main" id="{BDD61015-BDEA-467F-A670-FE5B344FA3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1957" cy="900000"/>
              </a:xfrm>
              <a:solidFill>
                <a:schemeClr val="accent5">
                  <a:lumMod val="20000"/>
                  <a:lumOff val="80000"/>
                  <a:alpha val="50196"/>
                </a:schemeClr>
              </a:solidFill>
            </p:spPr>
            <p:txBody>
              <a:bodyPr/>
              <a:lstStyle/>
              <a:p>
                <a:r>
                  <a:rPr lang="en-US" altLang="zh-CN" sz="4000" spc="0" dirty="0">
                    <a:solidFill>
                      <a:schemeClr val="bg1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sz="4000" spc="0" dirty="0">
                    <a:solidFill>
                      <a:schemeClr val="bg1">
                        <a:lumMod val="50000"/>
                      </a:schemeClr>
                    </a:solidFill>
                  </a:rPr>
                  <a:t>练习</a:t>
                </a:r>
                <a:r>
                  <a:rPr lang="en-US" altLang="zh-CN" sz="4000" spc="0" dirty="0">
                    <a:solidFill>
                      <a:schemeClr val="bg1">
                        <a:lumMod val="50000"/>
                      </a:schemeClr>
                    </a:solidFill>
                  </a:rPr>
                  <a:t>1】</a:t>
                </a:r>
                <a14:m>
                  <m:oMath xmlns:m="http://schemas.openxmlformats.org/officeDocument/2006/math">
                    <m:r>
                      <a:rPr lang="en-US" altLang="zh-TW" sz="4000" b="0" i="1" spc="0">
                        <a:latin typeface="Cambria Math"/>
                      </a:rPr>
                      <m:t>𝐹</m:t>
                    </m:r>
                    <m:r>
                      <a:rPr lang="en-US" altLang="zh-TW" sz="4000" b="0" i="1" spc="0">
                        <a:latin typeface="Cambria Math"/>
                      </a:rPr>
                      <m:t>=</m:t>
                    </m:r>
                    <m:r>
                      <a:rPr lang="en-US" altLang="zh-TW" sz="4000" b="0" i="1" spc="0">
                        <a:latin typeface="Cambria Math"/>
                      </a:rPr>
                      <m:t>𝐴</m:t>
                    </m:r>
                    <m:r>
                      <a:rPr lang="en-US" altLang="zh-TW" sz="4000" b="0" i="1" spc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sz="4000" i="1" spc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4000" b="0" i="1" spc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TW" sz="4000" b="0" i="1" spc="0">
                        <a:latin typeface="Cambria Math"/>
                      </a:rPr>
                      <m:t>𝐶</m:t>
                    </m:r>
                  </m:oMath>
                </a14:m>
                <a:r>
                  <a:rPr lang="zh-CN" altLang="en-US" sz="4000" spc="0" dirty="0"/>
                  <a:t>  转化为</a:t>
                </a:r>
                <a:r>
                  <a:rPr lang="zh-CN" altLang="en-US" b="1" spc="0" dirty="0"/>
                  <a:t>标准与</a:t>
                </a:r>
                <a:r>
                  <a:rPr lang="en-US" altLang="zh-CN" b="1" spc="0" dirty="0"/>
                  <a:t>-</a:t>
                </a:r>
                <a:r>
                  <a:rPr lang="zh-CN" altLang="en-US" b="1" spc="0" dirty="0"/>
                  <a:t>或式</a:t>
                </a:r>
                <a:endParaRPr lang="zh-CN" altLang="en-US" sz="4000" spc="0" dirty="0"/>
              </a:p>
            </p:txBody>
          </p:sp>
        </mc:Choice>
        <mc:Fallback xmlns="">
          <p:sp>
            <p:nvSpPr>
              <p:cNvPr id="3" name="标题 2">
                <a:extLst>
                  <a:ext uri="{FF2B5EF4-FFF2-40B4-BE49-F238E27FC236}">
                    <a16:creationId xmlns:a16="http://schemas.microsoft.com/office/drawing/2014/main" id="{BDD61015-BDEA-467F-A670-FE5B344FA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1957" cy="900000"/>
              </a:xfrm>
              <a:blipFill>
                <a:blip r:embed="rId2"/>
                <a:stretch>
                  <a:fillRect t="-4730" b="-14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10D325-364D-4679-9E96-3E7FD2BFE5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9079" y="1124744"/>
                <a:ext cx="10353367" cy="49906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/>
                      </a:rPr>
                      <m:t>𝐹</m:t>
                    </m:r>
                    <m:r>
                      <a:rPr lang="en-US" altLang="zh-TW" sz="2400" i="1" smtClean="0">
                        <a:latin typeface="Cambria Math"/>
                      </a:rPr>
                      <m:t>= </m:t>
                    </m:r>
                    <m:r>
                      <a:rPr lang="en-US" altLang="zh-TW" sz="2400" i="1" smtClean="0">
                        <a:latin typeface="Cambria Math"/>
                      </a:rPr>
                      <m:t>𝐴</m:t>
                    </m:r>
                    <m:r>
                      <a:rPr lang="en-US" altLang="zh-TW" sz="2400" i="1" smtClean="0">
                        <a:latin typeface="Cambria Math"/>
                      </a:rPr>
                      <m:t> (</m:t>
                    </m:r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TW" sz="2400" i="1">
                        <a:latin typeface="Cambria Math"/>
                      </a:rPr>
                      <m:t>) +</m:t>
                    </m:r>
                    <m:acc>
                      <m:accPr>
                        <m:chr m:val="̅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TW" sz="2400" i="1">
                        <a:latin typeface="Cambria Math"/>
                      </a:rPr>
                      <m:t>𝐶</m:t>
                    </m:r>
                  </m:oMath>
                </a14:m>
                <a:r>
                  <a:rPr lang="en-US" altLang="zh-TW" sz="2400" dirty="0"/>
                  <a:t>						</a:t>
                </a:r>
                <a:br>
                  <a:rPr lang="en-US" altLang="zh-TW" sz="2400" dirty="0"/>
                </a:br>
                <a:r>
                  <a:rPr lang="en-US" altLang="zh-TW" sz="2400" dirty="0"/>
                  <a:t>  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= </m:t>
                    </m:r>
                    <m:r>
                      <a:rPr lang="en-US" altLang="zh-TW" sz="2400" i="1">
                        <a:latin typeface="Cambria Math"/>
                      </a:rPr>
                      <m:t>𝐴𝐵</m:t>
                    </m:r>
                    <m:r>
                      <a:rPr lang="en-US" altLang="zh-TW" sz="2400" i="1">
                        <a:latin typeface="Cambria Math"/>
                      </a:rPr>
                      <m:t> +</m:t>
                    </m:r>
                    <m:r>
                      <a:rPr lang="en-US" altLang="zh-TW" sz="2400" i="1">
                        <a:latin typeface="Cambria Math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TW" sz="24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TW" sz="2400" i="1">
                        <a:latin typeface="Cambria Math"/>
                      </a:rPr>
                      <m:t>𝐶</m:t>
                    </m:r>
                  </m:oMath>
                </a14:m>
                <a:r>
                  <a:rPr lang="en-US" altLang="zh-TW" sz="2400" dirty="0"/>
                  <a:t>						</a:t>
                </a:r>
                <a:br>
                  <a:rPr lang="en-US" altLang="zh-TW" sz="2400" dirty="0"/>
                </a:br>
                <a:r>
                  <a:rPr lang="en-US" altLang="zh-TW" sz="2400" dirty="0"/>
                  <a:t>  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= </m:t>
                    </m:r>
                    <m:r>
                      <a:rPr lang="en-US" altLang="zh-TW" sz="2400" i="1">
                        <a:latin typeface="Cambria Math"/>
                      </a:rPr>
                      <m:t>𝐴𝐵</m:t>
                    </m:r>
                    <m:r>
                      <a:rPr lang="en-US" altLang="zh-TW" sz="2400" i="1">
                        <a:latin typeface="Cambria Math"/>
                      </a:rPr>
                      <m:t>(</m:t>
                    </m:r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altLang="zh-TW" sz="2400" i="1">
                        <a:latin typeface="Cambria Math"/>
                      </a:rPr>
                      <m:t>) + </m:t>
                    </m:r>
                    <m:r>
                      <a:rPr lang="en-US" altLang="zh-TW" sz="2400" i="1">
                        <a:latin typeface="Cambria Math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TW" sz="2400" i="1" smtClean="0">
                        <a:latin typeface="Cambria Math"/>
                      </a:rPr>
                      <m:t> </m:t>
                    </m:r>
                    <m:r>
                      <a:rPr lang="en-US" altLang="zh-TW" sz="2400" i="1">
                        <a:latin typeface="Cambria Math"/>
                      </a:rPr>
                      <m:t>(</m:t>
                    </m:r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altLang="zh-TW" sz="2400" i="1">
                        <a:latin typeface="Cambria Math"/>
                      </a:rPr>
                      <m:t>) + (</m:t>
                    </m:r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sz="2400" i="1">
                        <a:latin typeface="Cambria Math"/>
                      </a:rPr>
                      <m:t>)</m:t>
                    </m:r>
                    <m:acc>
                      <m:accPr>
                        <m:chr m:val="̅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TW" sz="2400" i="1">
                        <a:latin typeface="Cambria Math"/>
                      </a:rPr>
                      <m:t>𝐶</m:t>
                    </m:r>
                  </m:oMath>
                </a14:m>
                <a:br>
                  <a:rPr lang="en-US" altLang="zh-TW" sz="2400" dirty="0"/>
                </a:br>
                <a:r>
                  <a:rPr lang="en-US" altLang="zh-TW" sz="2400" dirty="0"/>
                  <a:t>  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=</m:t>
                    </m:r>
                    <m:r>
                      <a:rPr lang="en-US" altLang="zh-TW" sz="2400" i="1">
                        <a:latin typeface="Cambria Math"/>
                      </a:rPr>
                      <m:t>𝐴𝐵𝐶</m:t>
                    </m:r>
                    <m:r>
                      <a:rPr lang="en-US" altLang="zh-TW" sz="2400" i="1">
                        <a:latin typeface="Cambria Math"/>
                      </a:rPr>
                      <m:t>+</m:t>
                    </m:r>
                    <m:r>
                      <a:rPr lang="en-US" altLang="zh-TW" sz="2400" i="1">
                        <a:latin typeface="Cambria Math"/>
                      </a:rPr>
                      <m:t>𝐴𝐵</m:t>
                    </m:r>
                    <m:acc>
                      <m:accPr>
                        <m:chr m:val="̅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altLang="zh-TW" sz="2400" i="1">
                        <a:latin typeface="Cambria Math"/>
                      </a:rPr>
                      <m:t>+</m:t>
                    </m:r>
                    <m:r>
                      <a:rPr lang="en-US" altLang="zh-TW" sz="2400" i="1">
                        <a:latin typeface="Cambria Math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TW" sz="2400" i="1">
                        <a:latin typeface="Cambria Math"/>
                      </a:rPr>
                      <m:t>𝐶</m:t>
                    </m:r>
                    <m:r>
                      <a:rPr lang="en-US" altLang="zh-TW" sz="2400" i="1">
                        <a:latin typeface="Cambria Math"/>
                      </a:rPr>
                      <m:t>+</m:t>
                    </m:r>
                    <m:r>
                      <a:rPr lang="en-US" altLang="zh-TW" sz="2400" i="1">
                        <a:latin typeface="Cambria Math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altLang="zh-TW" sz="24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TW" sz="2400" i="1">
                        <a:latin typeface="Cambria Math"/>
                      </a:rPr>
                      <m:t>𝐶</m:t>
                    </m:r>
                    <m:r>
                      <a:rPr lang="en-US" altLang="zh-TW" sz="2400" i="1">
                        <a:latin typeface="Cambria Math"/>
                      </a:rPr>
                      <m:t>               </m:t>
                    </m:r>
                    <m:r>
                      <m:rPr>
                        <m:nor/>
                      </m:rPr>
                      <a:rPr lang="en-US" altLang="zh-CN" sz="2400" b="1" i="1">
                        <a:solidFill>
                          <a:schemeClr val="hlink"/>
                        </a:solidFill>
                        <a:cs typeface="Tahoma" pitchFamily="34" charset="0"/>
                      </a:rPr>
                      <m:t>Note</m:t>
                    </m:r>
                    <m:r>
                      <m:rPr>
                        <m:nor/>
                      </m:rPr>
                      <a:rPr lang="en-US" altLang="zh-CN" sz="2400" i="1">
                        <a:solidFill>
                          <a:schemeClr val="hlink"/>
                        </a:solidFill>
                        <a:cs typeface="Tahoma" pitchFamily="34" charset="0"/>
                      </a:rPr>
                      <m:t>:</m:t>
                    </m:r>
                    <m:r>
                      <m:rPr>
                        <m:nor/>
                      </m:rPr>
                      <a:rPr lang="en-US" altLang="zh-CN" sz="2400" i="1">
                        <a:cs typeface="Tahoma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>
                        <a:cs typeface="Tahoma" pitchFamily="34" charset="0"/>
                      </a:rPr>
                      <m:t>Remove</m:t>
                    </m:r>
                    <m:r>
                      <m:rPr>
                        <m:nor/>
                      </m:rPr>
                      <a:rPr lang="en-US" altLang="zh-CN" sz="2400" i="1">
                        <a:cs typeface="Tahoma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>
                        <a:cs typeface="Tahoma" pitchFamily="34" charset="0"/>
                      </a:rPr>
                      <m:t>Duplicates</m:t>
                    </m:r>
                  </m:oMath>
                </a14:m>
                <a:br>
                  <a:rPr lang="en-US" altLang="zh-TW" sz="2400" dirty="0"/>
                </a:br>
                <a:r>
                  <a:rPr lang="en-US" altLang="zh-TW" sz="1000" dirty="0"/>
                  <a:t>                                               </a:t>
                </a:r>
                <a:r>
                  <a:rPr lang="en-US" altLang="zh-CN" sz="1000" dirty="0">
                    <a:cs typeface="Tahoma" pitchFamily="34" charset="0"/>
                  </a:rPr>
                  <a:t> </a:t>
                </a:r>
                <a:endParaRPr lang="en-US" altLang="zh-TW" sz="1000" dirty="0"/>
              </a:p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𝐹</m:t>
                    </m:r>
                    <m:r>
                      <a:rPr lang="en-US" altLang="zh-TW" sz="2400" i="1">
                        <a:latin typeface="Cambria Math"/>
                      </a:rPr>
                      <m:t> =</m:t>
                    </m:r>
                    <m:acc>
                      <m:accPr>
                        <m:chr m:val="̅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TW" sz="2400" i="1">
                        <a:latin typeface="Cambria Math"/>
                      </a:rPr>
                      <m:t>𝐶</m:t>
                    </m:r>
                    <m:r>
                      <a:rPr lang="en-US" altLang="zh-TW" sz="2400" i="1">
                        <a:latin typeface="Cambria Math"/>
                      </a:rPr>
                      <m:t> +</m:t>
                    </m:r>
                    <m:r>
                      <a:rPr lang="en-US" altLang="zh-TW" sz="2400" i="1">
                        <a:latin typeface="Cambria Math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altLang="zh-TW" sz="2400" i="1">
                        <a:latin typeface="Cambria Math"/>
                      </a:rPr>
                      <m:t>+</m:t>
                    </m:r>
                    <m:r>
                      <a:rPr lang="en-US" altLang="zh-TW" sz="2400" i="1">
                        <a:latin typeface="Cambria Math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TW" sz="2400" i="1">
                        <a:latin typeface="Cambria Math"/>
                      </a:rPr>
                      <m:t>𝐶</m:t>
                    </m:r>
                    <m:r>
                      <a:rPr lang="en-US" altLang="zh-TW" sz="2400" i="1">
                        <a:latin typeface="Cambria Math"/>
                      </a:rPr>
                      <m:t>+</m:t>
                    </m:r>
                    <m:r>
                      <a:rPr lang="en-US" altLang="zh-TW" sz="2400" i="1">
                        <a:latin typeface="Cambria Math"/>
                      </a:rPr>
                      <m:t>𝐴𝐵</m:t>
                    </m:r>
                    <m:acc>
                      <m:accPr>
                        <m:chr m:val="̅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altLang="zh-TW" sz="2400" i="1">
                        <a:latin typeface="Cambria Math"/>
                      </a:rPr>
                      <m:t>+ </m:t>
                    </m:r>
                    <m:r>
                      <a:rPr lang="en-US" altLang="zh-TW" sz="2400" i="1">
                        <a:latin typeface="Cambria Math"/>
                      </a:rPr>
                      <m:t>𝐴𝐵𝐶</m:t>
                    </m:r>
                    <m:r>
                      <a:rPr lang="en-US" altLang="zh-TW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400" dirty="0"/>
                  <a:t>	</a:t>
                </a:r>
                <a:br>
                  <a:rPr lang="en-US" altLang="zh-TW" sz="2400" dirty="0"/>
                </a:br>
                <a:r>
                  <a:rPr lang="en-US" altLang="zh-TW" sz="2400" dirty="0"/>
                  <a:t>   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= </m:t>
                    </m:r>
                    <m:r>
                      <a:rPr lang="en-US" altLang="zh-TW" sz="2400" i="1">
                        <a:latin typeface="Cambria Math"/>
                      </a:rPr>
                      <m:t>𝑚</m:t>
                    </m:r>
                    <m:r>
                      <a:rPr lang="en-US" altLang="zh-TW" sz="2400" i="1" baseline="-25000">
                        <a:latin typeface="Cambria Math"/>
                      </a:rPr>
                      <m:t>1</m:t>
                    </m:r>
                    <m:r>
                      <a:rPr lang="en-US" altLang="zh-TW" sz="2400" i="1">
                        <a:latin typeface="Cambria Math"/>
                      </a:rPr>
                      <m:t> + </m:t>
                    </m:r>
                    <m:r>
                      <a:rPr lang="en-US" altLang="zh-TW" sz="2400" i="1">
                        <a:latin typeface="Cambria Math"/>
                      </a:rPr>
                      <m:t>𝑚</m:t>
                    </m:r>
                    <m:r>
                      <a:rPr lang="en-US" altLang="zh-TW" sz="2400" i="1" baseline="-25000">
                        <a:latin typeface="Cambria Math"/>
                      </a:rPr>
                      <m:t>4 </m:t>
                    </m:r>
                    <m:r>
                      <a:rPr lang="en-US" altLang="zh-TW" sz="2400" i="1">
                        <a:latin typeface="Cambria Math"/>
                      </a:rPr>
                      <m:t>+ </m:t>
                    </m:r>
                    <m:r>
                      <a:rPr lang="en-US" altLang="zh-TW" sz="2400" i="1">
                        <a:latin typeface="Cambria Math"/>
                      </a:rPr>
                      <m:t>𝑚</m:t>
                    </m:r>
                    <m:r>
                      <a:rPr lang="en-US" altLang="zh-TW" sz="2400" i="1" baseline="-25000">
                        <a:latin typeface="Cambria Math"/>
                      </a:rPr>
                      <m:t>5</m:t>
                    </m:r>
                    <m:r>
                      <a:rPr lang="en-US" altLang="zh-TW" sz="2400" i="1">
                        <a:latin typeface="Cambria Math"/>
                      </a:rPr>
                      <m:t> + </m:t>
                    </m:r>
                    <m:r>
                      <a:rPr lang="en-US" altLang="zh-TW" sz="2400" i="1">
                        <a:latin typeface="Cambria Math"/>
                      </a:rPr>
                      <m:t>𝑚</m:t>
                    </m:r>
                    <m:r>
                      <a:rPr lang="en-US" altLang="zh-TW" sz="2400" i="1" baseline="-25000">
                        <a:latin typeface="Cambria Math"/>
                      </a:rPr>
                      <m:t>6 </m:t>
                    </m:r>
                    <m:r>
                      <a:rPr lang="en-US" altLang="zh-TW" sz="2400" i="1">
                        <a:latin typeface="Cambria Math"/>
                      </a:rPr>
                      <m:t>+ </m:t>
                    </m:r>
                    <m:r>
                      <a:rPr lang="en-US" altLang="zh-TW" sz="2400" i="1">
                        <a:latin typeface="Cambria Math"/>
                      </a:rPr>
                      <m:t>𝑚</m:t>
                    </m:r>
                    <m:r>
                      <a:rPr lang="en-US" altLang="zh-TW" sz="2400" i="1" baseline="-25000">
                        <a:latin typeface="Cambria Math"/>
                      </a:rPr>
                      <m:t>7</m:t>
                    </m:r>
                  </m:oMath>
                </a14:m>
                <a:br>
                  <a:rPr lang="en-US" altLang="zh-TW" sz="2400" i="1" dirty="0"/>
                </a:br>
                <a:endParaRPr lang="en-US" altLang="zh-TW" sz="1000" i="1" dirty="0"/>
              </a:p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𝐹</m:t>
                    </m:r>
                    <m:r>
                      <a:rPr lang="en-US" altLang="zh-TW" sz="2400" i="1">
                        <a:latin typeface="Cambria Math"/>
                      </a:rPr>
                      <m:t>(</m:t>
                    </m:r>
                    <m:r>
                      <a:rPr lang="en-US" altLang="zh-TW" sz="2400" i="1">
                        <a:latin typeface="Cambria Math"/>
                      </a:rPr>
                      <m:t>𝐴</m:t>
                    </m:r>
                    <m:r>
                      <a:rPr lang="en-US" altLang="zh-TW" sz="2400" i="1">
                        <a:latin typeface="Cambria Math"/>
                      </a:rPr>
                      <m:t>,</m:t>
                    </m:r>
                    <m:r>
                      <a:rPr lang="en-US" altLang="zh-TW" sz="2400" i="1">
                        <a:latin typeface="Cambria Math"/>
                      </a:rPr>
                      <m:t>𝐵</m:t>
                    </m:r>
                    <m:r>
                      <a:rPr lang="en-US" altLang="zh-TW" sz="2400" i="1">
                        <a:latin typeface="Cambria Math"/>
                      </a:rPr>
                      <m:t>,</m:t>
                    </m:r>
                    <m:r>
                      <a:rPr lang="en-US" altLang="zh-TW" sz="2400" i="1">
                        <a:latin typeface="Cambria Math"/>
                      </a:rPr>
                      <m:t>𝐶</m:t>
                    </m:r>
                    <m:r>
                      <a:rPr lang="en-US" altLang="zh-TW" sz="2400" i="1">
                        <a:latin typeface="Cambria Math"/>
                      </a:rPr>
                      <m:t>) =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400" i="1">
                            <a:latin typeface="Cambria Math"/>
                          </a:rPr>
                          <m:t>(1, 4, 5, 6, 7)</m:t>
                        </m:r>
                      </m:e>
                    </m:nary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10D325-364D-4679-9E96-3E7FD2BFE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9079" y="1124744"/>
                <a:ext cx="10353367" cy="4990670"/>
              </a:xfrm>
              <a:prstGeom prst="rect">
                <a:avLst/>
              </a:prstGeom>
              <a:blipFill>
                <a:blip r:embed="rId3"/>
                <a:stretch>
                  <a:fillRect l="-118" b="-81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5D636EF-622B-4B1A-9465-CD8F148C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39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3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0720B54-EEC8-4407-888D-73EC73D69142}"/>
              </a:ext>
            </a:extLst>
          </p:cNvPr>
          <p:cNvSpPr/>
          <p:nvPr/>
        </p:nvSpPr>
        <p:spPr>
          <a:xfrm>
            <a:off x="3884744" y="900000"/>
            <a:ext cx="4426395" cy="59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5CD834E-3C94-444B-AFDA-5ED67549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基本</a:t>
            </a:r>
            <a:r>
              <a:rPr lang="zh-CN" altLang="en-US" dirty="0"/>
              <a:t>逻辑</a:t>
            </a:r>
            <a:r>
              <a:rPr lang="zh-CN" altLang="en-US" sz="4000" dirty="0"/>
              <a:t>运算：</a:t>
            </a:r>
            <a:r>
              <a:rPr lang="en-US" altLang="zh-CN" sz="3600" dirty="0"/>
              <a:t>3</a:t>
            </a:r>
            <a:r>
              <a:rPr lang="zh-CN" altLang="en-US" sz="3600" dirty="0"/>
              <a:t>种运算就可以表达所有的逻辑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7C43C9-041B-4D48-9FDC-D09092275875}"/>
              </a:ext>
            </a:extLst>
          </p:cNvPr>
          <p:cNvSpPr txBox="1"/>
          <p:nvPr/>
        </p:nvSpPr>
        <p:spPr>
          <a:xfrm>
            <a:off x="1173576" y="1032689"/>
            <a:ext cx="1609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或</a:t>
            </a:r>
            <a:r>
              <a:rPr lang="zh-CN" altLang="en-US" sz="2800" dirty="0"/>
              <a:t>运算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FFCB15-4D0F-4D3A-A795-139BB28B5DD8}"/>
              </a:ext>
            </a:extLst>
          </p:cNvPr>
          <p:cNvSpPr txBox="1"/>
          <p:nvPr/>
        </p:nvSpPr>
        <p:spPr>
          <a:xfrm>
            <a:off x="9757143" y="1032689"/>
            <a:ext cx="1319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非</a:t>
            </a:r>
            <a:r>
              <a:rPr lang="zh-CN" altLang="en-US" sz="2800" dirty="0"/>
              <a:t>运算</a:t>
            </a:r>
            <a:endParaRPr lang="zh-CN" altLang="en-US" sz="20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C5411E4-5288-4663-86D9-457622C8C4A2}"/>
              </a:ext>
            </a:extLst>
          </p:cNvPr>
          <p:cNvGrpSpPr/>
          <p:nvPr/>
        </p:nvGrpSpPr>
        <p:grpSpPr>
          <a:xfrm>
            <a:off x="2227720" y="1830770"/>
            <a:ext cx="1360950" cy="1782530"/>
            <a:chOff x="1528152" y="2109313"/>
            <a:chExt cx="1360950" cy="17825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AEAC559-4DC9-41F7-A2D9-CE3FCCF3C64B}"/>
                    </a:ext>
                  </a:extLst>
                </p:cNvPr>
                <p:cNvSpPr txBox="1"/>
                <p:nvPr/>
              </p:nvSpPr>
              <p:spPr>
                <a:xfrm>
                  <a:off x="1528152" y="2109313"/>
                  <a:ext cx="136095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0=0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AEAC559-4DC9-41F7-A2D9-CE3FCCF3C6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152" y="2109313"/>
                  <a:ext cx="136095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484" r="-4484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194C8D3-52E4-47DC-B54D-2E43545D7B54}"/>
                    </a:ext>
                  </a:extLst>
                </p:cNvPr>
                <p:cNvSpPr txBox="1"/>
                <p:nvPr/>
              </p:nvSpPr>
              <p:spPr>
                <a:xfrm>
                  <a:off x="1528152" y="2575470"/>
                  <a:ext cx="136095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1=1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194C8D3-52E4-47DC-B54D-2E43545D7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152" y="2575470"/>
                  <a:ext cx="136095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4484" r="-4484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D763D723-6D0D-4B96-BFFC-91C78BF85901}"/>
                    </a:ext>
                  </a:extLst>
                </p:cNvPr>
                <p:cNvSpPr txBox="1"/>
                <p:nvPr/>
              </p:nvSpPr>
              <p:spPr>
                <a:xfrm>
                  <a:off x="1528152" y="3047179"/>
                  <a:ext cx="136095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D763D723-6D0D-4B96-BFFC-91C78BF85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152" y="3047179"/>
                  <a:ext cx="136095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4484" r="-4484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248C62E5-DF56-41E7-AF89-9F9AD58A0CA3}"/>
                    </a:ext>
                  </a:extLst>
                </p:cNvPr>
                <p:cNvSpPr txBox="1"/>
                <p:nvPr/>
              </p:nvSpPr>
              <p:spPr>
                <a:xfrm>
                  <a:off x="1528152" y="3522511"/>
                  <a:ext cx="136095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1=1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248C62E5-DF56-41E7-AF89-9F9AD58A0C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152" y="3522511"/>
                  <a:ext cx="136095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484" r="-4484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F300609-9F48-47D1-848D-8FDBAFB53383}"/>
              </a:ext>
            </a:extLst>
          </p:cNvPr>
          <p:cNvGrpSpPr/>
          <p:nvPr/>
        </p:nvGrpSpPr>
        <p:grpSpPr>
          <a:xfrm>
            <a:off x="10771676" y="2358032"/>
            <a:ext cx="824969" cy="836258"/>
            <a:chOff x="1528152" y="2109313"/>
            <a:chExt cx="824969" cy="8362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C4946BF-322F-40FA-9CD6-77B19A32C3B9}"/>
                    </a:ext>
                  </a:extLst>
                </p:cNvPr>
                <p:cNvSpPr txBox="1"/>
                <p:nvPr/>
              </p:nvSpPr>
              <p:spPr>
                <a:xfrm>
                  <a:off x="1528152" y="2109313"/>
                  <a:ext cx="824969" cy="3701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C4946BF-322F-40FA-9CD6-77B19A32C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152" y="2109313"/>
                  <a:ext cx="824969" cy="370101"/>
                </a:xfrm>
                <a:prstGeom prst="rect">
                  <a:avLst/>
                </a:prstGeom>
                <a:blipFill>
                  <a:blip r:embed="rId13"/>
                  <a:stretch>
                    <a:fillRect l="-7353" t="-3279" r="-7353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BAC57AE9-C13D-4296-A42E-313BF99DB056}"/>
                    </a:ext>
                  </a:extLst>
                </p:cNvPr>
                <p:cNvSpPr txBox="1"/>
                <p:nvPr/>
              </p:nvSpPr>
              <p:spPr>
                <a:xfrm>
                  <a:off x="1528152" y="2575470"/>
                  <a:ext cx="824969" cy="3701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BAC57AE9-C13D-4296-A42E-313BF99DB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152" y="2575470"/>
                  <a:ext cx="824969" cy="370101"/>
                </a:xfrm>
                <a:prstGeom prst="rect">
                  <a:avLst/>
                </a:prstGeom>
                <a:blipFill>
                  <a:blip r:embed="rId14"/>
                  <a:stretch>
                    <a:fillRect l="-7353" t="-3279" r="-7353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50A2B5D0-3F25-4856-B45D-F88D5B06C30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434" y="1985708"/>
            <a:ext cx="1609725" cy="61912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889B503-3F3B-4117-BC1A-2DFAB32E56F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71543" y="2541216"/>
            <a:ext cx="1319213" cy="485775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17962147-7D67-4782-8841-C39E7E2EC628}"/>
              </a:ext>
            </a:extLst>
          </p:cNvPr>
          <p:cNvGrpSpPr/>
          <p:nvPr/>
        </p:nvGrpSpPr>
        <p:grpSpPr>
          <a:xfrm>
            <a:off x="1111959" y="5951746"/>
            <a:ext cx="10224363" cy="461665"/>
            <a:chOff x="1111959" y="6147690"/>
            <a:chExt cx="10224363" cy="46166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5094849-8FF8-45B8-8103-95C9FC268F04}"/>
                </a:ext>
              </a:extLst>
            </p:cNvPr>
            <p:cNvSpPr txBox="1"/>
            <p:nvPr/>
          </p:nvSpPr>
          <p:spPr>
            <a:xfrm>
              <a:off x="1111959" y="6147690"/>
              <a:ext cx="102243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1"/>
                  </a:solidFill>
                </a:rPr>
                <a:t> </a:t>
              </a:r>
              <a:r>
                <a:rPr lang="zh-CN" altLang="en-US" sz="2400" dirty="0">
                  <a:solidFill>
                    <a:schemeClr val="accent1"/>
                  </a:solidFill>
                </a:rPr>
                <a:t>低                                                                                                             高</a:t>
              </a: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5BF0DB36-5575-4D54-BF9E-B61E21893BD2}"/>
                </a:ext>
              </a:extLst>
            </p:cNvPr>
            <p:cNvCxnSpPr>
              <a:cxnSpLocks/>
            </p:cNvCxnSpPr>
            <p:nvPr/>
          </p:nvCxnSpPr>
          <p:spPr>
            <a:xfrm>
              <a:off x="2027063" y="6378522"/>
              <a:ext cx="8424000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28C94C2-9C01-46E8-8729-131D32A84887}"/>
                </a:ext>
              </a:extLst>
            </p:cNvPr>
            <p:cNvSpPr txBox="1"/>
            <p:nvPr/>
          </p:nvSpPr>
          <p:spPr>
            <a:xfrm>
              <a:off x="5715001" y="6147690"/>
              <a:ext cx="1169208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</a:rPr>
                <a:t>优先级</a:t>
              </a:r>
              <a:endParaRPr lang="zh-CN" altLang="en-US" sz="2400" b="1" dirty="0"/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745E9C7D-C7DE-486D-B8D3-E1B363AD3EE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8537" y="2968118"/>
            <a:ext cx="932487" cy="646000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3199B57F-9CFE-4897-B4F7-938F8A201E2F}"/>
              </a:ext>
            </a:extLst>
          </p:cNvPr>
          <p:cNvGrpSpPr/>
          <p:nvPr/>
        </p:nvGrpSpPr>
        <p:grpSpPr>
          <a:xfrm>
            <a:off x="278070" y="3811027"/>
            <a:ext cx="11736309" cy="1919288"/>
            <a:chOff x="278070" y="3811027"/>
            <a:chExt cx="11736309" cy="1919288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756B4A88-C973-4268-B5FA-584FFB7D1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401075" y="4024404"/>
              <a:ext cx="3333750" cy="1604963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2F5B7E59-1201-4FC2-A72C-CDB27C535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680629" y="4256926"/>
              <a:ext cx="3333750" cy="1400175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7A63FF9F-E421-4819-BEF3-8CE601B83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78070" y="3811027"/>
              <a:ext cx="3333750" cy="1919288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A667FEC-D0C2-4215-8B2D-19CAE30289F3}"/>
                </a:ext>
              </a:extLst>
            </p:cNvPr>
            <p:cNvSpPr txBox="1"/>
            <p:nvPr/>
          </p:nvSpPr>
          <p:spPr>
            <a:xfrm>
              <a:off x="5121165" y="4557928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开</a:t>
              </a:r>
              <a:r>
                <a:rPr lang="en-US" altLang="zh-CN" sz="2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-0</a:t>
              </a:r>
            </a:p>
            <a:p>
              <a:r>
                <a:rPr lang="zh-CN" alt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关</a:t>
              </a:r>
              <a:r>
                <a:rPr lang="en-US" altLang="zh-CN" sz="2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-1</a:t>
              </a:r>
              <a:endParaRPr lang="zh-CN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B862C33-5E2E-439F-A11B-E87AD527EB6D}"/>
                </a:ext>
              </a:extLst>
            </p:cNvPr>
            <p:cNvSpPr txBox="1"/>
            <p:nvPr/>
          </p:nvSpPr>
          <p:spPr>
            <a:xfrm>
              <a:off x="6050315" y="4557928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亮</a:t>
              </a:r>
              <a:r>
                <a:rPr lang="en-US" altLang="zh-CN" sz="2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-1</a:t>
              </a:r>
            </a:p>
            <a:p>
              <a:r>
                <a:rPr lang="zh-CN" alt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灭</a:t>
              </a:r>
              <a:r>
                <a:rPr lang="en-US" altLang="zh-CN" sz="2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-0</a:t>
              </a:r>
              <a:endParaRPr lang="zh-CN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6FCCAA70-886B-42B0-B5A5-C71A7194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4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F2A31EE-F3F2-4DBB-8100-F8DA9E376D38}"/>
              </a:ext>
            </a:extLst>
          </p:cNvPr>
          <p:cNvSpPr txBox="1"/>
          <p:nvPr/>
        </p:nvSpPr>
        <p:spPr>
          <a:xfrm>
            <a:off x="5180106" y="1028689"/>
            <a:ext cx="1609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与</a:t>
            </a:r>
            <a:r>
              <a:rPr lang="zh-CN" altLang="en-US" sz="2800" dirty="0"/>
              <a:t>运算</a:t>
            </a:r>
            <a:endParaRPr lang="zh-CN" altLang="en-US" sz="2000" dirty="0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C386D982-4AE6-4833-850B-0AF3901A23AE}"/>
              </a:ext>
            </a:extLst>
          </p:cNvPr>
          <p:cNvGrpSpPr/>
          <p:nvPr/>
        </p:nvGrpSpPr>
        <p:grpSpPr>
          <a:xfrm>
            <a:off x="6231131" y="1830770"/>
            <a:ext cx="1218282" cy="1782530"/>
            <a:chOff x="1528152" y="2109313"/>
            <a:chExt cx="1218282" cy="17825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402F8F97-5FAE-4C5E-AF5C-3600DC75CD8B}"/>
                    </a:ext>
                  </a:extLst>
                </p:cNvPr>
                <p:cNvSpPr txBox="1"/>
                <p:nvPr/>
              </p:nvSpPr>
              <p:spPr>
                <a:xfrm>
                  <a:off x="1528152" y="2109313"/>
                  <a:ext cx="12182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0=0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B6A0958E-8858-4562-BDC2-936809FAE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152" y="2109313"/>
                  <a:ext cx="121828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025" r="-5025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C92E5171-7185-4C4B-95FD-14EB3EB5379D}"/>
                    </a:ext>
                  </a:extLst>
                </p:cNvPr>
                <p:cNvSpPr txBox="1"/>
                <p:nvPr/>
              </p:nvSpPr>
              <p:spPr>
                <a:xfrm>
                  <a:off x="1528152" y="2575470"/>
                  <a:ext cx="12182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1=0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4111688-5087-4041-A14F-8BB24114A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152" y="2575470"/>
                  <a:ext cx="121828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025" r="-502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164A0ACD-0640-4B4A-9BA6-8C4485913851}"/>
                    </a:ext>
                  </a:extLst>
                </p:cNvPr>
                <p:cNvSpPr txBox="1"/>
                <p:nvPr/>
              </p:nvSpPr>
              <p:spPr>
                <a:xfrm>
                  <a:off x="1528152" y="3047179"/>
                  <a:ext cx="12182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419853F-7BAE-49C6-BAE8-5FC8CCF4B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152" y="3047179"/>
                  <a:ext cx="12182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025" r="-5025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08909D3E-A61A-45D8-9147-63A689BE2DAA}"/>
                    </a:ext>
                  </a:extLst>
                </p:cNvPr>
                <p:cNvSpPr txBox="1"/>
                <p:nvPr/>
              </p:nvSpPr>
              <p:spPr>
                <a:xfrm>
                  <a:off x="1528152" y="3522511"/>
                  <a:ext cx="12182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1=1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8A97183-54E3-498D-85A2-8385535F17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152" y="3522511"/>
                  <a:ext cx="121828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025" r="-5025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7" name="图片 46">
            <a:extLst>
              <a:ext uri="{FF2B5EF4-FFF2-40B4-BE49-F238E27FC236}">
                <a16:creationId xmlns:a16="http://schemas.microsoft.com/office/drawing/2014/main" id="{368EFABA-3435-4802-98BF-4498167DAE5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412869" y="1986168"/>
            <a:ext cx="1609725" cy="619125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3AF595A0-DE5A-4622-A391-8A0C0DB147A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764732" y="3004298"/>
            <a:ext cx="967838" cy="5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0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ADE69B5-CA9A-4BA7-ADCD-2174410D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转换为：标准“</a:t>
            </a:r>
            <a:r>
              <a:rPr lang="zh-CN" altLang="en-US" b="1" dirty="0"/>
              <a:t>或</a:t>
            </a:r>
            <a:r>
              <a:rPr lang="en-US" altLang="zh-CN" b="1" dirty="0"/>
              <a:t>-</a:t>
            </a:r>
            <a:r>
              <a:rPr lang="zh-CN" altLang="en-US" b="1" dirty="0"/>
              <a:t>与</a:t>
            </a:r>
            <a:r>
              <a:rPr lang="zh-CN" altLang="en-US" dirty="0"/>
              <a:t>”表达式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D3AAA3A-82FD-4898-B927-68FCC1570361}"/>
              </a:ext>
            </a:extLst>
          </p:cNvPr>
          <p:cNvSpPr txBox="1">
            <a:spLocks/>
          </p:cNvSpPr>
          <p:nvPr/>
        </p:nvSpPr>
        <p:spPr>
          <a:xfrm>
            <a:off x="2284185" y="1151703"/>
            <a:ext cx="6135915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SzPct val="100000"/>
              <a:buNone/>
            </a:pPr>
            <a:r>
              <a:rPr lang="zh-CN" altLang="en-US" dirty="0"/>
              <a:t>由真值表直接写出最大项表达式。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A4799F-D36A-43FB-A74F-99D23ED83CA2}"/>
              </a:ext>
            </a:extLst>
          </p:cNvPr>
          <p:cNvSpPr txBox="1"/>
          <p:nvPr/>
        </p:nvSpPr>
        <p:spPr>
          <a:xfrm>
            <a:off x="328097" y="1151703"/>
            <a:ext cx="1620192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DEB032D1-7836-4451-9A5C-42C0F90724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0416893"/>
                  </p:ext>
                </p:extLst>
              </p:nvPr>
            </p:nvGraphicFramePr>
            <p:xfrm>
              <a:off x="1138193" y="2487314"/>
              <a:ext cx="5314477" cy="4119858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8819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895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85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857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8574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8574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A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B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C</a:t>
                          </a:r>
                          <a:endParaRPr lang="zh-CN" alt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18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800" b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zh-CN" sz="1800" b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1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DEB032D1-7836-4451-9A5C-42C0F90724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0416893"/>
                  </p:ext>
                </p:extLst>
              </p:nvPr>
            </p:nvGraphicFramePr>
            <p:xfrm>
              <a:off x="1138193" y="2487314"/>
              <a:ext cx="5314477" cy="4119858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8819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895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85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857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8574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8574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A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B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C</a:t>
                          </a:r>
                          <a:endParaRPr lang="zh-CN" alt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01379" t="-2667" r="-201379" b="-8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98630" t="-2667" r="-100000" b="-8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1F20BFE8-64CA-4A45-ADD6-D5AF0B606758}"/>
              </a:ext>
            </a:extLst>
          </p:cNvPr>
          <p:cNvCxnSpPr>
            <a:cxnSpLocks/>
          </p:cNvCxnSpPr>
          <p:nvPr/>
        </p:nvCxnSpPr>
        <p:spPr>
          <a:xfrm flipV="1">
            <a:off x="6421400" y="2339106"/>
            <a:ext cx="3132000" cy="129600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C5C7B12F-F5D1-4F32-894D-E6E02E602EBF}"/>
              </a:ext>
            </a:extLst>
          </p:cNvPr>
          <p:cNvCxnSpPr>
            <a:cxnSpLocks/>
          </p:cNvCxnSpPr>
          <p:nvPr/>
        </p:nvCxnSpPr>
        <p:spPr>
          <a:xfrm flipV="1">
            <a:off x="6437035" y="2351243"/>
            <a:ext cx="3456000" cy="266400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2F4D39D3-D726-4148-BFA7-B0168304D898}"/>
              </a:ext>
            </a:extLst>
          </p:cNvPr>
          <p:cNvCxnSpPr>
            <a:cxnSpLocks/>
          </p:cNvCxnSpPr>
          <p:nvPr/>
        </p:nvCxnSpPr>
        <p:spPr>
          <a:xfrm flipV="1">
            <a:off x="6421400" y="2351583"/>
            <a:ext cx="3852000" cy="356400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97DD835-65E9-49A7-A56E-8BCFE988710F}"/>
                  </a:ext>
                </a:extLst>
              </p:cNvPr>
              <p:cNvSpPr/>
              <p:nvPr/>
            </p:nvSpPr>
            <p:spPr>
              <a:xfrm>
                <a:off x="1464797" y="1823912"/>
                <a:ext cx="20537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/>
                        </a:rPr>
                        <m:t>𝒀</m:t>
                      </m:r>
                      <m:r>
                        <a:rPr lang="en-US" altLang="zh-CN" sz="2400" b="1" i="1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altLang="zh-CN" sz="2400" b="1" i="1">
                          <a:latin typeface="Cambria Math"/>
                        </a:rPr>
                        <m:t>𝑩</m:t>
                      </m:r>
                      <m:r>
                        <a:rPr lang="en-US" altLang="zh-CN" sz="2400" b="1" i="1">
                          <a:latin typeface="Cambria Math"/>
                        </a:rPr>
                        <m:t>+</m:t>
                      </m:r>
                      <m:r>
                        <a:rPr lang="en-US" altLang="zh-CN" sz="2400" b="1" i="1">
                          <a:latin typeface="Cambria Math"/>
                        </a:rPr>
                        <m:t>𝑨𝑪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97DD835-65E9-49A7-A56E-8BCFE9887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797" y="1823912"/>
                <a:ext cx="205376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B3CC89B-F9EE-4DEC-A789-0B915EBFF900}"/>
                  </a:ext>
                </a:extLst>
              </p:cNvPr>
              <p:cNvSpPr/>
              <p:nvPr/>
            </p:nvSpPr>
            <p:spPr>
              <a:xfrm>
                <a:off x="6716620" y="1823911"/>
                <a:ext cx="398881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/>
                        </a:rPr>
                        <m:t>𝑌</m:t>
                      </m:r>
                      <m:r>
                        <a:rPr lang="en-US" altLang="zh-CN" sz="2400" i="1" smtClean="0">
                          <a:latin typeface="Cambria Math"/>
                        </a:rPr>
                        <m:t>(</m:t>
                      </m:r>
                      <m:r>
                        <a:rPr lang="en-US" altLang="zh-CN" sz="2400" i="1" smtClean="0">
                          <a:latin typeface="Cambria Math"/>
                        </a:rPr>
                        <m:t>𝐴</m:t>
                      </m:r>
                      <m:r>
                        <a:rPr lang="en-US" altLang="zh-CN" sz="2400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i="1" smtClean="0">
                          <a:latin typeface="Cambria Math"/>
                        </a:rPr>
                        <m:t>𝐵</m:t>
                      </m:r>
                      <m:r>
                        <a:rPr lang="en-US" altLang="zh-CN" sz="2400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i="1" smtClean="0">
                          <a:latin typeface="Cambria Math"/>
                        </a:rPr>
                        <m:t>𝐶</m:t>
                      </m:r>
                      <m:r>
                        <a:rPr lang="en-US" altLang="zh-CN" sz="2400" i="1" smtClean="0">
                          <a:latin typeface="Cambria Math"/>
                        </a:rPr>
                        <m:t>)=</m:t>
                      </m:r>
                      <m:r>
                        <a:rPr lang="el-GR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𝜫</m:t>
                      </m:r>
                      <m:r>
                        <a:rPr lang="en-US" altLang="zh-CN" sz="2400" i="1">
                          <a:latin typeface="Cambria Math"/>
                        </a:rPr>
                        <m:t>𝑀</m:t>
                      </m:r>
                      <m:r>
                        <a:rPr lang="en-US" altLang="zh-CN" sz="2400" i="1">
                          <a:latin typeface="Cambria Math"/>
                        </a:rPr>
                        <m:t>(0 , 1 , 4 , 6)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B3CC89B-F9EE-4DEC-A789-0B915EBFF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620" y="1823911"/>
                <a:ext cx="3988812" cy="461665"/>
              </a:xfrm>
              <a:prstGeom prst="rect">
                <a:avLst/>
              </a:prstGeom>
              <a:blipFill>
                <a:blip r:embed="rId4"/>
                <a:stretch>
                  <a:fillRect l="-459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9D8E24C8-F621-419E-A0B0-AE88E35205AF}"/>
              </a:ext>
            </a:extLst>
          </p:cNvPr>
          <p:cNvCxnSpPr>
            <a:cxnSpLocks/>
          </p:cNvCxnSpPr>
          <p:nvPr/>
        </p:nvCxnSpPr>
        <p:spPr>
          <a:xfrm flipV="1">
            <a:off x="6433464" y="2339106"/>
            <a:ext cx="2772000" cy="82800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10E219-A954-42EE-B25D-6716C4D6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40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7671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96FD921-D909-4CEC-8517-EDA18BC9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转换为：标准“</a:t>
            </a:r>
            <a:r>
              <a:rPr lang="zh-CN" altLang="en-US" b="1" dirty="0"/>
              <a:t>或</a:t>
            </a:r>
            <a:r>
              <a:rPr lang="en-US" altLang="zh-CN" b="1" dirty="0"/>
              <a:t>-</a:t>
            </a:r>
            <a:r>
              <a:rPr lang="zh-CN" altLang="en-US" b="1" dirty="0"/>
              <a:t>与</a:t>
            </a:r>
            <a:r>
              <a:rPr lang="zh-CN" altLang="en-US" dirty="0"/>
              <a:t>”表达式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0728E98-D3A0-4EE9-BB5F-37B0390C29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9180" y="893367"/>
                <a:ext cx="8703568" cy="12804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150000"/>
                  </a:lnSpc>
                  <a:spcBef>
                    <a:spcPts val="0"/>
                  </a:spcBef>
                  <a:buSzPct val="100000"/>
                  <a:buFont typeface="+mj-ea"/>
                  <a:buAutoNum type="circleNumDbPlain"/>
                </a:pPr>
                <a:r>
                  <a:rPr lang="zh-CN" altLang="en-US" sz="2400" dirty="0"/>
                  <a:t>将给定的逻辑函数式化为若干多项式相乘的</a:t>
                </a:r>
                <a:r>
                  <a:rPr lang="zh-CN" altLang="en-US" sz="2400" b="1" dirty="0"/>
                  <a:t>或</a:t>
                </a:r>
                <a:r>
                  <a:rPr lang="en-US" altLang="zh-CN" sz="2400" b="1" dirty="0"/>
                  <a:t>-</a:t>
                </a:r>
                <a:r>
                  <a:rPr lang="zh-CN" altLang="en-US" sz="2400" b="1" dirty="0"/>
                  <a:t>与</a:t>
                </a:r>
                <a:r>
                  <a:rPr lang="zh-CN" altLang="en-US" sz="2400" dirty="0"/>
                  <a:t>（和之积）</a:t>
                </a:r>
                <a:endParaRPr lang="en-US" altLang="zh-CN" sz="2400" dirty="0"/>
              </a:p>
              <a:p>
                <a:pPr marL="514350" indent="-514350">
                  <a:lnSpc>
                    <a:spcPct val="150000"/>
                  </a:lnSpc>
                  <a:spcBef>
                    <a:spcPts val="0"/>
                  </a:spcBef>
                  <a:buSzPct val="100000"/>
                  <a:buFont typeface="+mj-ea"/>
                  <a:buAutoNum type="circleNumDbPlain"/>
                </a:pPr>
                <a:r>
                  <a:rPr lang="zh-CN" altLang="en-US" sz="2400" dirty="0"/>
                  <a:t>利用公式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𝒙</m:t>
                    </m:r>
                    <m:acc>
                      <m:accPr>
                        <m:chr m:val="̅"/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2400" dirty="0"/>
                  <a:t> 将缺少的变量补齐</a:t>
                </a: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0728E98-D3A0-4EE9-BB5F-37B0390C2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180" y="893367"/>
                <a:ext cx="8703568" cy="1280497"/>
              </a:xfrm>
              <a:prstGeom prst="rect">
                <a:avLst/>
              </a:prstGeom>
              <a:blipFill>
                <a:blip r:embed="rId2"/>
                <a:stretch>
                  <a:fillRect l="-840" r="-1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9BB0B35-A38D-4EB0-ADC0-4E1A3D1F27C1}"/>
                  </a:ext>
                </a:extLst>
              </p:cNvPr>
              <p:cNvSpPr/>
              <p:nvPr/>
            </p:nvSpPr>
            <p:spPr>
              <a:xfrm>
                <a:off x="1247903" y="2183586"/>
                <a:ext cx="20537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/>
                        </a:rPr>
                        <m:t>𝒀</m:t>
                      </m:r>
                      <m:r>
                        <a:rPr lang="en-US" altLang="zh-CN" sz="2400" b="1" i="1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altLang="zh-CN" sz="2400" b="1" i="1">
                          <a:latin typeface="Cambria Math"/>
                        </a:rPr>
                        <m:t>𝑩</m:t>
                      </m:r>
                      <m:r>
                        <a:rPr lang="en-US" altLang="zh-CN" sz="2400" b="1" i="1">
                          <a:latin typeface="Cambria Math"/>
                        </a:rPr>
                        <m:t>+</m:t>
                      </m:r>
                      <m:r>
                        <a:rPr lang="en-US" altLang="zh-CN" sz="2400" b="1" i="1">
                          <a:latin typeface="Cambria Math"/>
                        </a:rPr>
                        <m:t>𝑨𝑪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9BB0B35-A38D-4EB0-ADC0-4E1A3D1F27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903" y="2183586"/>
                <a:ext cx="205376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1DF7A29-5EC8-413F-A9B3-82764F5C857A}"/>
                  </a:ext>
                </a:extLst>
              </p:cNvPr>
              <p:cNvSpPr/>
              <p:nvPr/>
            </p:nvSpPr>
            <p:spPr>
              <a:xfrm>
                <a:off x="1591840" y="2714642"/>
                <a:ext cx="3043525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r>
                        <a:rPr lang="en-US" altLang="zh-CN" sz="240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400" i="1">
                          <a:solidFill>
                            <a:srgbClr val="0070C0"/>
                          </a:solidFill>
                          <a:latin typeface="Cambria Math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70C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altLang="zh-CN" sz="240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  <m:r>
                        <a:rPr lang="en-US" altLang="zh-CN" sz="2400" i="1">
                          <a:latin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400" i="1">
                          <a:latin typeface="Cambria Math"/>
                        </a:rPr>
                        <m:t>𝐵</m:t>
                      </m:r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r>
                        <a:rPr lang="en-US" altLang="zh-CN" sz="2400" i="1">
                          <a:latin typeface="Cambria Math"/>
                        </a:rPr>
                        <m:t>𝐶</m:t>
                      </m:r>
                      <m:r>
                        <a:rPr lang="en-US" altLang="zh-CN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1DF7A29-5EC8-413F-A9B3-82764F5C8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840" y="2714642"/>
                <a:ext cx="3043525" cy="462434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EFCD884-3CC8-45C2-BD79-2032BA049DCA}"/>
                  </a:ext>
                </a:extLst>
              </p:cNvPr>
              <p:cNvSpPr/>
              <p:nvPr/>
            </p:nvSpPr>
            <p:spPr>
              <a:xfrm>
                <a:off x="1591840" y="5580209"/>
                <a:ext cx="2120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EFCD884-3CC8-45C2-BD79-2032BA049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840" y="5580209"/>
                <a:ext cx="2120709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629AC3D-DA60-40C0-A22C-8F3812540816}"/>
                  </a:ext>
                </a:extLst>
              </p:cNvPr>
              <p:cNvSpPr/>
              <p:nvPr/>
            </p:nvSpPr>
            <p:spPr>
              <a:xfrm>
                <a:off x="257573" y="6248162"/>
                <a:ext cx="374441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𝑌</m:t>
                      </m:r>
                      <m:r>
                        <a:rPr lang="en-US" altLang="zh-CN" sz="2400" i="1">
                          <a:latin typeface="Cambria Math"/>
                        </a:rPr>
                        <m:t>(</m:t>
                      </m:r>
                      <m:r>
                        <a:rPr lang="en-US" altLang="zh-CN" sz="2400" i="1">
                          <a:latin typeface="Cambria Math"/>
                        </a:rPr>
                        <m:t>𝐴</m:t>
                      </m:r>
                      <m:r>
                        <a:rPr lang="en-US" altLang="zh-CN" sz="2400" i="1">
                          <a:latin typeface="Cambria Math"/>
                        </a:rPr>
                        <m:t>,</m:t>
                      </m:r>
                      <m:r>
                        <a:rPr lang="en-US" altLang="zh-CN" sz="2400" i="1">
                          <a:latin typeface="Cambria Math"/>
                        </a:rPr>
                        <m:t>𝐵</m:t>
                      </m:r>
                      <m:r>
                        <a:rPr lang="en-US" altLang="zh-CN" sz="2400" i="1">
                          <a:latin typeface="Cambria Math"/>
                        </a:rPr>
                        <m:t>,</m:t>
                      </m:r>
                      <m:r>
                        <a:rPr lang="en-US" altLang="zh-CN" sz="2400" i="1">
                          <a:latin typeface="Cambria Math"/>
                        </a:rPr>
                        <m:t>𝐶</m:t>
                      </m:r>
                      <m:r>
                        <a:rPr lang="en-US" altLang="zh-CN" sz="2400" i="1">
                          <a:latin typeface="Cambria Math"/>
                        </a:rPr>
                        <m:t>)=</m:t>
                      </m:r>
                      <m:r>
                        <a:rPr lang="el-GR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𝜫</m:t>
                      </m:r>
                      <m:r>
                        <a:rPr lang="en-US" altLang="zh-CN" sz="2400" i="1">
                          <a:latin typeface="Cambria Math"/>
                        </a:rPr>
                        <m:t>𝑀</m:t>
                      </m:r>
                      <m:r>
                        <a:rPr lang="en-US" altLang="zh-CN" sz="2400" i="1">
                          <a:latin typeface="Cambria Math"/>
                        </a:rPr>
                        <m:t>(0,1,4,6)</m:t>
                      </m:r>
                    </m:oMath>
                  </m:oMathPara>
                </a14:m>
                <a:endParaRPr lang="zh-CN" altLang="en-US" sz="360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629AC3D-DA60-40C0-A22C-8F38125408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73" y="6248162"/>
                <a:ext cx="3744416" cy="461665"/>
              </a:xfrm>
              <a:prstGeom prst="rect">
                <a:avLst/>
              </a:prstGeom>
              <a:blipFill>
                <a:blip r:embed="rId6"/>
                <a:stretch>
                  <a:fillRect l="-326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C6365DA-5B9F-4443-A35A-86D2A77AC995}"/>
                  </a:ext>
                </a:extLst>
              </p:cNvPr>
              <p:cNvSpPr/>
              <p:nvPr/>
            </p:nvSpPr>
            <p:spPr>
              <a:xfrm>
                <a:off x="7980965" y="2330616"/>
                <a:ext cx="3947619" cy="461665"/>
              </a:xfrm>
              <a:prstGeom prst="rect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=(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)⋅(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C6365DA-5B9F-4443-A35A-86D2A77AC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965" y="2330616"/>
                <a:ext cx="3947619" cy="461665"/>
              </a:xfrm>
              <a:prstGeom prst="rect">
                <a:avLst/>
              </a:prstGeom>
              <a:blipFill>
                <a:blip r:embed="rId7"/>
                <a:stretch>
                  <a:fillRect b="-12195"/>
                </a:stretch>
              </a:blipFill>
              <a:ln w="38100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88E068D-C3C6-4072-8337-E9480D711911}"/>
                  </a:ext>
                </a:extLst>
              </p:cNvPr>
              <p:cNvSpPr/>
              <p:nvPr/>
            </p:nvSpPr>
            <p:spPr>
              <a:xfrm>
                <a:off x="1591840" y="3243962"/>
                <a:ext cx="4685065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altLang="zh-CN" sz="24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400" i="1">
                          <a:solidFill>
                            <a:srgbClr val="0070C0"/>
                          </a:solidFill>
                          <a:latin typeface="Cambria Math"/>
                        </a:rPr>
                        <m:t>)(</m:t>
                      </m:r>
                      <m:r>
                        <a:rPr lang="en-US" altLang="zh-CN" sz="2400" i="1">
                          <a:solidFill>
                            <a:srgbClr val="0070C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70C0"/>
                          </a:solidFill>
                          <a:latin typeface="Cambria Math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0070C0"/>
                          </a:solidFill>
                          <a:latin typeface="Cambria Math"/>
                        </a:rPr>
                        <m:t>)(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r>
                        <a:rPr lang="en-US" altLang="zh-CN" sz="2400" i="1">
                          <a:latin typeface="Cambria Math"/>
                        </a:rPr>
                        <m:t>𝐶</m:t>
                      </m:r>
                      <m:r>
                        <a:rPr lang="en-US" altLang="zh-CN" sz="2400" i="1">
                          <a:latin typeface="Cambria Math"/>
                        </a:rPr>
                        <m:t>)(</m:t>
                      </m:r>
                      <m:r>
                        <a:rPr lang="en-US" altLang="zh-CN" sz="2400" i="1">
                          <a:latin typeface="Cambria Math"/>
                        </a:rPr>
                        <m:t>𝐵</m:t>
                      </m:r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r>
                        <a:rPr lang="en-US" altLang="zh-CN" sz="2400" i="1">
                          <a:latin typeface="Cambria Math"/>
                        </a:rPr>
                        <m:t>𝐶</m:t>
                      </m:r>
                      <m:r>
                        <a:rPr lang="en-US" altLang="zh-CN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88E068D-C3C6-4072-8337-E9480D711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840" y="3243962"/>
                <a:ext cx="4685065" cy="462434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0B26B01-D9F2-4462-BE63-9DCDC3AEA0A8}"/>
                  </a:ext>
                </a:extLst>
              </p:cNvPr>
              <p:cNvSpPr/>
              <p:nvPr/>
            </p:nvSpPr>
            <p:spPr>
              <a:xfrm>
                <a:off x="1591840" y="3784820"/>
                <a:ext cx="6040563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/>
                        </a:rPr>
                        <m:t>=(</m:t>
                      </m:r>
                      <m:r>
                        <a:rPr lang="en-US" altLang="zh-CN" sz="2400" i="1" smtClean="0">
                          <a:latin typeface="Cambria Math"/>
                        </a:rPr>
                        <m:t>𝐴</m:t>
                      </m:r>
                      <m:r>
                        <a:rPr lang="en-US" altLang="zh-CN" sz="2400" i="1" smtClean="0">
                          <a:latin typeface="Cambria Math"/>
                        </a:rPr>
                        <m:t>+</m:t>
                      </m:r>
                      <m:r>
                        <a:rPr lang="en-US" altLang="zh-CN" sz="2400" i="1" smtClean="0">
                          <a:latin typeface="Cambria Math"/>
                        </a:rPr>
                        <m:t>𝐵</m:t>
                      </m:r>
                      <m:r>
                        <a:rPr lang="en-US" altLang="zh-CN" sz="2400" i="1" smtClean="0">
                          <a:latin typeface="Cambria Math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</a:rPr>
                        <m:t>𝐶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)(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400" i="1">
                          <a:latin typeface="Cambria Math"/>
                        </a:rPr>
                        <m:t>𝐶</m:t>
                      </m:r>
                      <m:r>
                        <a:rPr lang="en-US" altLang="zh-CN" sz="2400" i="1">
                          <a:latin typeface="Cambria Math"/>
                        </a:rPr>
                        <m:t>)(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r>
                        <a:rPr lang="en-US" altLang="zh-CN" sz="2400" i="1">
                          <a:latin typeface="Cambria Math"/>
                        </a:rPr>
                        <m:t>𝐵</m:t>
                      </m:r>
                      <m:r>
                        <a:rPr lang="en-US" altLang="zh-CN" sz="2400" i="1">
                          <a:latin typeface="Cambria Math"/>
                        </a:rPr>
                        <m:t>+</m:t>
                      </m:r>
                      <m:r>
                        <a:rPr lang="en-US" altLang="zh-CN" sz="2400" i="1">
                          <a:latin typeface="Cambria Math"/>
                        </a:rPr>
                        <m:t>𝐶</m:t>
                      </m:r>
                      <m:r>
                        <a:rPr lang="en-US" altLang="zh-CN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0B26B01-D9F2-4462-BE63-9DCDC3AEA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840" y="3784820"/>
                <a:ext cx="6040563" cy="462434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494F11D-9EE3-4567-8C44-318A1F01C195}"/>
                  </a:ext>
                </a:extLst>
              </p:cNvPr>
              <p:cNvSpPr/>
              <p:nvPr/>
            </p:nvSpPr>
            <p:spPr>
              <a:xfrm>
                <a:off x="1591840" y="4289934"/>
                <a:ext cx="10215169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/>
                          </a:rPr>
                          <m:t>+</m:t>
                        </m:r>
                        <m:r>
                          <a:rPr lang="en-US" altLang="zh-CN" sz="2400" i="1">
                            <a:latin typeface="Cambria Math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𝐶</m:t>
                        </m:r>
                      </m:e>
                    </m:d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/>
                          </a:rPr>
                          <m:t>+</m:t>
                        </m:r>
                        <m:r>
                          <a:rPr lang="en-US" altLang="zh-CN" sz="2400" i="1">
                            <a:latin typeface="Cambria Math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400" i="1">
                            <a:latin typeface="Cambria Math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/>
                          </a:rPr>
                          <m:t>+</m:t>
                        </m:r>
                        <m:r>
                          <a:rPr lang="en-US" altLang="zh-CN" sz="2400" i="1">
                            <a:latin typeface="Cambria Math"/>
                          </a:rPr>
                          <m:t>𝐶</m:t>
                        </m:r>
                      </m:e>
                    </m:d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400" i="1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400" i="1">
                            <a:latin typeface="Cambria Math"/>
                          </a:rPr>
                          <m:t>+</m:t>
                        </m:r>
                        <m:r>
                          <a:rPr lang="en-US" altLang="zh-CN" sz="2400" i="1">
                            <a:latin typeface="Cambria Math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altLang="zh-CN" sz="24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  <m:r>
                      <a:rPr lang="en-US" altLang="zh-CN" sz="240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494F11D-9EE3-4567-8C44-318A1F01C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840" y="4289934"/>
                <a:ext cx="10215169" cy="509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1BE4C18-413C-43A2-A478-E2ED98CA76EB}"/>
                  </a:ext>
                </a:extLst>
              </p:cNvPr>
              <p:cNvSpPr/>
              <p:nvPr/>
            </p:nvSpPr>
            <p:spPr>
              <a:xfrm>
                <a:off x="1591840" y="4949981"/>
                <a:ext cx="705513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𝑨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𝑩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𝑪</m:t>
                          </m:r>
                        </m:e>
                      </m:d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𝑨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𝑩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en-US" altLang="zh-CN" sz="2400" b="1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𝑩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𝑪</m:t>
                          </m:r>
                        </m:e>
                      </m:d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en-US" altLang="zh-CN" sz="2400" b="1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  <m:r>
                            <a:rPr lang="en-US" altLang="zh-CN" sz="2400" b="1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𝑪</m:t>
                          </m:r>
                        </m:e>
                      </m:d>
                    </m:oMath>
                  </m:oMathPara>
                </a14:m>
                <a:endParaRPr lang="en-US" altLang="zh-CN" sz="24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1BE4C18-413C-43A2-A478-E2ED98CA7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840" y="4949981"/>
                <a:ext cx="7055136" cy="5091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C623673-78AC-4161-A64B-3659E5A935C3}"/>
              </a:ext>
            </a:extLst>
          </p:cNvPr>
          <p:cNvCxnSpPr/>
          <p:nvPr/>
        </p:nvCxnSpPr>
        <p:spPr bwMode="auto">
          <a:xfrm>
            <a:off x="1996001" y="4814598"/>
            <a:ext cx="314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FF670DD-56FD-4ABC-9F23-139F889CED7F}"/>
              </a:ext>
            </a:extLst>
          </p:cNvPr>
          <p:cNvCxnSpPr/>
          <p:nvPr/>
        </p:nvCxnSpPr>
        <p:spPr bwMode="auto">
          <a:xfrm>
            <a:off x="5337193" y="4814598"/>
            <a:ext cx="2880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7AC9892-B50B-4922-9C98-E76DC383F9C1}"/>
              </a:ext>
            </a:extLst>
          </p:cNvPr>
          <p:cNvCxnSpPr/>
          <p:nvPr/>
        </p:nvCxnSpPr>
        <p:spPr bwMode="auto">
          <a:xfrm>
            <a:off x="8510717" y="4814598"/>
            <a:ext cx="31496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CD6DCCF-6E30-45E6-A713-85C882500579}"/>
              </a:ext>
            </a:extLst>
          </p:cNvPr>
          <p:cNvCxnSpPr>
            <a:cxnSpLocks/>
          </p:cNvCxnSpPr>
          <p:nvPr/>
        </p:nvCxnSpPr>
        <p:spPr bwMode="auto">
          <a:xfrm flipV="1">
            <a:off x="2018425" y="3362770"/>
            <a:ext cx="1095177" cy="3179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>
                <a:alpha val="4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210F030-1D2D-4D65-B460-E7DE119E5EEC}"/>
              </a:ext>
            </a:extLst>
          </p:cNvPr>
          <p:cNvSpPr txBox="1"/>
          <p:nvPr/>
        </p:nvSpPr>
        <p:spPr>
          <a:xfrm>
            <a:off x="4807174" y="269295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先转换为和之积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9610BBC-887D-4A37-86B4-D6ECBD20BB0E}"/>
              </a:ext>
            </a:extLst>
          </p:cNvPr>
          <p:cNvSpPr txBox="1"/>
          <p:nvPr/>
        </p:nvSpPr>
        <p:spPr>
          <a:xfrm>
            <a:off x="328097" y="1151703"/>
            <a:ext cx="1620192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EFBC96-D9F5-436B-8E11-E659B1B6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41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693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>
                <a:extLst>
                  <a:ext uri="{FF2B5EF4-FFF2-40B4-BE49-F238E27FC236}">
                    <a16:creationId xmlns:a16="http://schemas.microsoft.com/office/drawing/2014/main" id="{92A6BB28-00B0-40F5-B404-7D585AF8D1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" y="0"/>
                <a:ext cx="12191957" cy="900000"/>
              </a:xfrm>
              <a:solidFill>
                <a:schemeClr val="accent5">
                  <a:lumMod val="20000"/>
                  <a:lumOff val="80000"/>
                  <a:alpha val="50196"/>
                </a:schemeClr>
              </a:solidFill>
            </p:spPr>
            <p:txBody>
              <a:bodyPr/>
              <a:lstStyle/>
              <a:p>
                <a:r>
                  <a:rPr lang="en-US" altLang="zh-CN" sz="4000" spc="0" dirty="0">
                    <a:solidFill>
                      <a:schemeClr val="bg1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sz="4000" spc="0" dirty="0">
                    <a:solidFill>
                      <a:schemeClr val="bg1">
                        <a:lumMod val="50000"/>
                      </a:schemeClr>
                    </a:solidFill>
                  </a:rPr>
                  <a:t>练习</a:t>
                </a:r>
                <a:r>
                  <a:rPr lang="en-US" altLang="zh-CN" sz="4000" spc="0" dirty="0">
                    <a:solidFill>
                      <a:schemeClr val="bg1">
                        <a:lumMod val="50000"/>
                      </a:schemeClr>
                    </a:solidFill>
                  </a:rPr>
                  <a:t>2】</a:t>
                </a:r>
                <a14:m>
                  <m:oMath xmlns:m="http://schemas.openxmlformats.org/officeDocument/2006/math">
                    <m:r>
                      <a:rPr lang="en-US" altLang="zh-TW" sz="4000" i="1" spc="0">
                        <a:latin typeface="Cambria Math"/>
                      </a:rPr>
                      <m:t>𝐹</m:t>
                    </m:r>
                    <m:r>
                      <a:rPr lang="en-US" altLang="zh-TW" sz="4000" i="1" spc="0">
                        <a:latin typeface="Cambria Math"/>
                      </a:rPr>
                      <m:t>=</m:t>
                    </m:r>
                    <m:r>
                      <a:rPr lang="en-US" altLang="zh-TW" sz="4000" i="1" spc="0" err="1">
                        <a:latin typeface="Cambria Math"/>
                      </a:rPr>
                      <m:t>𝑥𝑦</m:t>
                    </m:r>
                    <m:r>
                      <a:rPr lang="en-US" altLang="zh-TW" sz="4000" i="1" spc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sz="4000" i="1" spc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4000" b="0" i="1" spc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4000" i="1" spc="0" err="1">
                        <a:latin typeface="Cambria Math"/>
                      </a:rPr>
                      <m:t>𝑧</m:t>
                    </m:r>
                    <m:r>
                      <a:rPr lang="en-US" altLang="zh-TW" sz="4000" i="1" spc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4000" spc="0" dirty="0"/>
                  <a:t> 转化为</a:t>
                </a:r>
                <a:r>
                  <a:rPr lang="zh-CN" altLang="en-US" sz="4000" b="1" spc="0" dirty="0"/>
                  <a:t>标准或</a:t>
                </a:r>
                <a:r>
                  <a:rPr lang="en-US" altLang="zh-CN" sz="4000" b="1" spc="0" dirty="0"/>
                  <a:t>-</a:t>
                </a:r>
                <a:r>
                  <a:rPr lang="zh-CN" altLang="en-US" sz="4000" b="1" spc="0" dirty="0"/>
                  <a:t>与式</a:t>
                </a:r>
              </a:p>
            </p:txBody>
          </p:sp>
        </mc:Choice>
        <mc:Fallback xmlns="">
          <p:sp>
            <p:nvSpPr>
              <p:cNvPr id="3" name="标题 2">
                <a:extLst>
                  <a:ext uri="{FF2B5EF4-FFF2-40B4-BE49-F238E27FC236}">
                    <a16:creationId xmlns:a16="http://schemas.microsoft.com/office/drawing/2014/main" id="{92A6BB28-00B0-40F5-B404-7D585AF8D1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" y="0"/>
                <a:ext cx="12191957" cy="900000"/>
              </a:xfrm>
              <a:blipFill>
                <a:blip r:embed="rId2"/>
                <a:stretch>
                  <a:fillRect t="-4730" b="-14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02CF5A8-525C-4A9C-ABDC-807DF2120A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2751" y="1052736"/>
                <a:ext cx="9197745" cy="57315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ea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/>
                      </a:rPr>
                      <m:t>𝐹</m:t>
                    </m:r>
                    <m:r>
                      <a:rPr lang="en-US" altLang="zh-TW" sz="2800" i="1" smtClean="0">
                        <a:latin typeface="Cambria Math"/>
                      </a:rPr>
                      <m:t> = </m:t>
                    </m:r>
                    <m:r>
                      <a:rPr lang="en-US" altLang="zh-TW" sz="2800" i="1" err="1">
                        <a:latin typeface="Cambria Math"/>
                      </a:rPr>
                      <m:t>𝑥𝑦</m:t>
                    </m:r>
                    <m:r>
                      <a:rPr lang="en-US" altLang="zh-TW" sz="2800" i="1">
                        <a:latin typeface="Cambria Math"/>
                      </a:rPr>
                      <m:t> + </m:t>
                    </m:r>
                    <m:acc>
                      <m:accPr>
                        <m:chr m:val="̅"/>
                        <m:ctrlPr>
                          <a:rPr lang="en-US" altLang="zh-TW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2800" i="1" err="1">
                        <a:solidFill>
                          <a:schemeClr val="accent1"/>
                        </a:solidFill>
                        <a:latin typeface="Cambria Math"/>
                      </a:rPr>
                      <m:t>𝑧</m:t>
                    </m:r>
                  </m:oMath>
                </a14:m>
                <a:br>
                  <a:rPr lang="en-US" altLang="zh-TW" sz="2800" dirty="0"/>
                </a:br>
                <a:r>
                  <a:rPr lang="en-US" altLang="zh-TW" sz="2800" dirty="0"/>
                  <a:t>      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/>
                      </a:rPr>
                      <m:t>=(</m:t>
                    </m:r>
                    <m:r>
                      <a:rPr lang="en-US" altLang="zh-TW" sz="2800" i="1" err="1">
                        <a:latin typeface="Cambria Math"/>
                      </a:rPr>
                      <m:t>𝑥𝑦</m:t>
                    </m:r>
                    <m:r>
                      <a:rPr lang="en-US" altLang="zh-TW" sz="2800" i="1">
                        <a:latin typeface="Cambria Math"/>
                      </a:rPr>
                      <m:t> +</m:t>
                    </m:r>
                    <m:acc>
                      <m:accPr>
                        <m:chr m:val="̅"/>
                        <m:ctrlPr>
                          <a:rPr lang="en-US" altLang="zh-TW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2800" i="1">
                        <a:latin typeface="Cambria Math"/>
                      </a:rPr>
                      <m:t>) (</m:t>
                    </m:r>
                    <m:r>
                      <a:rPr lang="en-US" altLang="zh-TW" sz="2800" i="1" err="1">
                        <a:latin typeface="Cambria Math"/>
                      </a:rPr>
                      <m:t>𝑥𝑦</m:t>
                    </m:r>
                    <m:r>
                      <a:rPr lang="en-US" altLang="zh-TW" sz="2800" i="1">
                        <a:latin typeface="Cambria Math"/>
                      </a:rPr>
                      <m:t> +</m:t>
                    </m:r>
                    <m:r>
                      <a:rPr lang="en-US" altLang="zh-TW" sz="2800" i="1" smtClean="0">
                        <a:solidFill>
                          <a:schemeClr val="accent1"/>
                        </a:solidFill>
                        <a:latin typeface="Cambria Math"/>
                      </a:rPr>
                      <m:t>𝑧</m:t>
                    </m:r>
                    <m:r>
                      <a:rPr lang="en-US" altLang="zh-TW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800" dirty="0"/>
                  <a:t>		</a:t>
                </a:r>
                <a:br>
                  <a:rPr lang="en-US" altLang="zh-TW" sz="2800" dirty="0"/>
                </a:br>
                <a:r>
                  <a:rPr lang="en-US" altLang="zh-TW" sz="2800" dirty="0"/>
                  <a:t>       =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/>
                      </a:rPr>
                      <m:t>(</m:t>
                    </m:r>
                    <m:r>
                      <a:rPr lang="en-US" altLang="zh-TW" sz="2800" i="1" err="1">
                        <a:latin typeface="Cambria Math"/>
                      </a:rPr>
                      <m:t>𝑥</m:t>
                    </m:r>
                    <m:r>
                      <a:rPr lang="en-US" altLang="zh-TW" sz="2800" i="1" err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2800" i="1">
                        <a:latin typeface="Cambria Math"/>
                      </a:rPr>
                      <m:t>)(</m:t>
                    </m:r>
                    <m:r>
                      <a:rPr lang="en-US" altLang="zh-TW" sz="2800" i="1" err="1">
                        <a:latin typeface="Cambria Math"/>
                      </a:rPr>
                      <m:t>𝑦</m:t>
                    </m:r>
                    <m:r>
                      <a:rPr lang="en-US" altLang="zh-TW" sz="2800" i="1" err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2800" i="1">
                        <a:latin typeface="Cambria Math"/>
                      </a:rPr>
                      <m:t>)(</m:t>
                    </m:r>
                    <m:r>
                      <a:rPr lang="en-US" altLang="zh-TW" sz="2800" i="1" err="1">
                        <a:latin typeface="Cambria Math"/>
                      </a:rPr>
                      <m:t>𝑥</m:t>
                    </m:r>
                    <m:r>
                      <a:rPr lang="en-US" altLang="zh-TW" sz="2800" i="1" err="1">
                        <a:latin typeface="Cambria Math"/>
                      </a:rPr>
                      <m:t>+</m:t>
                    </m:r>
                    <m:r>
                      <a:rPr lang="en-US" altLang="zh-TW" sz="2800" i="1" err="1">
                        <a:latin typeface="Cambria Math"/>
                      </a:rPr>
                      <m:t>𝑧</m:t>
                    </m:r>
                    <m:r>
                      <a:rPr lang="en-US" altLang="zh-TW" sz="2800" i="1">
                        <a:latin typeface="Cambria Math"/>
                      </a:rPr>
                      <m:t>)(</m:t>
                    </m:r>
                    <m:r>
                      <a:rPr lang="en-US" altLang="zh-TW" sz="2800" i="1" err="1">
                        <a:latin typeface="Cambria Math"/>
                      </a:rPr>
                      <m:t>𝑦</m:t>
                    </m:r>
                    <m:r>
                      <a:rPr lang="en-US" altLang="zh-TW" sz="2800" i="1" err="1">
                        <a:latin typeface="Cambria Math"/>
                      </a:rPr>
                      <m:t>+</m:t>
                    </m:r>
                    <m:r>
                      <a:rPr lang="en-US" altLang="zh-TW" sz="2800" i="1" err="1">
                        <a:latin typeface="Cambria Math"/>
                      </a:rPr>
                      <m:t>𝑧</m:t>
                    </m:r>
                    <m:r>
                      <a:rPr lang="en-US" altLang="zh-TW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800" dirty="0"/>
                  <a:t>			</a:t>
                </a:r>
                <a:br>
                  <a:rPr lang="en-US" altLang="zh-TW" sz="2800" dirty="0"/>
                </a:br>
                <a:r>
                  <a:rPr lang="en-US" altLang="zh-TW" sz="2800" dirty="0"/>
                  <a:t>      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/>
                      </a:rPr>
                      <m:t>=(</m:t>
                    </m:r>
                    <m:acc>
                      <m:accPr>
                        <m:chr m:val="̅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2800" i="1" err="1">
                        <a:latin typeface="Cambria Math"/>
                      </a:rPr>
                      <m:t>+</m:t>
                    </m:r>
                    <m:r>
                      <a:rPr lang="en-US" altLang="zh-TW" sz="2800" i="1" err="1">
                        <a:latin typeface="Cambria Math"/>
                      </a:rPr>
                      <m:t>𝑦</m:t>
                    </m:r>
                    <m:r>
                      <a:rPr lang="en-US" altLang="zh-TW" sz="2800" i="1">
                        <a:latin typeface="Cambria Math"/>
                      </a:rPr>
                      <m:t>)(</m:t>
                    </m:r>
                    <m:r>
                      <a:rPr lang="en-US" altLang="zh-TW" sz="2800" i="1" err="1">
                        <a:latin typeface="Cambria Math"/>
                      </a:rPr>
                      <m:t>𝑥</m:t>
                    </m:r>
                    <m:r>
                      <a:rPr lang="en-US" altLang="zh-TW" sz="2800" i="1" err="1">
                        <a:latin typeface="Cambria Math"/>
                      </a:rPr>
                      <m:t>+</m:t>
                    </m:r>
                    <m:r>
                      <a:rPr lang="en-US" altLang="zh-TW" sz="2800" i="1" err="1">
                        <a:latin typeface="Cambria Math"/>
                      </a:rPr>
                      <m:t>𝑧</m:t>
                    </m:r>
                    <m:r>
                      <a:rPr lang="en-US" altLang="zh-TW" sz="2800" i="1">
                        <a:latin typeface="Cambria Math"/>
                      </a:rPr>
                      <m:t>)(</m:t>
                    </m:r>
                    <m:r>
                      <a:rPr lang="en-US" altLang="zh-TW" sz="2800" i="1" err="1">
                        <a:latin typeface="Cambria Math"/>
                      </a:rPr>
                      <m:t>𝑦</m:t>
                    </m:r>
                    <m:r>
                      <a:rPr lang="en-US" altLang="zh-TW" sz="2800" i="1" err="1">
                        <a:latin typeface="Cambria Math"/>
                      </a:rPr>
                      <m:t>+</m:t>
                    </m:r>
                    <m:r>
                      <a:rPr lang="en-US" altLang="zh-TW" sz="2800" i="1" err="1">
                        <a:latin typeface="Cambria Math"/>
                      </a:rPr>
                      <m:t>𝑧</m:t>
                    </m:r>
                    <m:r>
                      <a:rPr lang="en-US" altLang="zh-TW" sz="2800" i="1">
                        <a:latin typeface="Cambria Math"/>
                      </a:rPr>
                      <m:t>)</m:t>
                    </m:r>
                  </m:oMath>
                </a14:m>
                <a:endParaRPr lang="en-US" altLang="zh-TW" sz="2800" dirty="0"/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altLang="zh-TW" sz="2800" dirty="0"/>
                  <a:t>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2800" i="1">
                        <a:latin typeface="Cambria Math"/>
                      </a:rPr>
                      <m:t>+</m:t>
                    </m:r>
                    <m:r>
                      <a:rPr lang="en-US" altLang="zh-TW" sz="2800" i="1">
                        <a:latin typeface="Cambria Math"/>
                      </a:rPr>
                      <m:t>𝑦</m:t>
                    </m:r>
                    <m:r>
                      <a:rPr lang="en-US" altLang="zh-TW" sz="28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2800" i="1">
                        <a:latin typeface="Cambria Math"/>
                      </a:rPr>
                      <m:t>+</m:t>
                    </m:r>
                    <m:r>
                      <a:rPr lang="en-US" altLang="zh-TW" sz="2800" i="1">
                        <a:latin typeface="Cambria Math"/>
                      </a:rPr>
                      <m:t>𝑦</m:t>
                    </m:r>
                    <m:r>
                      <a:rPr lang="en-US" altLang="zh-TW" sz="2800" i="1">
                        <a:latin typeface="Cambria Math"/>
                      </a:rPr>
                      <m:t>+</m:t>
                    </m:r>
                    <m:r>
                      <a:rPr lang="en-US" altLang="zh-TW" sz="2800" i="1" smtClean="0">
                        <a:solidFill>
                          <a:srgbClr val="FF0000"/>
                        </a:solidFill>
                        <a:latin typeface="Cambria Math"/>
                      </a:rPr>
                      <m:t>𝑧</m:t>
                    </m:r>
                    <m:acc>
                      <m:accPr>
                        <m:chr m:val="̅"/>
                        <m:ctrlP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zh-TW" sz="2800" i="1">
                        <a:latin typeface="Cambria Math"/>
                      </a:rPr>
                      <m:t>=(</m:t>
                    </m:r>
                    <m:acc>
                      <m:accPr>
                        <m:chr m:val="̅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2800" i="1">
                        <a:latin typeface="Cambria Math"/>
                      </a:rPr>
                      <m:t>+</m:t>
                    </m:r>
                    <m:r>
                      <a:rPr lang="en-US" altLang="zh-TW" sz="2800" i="1" err="1">
                        <a:latin typeface="Cambria Math"/>
                      </a:rPr>
                      <m:t>𝑦</m:t>
                    </m:r>
                    <m:r>
                      <a:rPr lang="en-US" altLang="zh-TW" sz="2800" i="1" err="1">
                        <a:latin typeface="Cambria Math"/>
                      </a:rPr>
                      <m:t>+</m:t>
                    </m:r>
                    <m:r>
                      <a:rPr lang="en-US" altLang="zh-TW" sz="2800" i="1" err="1">
                        <a:latin typeface="Cambria Math"/>
                      </a:rPr>
                      <m:t>𝑧</m:t>
                    </m:r>
                    <m:r>
                      <a:rPr lang="en-US" altLang="zh-TW" sz="2800" i="1">
                        <a:latin typeface="Cambria Math"/>
                      </a:rPr>
                      <m:t>)(</m:t>
                    </m:r>
                    <m:acc>
                      <m:accPr>
                        <m:chr m:val="̅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2800" i="1">
                        <a:latin typeface="Cambria Math"/>
                      </a:rPr>
                      <m:t>+</m:t>
                    </m:r>
                    <m:r>
                      <a:rPr lang="en-US" altLang="zh-TW" sz="2800" i="1" err="1">
                        <a:latin typeface="Cambria Math"/>
                      </a:rPr>
                      <m:t>𝑦</m:t>
                    </m:r>
                    <m:r>
                      <a:rPr lang="en-US" altLang="zh-TW" sz="2800" i="1" err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zh-TW" sz="2800" i="1">
                        <a:latin typeface="Cambria Math"/>
                      </a:rPr>
                      <m:t>)</m:t>
                    </m:r>
                  </m:oMath>
                </a14:m>
                <a:br>
                  <a:rPr lang="en-US" altLang="zh-TW" sz="2800" dirty="0"/>
                </a:br>
                <a:r>
                  <a:rPr lang="en-US" altLang="zh-TW" sz="2800" dirty="0"/>
                  <a:t>           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/>
                      </a:rPr>
                      <m:t>𝑥</m:t>
                    </m:r>
                    <m:r>
                      <a:rPr lang="en-US" altLang="zh-TW" sz="2800" i="1">
                        <a:latin typeface="Cambria Math"/>
                      </a:rPr>
                      <m:t>+</m:t>
                    </m:r>
                    <m:r>
                      <a:rPr lang="en-US" altLang="zh-TW" sz="2800" i="1">
                        <a:latin typeface="Cambria Math"/>
                      </a:rPr>
                      <m:t>𝑧</m:t>
                    </m:r>
                    <m:r>
                      <a:rPr lang="en-US" altLang="zh-TW" sz="2800" i="1">
                        <a:latin typeface="Cambria Math"/>
                      </a:rPr>
                      <m:t>=</m:t>
                    </m:r>
                    <m:r>
                      <a:rPr lang="en-US" altLang="zh-TW" sz="2800" i="1">
                        <a:latin typeface="Cambria Math"/>
                      </a:rPr>
                      <m:t>𝑥</m:t>
                    </m:r>
                    <m:r>
                      <a:rPr lang="en-US" altLang="zh-TW" sz="2800" i="1">
                        <a:latin typeface="Cambria Math"/>
                      </a:rPr>
                      <m:t>+</m:t>
                    </m:r>
                    <m:r>
                      <a:rPr lang="en-US" altLang="zh-TW" sz="2800" i="1">
                        <a:latin typeface="Cambria Math"/>
                      </a:rPr>
                      <m:t>𝑧</m:t>
                    </m:r>
                    <m:r>
                      <a:rPr lang="en-US" altLang="zh-TW" sz="2800" i="1">
                        <a:latin typeface="Cambria Math"/>
                      </a:rPr>
                      <m:t>+</m:t>
                    </m:r>
                    <m:r>
                      <a:rPr lang="en-US" altLang="zh-TW" sz="2800" i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acc>
                      <m:accPr>
                        <m:chr m:val="̅"/>
                        <m:ctrlP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sz="2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/>
                          </a:rPr>
                          <m:t>𝑥</m:t>
                        </m:r>
                        <m:r>
                          <a:rPr lang="en-US" altLang="zh-TW" sz="2800" i="1">
                            <a:latin typeface="Cambria Math"/>
                          </a:rPr>
                          <m:t>+</m:t>
                        </m:r>
                        <m:r>
                          <a:rPr lang="en-US" altLang="zh-TW" sz="2800" i="1">
                            <a:latin typeface="Cambria Math"/>
                          </a:rPr>
                          <m:t>𝑦</m:t>
                        </m:r>
                        <m:r>
                          <a:rPr lang="en-US" altLang="zh-TW" sz="2800" i="1">
                            <a:latin typeface="Cambria Math"/>
                          </a:rPr>
                          <m:t>+</m:t>
                        </m:r>
                        <m:r>
                          <a:rPr lang="en-US" altLang="zh-TW" sz="2800" i="1">
                            <a:latin typeface="Cambria Math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/>
                          </a:rPr>
                          <m:t>𝑥</m:t>
                        </m:r>
                        <m:r>
                          <a:rPr lang="en-US" altLang="zh-TW" sz="2800" i="1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sz="2800" i="1">
                            <a:latin typeface="Cambria Math"/>
                          </a:rPr>
                          <m:t>+</m:t>
                        </m:r>
                        <m:r>
                          <a:rPr lang="en-US" altLang="zh-TW" sz="2800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br>
                  <a:rPr lang="en-US" altLang="zh-TW" sz="2800" i="1" dirty="0">
                    <a:latin typeface="Cambria Math"/>
                  </a:rPr>
                </a:br>
                <a:r>
                  <a:rPr lang="en-US" altLang="zh-TW" sz="2800" i="1" dirty="0">
                    <a:latin typeface="Cambria Math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/>
                      </a:rPr>
                      <m:t>𝑦</m:t>
                    </m:r>
                    <m:r>
                      <a:rPr lang="en-US" altLang="zh-TW" sz="2800" i="1">
                        <a:latin typeface="Cambria Math"/>
                      </a:rPr>
                      <m:t>+</m:t>
                    </m:r>
                    <m:r>
                      <a:rPr lang="en-US" altLang="zh-TW" sz="2800" i="1">
                        <a:latin typeface="Cambria Math"/>
                      </a:rPr>
                      <m:t>𝑧</m:t>
                    </m:r>
                    <m:r>
                      <a:rPr lang="en-US" altLang="zh-TW" sz="2800" i="1">
                        <a:latin typeface="Cambria Math"/>
                      </a:rPr>
                      <m:t>=</m:t>
                    </m:r>
                    <m:r>
                      <a:rPr lang="en-US" altLang="zh-TW" sz="2800" i="1">
                        <a:latin typeface="Cambria Math"/>
                      </a:rPr>
                      <m:t>𝑦</m:t>
                    </m:r>
                    <m:r>
                      <a:rPr lang="en-US" altLang="zh-TW" sz="2800" i="1">
                        <a:latin typeface="Cambria Math"/>
                      </a:rPr>
                      <m:t>+</m:t>
                    </m:r>
                    <m:r>
                      <a:rPr lang="en-US" altLang="zh-TW" sz="2800" i="1">
                        <a:latin typeface="Cambria Math"/>
                      </a:rPr>
                      <m:t>𝑧</m:t>
                    </m:r>
                    <m:r>
                      <a:rPr lang="en-US" altLang="zh-TW" sz="2800" i="1">
                        <a:latin typeface="Cambria Math"/>
                      </a:rPr>
                      <m:t>+</m:t>
                    </m:r>
                    <m:r>
                      <a:rPr lang="en-US" altLang="zh-TW" sz="280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acc>
                      <m:accPr>
                        <m:chr m:val="̅"/>
                        <m:ctrlP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2800" i="1">
                        <a:latin typeface="Cambria Math"/>
                      </a:rPr>
                      <m:t>=(</m:t>
                    </m:r>
                    <m:r>
                      <a:rPr lang="en-US" altLang="zh-TW" sz="2800" i="1">
                        <a:latin typeface="Cambria Math"/>
                      </a:rPr>
                      <m:t>𝑥</m:t>
                    </m:r>
                    <m:r>
                      <a:rPr lang="en-US" altLang="zh-TW" sz="2800" i="1">
                        <a:latin typeface="Cambria Math"/>
                      </a:rPr>
                      <m:t>+</m:t>
                    </m:r>
                    <m:r>
                      <a:rPr lang="en-US" altLang="zh-TW" sz="2800" i="1">
                        <a:latin typeface="Cambria Math"/>
                      </a:rPr>
                      <m:t>𝑦</m:t>
                    </m:r>
                    <m:r>
                      <a:rPr lang="en-US" altLang="zh-TW" sz="2800" i="1">
                        <a:latin typeface="Cambria Math"/>
                      </a:rPr>
                      <m:t>+</m:t>
                    </m:r>
                    <m:r>
                      <a:rPr lang="en-US" altLang="zh-TW" sz="2800" i="1">
                        <a:latin typeface="Cambria Math"/>
                      </a:rPr>
                      <m:t>𝑧</m:t>
                    </m:r>
                    <m:r>
                      <a:rPr lang="en-US" altLang="zh-TW" sz="2800" i="1">
                        <a:latin typeface="Cambria Math"/>
                      </a:rPr>
                      <m:t>)(</m:t>
                    </m:r>
                    <m:acc>
                      <m:accPr>
                        <m:chr m:val="̅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2800" i="1">
                        <a:latin typeface="Cambria Math"/>
                      </a:rPr>
                      <m:t>+</m:t>
                    </m:r>
                    <m:r>
                      <a:rPr lang="en-US" altLang="zh-TW" sz="2800" i="1">
                        <a:latin typeface="Cambria Math"/>
                      </a:rPr>
                      <m:t>𝑦</m:t>
                    </m:r>
                    <m:r>
                      <a:rPr lang="en-US" altLang="zh-TW" sz="2800" i="1">
                        <a:latin typeface="Cambria Math"/>
                      </a:rPr>
                      <m:t>+</m:t>
                    </m:r>
                    <m:r>
                      <a:rPr lang="en-US" altLang="zh-TW" sz="2800" i="1">
                        <a:latin typeface="Cambria Math"/>
                      </a:rPr>
                      <m:t>𝑧</m:t>
                    </m:r>
                    <m:r>
                      <a:rPr lang="en-US" altLang="zh-TW" sz="2800" i="1">
                        <a:latin typeface="Cambria Math"/>
                      </a:rPr>
                      <m:t>)</m:t>
                    </m:r>
                  </m:oMath>
                </a14:m>
                <a:endParaRPr lang="en-US" altLang="zh-TW" sz="2800" dirty="0"/>
              </a:p>
              <a:p>
                <a:pPr marL="0" ea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/>
                      </a:rPr>
                      <m:t>𝐹</m:t>
                    </m:r>
                    <m:r>
                      <a:rPr lang="en-US" altLang="zh-TW" sz="2800" i="1">
                        <a:latin typeface="Cambria Math"/>
                      </a:rPr>
                      <m:t>=(</m:t>
                    </m:r>
                    <m:r>
                      <a:rPr lang="en-US" altLang="zh-TW" sz="2800" i="1" err="1">
                        <a:latin typeface="Cambria Math"/>
                      </a:rPr>
                      <m:t>𝑥</m:t>
                    </m:r>
                    <m:r>
                      <a:rPr lang="en-US" altLang="zh-TW" sz="2800" i="1" err="1">
                        <a:latin typeface="Cambria Math"/>
                      </a:rPr>
                      <m:t>+</m:t>
                    </m:r>
                    <m:r>
                      <a:rPr lang="en-US" altLang="zh-TW" sz="2800" i="1" err="1">
                        <a:latin typeface="Cambria Math"/>
                      </a:rPr>
                      <m:t>𝑦</m:t>
                    </m:r>
                    <m:r>
                      <a:rPr lang="en-US" altLang="zh-TW" sz="2800" i="1" err="1">
                        <a:latin typeface="Cambria Math"/>
                      </a:rPr>
                      <m:t>+</m:t>
                    </m:r>
                    <m:r>
                      <a:rPr lang="en-US" altLang="zh-TW" sz="2800" i="1" err="1">
                        <a:latin typeface="Cambria Math"/>
                      </a:rPr>
                      <m:t>𝑧</m:t>
                    </m:r>
                    <m:r>
                      <a:rPr lang="en-US" altLang="zh-TW" sz="2800" i="1">
                        <a:latin typeface="Cambria Math"/>
                      </a:rPr>
                      <m:t>)(</m:t>
                    </m:r>
                    <m:r>
                      <a:rPr lang="en-US" altLang="zh-TW" sz="2800" i="1" err="1">
                        <a:latin typeface="Cambria Math"/>
                      </a:rPr>
                      <m:t>𝑥</m:t>
                    </m:r>
                    <m:r>
                      <a:rPr lang="en-US" altLang="zh-TW" sz="2800" i="1" err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sz="2800" i="1">
                        <a:latin typeface="Cambria Math"/>
                      </a:rPr>
                      <m:t>+</m:t>
                    </m:r>
                    <m:r>
                      <a:rPr lang="en-US" altLang="zh-TW" sz="2800" i="1">
                        <a:latin typeface="Cambria Math"/>
                      </a:rPr>
                      <m:t>𝑧</m:t>
                    </m:r>
                    <m:r>
                      <a:rPr lang="en-US" altLang="zh-TW" sz="2800" i="1">
                        <a:latin typeface="Cambria Math"/>
                      </a:rPr>
                      <m:t>)(</m:t>
                    </m:r>
                    <m:acc>
                      <m:accPr>
                        <m:chr m:val="̅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2800" i="1">
                        <a:latin typeface="Cambria Math"/>
                      </a:rPr>
                      <m:t>+</m:t>
                    </m:r>
                    <m:r>
                      <a:rPr lang="en-US" altLang="zh-TW" sz="2800" i="1" err="1">
                        <a:latin typeface="Cambria Math"/>
                      </a:rPr>
                      <m:t>𝑦</m:t>
                    </m:r>
                    <m:r>
                      <a:rPr lang="en-US" altLang="zh-TW" sz="2800" i="1" err="1">
                        <a:latin typeface="Cambria Math"/>
                      </a:rPr>
                      <m:t>+</m:t>
                    </m:r>
                    <m:r>
                      <a:rPr lang="en-US" altLang="zh-TW" sz="2800" i="1" err="1">
                        <a:latin typeface="Cambria Math"/>
                      </a:rPr>
                      <m:t>𝑧</m:t>
                    </m:r>
                    <m:r>
                      <a:rPr lang="en-US" altLang="zh-TW" sz="2800" i="1">
                        <a:latin typeface="Cambria Math"/>
                      </a:rPr>
                      <m:t>)(</m:t>
                    </m:r>
                    <m:acc>
                      <m:accPr>
                        <m:chr m:val="̅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TW" sz="2800" i="1">
                        <a:latin typeface="Cambria Math"/>
                      </a:rPr>
                      <m:t>+</m:t>
                    </m:r>
                    <m:r>
                      <a:rPr lang="en-US" altLang="zh-TW" sz="2800" i="1" err="1">
                        <a:latin typeface="Cambria Math"/>
                      </a:rPr>
                      <m:t>𝑦</m:t>
                    </m:r>
                    <m:r>
                      <a:rPr lang="en-US" altLang="zh-TW" sz="2800" i="1" err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altLang="zh-TW" sz="2800" i="1">
                        <a:latin typeface="Cambria Math"/>
                      </a:rPr>
                      <m:t>)</m:t>
                    </m:r>
                  </m:oMath>
                </a14:m>
                <a:br>
                  <a:rPr lang="en-US" altLang="zh-TW" sz="2800" dirty="0"/>
                </a:br>
                <a:r>
                  <a:rPr lang="en-US" altLang="zh-TW" sz="2800" dirty="0"/>
                  <a:t>      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/>
                      </a:rPr>
                      <m:t>= </m:t>
                    </m:r>
                    <m:r>
                      <a:rPr lang="en-US" altLang="zh-TW" sz="2800" i="1">
                        <a:latin typeface="Cambria Math"/>
                      </a:rPr>
                      <m:t>𝑀</m:t>
                    </m:r>
                    <m:r>
                      <a:rPr lang="en-US" altLang="zh-TW" sz="2800" i="1" baseline="-25000">
                        <a:latin typeface="Cambria Math"/>
                      </a:rPr>
                      <m:t>0</m:t>
                    </m:r>
                    <m:r>
                      <a:rPr lang="en-US" altLang="zh-TW" sz="2800" i="1">
                        <a:latin typeface="Cambria Math"/>
                      </a:rPr>
                      <m:t>𝑀</m:t>
                    </m:r>
                    <m:r>
                      <a:rPr lang="en-US" altLang="zh-TW" sz="2800" i="1" baseline="-25000">
                        <a:latin typeface="Cambria Math"/>
                      </a:rPr>
                      <m:t>2</m:t>
                    </m:r>
                    <m:r>
                      <a:rPr lang="en-US" altLang="zh-TW" sz="2800" i="1">
                        <a:latin typeface="Cambria Math"/>
                      </a:rPr>
                      <m:t>𝑀</m:t>
                    </m:r>
                    <m:r>
                      <a:rPr lang="en-US" altLang="zh-TW" sz="2800" i="1" baseline="-25000">
                        <a:latin typeface="Cambria Math"/>
                      </a:rPr>
                      <m:t>4</m:t>
                    </m:r>
                    <m:r>
                      <a:rPr lang="en-US" altLang="zh-TW" sz="2800" i="1">
                        <a:latin typeface="Cambria Math"/>
                      </a:rPr>
                      <m:t>𝑀</m:t>
                    </m:r>
                    <m:r>
                      <a:rPr lang="en-US" altLang="zh-TW" sz="2800" i="1" baseline="-25000">
                        <a:latin typeface="Cambria Math"/>
                      </a:rPr>
                      <m:t>5</m:t>
                    </m:r>
                  </m:oMath>
                </a14:m>
                <a:endParaRPr lang="en-US" altLang="zh-TW" sz="2800" baseline="-25000" dirty="0"/>
              </a:p>
              <a:p>
                <a:pPr marL="0" ea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/>
                      </a:rPr>
                      <m:t>𝐹</m:t>
                    </m:r>
                    <m:r>
                      <a:rPr lang="en-US" altLang="zh-TW" sz="2800" i="1">
                        <a:latin typeface="Cambria Math"/>
                      </a:rPr>
                      <m:t>(</m:t>
                    </m:r>
                    <m:r>
                      <a:rPr lang="en-US" altLang="zh-TW" sz="2800" i="1" err="1">
                        <a:latin typeface="Cambria Math"/>
                      </a:rPr>
                      <m:t>𝑥</m:t>
                    </m:r>
                    <m:r>
                      <a:rPr lang="en-US" altLang="zh-TW" sz="2800" i="1" err="1">
                        <a:latin typeface="Cambria Math"/>
                      </a:rPr>
                      <m:t>,</m:t>
                    </m:r>
                    <m:r>
                      <a:rPr lang="en-US" altLang="zh-TW" sz="2800" i="1" err="1">
                        <a:latin typeface="Cambria Math"/>
                      </a:rPr>
                      <m:t>𝑦</m:t>
                    </m:r>
                    <m:r>
                      <a:rPr lang="en-US" altLang="zh-TW" sz="2800" i="1" err="1">
                        <a:latin typeface="Cambria Math"/>
                      </a:rPr>
                      <m:t>,</m:t>
                    </m:r>
                    <m:r>
                      <a:rPr lang="en-US" altLang="zh-TW" sz="2800" i="1" err="1">
                        <a:latin typeface="Cambria Math"/>
                      </a:rPr>
                      <m:t>𝑧</m:t>
                    </m:r>
                    <m:r>
                      <a:rPr lang="en-US" altLang="zh-TW" sz="2800" i="1">
                        <a:latin typeface="Cambria Math"/>
                      </a:rPr>
                      <m:t>) = 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800" i="1">
                            <a:latin typeface="Cambria Math"/>
                          </a:rPr>
                          <m:t>(0,2,4,5)</m:t>
                        </m:r>
                      </m:e>
                    </m:nary>
                  </m:oMath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02CF5A8-525C-4A9C-ABDC-807DF2120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2751" y="1052736"/>
                <a:ext cx="9197745" cy="57315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6FB021-5392-4201-B55C-2CBC2D40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42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2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8C1F3DE9-423B-47DD-B9A2-037F54F3DF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6" r="722" b="22313"/>
          <a:stretch/>
        </p:blipFill>
        <p:spPr bwMode="auto">
          <a:xfrm>
            <a:off x="6185647" y="3937980"/>
            <a:ext cx="4594679" cy="236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7850CEEB-8F72-455C-BD8A-670806B83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99" b="16335"/>
          <a:stretch/>
        </p:blipFill>
        <p:spPr bwMode="auto">
          <a:xfrm>
            <a:off x="410585" y="3843237"/>
            <a:ext cx="4746872" cy="246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1B7958C-DA71-4BEB-90D5-EF493809932D}"/>
                  </a:ext>
                </a:extLst>
              </p:cNvPr>
              <p:cNvSpPr txBox="1"/>
              <p:nvPr/>
            </p:nvSpPr>
            <p:spPr>
              <a:xfrm>
                <a:off x="1944989" y="1006250"/>
                <a:ext cx="7666714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sz="2800" dirty="0">
                    <a:solidFill>
                      <a:schemeClr val="bg1">
                        <a:lumMod val="50000"/>
                      </a:schemeClr>
                    </a:solidFill>
                  </a:rPr>
                  <a:t>例</a:t>
                </a:r>
                <a:r>
                  <a:rPr lang="en-US" altLang="zh-CN" sz="2800" dirty="0">
                    <a:solidFill>
                      <a:schemeClr val="bg1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sz="2800" dirty="0"/>
                  <a:t>用</a:t>
                </a:r>
                <a:r>
                  <a:rPr lang="zh-CN" altLang="en-US" sz="2800" b="1" dirty="0"/>
                  <a:t>与或非门</a:t>
                </a:r>
                <a:r>
                  <a:rPr lang="zh-CN" altLang="en-US" sz="2800" dirty="0"/>
                  <a:t>实现函数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𝑨</m:t>
                    </m:r>
                    <m:acc>
                      <m:accPr>
                        <m:chr m:val="̅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𝑩</m:t>
                    </m:r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𝑪</m:t>
                    </m:r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endParaRPr lang="zh-CN" altLang="en-US" sz="2800" b="1" i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1B7958C-DA71-4BEB-90D5-EF4938099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989" y="1006250"/>
                <a:ext cx="7666714" cy="524118"/>
              </a:xfrm>
              <a:prstGeom prst="rect">
                <a:avLst/>
              </a:prstGeom>
              <a:blipFill>
                <a:blip r:embed="rId3"/>
                <a:stretch>
                  <a:fillRect l="-1590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89E3BAD-FE4C-4ACF-AB26-18AB69D80A7B}"/>
                  </a:ext>
                </a:extLst>
              </p:cNvPr>
              <p:cNvSpPr/>
              <p:nvPr/>
            </p:nvSpPr>
            <p:spPr>
              <a:xfrm>
                <a:off x="1332549" y="1923350"/>
                <a:ext cx="31758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latin typeface="等线" panose="02010600030101010101" pitchFamily="2" charset="-122"/>
                  </a:rPr>
                  <a:t>方法</a:t>
                </a:r>
                <a:r>
                  <a:rPr lang="en-US" altLang="zh-CN" sz="2400" b="1" dirty="0">
                    <a:latin typeface="等线" panose="02010600030101010101" pitchFamily="2" charset="-122"/>
                  </a:rPr>
                  <a:t>1</a:t>
                </a:r>
                <a:r>
                  <a:rPr lang="zh-CN" altLang="en-US" sz="2400" dirty="0">
                    <a:latin typeface="等线" panose="02010600030101010101" pitchFamily="2" charset="-122"/>
                  </a:rPr>
                  <a:t>：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两次求反 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89E3BAD-FE4C-4ACF-AB26-18AB69D80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549" y="1923350"/>
                <a:ext cx="3175869" cy="461665"/>
              </a:xfrm>
              <a:prstGeom prst="rect">
                <a:avLst/>
              </a:prstGeom>
              <a:blipFill>
                <a:blip r:embed="rId4"/>
                <a:stretch>
                  <a:fillRect l="-3071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4F6C4DC-F55D-48D9-B2D1-B0E4C85754B9}"/>
                  </a:ext>
                </a:extLst>
              </p:cNvPr>
              <p:cNvSpPr/>
              <p:nvPr/>
            </p:nvSpPr>
            <p:spPr>
              <a:xfrm>
                <a:off x="1098833" y="2777303"/>
                <a:ext cx="2836610" cy="560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acc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acc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e>
                          </m:acc>
                        </m:e>
                      </m:acc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4F6C4DC-F55D-48D9-B2D1-B0E4C8575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833" y="2777303"/>
                <a:ext cx="2836610" cy="560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1549D71-8AC6-4287-B6D3-6F5BBE88EED9}"/>
                  </a:ext>
                </a:extLst>
              </p:cNvPr>
              <p:cNvSpPr/>
              <p:nvPr/>
            </p:nvSpPr>
            <p:spPr>
              <a:xfrm>
                <a:off x="6038941" y="1915484"/>
                <a:ext cx="31758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latin typeface="等线" panose="02010600030101010101" pitchFamily="2" charset="-122"/>
                  </a:rPr>
                  <a:t>方法</a:t>
                </a:r>
                <a:r>
                  <a:rPr lang="en-US" altLang="zh-CN" sz="2400" b="1" dirty="0">
                    <a:latin typeface="等线" panose="02010600030101010101" pitchFamily="2" charset="-122"/>
                  </a:rPr>
                  <a:t>2</a:t>
                </a:r>
                <a:r>
                  <a:rPr lang="zh-CN" altLang="en-US" sz="2400" dirty="0">
                    <a:latin typeface="等线" panose="02010600030101010101" pitchFamily="2" charset="-122"/>
                  </a:rPr>
                  <a:t>：</a:t>
                </a:r>
                <a:r>
                  <a:rPr lang="zh-CN" altLang="en-US" sz="2400" dirty="0"/>
                  <a:t> 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对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acc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一次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求反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1549D71-8AC6-4287-B6D3-6F5BBE88E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941" y="1915484"/>
                <a:ext cx="3175869" cy="461665"/>
              </a:xfrm>
              <a:prstGeom prst="rect">
                <a:avLst/>
              </a:prstGeom>
              <a:blipFill>
                <a:blip r:embed="rId6"/>
                <a:stretch>
                  <a:fillRect l="-3071" t="-9211" r="-21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AE39A1E-33F5-47C4-8F9E-D71B353C6DDD}"/>
                  </a:ext>
                </a:extLst>
              </p:cNvPr>
              <p:cNvSpPr/>
              <p:nvPr/>
            </p:nvSpPr>
            <p:spPr>
              <a:xfrm>
                <a:off x="5616914" y="2758230"/>
                <a:ext cx="5893152" cy="511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𝐵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𝐶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𝐴𝐵𝐶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AE39A1E-33F5-47C4-8F9E-D71B353C6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914" y="2758230"/>
                <a:ext cx="5893152" cy="5115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6D8984B-9FB6-472C-AE0F-54B8300D1F45}"/>
                  </a:ext>
                </a:extLst>
              </p:cNvPr>
              <p:cNvSpPr/>
              <p:nvPr/>
            </p:nvSpPr>
            <p:spPr>
              <a:xfrm>
                <a:off x="5633105" y="3377842"/>
                <a:ext cx="3514680" cy="511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</m:acc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𝑨𝑩𝑪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zh-CN" altLang="en-US" sz="2000" b="1" i="1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6D8984B-9FB6-472C-AE0F-54B8300D1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105" y="3377842"/>
                <a:ext cx="3514680" cy="5115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DF8E547F-2E33-4F06-B796-B7D9CF6D02C8}"/>
              </a:ext>
            </a:extLst>
          </p:cNvPr>
          <p:cNvSpPr txBox="1"/>
          <p:nvPr/>
        </p:nvSpPr>
        <p:spPr>
          <a:xfrm>
            <a:off x="6608762" y="6308079"/>
            <a:ext cx="400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电路速度快因只经过</a:t>
            </a:r>
            <a:r>
              <a:rPr lang="en-US" altLang="zh-CN" sz="2400" dirty="0"/>
              <a:t>2</a:t>
            </a:r>
            <a:r>
              <a:rPr lang="zh-CN" altLang="en-US" sz="2400" dirty="0"/>
              <a:t>级门。</a:t>
            </a:r>
          </a:p>
        </p:txBody>
      </p:sp>
      <p:sp>
        <p:nvSpPr>
          <p:cNvPr id="13" name="圆角矩形 16">
            <a:extLst>
              <a:ext uri="{FF2B5EF4-FFF2-40B4-BE49-F238E27FC236}">
                <a16:creationId xmlns:a16="http://schemas.microsoft.com/office/drawing/2014/main" id="{2EA03272-6946-4A2B-A815-9BC1D7160B8B}"/>
              </a:ext>
            </a:extLst>
          </p:cNvPr>
          <p:cNvSpPr/>
          <p:nvPr/>
        </p:nvSpPr>
        <p:spPr>
          <a:xfrm>
            <a:off x="711456" y="1841481"/>
            <a:ext cx="10300858" cy="667540"/>
          </a:xfrm>
          <a:prstGeom prst="round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3B64E756-4870-4F63-9DAB-9317C665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  <a:solidFill>
            <a:schemeClr val="accent5">
              <a:lumMod val="20000"/>
              <a:lumOff val="80000"/>
              <a:alpha val="50196"/>
            </a:schemeClr>
          </a:solidFill>
        </p:spPr>
        <p:txBody>
          <a:bodyPr>
            <a:normAutofit/>
          </a:bodyPr>
          <a:lstStyle/>
          <a:p>
            <a:r>
              <a:rPr lang="zh-CN" altLang="en-US" sz="4000" spc="0" dirty="0"/>
              <a:t>“与或”  →  “</a:t>
            </a:r>
            <a:r>
              <a:rPr lang="zh-CN" altLang="en-US" sz="4000" b="1" spc="0" dirty="0"/>
              <a:t>与或非</a:t>
            </a:r>
            <a:r>
              <a:rPr lang="zh-CN" altLang="en-US" sz="4000" spc="0" dirty="0"/>
              <a:t>”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13AEA69-DCA4-455C-983E-E6A0F976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43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39479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BD967-E4A6-4D9E-9198-1FEDE51F7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  <a:solidFill>
            <a:schemeClr val="accent5">
              <a:lumMod val="20000"/>
              <a:lumOff val="80000"/>
              <a:alpha val="50196"/>
            </a:schemeClr>
          </a:solidFill>
        </p:spPr>
        <p:txBody>
          <a:bodyPr/>
          <a:lstStyle/>
          <a:p>
            <a:r>
              <a:rPr lang="zh-CN" altLang="en-US" sz="4000" b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4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的表示方法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4383D-E42F-4761-8BBF-856171C43452}"/>
              </a:ext>
            </a:extLst>
          </p:cNvPr>
          <p:cNvSpPr txBox="1">
            <a:spLocks/>
          </p:cNvSpPr>
          <p:nvPr/>
        </p:nvSpPr>
        <p:spPr>
          <a:xfrm>
            <a:off x="10045674" y="499775"/>
            <a:ext cx="1944216" cy="2882949"/>
          </a:xfrm>
          <a:prstGeom prst="rect">
            <a:avLst/>
          </a:prstGeom>
          <a:ln w="571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/>
              <a:t>函数式</a:t>
            </a:r>
            <a:endParaRPr lang="en-US" altLang="zh-CN" dirty="0"/>
          </a:p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/>
              <a:t>真值表</a:t>
            </a:r>
            <a:endParaRPr lang="en-US" altLang="zh-CN" dirty="0"/>
          </a:p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/>
              <a:t>逻辑图</a:t>
            </a:r>
            <a:endParaRPr lang="en-US" altLang="zh-CN" dirty="0"/>
          </a:p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/>
              <a:t>波形图</a:t>
            </a:r>
            <a:endParaRPr lang="en-US" altLang="zh-CN" dirty="0"/>
          </a:p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/>
              <a:t>卡诺图</a:t>
            </a:r>
            <a:endParaRPr lang="en-US" altLang="zh-CN" dirty="0"/>
          </a:p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en-US" altLang="zh-CN" dirty="0"/>
              <a:t>HDL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A21B8-9F0B-4867-AB5E-89B4E43854F9}"/>
              </a:ext>
            </a:extLst>
          </p:cNvPr>
          <p:cNvSpPr txBox="1"/>
          <p:nvPr/>
        </p:nvSpPr>
        <p:spPr>
          <a:xfrm>
            <a:off x="509223" y="1063456"/>
            <a:ext cx="3373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800" b="1">
                <a:solidFill>
                  <a:srgbClr val="0070C0"/>
                </a:solidFill>
              </a:rPr>
              <a:t>函数式  </a:t>
            </a:r>
            <a:r>
              <a:rPr lang="zh-CN" altLang="en-US" sz="2800">
                <a:solidFill>
                  <a:srgbClr val="0070C0"/>
                </a:solidFill>
                <a:latin typeface="楷体" pitchFamily="49" charset="-122"/>
                <a:ea typeface="楷体" pitchFamily="49" charset="-122"/>
                <a:cs typeface="Calibri"/>
              </a:rPr>
              <a:t>→</a:t>
            </a:r>
            <a:r>
              <a:rPr lang="zh-CN" altLang="en-US" sz="2800" b="1">
                <a:solidFill>
                  <a:srgbClr val="0070C0"/>
                </a:solidFill>
              </a:rPr>
              <a:t> 逻辑图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2">
                <a:extLst>
                  <a:ext uri="{FF2B5EF4-FFF2-40B4-BE49-F238E27FC236}">
                    <a16:creationId xmlns:a16="http://schemas.microsoft.com/office/drawing/2014/main" id="{BE77858C-7063-4655-905A-B84B289F3363}"/>
                  </a:ext>
                </a:extLst>
              </p:cNvPr>
              <p:cNvSpPr txBox="1"/>
              <p:nvPr/>
            </p:nvSpPr>
            <p:spPr>
              <a:xfrm>
                <a:off x="573109" y="1996093"/>
                <a:ext cx="3901133" cy="578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/>
                        </a:rPr>
                        <m:t>𝑌</m:t>
                      </m:r>
                      <m:r>
                        <a:rPr lang="en-US" altLang="zh-CN" sz="280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altLang="zh-CN" sz="2800" i="1">
                              <a:latin typeface="Cambria Math"/>
                            </a:rPr>
                            <m:t>𝐶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r>
                        <a:rPr lang="en-US" altLang="zh-CN" sz="28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5" name="TextBox 12">
                <a:extLst>
                  <a:ext uri="{FF2B5EF4-FFF2-40B4-BE49-F238E27FC236}">
                    <a16:creationId xmlns:a16="http://schemas.microsoft.com/office/drawing/2014/main" id="{BE77858C-7063-4655-905A-B84B289F3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09" y="1996093"/>
                <a:ext cx="3901133" cy="5786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3">
            <a:extLst>
              <a:ext uri="{FF2B5EF4-FFF2-40B4-BE49-F238E27FC236}">
                <a16:creationId xmlns:a16="http://schemas.microsoft.com/office/drawing/2014/main" id="{4F01578A-23B9-486E-AFD9-5F9C9EFF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223" y="1312025"/>
            <a:ext cx="4583882" cy="2243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3A0E75B4-F990-4A58-942C-33841496F523}"/>
              </a:ext>
            </a:extLst>
          </p:cNvPr>
          <p:cNvSpPr txBox="1"/>
          <p:nvPr/>
        </p:nvSpPr>
        <p:spPr>
          <a:xfrm>
            <a:off x="509223" y="3662506"/>
            <a:ext cx="347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800" b="1">
                <a:solidFill>
                  <a:srgbClr val="0070C0"/>
                </a:solidFill>
              </a:rPr>
              <a:t>逻辑图  </a:t>
            </a:r>
            <a:r>
              <a:rPr lang="zh-CN" altLang="en-US" sz="2800">
                <a:solidFill>
                  <a:srgbClr val="0070C0"/>
                </a:solidFill>
                <a:latin typeface="楷体" pitchFamily="49" charset="-122"/>
                <a:ea typeface="楷体" pitchFamily="49" charset="-122"/>
                <a:cs typeface="Calibri"/>
              </a:rPr>
              <a:t>→</a:t>
            </a:r>
            <a:r>
              <a:rPr lang="zh-CN" altLang="en-US" sz="2800" b="1">
                <a:solidFill>
                  <a:srgbClr val="0070C0"/>
                </a:solidFill>
              </a:rPr>
              <a:t>  函数式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C2316AA9-F4D0-4CFE-9F60-07C10D22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44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1CCDEC66-EB7F-4AD8-BD22-E28427181E51}"/>
                  </a:ext>
                </a:extLst>
              </p:cNvPr>
              <p:cNvSpPr txBox="1"/>
              <p:nvPr/>
            </p:nvSpPr>
            <p:spPr>
              <a:xfrm>
                <a:off x="6167214" y="5283916"/>
                <a:ext cx="2803524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/>
                        </a:rPr>
                        <m:t>𝑌</m:t>
                      </m:r>
                      <m:r>
                        <a:rPr lang="en-US" altLang="zh-CN" sz="280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1CCDEC66-EB7F-4AD8-BD22-E28427181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214" y="5283916"/>
                <a:ext cx="2803524" cy="524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F78A6E13-3BD7-4EB8-AF09-EF85FA1C835C}"/>
              </a:ext>
            </a:extLst>
          </p:cNvPr>
          <p:cNvGrpSpPr/>
          <p:nvPr/>
        </p:nvGrpSpPr>
        <p:grpSpPr>
          <a:xfrm>
            <a:off x="627611" y="4269608"/>
            <a:ext cx="4945289" cy="2324405"/>
            <a:chOff x="478131" y="4315903"/>
            <a:chExt cx="4945289" cy="2324405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DC8461E-ED5D-4E5C-B1BC-4666E9398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131" y="4315903"/>
              <a:ext cx="4583882" cy="232440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40E8FA7-4DC3-4F40-B53A-A2E2CD32F876}"/>
                    </a:ext>
                  </a:extLst>
                </p:cNvPr>
                <p:cNvSpPr txBox="1"/>
                <p:nvPr/>
              </p:nvSpPr>
              <p:spPr>
                <a:xfrm>
                  <a:off x="5028760" y="5337143"/>
                  <a:ext cx="394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40E8FA7-4DC3-4F40-B53A-A2E2CD32F8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8760" y="5337143"/>
                  <a:ext cx="39466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05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019E5-C8A5-4987-880D-EAEB3336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  <a:solidFill>
            <a:schemeClr val="accent5">
              <a:lumMod val="20000"/>
              <a:lumOff val="80000"/>
              <a:alpha val="50196"/>
            </a:schemeClr>
          </a:solidFill>
        </p:spPr>
        <p:txBody>
          <a:bodyPr/>
          <a:lstStyle/>
          <a:p>
            <a:r>
              <a:rPr lang="zh-CN" altLang="en-US" sz="4000" b="1" dirty="0"/>
              <a:t>逻辑</a:t>
            </a:r>
            <a:r>
              <a:rPr lang="zh-CN" altLang="en-US" sz="4000" dirty="0"/>
              <a:t>的表示方法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61A104F2-DB85-4FB3-8675-0F619C5BB26F}"/>
              </a:ext>
            </a:extLst>
          </p:cNvPr>
          <p:cNvSpPr txBox="1"/>
          <p:nvPr/>
        </p:nvSpPr>
        <p:spPr>
          <a:xfrm>
            <a:off x="858037" y="1050820"/>
            <a:ext cx="3541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800" b="1" dirty="0">
                <a:solidFill>
                  <a:srgbClr val="0070C0"/>
                </a:solidFill>
              </a:rPr>
              <a:t>函数式   </a:t>
            </a:r>
            <a:r>
              <a:rPr lang="zh-CN" altLang="en-US" sz="28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cs typeface="Calibri"/>
              </a:rPr>
              <a:t>→</a:t>
            </a:r>
            <a:r>
              <a:rPr lang="zh-CN" altLang="en-US" sz="2800" b="1" dirty="0">
                <a:solidFill>
                  <a:srgbClr val="0070C0"/>
                </a:solidFill>
              </a:rPr>
              <a:t>  真值表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1">
                <a:extLst>
                  <a:ext uri="{FF2B5EF4-FFF2-40B4-BE49-F238E27FC236}">
                    <a16:creationId xmlns:a16="http://schemas.microsoft.com/office/drawing/2014/main" id="{8885C049-36BA-4652-B88C-6DA801F1CAC6}"/>
                  </a:ext>
                </a:extLst>
              </p:cNvPr>
              <p:cNvSpPr txBox="1"/>
              <p:nvPr/>
            </p:nvSpPr>
            <p:spPr>
              <a:xfrm>
                <a:off x="842564" y="1804744"/>
                <a:ext cx="3243324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/>
                        </a:rPr>
                        <m:t>𝑌</m:t>
                      </m:r>
                      <m:r>
                        <a:rPr lang="en-US" altLang="zh-CN" sz="280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𝐶</m:t>
                      </m:r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4" name="TextBox 11">
                <a:extLst>
                  <a:ext uri="{FF2B5EF4-FFF2-40B4-BE49-F238E27FC236}">
                    <a16:creationId xmlns:a16="http://schemas.microsoft.com/office/drawing/2014/main" id="{8885C049-36BA-4652-B88C-6DA801F1C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64" y="1804744"/>
                <a:ext cx="3243324" cy="524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83534F5A-BEA6-4459-AB38-9AF94C9C18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5085672"/>
                  </p:ext>
                </p:extLst>
              </p:nvPr>
            </p:nvGraphicFramePr>
            <p:xfrm>
              <a:off x="3356734" y="2601617"/>
              <a:ext cx="6200223" cy="4119858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8819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895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85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857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8574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857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8574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A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B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C</a:t>
                          </a:r>
                          <a:endParaRPr lang="zh-CN" alt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  <m:r>
                                  <a:rPr lang="en-US" altLang="zh-CN" sz="20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zh-CN" sz="20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83534F5A-BEA6-4459-AB38-9AF94C9C18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5085672"/>
                  </p:ext>
                </p:extLst>
              </p:nvPr>
            </p:nvGraphicFramePr>
            <p:xfrm>
              <a:off x="3356734" y="2601617"/>
              <a:ext cx="6200223" cy="4119858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8819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895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857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857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8574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857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8574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A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B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C</a:t>
                          </a:r>
                          <a:endParaRPr lang="zh-CN" alt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98630" t="-1333" r="-299315" b="-8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379" t="-1333" r="-201379" b="-8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97945" t="-1333" r="-100000" b="-8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Y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0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577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</a:rPr>
                            <a:t>1</a:t>
                          </a:r>
                          <a:endParaRPr lang="zh-CN" altLang="en-US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箭头: 圆角右 6">
            <a:extLst>
              <a:ext uri="{FF2B5EF4-FFF2-40B4-BE49-F238E27FC236}">
                <a16:creationId xmlns:a16="http://schemas.microsoft.com/office/drawing/2014/main" id="{F9B15D9F-E8D1-45D1-833C-45EEEB39F3F5}"/>
              </a:ext>
            </a:extLst>
          </p:cNvPr>
          <p:cNvSpPr/>
          <p:nvPr/>
        </p:nvSpPr>
        <p:spPr>
          <a:xfrm rot="5400000">
            <a:off x="4638777" y="1732641"/>
            <a:ext cx="524119" cy="100289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CE5B3EF-4947-484A-AB85-259B584BDDD9}"/>
              </a:ext>
            </a:extLst>
          </p:cNvPr>
          <p:cNvSpPr txBox="1">
            <a:spLocks/>
          </p:cNvSpPr>
          <p:nvPr/>
        </p:nvSpPr>
        <p:spPr>
          <a:xfrm>
            <a:off x="10078527" y="483718"/>
            <a:ext cx="1944216" cy="2882949"/>
          </a:xfrm>
          <a:prstGeom prst="rect">
            <a:avLst/>
          </a:prstGeom>
          <a:ln w="571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/>
              <a:t>函数式</a:t>
            </a:r>
            <a:endParaRPr lang="en-US" altLang="zh-CN"/>
          </a:p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/>
              <a:t>真值表</a:t>
            </a:r>
            <a:endParaRPr lang="en-US" altLang="zh-CN"/>
          </a:p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/>
              <a:t>逻辑图</a:t>
            </a:r>
            <a:endParaRPr lang="en-US" altLang="zh-CN"/>
          </a:p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/>
              <a:t>波形图</a:t>
            </a:r>
            <a:endParaRPr lang="en-US" altLang="zh-CN"/>
          </a:p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/>
              <a:t>卡诺图</a:t>
            </a:r>
            <a:endParaRPr lang="en-US" altLang="zh-CN"/>
          </a:p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en-US" altLang="zh-CN"/>
              <a:t>HDL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9E650-5EB6-4C19-99C6-0FA3E510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45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36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24F89-2A02-41C2-9FC0-4E2FF8361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  <a:solidFill>
            <a:schemeClr val="accent5">
              <a:lumMod val="20000"/>
              <a:lumOff val="80000"/>
              <a:alpha val="50196"/>
            </a:schemeClr>
          </a:solidFill>
        </p:spPr>
        <p:txBody>
          <a:bodyPr/>
          <a:lstStyle/>
          <a:p>
            <a:r>
              <a:rPr lang="zh-CN" altLang="en-US" sz="4000" b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4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的表示方法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5049CB64-1B23-469C-AC47-66A656EBE2C5}"/>
              </a:ext>
            </a:extLst>
          </p:cNvPr>
          <p:cNvSpPr txBox="1"/>
          <p:nvPr/>
        </p:nvSpPr>
        <p:spPr>
          <a:xfrm>
            <a:off x="617425" y="1179992"/>
            <a:ext cx="347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800" b="1">
                <a:solidFill>
                  <a:srgbClr val="0070C0"/>
                </a:solidFill>
              </a:rPr>
              <a:t>真值表  </a:t>
            </a:r>
            <a:r>
              <a:rPr lang="zh-CN" altLang="en-US" sz="2800">
                <a:solidFill>
                  <a:srgbClr val="0070C0"/>
                </a:solidFill>
                <a:latin typeface="楷体" pitchFamily="49" charset="-122"/>
                <a:ea typeface="楷体" pitchFamily="49" charset="-122"/>
                <a:cs typeface="Calibri"/>
              </a:rPr>
              <a:t>→</a:t>
            </a:r>
            <a:r>
              <a:rPr lang="zh-CN" altLang="en-US" sz="2800" b="1">
                <a:solidFill>
                  <a:srgbClr val="0070C0"/>
                </a:solidFill>
              </a:rPr>
              <a:t>  波形图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CE21BB-C278-4DA9-B756-93F6741E417C}"/>
              </a:ext>
            </a:extLst>
          </p:cNvPr>
          <p:cNvSpPr/>
          <p:nvPr/>
        </p:nvSpPr>
        <p:spPr bwMode="auto">
          <a:xfrm>
            <a:off x="6888089" y="5445224"/>
            <a:ext cx="2550009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DF68346-4B9A-4195-965D-2BC661F07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09987"/>
              </p:ext>
            </p:extLst>
          </p:nvPr>
        </p:nvGraphicFramePr>
        <p:xfrm>
          <a:off x="377324" y="1893236"/>
          <a:ext cx="3957436" cy="376801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89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68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668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668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668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668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668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668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668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668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箭头: 圆角右 6">
            <a:extLst>
              <a:ext uri="{FF2B5EF4-FFF2-40B4-BE49-F238E27FC236}">
                <a16:creationId xmlns:a16="http://schemas.microsoft.com/office/drawing/2014/main" id="{D197448A-E513-4912-8188-5D528CD8E693}"/>
              </a:ext>
            </a:extLst>
          </p:cNvPr>
          <p:cNvSpPr/>
          <p:nvPr/>
        </p:nvSpPr>
        <p:spPr>
          <a:xfrm flipV="1">
            <a:off x="3246932" y="5949280"/>
            <a:ext cx="1120877" cy="5486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51937C5-0497-46EC-9149-72F6C6FC8980}"/>
              </a:ext>
            </a:extLst>
          </p:cNvPr>
          <p:cNvSpPr/>
          <p:nvPr/>
        </p:nvSpPr>
        <p:spPr>
          <a:xfrm>
            <a:off x="617425" y="2342044"/>
            <a:ext cx="491654" cy="327414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F0D50FC-A760-48FA-967D-B32849E27C5E}"/>
              </a:ext>
            </a:extLst>
          </p:cNvPr>
          <p:cNvGrpSpPr/>
          <p:nvPr/>
        </p:nvGrpSpPr>
        <p:grpSpPr>
          <a:xfrm>
            <a:off x="4713261" y="2855371"/>
            <a:ext cx="5593233" cy="3955435"/>
            <a:chOff x="4713261" y="2855371"/>
            <a:chExt cx="5593233" cy="3955435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BC39D8F3-F2AE-4344-993E-15F67DF95B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3261" y="2855371"/>
              <a:ext cx="5593233" cy="3955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88C22C38-9820-478C-BF73-21AEFED25206}"/>
                </a:ext>
              </a:extLst>
            </p:cNvPr>
            <p:cNvSpPr/>
            <p:nvPr/>
          </p:nvSpPr>
          <p:spPr>
            <a:xfrm>
              <a:off x="5063194" y="3191082"/>
              <a:ext cx="4374904" cy="37802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0D360E3-7B0D-42B0-9341-05A21CB01EF9}"/>
              </a:ext>
            </a:extLst>
          </p:cNvPr>
          <p:cNvSpPr txBox="1">
            <a:spLocks/>
          </p:cNvSpPr>
          <p:nvPr/>
        </p:nvSpPr>
        <p:spPr>
          <a:xfrm>
            <a:off x="10073052" y="450000"/>
            <a:ext cx="1944216" cy="2882949"/>
          </a:xfrm>
          <a:prstGeom prst="rect">
            <a:avLst/>
          </a:prstGeom>
          <a:ln w="571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/>
              <a:t>函数式</a:t>
            </a:r>
            <a:endParaRPr lang="en-US" altLang="zh-CN"/>
          </a:p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/>
              <a:t>真值表</a:t>
            </a:r>
            <a:endParaRPr lang="en-US" altLang="zh-CN"/>
          </a:p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/>
              <a:t>逻辑图</a:t>
            </a:r>
            <a:endParaRPr lang="en-US" altLang="zh-CN"/>
          </a:p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/>
              <a:t>波形图</a:t>
            </a:r>
            <a:endParaRPr lang="en-US" altLang="zh-CN"/>
          </a:p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/>
              <a:t>卡诺图</a:t>
            </a:r>
            <a:endParaRPr lang="en-US" altLang="zh-CN"/>
          </a:p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en-US" altLang="zh-CN"/>
              <a:t>HDL</a:t>
            </a:r>
            <a:endParaRPr lang="zh-CN" altLang="en-US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806CA9DA-B908-470E-86E9-4110C1A2486D}"/>
              </a:ext>
            </a:extLst>
          </p:cNvPr>
          <p:cNvCxnSpPr/>
          <p:nvPr/>
        </p:nvCxnSpPr>
        <p:spPr>
          <a:xfrm rot="16200000" flipH="1">
            <a:off x="2241492" y="3664251"/>
            <a:ext cx="3228262" cy="675608"/>
          </a:xfrm>
          <a:prstGeom prst="bentConnector3">
            <a:avLst>
              <a:gd name="adj1" fmla="val 62268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EE411-FBA7-407A-BBAC-F1C5A388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46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46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7D4F9-F56A-4B80-8D8E-59E7091C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50" y="0"/>
            <a:ext cx="12195849" cy="900000"/>
          </a:xfrm>
          <a:solidFill>
            <a:schemeClr val="accent5">
              <a:lumMod val="20000"/>
              <a:lumOff val="80000"/>
              <a:alpha val="50196"/>
            </a:schemeClr>
          </a:solidFill>
        </p:spPr>
        <p:txBody>
          <a:bodyPr/>
          <a:lstStyle/>
          <a:p>
            <a:r>
              <a:rPr lang="zh-CN" altLang="en-US" sz="4000" b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4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的表示方法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7DAF6E5-D2AE-488E-ACDD-06DF6BBF0E9F}"/>
              </a:ext>
            </a:extLst>
          </p:cNvPr>
          <p:cNvSpPr txBox="1"/>
          <p:nvPr/>
        </p:nvSpPr>
        <p:spPr>
          <a:xfrm>
            <a:off x="743277" y="1151166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800" b="1">
                <a:solidFill>
                  <a:srgbClr val="0070C0"/>
                </a:solidFill>
              </a:rPr>
              <a:t>波形图  </a:t>
            </a:r>
            <a:r>
              <a:rPr lang="zh-CN" altLang="en-US" sz="2800">
                <a:solidFill>
                  <a:srgbClr val="0070C0"/>
                </a:solidFill>
                <a:latin typeface="楷体" pitchFamily="49" charset="-122"/>
                <a:ea typeface="楷体" pitchFamily="49" charset="-122"/>
                <a:cs typeface="Calibri"/>
              </a:rPr>
              <a:t>→</a:t>
            </a:r>
            <a:r>
              <a:rPr lang="zh-CN" altLang="en-US" sz="2800" b="1">
                <a:solidFill>
                  <a:srgbClr val="0070C0"/>
                </a:solidFill>
              </a:rPr>
              <a:t> 真值表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1E934F9-F3A2-4751-B919-289DC9BFD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230452"/>
              </p:ext>
            </p:extLst>
          </p:nvPr>
        </p:nvGraphicFramePr>
        <p:xfrm>
          <a:off x="6486376" y="3245829"/>
          <a:ext cx="3604432" cy="353028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01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25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25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25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25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25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25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25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25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254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B4E9A963-E008-4BCD-855D-FB5BFFCEA6EA}"/>
              </a:ext>
            </a:extLst>
          </p:cNvPr>
          <p:cNvGrpSpPr/>
          <p:nvPr/>
        </p:nvGrpSpPr>
        <p:grpSpPr>
          <a:xfrm>
            <a:off x="256344" y="1912149"/>
            <a:ext cx="5684305" cy="3438566"/>
            <a:chOff x="348768" y="3717032"/>
            <a:chExt cx="4727288" cy="2880320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6793A70-0CBC-4FC6-948D-625EF89FC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768" y="3717032"/>
              <a:ext cx="4727288" cy="2880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0BD9959-ABA3-40EA-A55B-34E79227A5A6}"/>
                </a:ext>
              </a:extLst>
            </p:cNvPr>
            <p:cNvSpPr/>
            <p:nvPr/>
          </p:nvSpPr>
          <p:spPr bwMode="auto">
            <a:xfrm>
              <a:off x="574489" y="3717032"/>
              <a:ext cx="2016224" cy="288032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9" name="箭头: 圆角右 8">
            <a:extLst>
              <a:ext uri="{FF2B5EF4-FFF2-40B4-BE49-F238E27FC236}">
                <a16:creationId xmlns:a16="http://schemas.microsoft.com/office/drawing/2014/main" id="{25A4CD55-C1B4-4657-9000-1B9ED74F2AC4}"/>
              </a:ext>
            </a:extLst>
          </p:cNvPr>
          <p:cNvSpPr/>
          <p:nvPr/>
        </p:nvSpPr>
        <p:spPr>
          <a:xfrm flipV="1">
            <a:off x="5365499" y="5754601"/>
            <a:ext cx="1120877" cy="5486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3970A8B-2DF1-4E12-B76A-AB881C713B04}"/>
              </a:ext>
            </a:extLst>
          </p:cNvPr>
          <p:cNvSpPr txBox="1">
            <a:spLocks/>
          </p:cNvSpPr>
          <p:nvPr/>
        </p:nvSpPr>
        <p:spPr>
          <a:xfrm>
            <a:off x="10135512" y="444351"/>
            <a:ext cx="1944216" cy="2882949"/>
          </a:xfrm>
          <a:prstGeom prst="rect">
            <a:avLst/>
          </a:prstGeom>
          <a:ln w="571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/>
              <a:t>函数式</a:t>
            </a:r>
            <a:endParaRPr lang="en-US" altLang="zh-CN"/>
          </a:p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/>
              <a:t>真值表</a:t>
            </a:r>
            <a:endParaRPr lang="en-US" altLang="zh-CN"/>
          </a:p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/>
              <a:t>逻辑图</a:t>
            </a:r>
            <a:endParaRPr lang="en-US" altLang="zh-CN"/>
          </a:p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/>
              <a:t>波形图</a:t>
            </a:r>
            <a:endParaRPr lang="en-US" altLang="zh-CN"/>
          </a:p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/>
              <a:t>卡诺图</a:t>
            </a:r>
            <a:endParaRPr lang="en-US" altLang="zh-CN"/>
          </a:p>
          <a:p>
            <a:pPr marL="514350" indent="-514350">
              <a:lnSpc>
                <a:spcPct val="110000"/>
              </a:lnSpc>
              <a:buFont typeface="+mj-ea"/>
              <a:buAutoNum type="circleNumDbPlain"/>
            </a:pPr>
            <a:r>
              <a:rPr lang="en-US" altLang="zh-CN"/>
              <a:t>HDL</a:t>
            </a:r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54AB85D-81B0-4A8B-86CA-7FB5902A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47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66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B86FD74-6744-4B33-B674-F3181891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8072"/>
            <a:ext cx="12192000" cy="3012471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zh-CN" altLang="en-US" sz="15000" b="1" spc="0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代 数 化 简 </a:t>
            </a:r>
            <a:endParaRPr lang="zh-CN" altLang="en-US" sz="15000" b="1" spc="0" dirty="0">
              <a:solidFill>
                <a:schemeClr val="accent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2310B6-D96F-46D2-A313-BE517FE45D1D}"/>
              </a:ext>
            </a:extLst>
          </p:cNvPr>
          <p:cNvSpPr txBox="1"/>
          <p:nvPr/>
        </p:nvSpPr>
        <p:spPr>
          <a:xfrm>
            <a:off x="5675264" y="314151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zh-CN" sz="80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4</a:t>
            </a:r>
            <a:endParaRPr lang="zh-CN" altLang="en-US" sz="8000" dirty="0">
              <a:solidFill>
                <a:schemeClr val="accent5">
                  <a:lumMod val="40000"/>
                  <a:lumOff val="6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E65DAF-FEA2-4273-B2CB-C5FFCD34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E7B1-3FC2-4821-B144-3AA6EF938D0A}" type="slidenum">
              <a:rPr lang="zh-CN" altLang="en-US" smtClean="0"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424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5C914C28-46D4-405F-8DE5-EDECBDD5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373"/>
            <a:ext cx="12191957" cy="900000"/>
          </a:xfrm>
          <a:solidFill>
            <a:schemeClr val="accent5">
              <a:lumMod val="20000"/>
              <a:lumOff val="80000"/>
              <a:alpha val="50196"/>
            </a:schemeClr>
          </a:solidFill>
        </p:spPr>
        <p:txBody>
          <a:bodyPr>
            <a:normAutofit/>
          </a:bodyPr>
          <a:lstStyle/>
          <a:p>
            <a:r>
              <a:rPr lang="zh-CN" altLang="en-US" sz="40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电路优化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2F3B9B-40F5-41C5-BE81-83708065D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98"/>
          <a:stretch/>
        </p:blipFill>
        <p:spPr>
          <a:xfrm>
            <a:off x="1307868" y="1494783"/>
            <a:ext cx="3591381" cy="251227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143EEF-CF2A-44E2-A622-A753D079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49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51AB314-E813-46D2-8811-5B043DB0A246}"/>
                  </a:ext>
                </a:extLst>
              </p:cNvPr>
              <p:cNvSpPr txBox="1"/>
              <p:nvPr/>
            </p:nvSpPr>
            <p:spPr>
              <a:xfrm>
                <a:off x="362690" y="894376"/>
                <a:ext cx="49490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51AB314-E813-46D2-8811-5B043DB0A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90" y="894376"/>
                <a:ext cx="494904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1B238120-A000-4435-8BBC-273896F8BD8F}"/>
              </a:ext>
            </a:extLst>
          </p:cNvPr>
          <p:cNvGrpSpPr/>
          <p:nvPr/>
        </p:nvGrpSpPr>
        <p:grpSpPr>
          <a:xfrm>
            <a:off x="5541348" y="894376"/>
            <a:ext cx="5812452" cy="2667557"/>
            <a:chOff x="5541348" y="894376"/>
            <a:chExt cx="5812452" cy="266755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326AFFF-5C93-4FFE-A7D5-36FA5C42A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352"/>
            <a:stretch/>
          </p:blipFill>
          <p:spPr>
            <a:xfrm>
              <a:off x="6864437" y="1562633"/>
              <a:ext cx="4183790" cy="1999300"/>
            </a:xfrm>
            <a:prstGeom prst="rect">
              <a:avLst/>
            </a:prstGeom>
          </p:spPr>
        </p:pic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0A75044E-6D92-4892-B98C-5CE05D1164F7}"/>
                </a:ext>
              </a:extLst>
            </p:cNvPr>
            <p:cNvSpPr/>
            <p:nvPr/>
          </p:nvSpPr>
          <p:spPr>
            <a:xfrm>
              <a:off x="5541348" y="1004855"/>
              <a:ext cx="929651" cy="2407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8520D46-6BF6-4390-97A1-94EBFD11BBB0}"/>
                    </a:ext>
                  </a:extLst>
                </p:cNvPr>
                <p:cNvSpPr txBox="1"/>
                <p:nvPr/>
              </p:nvSpPr>
              <p:spPr>
                <a:xfrm>
                  <a:off x="6650653" y="894376"/>
                  <a:ext cx="470314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8520D46-6BF6-4390-97A1-94EBFD11BB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653" y="894376"/>
                  <a:ext cx="470314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A3ACED3-EFDC-4E06-A903-B10B74FDDB88}"/>
              </a:ext>
            </a:extLst>
          </p:cNvPr>
          <p:cNvGrpSpPr/>
          <p:nvPr/>
        </p:nvGrpSpPr>
        <p:grpSpPr>
          <a:xfrm>
            <a:off x="6908249" y="3595870"/>
            <a:ext cx="4139978" cy="3201168"/>
            <a:chOff x="6908249" y="3595870"/>
            <a:chExt cx="4139978" cy="3201168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DAC9A00-AB7E-4511-9CD6-17BED56DCD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508"/>
            <a:stretch/>
          </p:blipFill>
          <p:spPr>
            <a:xfrm>
              <a:off x="7033839" y="4902526"/>
              <a:ext cx="4014388" cy="1894512"/>
            </a:xfrm>
            <a:prstGeom prst="rect">
              <a:avLst/>
            </a:prstGeom>
          </p:spPr>
        </p:pic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1AEFB91F-4EA3-4A4F-8AC8-C14B110E35FA}"/>
                </a:ext>
              </a:extLst>
            </p:cNvPr>
            <p:cNvSpPr/>
            <p:nvPr/>
          </p:nvSpPr>
          <p:spPr>
            <a:xfrm rot="5400000">
              <a:off x="8401941" y="3778509"/>
              <a:ext cx="645925" cy="2806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817606ED-2CBF-4A5E-A4FB-C7BCB597E014}"/>
                    </a:ext>
                  </a:extLst>
                </p:cNvPr>
                <p:cNvSpPr txBox="1"/>
                <p:nvPr/>
              </p:nvSpPr>
              <p:spPr>
                <a:xfrm>
                  <a:off x="6908249" y="4347779"/>
                  <a:ext cx="39139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817606ED-2CBF-4A5E-A4FB-C7BCB597E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8249" y="4347779"/>
                  <a:ext cx="391395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3452A6B-904C-48B7-BE5E-80D2E2EF4A2C}"/>
              </a:ext>
            </a:extLst>
          </p:cNvPr>
          <p:cNvGrpSpPr/>
          <p:nvPr/>
        </p:nvGrpSpPr>
        <p:grpSpPr>
          <a:xfrm>
            <a:off x="778998" y="4347779"/>
            <a:ext cx="5692001" cy="2191094"/>
            <a:chOff x="778998" y="4347779"/>
            <a:chExt cx="5692001" cy="2191094"/>
          </a:xfrm>
        </p:grpSpPr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66A7488E-3C07-4E39-9EBA-FA24C2998C0C}"/>
                </a:ext>
              </a:extLst>
            </p:cNvPr>
            <p:cNvSpPr/>
            <p:nvPr/>
          </p:nvSpPr>
          <p:spPr>
            <a:xfrm flipH="1">
              <a:off x="5541348" y="4458258"/>
              <a:ext cx="929651" cy="2407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77D0985-F170-43CA-BB03-15D37ECACE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022"/>
            <a:stretch/>
          </p:blipFill>
          <p:spPr>
            <a:xfrm>
              <a:off x="1007732" y="5035629"/>
              <a:ext cx="4095888" cy="150324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43926153-1DBF-4836-A2A8-7AA74E673B31}"/>
                    </a:ext>
                  </a:extLst>
                </p:cNvPr>
                <p:cNvSpPr txBox="1"/>
                <p:nvPr/>
              </p:nvSpPr>
              <p:spPr>
                <a:xfrm>
                  <a:off x="778998" y="4347779"/>
                  <a:ext cx="372140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43926153-1DBF-4836-A2A8-7AA74E673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98" y="4347779"/>
                  <a:ext cx="3721403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65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22C16-7082-4B73-AC9E-F88237D4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正逻辑、负逻辑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E3B0E5E-3EB6-4C7B-8B70-71A396972054}"/>
                  </a:ext>
                </a:extLst>
              </p:cNvPr>
              <p:cNvSpPr txBox="1"/>
              <p:nvPr/>
            </p:nvSpPr>
            <p:spPr>
              <a:xfrm>
                <a:off x="202855" y="976656"/>
                <a:ext cx="7106870" cy="1142877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/>
                  <a:t>正逻辑</a:t>
                </a:r>
                <a:r>
                  <a:rPr lang="zh-CN" altLang="en-US" sz="2400" dirty="0"/>
                  <a:t>：高电平表示逻</a:t>
                </a:r>
                <a:r>
                  <a:rPr lang="zh-CN" altLang="en-US" sz="2400" spc="300" dirty="0"/>
                  <a:t>辑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dirty="0"/>
                  <a:t>，低电平表示逻</a:t>
                </a:r>
                <a:r>
                  <a:rPr lang="zh-CN" altLang="en-US" sz="2400" spc="300" dirty="0"/>
                  <a:t>辑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/>
                  <a:t>。</a:t>
                </a:r>
                <a:endParaRPr lang="en-US" altLang="zh-CN" sz="24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负逻辑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：高电平表示逻</a:t>
                </a:r>
                <a:r>
                  <a:rPr lang="zh-CN" altLang="en-US" sz="2400" spc="300" dirty="0">
                    <a:solidFill>
                      <a:schemeClr val="bg1">
                        <a:lumMod val="50000"/>
                      </a:schemeClr>
                    </a:solidFill>
                  </a:rPr>
                  <a:t>辑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，低电平表示逻</a:t>
                </a:r>
                <a:r>
                  <a:rPr lang="zh-CN" altLang="en-US" sz="2400" spc="300" dirty="0">
                    <a:solidFill>
                      <a:schemeClr val="bg1">
                        <a:lumMod val="50000"/>
                      </a:schemeClr>
                    </a:solidFill>
                  </a:rPr>
                  <a:t>辑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。</a:t>
                </a:r>
                <a:endParaRPr lang="en-US" altLang="zh-CN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E3B0E5E-3EB6-4C7B-8B70-71A396972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55" y="976656"/>
                <a:ext cx="7106870" cy="1142877"/>
              </a:xfrm>
              <a:prstGeom prst="rect">
                <a:avLst/>
              </a:prstGeom>
              <a:blipFill>
                <a:blip r:embed="rId3"/>
                <a:stretch>
                  <a:fillRect l="-1027" r="-599" b="-11053"/>
                </a:stretch>
              </a:blipFill>
              <a:ln w="12700"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5B9E0DE9-17F4-4F0F-833D-0B15B2D3F98E}"/>
              </a:ext>
            </a:extLst>
          </p:cNvPr>
          <p:cNvSpPr txBox="1"/>
          <p:nvPr/>
        </p:nvSpPr>
        <p:spPr>
          <a:xfrm>
            <a:off x="7437130" y="913882"/>
            <a:ext cx="4698722" cy="1257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同一电路，采用哪种逻辑都可以，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不涉及电路本身结构与性能好坏；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但使同一电路具有不同的逻辑功能。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F8FAF093-7BD4-49EF-9B53-546FED49C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14384"/>
              </p:ext>
            </p:extLst>
          </p:nvPr>
        </p:nvGraphicFramePr>
        <p:xfrm>
          <a:off x="1899559" y="3548749"/>
          <a:ext cx="2566167" cy="2208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55389">
                  <a:extLst>
                    <a:ext uri="{9D8B030D-6E8A-4147-A177-3AD203B41FA5}">
                      <a16:colId xmlns:a16="http://schemas.microsoft.com/office/drawing/2014/main" val="4180823311"/>
                    </a:ext>
                  </a:extLst>
                </a:gridCol>
                <a:gridCol w="855389">
                  <a:extLst>
                    <a:ext uri="{9D8B030D-6E8A-4147-A177-3AD203B41FA5}">
                      <a16:colId xmlns:a16="http://schemas.microsoft.com/office/drawing/2014/main" val="4133671608"/>
                    </a:ext>
                  </a:extLst>
                </a:gridCol>
                <a:gridCol w="855389">
                  <a:extLst>
                    <a:ext uri="{9D8B030D-6E8A-4147-A177-3AD203B41FA5}">
                      <a16:colId xmlns:a16="http://schemas.microsoft.com/office/drawing/2014/main" val="6702280"/>
                    </a:ext>
                  </a:extLst>
                </a:gridCol>
              </a:tblGrid>
              <a:tr h="4416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4296264"/>
                  </a:ext>
                </a:extLst>
              </a:tr>
              <a:tr h="4416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L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8944873"/>
                  </a:ext>
                </a:extLst>
              </a:tr>
              <a:tr h="4416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L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81546661"/>
                  </a:ext>
                </a:extLst>
              </a:tr>
              <a:tr h="4416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L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3546571"/>
                  </a:ext>
                </a:extLst>
              </a:tr>
              <a:tr h="4416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H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50574119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1FCFB3A-C7ED-4A40-837C-9014688FE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29605"/>
              </p:ext>
            </p:extLst>
          </p:nvPr>
        </p:nvGraphicFramePr>
        <p:xfrm>
          <a:off x="5635342" y="2632007"/>
          <a:ext cx="2041071" cy="184622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0357">
                  <a:extLst>
                    <a:ext uri="{9D8B030D-6E8A-4147-A177-3AD203B41FA5}">
                      <a16:colId xmlns:a16="http://schemas.microsoft.com/office/drawing/2014/main" val="4180823311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4133671608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6702280"/>
                    </a:ext>
                  </a:extLst>
                </a:gridCol>
              </a:tblGrid>
              <a:tr h="369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4296264"/>
                  </a:ext>
                </a:extLst>
              </a:tr>
              <a:tr h="369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8944873"/>
                  </a:ext>
                </a:extLst>
              </a:tr>
              <a:tr h="369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81546661"/>
                  </a:ext>
                </a:extLst>
              </a:tr>
              <a:tr h="369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3546571"/>
                  </a:ext>
                </a:extLst>
              </a:tr>
              <a:tr h="369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5057411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435B96A-4F28-4CDA-9F29-47CB306D7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989178"/>
              </p:ext>
            </p:extLst>
          </p:nvPr>
        </p:nvGraphicFramePr>
        <p:xfrm>
          <a:off x="5635342" y="4961653"/>
          <a:ext cx="2041071" cy="184622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0357">
                  <a:extLst>
                    <a:ext uri="{9D8B030D-6E8A-4147-A177-3AD203B41FA5}">
                      <a16:colId xmlns:a16="http://schemas.microsoft.com/office/drawing/2014/main" val="4180823311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4133671608"/>
                    </a:ext>
                  </a:extLst>
                </a:gridCol>
                <a:gridCol w="680357">
                  <a:extLst>
                    <a:ext uri="{9D8B030D-6E8A-4147-A177-3AD203B41FA5}">
                      <a16:colId xmlns:a16="http://schemas.microsoft.com/office/drawing/2014/main" val="6702280"/>
                    </a:ext>
                  </a:extLst>
                </a:gridCol>
              </a:tblGrid>
              <a:tr h="369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4296264"/>
                  </a:ext>
                </a:extLst>
              </a:tr>
              <a:tr h="369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8944873"/>
                  </a:ext>
                </a:extLst>
              </a:tr>
              <a:tr h="369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81546661"/>
                  </a:ext>
                </a:extLst>
              </a:tr>
              <a:tr h="369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3546571"/>
                  </a:ext>
                </a:extLst>
              </a:tr>
              <a:tr h="3692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50574119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28D685C1-E764-4A66-9905-A382D64736D1}"/>
              </a:ext>
            </a:extLst>
          </p:cNvPr>
          <p:cNvSpPr txBox="1"/>
          <p:nvPr/>
        </p:nvSpPr>
        <p:spPr>
          <a:xfrm>
            <a:off x="2166979" y="596141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输入输出电平关系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3E8348-313C-4363-A533-BD3E6FF25125}"/>
              </a:ext>
            </a:extLst>
          </p:cNvPr>
          <p:cNvSpPr txBox="1"/>
          <p:nvPr/>
        </p:nvSpPr>
        <p:spPr>
          <a:xfrm>
            <a:off x="5645087" y="2222461"/>
            <a:ext cx="203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正逻辑：</a:t>
            </a:r>
            <a:r>
              <a:rPr lang="zh-CN" altLang="en-US" b="1" dirty="0"/>
              <a:t>与门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D5AE81-6BCB-45B7-9FE4-0E987E5EA39D}"/>
              </a:ext>
            </a:extLst>
          </p:cNvPr>
          <p:cNvSpPr txBox="1"/>
          <p:nvPr/>
        </p:nvSpPr>
        <p:spPr>
          <a:xfrm>
            <a:off x="5645087" y="4592321"/>
            <a:ext cx="203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i="1" dirty="0"/>
              <a:t>负</a:t>
            </a:r>
            <a:r>
              <a:rPr lang="zh-CN" altLang="en-US" dirty="0"/>
              <a:t>逻辑：</a:t>
            </a:r>
            <a:r>
              <a:rPr lang="zh-CN" altLang="en-US" b="1" dirty="0"/>
              <a:t>或门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48F864A-A79A-4C04-8687-69F6BD9E8744}"/>
              </a:ext>
            </a:extLst>
          </p:cNvPr>
          <p:cNvSpPr/>
          <p:nvPr/>
        </p:nvSpPr>
        <p:spPr>
          <a:xfrm rot="19533084">
            <a:off x="4565507" y="4134435"/>
            <a:ext cx="847082" cy="226883"/>
          </a:xfrm>
          <a:prstGeom prst="rightArrow">
            <a:avLst/>
          </a:prstGeom>
          <a:gradFill flip="none" rotWithShape="1">
            <a:gsLst>
              <a:gs pos="74000">
                <a:srgbClr val="97BADB"/>
              </a:gs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9D63A2B5-1DB4-42FF-8106-F7D84049159C}"/>
              </a:ext>
            </a:extLst>
          </p:cNvPr>
          <p:cNvSpPr/>
          <p:nvPr/>
        </p:nvSpPr>
        <p:spPr>
          <a:xfrm rot="1550463">
            <a:off x="4593613" y="4992437"/>
            <a:ext cx="847082" cy="226883"/>
          </a:xfrm>
          <a:prstGeom prst="rightArrow">
            <a:avLst/>
          </a:prstGeom>
          <a:gradFill flip="none" rotWithShape="1">
            <a:gsLst>
              <a:gs pos="74000">
                <a:srgbClr val="97BADB"/>
              </a:gs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58A94AF-6834-4D45-B6B5-2B57652DD99E}"/>
              </a:ext>
            </a:extLst>
          </p:cNvPr>
          <p:cNvGrpSpPr/>
          <p:nvPr/>
        </p:nvGrpSpPr>
        <p:grpSpPr>
          <a:xfrm>
            <a:off x="8372135" y="3285627"/>
            <a:ext cx="3092904" cy="2863088"/>
            <a:chOff x="8372135" y="3285627"/>
            <a:chExt cx="3092904" cy="28630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CC3724E-CC78-4CA6-9712-6B0CCC3F2D02}"/>
                    </a:ext>
                  </a:extLst>
                </p:cNvPr>
                <p:cNvSpPr txBox="1"/>
                <p:nvPr/>
              </p:nvSpPr>
              <p:spPr>
                <a:xfrm>
                  <a:off x="8372135" y="3291745"/>
                  <a:ext cx="155331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CC3724E-CC78-4CA6-9712-6B0CCC3F2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2135" y="3291745"/>
                  <a:ext cx="1553310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7C75A78-0E35-454C-8075-BE6C76B2864F}"/>
                    </a:ext>
                  </a:extLst>
                </p:cNvPr>
                <p:cNvSpPr txBox="1"/>
                <p:nvPr/>
              </p:nvSpPr>
              <p:spPr>
                <a:xfrm>
                  <a:off x="8372135" y="5717828"/>
                  <a:ext cx="172002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</m:acc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7C75A78-0E35-454C-8075-BE6C76B28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2135" y="5717828"/>
                  <a:ext cx="1720023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箭头: 上下 20">
              <a:extLst>
                <a:ext uri="{FF2B5EF4-FFF2-40B4-BE49-F238E27FC236}">
                  <a16:creationId xmlns:a16="http://schemas.microsoft.com/office/drawing/2014/main" id="{B0E326D5-FD24-40B5-B795-DAFBE8407855}"/>
                </a:ext>
              </a:extLst>
            </p:cNvPr>
            <p:cNvSpPr/>
            <p:nvPr/>
          </p:nvSpPr>
          <p:spPr>
            <a:xfrm>
              <a:off x="8898143" y="3930267"/>
              <a:ext cx="668005" cy="158721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2"/>
                  </a:solidFill>
                </a:rPr>
                <a:t>转化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72C829C-E245-4A2A-BA8D-961E148C5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74464" y="3285627"/>
              <a:ext cx="790575" cy="42386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405CA7A-39FD-4DCE-961D-66770194F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74463" y="5705491"/>
              <a:ext cx="790575" cy="423863"/>
            </a:xfrm>
            <a:prstGeom prst="rect">
              <a:avLst/>
            </a:prstGeom>
          </p:spPr>
        </p:pic>
      </p:grpSp>
      <p:sp>
        <p:nvSpPr>
          <p:cNvPr id="3" name="右大括号 2">
            <a:extLst>
              <a:ext uri="{FF2B5EF4-FFF2-40B4-BE49-F238E27FC236}">
                <a16:creationId xmlns:a16="http://schemas.microsoft.com/office/drawing/2014/main" id="{91252608-CAF0-4A59-B39F-8A431A3CCDE4}"/>
              </a:ext>
            </a:extLst>
          </p:cNvPr>
          <p:cNvSpPr/>
          <p:nvPr/>
        </p:nvSpPr>
        <p:spPr>
          <a:xfrm rot="16200000">
            <a:off x="2678104" y="2494744"/>
            <a:ext cx="126052" cy="1596860"/>
          </a:xfrm>
          <a:prstGeom prst="rightBrace">
            <a:avLst>
              <a:gd name="adj1" fmla="val 49681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EC1C79CB-FE91-48BB-B9E5-B3024ECE1D12}"/>
              </a:ext>
            </a:extLst>
          </p:cNvPr>
          <p:cNvSpPr/>
          <p:nvPr/>
        </p:nvSpPr>
        <p:spPr>
          <a:xfrm rot="16200000">
            <a:off x="3992728" y="2859250"/>
            <a:ext cx="126052" cy="867850"/>
          </a:xfrm>
          <a:prstGeom prst="rightBrace">
            <a:avLst>
              <a:gd name="adj1" fmla="val 49681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ECB6A2-5E83-47A6-BFE5-C765CB7ECFFF}"/>
              </a:ext>
            </a:extLst>
          </p:cNvPr>
          <p:cNvSpPr txBox="1"/>
          <p:nvPr/>
        </p:nvSpPr>
        <p:spPr>
          <a:xfrm>
            <a:off x="2187132" y="27890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输入变量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C791854-3F4C-459B-8CEC-CA98661ED744}"/>
              </a:ext>
            </a:extLst>
          </p:cNvPr>
          <p:cNvSpPr txBox="1"/>
          <p:nvPr/>
        </p:nvSpPr>
        <p:spPr>
          <a:xfrm>
            <a:off x="3501755" y="278903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输出变量</a:t>
            </a: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85748656-A343-4195-A571-E7B175E19C68}"/>
              </a:ext>
            </a:extLst>
          </p:cNvPr>
          <p:cNvSpPr/>
          <p:nvPr/>
        </p:nvSpPr>
        <p:spPr>
          <a:xfrm rot="10800000">
            <a:off x="1622187" y="4054242"/>
            <a:ext cx="126052" cy="1692000"/>
          </a:xfrm>
          <a:prstGeom prst="rightBrace">
            <a:avLst>
              <a:gd name="adj1" fmla="val 49681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E2F614-2EA6-4EBA-A610-82B86394B1AB}"/>
              </a:ext>
            </a:extLst>
          </p:cNvPr>
          <p:cNvSpPr txBox="1"/>
          <p:nvPr/>
        </p:nvSpPr>
        <p:spPr>
          <a:xfrm>
            <a:off x="1096051" y="4054242"/>
            <a:ext cx="461665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1" spc="3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全部输入组合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03E9CD5-B064-4ACB-AC83-790F3B5A450B}"/>
              </a:ext>
            </a:extLst>
          </p:cNvPr>
          <p:cNvSpPr txBox="1"/>
          <p:nvPr/>
        </p:nvSpPr>
        <p:spPr>
          <a:xfrm>
            <a:off x="150629" y="2967335"/>
            <a:ext cx="1107996" cy="461665"/>
          </a:xfrm>
          <a:prstGeom prst="accentCallout1">
            <a:avLst>
              <a:gd name="adj1" fmla="val 32897"/>
              <a:gd name="adj2" fmla="val 97774"/>
              <a:gd name="adj3" fmla="val 153764"/>
              <a:gd name="adj4" fmla="val 152758"/>
            </a:avLst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真值表</a:t>
            </a:r>
            <a:endParaRPr lang="zh-CN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灯片编号占位符 25">
            <a:extLst>
              <a:ext uri="{FF2B5EF4-FFF2-40B4-BE49-F238E27FC236}">
                <a16:creationId xmlns:a16="http://schemas.microsoft.com/office/drawing/2014/main" id="{3B42F76F-A90C-482B-B7E6-C80E9126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5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93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74A5CD-9E27-4B3A-BDEC-82C4CB05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化简的</a:t>
            </a:r>
            <a:r>
              <a:rPr lang="zh-CN" altLang="en-US" b="1" dirty="0"/>
              <a:t>标准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4000E9A-2A16-47E6-854D-8C9ED73096F1}"/>
              </a:ext>
            </a:extLst>
          </p:cNvPr>
          <p:cNvSpPr txBox="1">
            <a:spLocks/>
          </p:cNvSpPr>
          <p:nvPr/>
        </p:nvSpPr>
        <p:spPr>
          <a:xfrm>
            <a:off x="1721674" y="961653"/>
            <a:ext cx="9213891" cy="489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lang="zh-CN" altLang="en-US" b="1" dirty="0">
                <a:solidFill>
                  <a:schemeClr val="accent1"/>
                </a:solidFill>
              </a:rPr>
              <a:t>逻辑函数表达式越简单，设计出来的相应逻辑电路也越简单。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4EEF25-5AEE-429F-91B1-79BE7D61742A}"/>
              </a:ext>
            </a:extLst>
          </p:cNvPr>
          <p:cNvSpPr txBox="1"/>
          <p:nvPr/>
        </p:nvSpPr>
        <p:spPr>
          <a:xfrm>
            <a:off x="527957" y="1546966"/>
            <a:ext cx="4604657" cy="1698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SzPct val="100000"/>
              <a:buNone/>
            </a:pPr>
            <a:r>
              <a:rPr lang="zh-CN" altLang="en-US" sz="2400" b="1" dirty="0"/>
              <a:t>最简“与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或”表达式的标准：</a:t>
            </a:r>
            <a:endParaRPr lang="en-US" altLang="zh-CN" sz="2400" b="1" dirty="0"/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/>
              <a:t>表达式中</a:t>
            </a:r>
            <a:r>
              <a:rPr lang="zh-CN" altLang="en-US" sz="2400" b="1" dirty="0">
                <a:solidFill>
                  <a:schemeClr val="accent1"/>
                </a:solidFill>
              </a:rPr>
              <a:t>“与”项</a:t>
            </a:r>
            <a:r>
              <a:rPr lang="zh-CN" altLang="en-US" sz="2400" dirty="0"/>
              <a:t>个数最少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/>
              <a:t>每个“与”项中的</a:t>
            </a:r>
            <a:r>
              <a:rPr lang="zh-CN" altLang="en-US" sz="2400" b="1" dirty="0">
                <a:solidFill>
                  <a:schemeClr val="accent1"/>
                </a:solidFill>
              </a:rPr>
              <a:t>变量</a:t>
            </a:r>
            <a:r>
              <a:rPr lang="zh-CN" altLang="en-US" sz="2400" dirty="0"/>
              <a:t>个数最少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9C31E6-2596-459B-AC9E-D11D4828A4D2}"/>
              </a:ext>
            </a:extLst>
          </p:cNvPr>
          <p:cNvSpPr txBox="1"/>
          <p:nvPr/>
        </p:nvSpPr>
        <p:spPr>
          <a:xfrm>
            <a:off x="6471557" y="1546966"/>
            <a:ext cx="4604657" cy="1698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zh-CN" altLang="en-US" sz="2400" b="1" dirty="0"/>
              <a:t>最简“或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与”表达式的标准：</a:t>
            </a:r>
            <a:endParaRPr lang="en-US" altLang="zh-CN" sz="2400" b="1" dirty="0"/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/>
              <a:t>表达式中</a:t>
            </a:r>
            <a:r>
              <a:rPr lang="zh-CN" altLang="en-US" sz="2400" b="1" dirty="0">
                <a:solidFill>
                  <a:schemeClr val="accent1"/>
                </a:solidFill>
              </a:rPr>
              <a:t>“或”项</a:t>
            </a:r>
            <a:r>
              <a:rPr lang="zh-CN" altLang="en-US" sz="2400" dirty="0"/>
              <a:t>个数最少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/>
              <a:t>每个“或”项中的</a:t>
            </a:r>
            <a:r>
              <a:rPr lang="zh-CN" altLang="en-US" sz="2400" b="1" dirty="0">
                <a:solidFill>
                  <a:schemeClr val="accent1"/>
                </a:solidFill>
              </a:rPr>
              <a:t>变量</a:t>
            </a:r>
            <a:r>
              <a:rPr lang="zh-CN" altLang="en-US" sz="2400" dirty="0"/>
              <a:t>个数最少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27057EB1-2978-405E-B079-D2894713AA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2542" y="3425415"/>
                <a:ext cx="3606730" cy="27868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/>
                        </a:rPr>
                        <m:t>𝐹</m:t>
                      </m:r>
                      <m:r>
                        <a:rPr lang="en-US" altLang="zh-CN" sz="2800" i="1" dirty="0">
                          <a:latin typeface="Cambria Math"/>
                        </a:rPr>
                        <m:t>1 = </m:t>
                      </m:r>
                      <m:r>
                        <a:rPr lang="en-US" altLang="zh-CN" sz="2800" i="1" dirty="0">
                          <a:latin typeface="Cambria Math"/>
                        </a:rPr>
                        <m:t>𝐴</m:t>
                      </m:r>
                      <m:r>
                        <a:rPr lang="en-US" altLang="zh-CN" sz="2800" i="1" dirty="0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8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𝐵</m:t>
                      </m:r>
                      <m:r>
                        <a:rPr lang="en-US" altLang="zh-CN" sz="2800" i="1" dirty="0">
                          <a:latin typeface="Cambria Math"/>
                        </a:rPr>
                        <m:t>+ </m:t>
                      </m:r>
                      <m:r>
                        <a:rPr lang="en-US" altLang="zh-CN" sz="2800" i="1" dirty="0">
                          <a:latin typeface="Cambria Math"/>
                        </a:rPr>
                        <m:t>𝐴𝐵</m:t>
                      </m:r>
                    </m:oMath>
                  </m:oMathPara>
                </a14:m>
                <a:endParaRPr lang="en-US" altLang="zh-CN" sz="2800" dirty="0"/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/>
                        </a:rPr>
                        <m:t>       = </m:t>
                      </m:r>
                      <m:r>
                        <a:rPr lang="en-US" altLang="zh-CN" sz="2800" i="1" dirty="0">
                          <a:latin typeface="Cambria Math"/>
                        </a:rPr>
                        <m:t>𝐴</m:t>
                      </m:r>
                      <m:r>
                        <a:rPr lang="en-US" altLang="zh-CN" sz="2800" i="1" dirty="0">
                          <a:latin typeface="Cambria Math"/>
                        </a:rPr>
                        <m:t>+</m:t>
                      </m:r>
                      <m:r>
                        <a:rPr lang="en-US" altLang="zh-CN" sz="2800" i="1" dirty="0">
                          <a:latin typeface="Cambria Math"/>
                        </a:rPr>
                        <m:t>𝐵</m:t>
                      </m:r>
                      <m:r>
                        <a:rPr lang="en-US" altLang="zh-CN" sz="2800" i="1" dirty="0">
                          <a:latin typeface="Cambria Math"/>
                        </a:rPr>
                        <m:t>(</m:t>
                      </m:r>
                      <m:r>
                        <a:rPr lang="en-US" altLang="zh-CN" sz="2800" i="1" dirty="0">
                          <a:latin typeface="Cambria Math"/>
                        </a:rPr>
                        <m:t>𝐴</m:t>
                      </m:r>
                      <m:r>
                        <a:rPr lang="en-US" altLang="zh-CN" sz="2800" i="1" dirty="0">
                          <a:latin typeface="Cambria Math"/>
                        </a:rPr>
                        <m:t> +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8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800" dirty="0"/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/>
                        </a:rPr>
                        <m:t>       = </m:t>
                      </m:r>
                      <m:r>
                        <a:rPr lang="en-US" altLang="zh-CN" sz="2800" i="1" dirty="0">
                          <a:latin typeface="Cambria Math"/>
                        </a:rPr>
                        <m:t>𝐴</m:t>
                      </m:r>
                      <m:r>
                        <a:rPr lang="en-US" altLang="zh-CN" sz="2800" i="1" dirty="0">
                          <a:latin typeface="Cambria Math"/>
                        </a:rPr>
                        <m:t>+</m:t>
                      </m:r>
                      <m:r>
                        <a:rPr lang="en-US" altLang="zh-CN" sz="2800" i="1" dirty="0">
                          <a:latin typeface="Cambria Math"/>
                        </a:rPr>
                        <m:t>𝐵</m:t>
                      </m:r>
                      <m:r>
                        <a:rPr lang="en-US" altLang="zh-CN" sz="2800" i="1" dirty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altLang="zh-CN" sz="2800" dirty="0"/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/>
                        </a:rPr>
                        <m:t>       = </m:t>
                      </m:r>
                      <m:r>
                        <a:rPr lang="en-US" altLang="zh-CN" sz="2800" i="1" dirty="0">
                          <a:latin typeface="Cambria Math"/>
                        </a:rPr>
                        <m:t>𝐴</m:t>
                      </m:r>
                      <m:r>
                        <a:rPr lang="en-US" altLang="zh-CN" sz="2800" i="1" dirty="0">
                          <a:latin typeface="Cambria Math"/>
                        </a:rPr>
                        <m:t>+</m:t>
                      </m:r>
                      <m:r>
                        <a:rPr lang="en-US" altLang="zh-CN" sz="2800" i="1" dirty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27057EB1-2978-405E-B079-D2894713A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2542" y="3425415"/>
                <a:ext cx="3606730" cy="2786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B200E3DC-ABA1-492C-8ECB-A959B5369550}"/>
              </a:ext>
            </a:extLst>
          </p:cNvPr>
          <p:cNvSpPr txBox="1"/>
          <p:nvPr/>
        </p:nvSpPr>
        <p:spPr>
          <a:xfrm>
            <a:off x="226784" y="3585515"/>
            <a:ext cx="98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】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42F90486-2BA3-4F9B-8E9C-EB14B6882F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60671" y="3425415"/>
                <a:ext cx="5504545" cy="3432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/>
                        </a:rPr>
                        <m:t>𝐹</m:t>
                      </m:r>
                      <m:r>
                        <a:rPr lang="en-US" altLang="zh-CN" sz="2800" i="1" dirty="0">
                          <a:latin typeface="Cambria Math"/>
                        </a:rPr>
                        <m:t>2 =(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sz="2800" i="1" dirty="0">
                          <a:latin typeface="Cambria Math"/>
                        </a:rPr>
                        <m:t>+</m:t>
                      </m:r>
                      <m:r>
                        <a:rPr lang="en-US" altLang="zh-CN" sz="2800" i="1" dirty="0">
                          <a:latin typeface="Cambria Math"/>
                        </a:rPr>
                        <m:t>𝑤</m:t>
                      </m:r>
                      <m:r>
                        <a:rPr lang="en-US" altLang="zh-CN" sz="2800" i="1" dirty="0">
                          <a:latin typeface="Cambria Math"/>
                        </a:rPr>
                        <m:t>)(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sz="2800" i="1" dirty="0">
                          <a:latin typeface="Cambria Math"/>
                        </a:rPr>
                        <m:t>+</m:t>
                      </m:r>
                      <m:r>
                        <a:rPr lang="en-US" altLang="zh-CN" sz="2800" i="1" dirty="0" smtClean="0">
                          <a:latin typeface="Cambria Math"/>
                        </a:rPr>
                        <m:t>𝑧</m:t>
                      </m:r>
                      <m:r>
                        <a:rPr lang="en-US" altLang="zh-CN" sz="28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800" dirty="0"/>
              </a:p>
              <a:p>
                <a:pPr marL="0" indent="0" eaLnBrk="1" hangingPunct="1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/>
                        </a:rPr>
                        <m:t>        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𝑥𝑦𝑥𝑦</m:t>
                      </m:r>
                      <m:r>
                        <a:rPr lang="en-US" altLang="zh-CN" sz="2800" i="1" dirty="0">
                          <a:latin typeface="Cambria Math"/>
                        </a:rPr>
                        <m:t> + </m:t>
                      </m:r>
                      <m:r>
                        <a:rPr lang="en-US" altLang="zh-CN" sz="2800" i="1" dirty="0">
                          <a:latin typeface="Cambria Math"/>
                        </a:rPr>
                        <m:t>𝑥𝑦𝑧</m:t>
                      </m:r>
                      <m:r>
                        <a:rPr lang="en-US" altLang="zh-CN" sz="2800" i="1" dirty="0">
                          <a:latin typeface="Cambria Math"/>
                        </a:rPr>
                        <m:t> 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𝑤𝑥𝑦</m:t>
                      </m:r>
                      <m:r>
                        <a:rPr lang="en-US" altLang="zh-CN" sz="2800" i="1" dirty="0">
                          <a:latin typeface="Cambria Math"/>
                        </a:rPr>
                        <m:t> 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𝑤𝑧</m:t>
                      </m:r>
                    </m:oMath>
                  </m:oMathPara>
                </a14:m>
                <a:endParaRPr lang="en-US" altLang="zh-CN" sz="2800" dirty="0"/>
              </a:p>
              <a:p>
                <a:pPr marL="0" indent="0" eaLnBrk="1" hangingPunct="1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/>
                        </a:rPr>
                        <m:t>        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sz="2800" i="1" dirty="0">
                          <a:latin typeface="Cambria Math"/>
                        </a:rPr>
                        <m:t> + </m:t>
                      </m:r>
                      <m:r>
                        <a:rPr lang="en-US" altLang="zh-CN" sz="2800" i="1" dirty="0">
                          <a:latin typeface="Cambria Math"/>
                        </a:rPr>
                        <m:t>𝑥𝑦𝑧</m:t>
                      </m:r>
                      <m:r>
                        <a:rPr lang="en-US" altLang="zh-CN" sz="2800" i="1" dirty="0">
                          <a:latin typeface="Cambria Math"/>
                        </a:rPr>
                        <m:t> 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sz="2800" i="1" dirty="0">
                          <a:latin typeface="Cambria Math"/>
                        </a:rPr>
                        <m:t>+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𝑤𝑧</m:t>
                      </m:r>
                    </m:oMath>
                  </m:oMathPara>
                </a14:m>
                <a:endParaRPr lang="en-US" altLang="zh-CN" sz="2800" dirty="0"/>
              </a:p>
              <a:p>
                <a:pPr marL="0" indent="0" eaLnBrk="1" hangingPunct="1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/>
                        </a:rPr>
                        <m:t>        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sz="2800" i="1" dirty="0">
                          <a:latin typeface="Cambria Math"/>
                        </a:rPr>
                        <m:t>(1 + </m:t>
                      </m:r>
                      <m:r>
                        <a:rPr lang="en-US" altLang="zh-CN" sz="2800" i="1" dirty="0">
                          <a:latin typeface="Cambria Math"/>
                        </a:rPr>
                        <m:t>𝑧</m:t>
                      </m:r>
                      <m:r>
                        <a:rPr lang="en-US" altLang="zh-CN" sz="2800" i="1" dirty="0">
                          <a:latin typeface="Cambria Math"/>
                        </a:rPr>
                        <m:t> + </m:t>
                      </m:r>
                      <m:r>
                        <a:rPr lang="en-US" altLang="zh-CN" sz="2800" i="1" dirty="0">
                          <a:latin typeface="Cambria Math"/>
                        </a:rPr>
                        <m:t>𝑤</m:t>
                      </m:r>
                      <m:r>
                        <a:rPr lang="en-US" altLang="zh-CN" sz="2800" i="1" dirty="0">
                          <a:latin typeface="Cambria Math"/>
                        </a:rPr>
                        <m:t>) +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𝑤𝑧</m:t>
                      </m:r>
                    </m:oMath>
                  </m:oMathPara>
                </a14:m>
                <a:endParaRPr lang="en-US" altLang="zh-CN" sz="2800" dirty="0"/>
              </a:p>
              <a:p>
                <a:pPr marL="0" indent="0" eaLnBrk="1" hangingPunct="1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/>
                        </a:rPr>
                        <m:t>        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sz="2800" i="1" dirty="0">
                          <a:latin typeface="Cambria Math"/>
                        </a:rPr>
                        <m:t>(1) +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𝑤𝑧</m:t>
                      </m:r>
                    </m:oMath>
                  </m:oMathPara>
                </a14:m>
                <a:endParaRPr lang="en-US" altLang="zh-CN" sz="2800" dirty="0"/>
              </a:p>
              <a:p>
                <a:pPr marL="0" indent="0" eaLnBrk="1" hangingPunct="1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/>
                        </a:rPr>
                        <m:t>        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sz="2800" i="1" dirty="0">
                          <a:latin typeface="Cambria Math"/>
                        </a:rPr>
                        <m:t>+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𝑤𝑧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42F90486-2BA3-4F9B-8E9C-EB14B6882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0671" y="3425415"/>
                <a:ext cx="5504545" cy="3432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24F9CC-62A8-42D4-8D03-390696CA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50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35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5F9FD-5C49-411F-B5D6-0F6E1B1F3CE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pc="600" dirty="0"/>
              <a:t>化简逻辑函数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7300616D-673F-4734-8980-2E2A0478E5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4782" y="1517388"/>
                <a:ext cx="3360666" cy="7836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altLang="zh-CN" sz="2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altLang="zh-CN" sz="2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𝑨𝑩</m:t>
                      </m:r>
                      <m:r>
                        <a:rPr lang="en-US" altLang="zh-CN" sz="2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altLang="zh-CN" sz="28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altLang="zh-CN" sz="2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  <m:r>
                            <a:rPr lang="en-US" altLang="zh-CN" sz="2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7300616D-673F-4734-8980-2E2A0478E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782" y="1517388"/>
                <a:ext cx="3360666" cy="7836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230FD5A-EABF-41D2-ABA9-D73FD5B9F9F4}"/>
                  </a:ext>
                </a:extLst>
              </p:cNvPr>
              <p:cNvSpPr/>
              <p:nvPr/>
            </p:nvSpPr>
            <p:spPr>
              <a:xfrm>
                <a:off x="789712" y="2197877"/>
                <a:ext cx="3490975" cy="40274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/>
                        </a:rPr>
                        <m:t>𝐹</m:t>
                      </m:r>
                      <m:r>
                        <a:rPr lang="en-US" altLang="zh-CN" sz="2800" i="1" dirty="0" smtClean="0">
                          <a:latin typeface="Cambria Math"/>
                        </a:rPr>
                        <m:t>3 =</m:t>
                      </m:r>
                      <m:r>
                        <a:rPr lang="en-US" altLang="zh-CN" sz="2800" i="1" dirty="0" smtClean="0">
                          <a:latin typeface="Cambria Math"/>
                        </a:rPr>
                        <m:t>𝐴𝐵</m:t>
                      </m:r>
                      <m:r>
                        <a:rPr lang="en-US" altLang="zh-CN" sz="2800" i="1" dirty="0" smtClean="0">
                          <a:latin typeface="Cambria Math"/>
                        </a:rPr>
                        <m:t>+</m:t>
                      </m:r>
                      <m:r>
                        <a:rPr lang="en-US" altLang="zh-CN" sz="2800" i="1" dirty="0" smtClean="0">
                          <a:latin typeface="Cambria Math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altLang="zh-CN" sz="2800" i="1" dirty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i="1" dirty="0">
                              <a:latin typeface="Cambria Math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/>
                        </a:rPr>
                        <m:t>       =</m:t>
                      </m:r>
                      <m:r>
                        <a:rPr lang="en-US" altLang="zh-CN" sz="2800" i="1" dirty="0">
                          <a:latin typeface="Cambria Math"/>
                        </a:rPr>
                        <m:t>𝐴𝐵</m:t>
                      </m:r>
                      <m:r>
                        <a:rPr lang="en-US" altLang="zh-CN" sz="2800" i="1" dirty="0">
                          <a:latin typeface="Cambria Math"/>
                        </a:rPr>
                        <m:t>+</m:t>
                      </m:r>
                      <m:r>
                        <a:rPr lang="en-US" altLang="zh-CN" sz="2800" i="1" dirty="0">
                          <a:latin typeface="Cambria Math"/>
                        </a:rPr>
                        <m:t>𝐴</m:t>
                      </m:r>
                      <m:r>
                        <a:rPr lang="en-US" altLang="zh-CN" sz="2800" i="1" dirty="0">
                          <a:latin typeface="Cambria Math"/>
                        </a:rPr>
                        <m:t>(</m:t>
                      </m:r>
                      <m:r>
                        <a:rPr lang="en-US" altLang="zh-CN" sz="2800" i="1" dirty="0">
                          <a:latin typeface="Cambria Math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28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/>
                        </a:rPr>
                        <m:t>       =</m:t>
                      </m:r>
                      <m:r>
                        <a:rPr lang="en-US" altLang="zh-CN" sz="2800" i="1" dirty="0">
                          <a:latin typeface="Cambria Math"/>
                        </a:rPr>
                        <m:t>𝐴𝐵</m:t>
                      </m:r>
                      <m:r>
                        <a:rPr lang="en-US" altLang="zh-CN" sz="2800" i="1" dirty="0" smtClean="0">
                          <a:latin typeface="Cambria Math"/>
                        </a:rPr>
                        <m:t>+</m:t>
                      </m:r>
                      <m:r>
                        <a:rPr lang="en-US" altLang="zh-CN" sz="2800" i="1" dirty="0">
                          <a:latin typeface="Cambria Math"/>
                        </a:rPr>
                        <m:t>𝐴𝐵</m:t>
                      </m:r>
                      <m:acc>
                        <m:accPr>
                          <m:chr m:val="̅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/>
                        </a:rPr>
                        <m:t>       =</m:t>
                      </m:r>
                      <m:r>
                        <a:rPr lang="en-US" altLang="zh-CN" sz="2800" i="1" dirty="0">
                          <a:latin typeface="Cambria Math"/>
                        </a:rPr>
                        <m:t>𝐴𝐵</m:t>
                      </m:r>
                      <m:r>
                        <a:rPr lang="en-US" altLang="zh-CN" sz="2800" i="1" dirty="0">
                          <a:latin typeface="Cambria Math"/>
                        </a:rPr>
                        <m:t>(1 +</m:t>
                      </m:r>
                      <m:acc>
                        <m:accPr>
                          <m:chr m:val="̅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28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/>
                        </a:rPr>
                        <m:t>       =</m:t>
                      </m:r>
                      <m:r>
                        <a:rPr lang="en-US" altLang="zh-CN" sz="2800" i="1" dirty="0">
                          <a:latin typeface="Cambria Math"/>
                        </a:rPr>
                        <m:t>𝐴𝐵</m:t>
                      </m:r>
                      <m:r>
                        <a:rPr lang="en-US" altLang="zh-CN" sz="2800" i="1" dirty="0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/>
                        </a:rPr>
                        <m:t>       =</m:t>
                      </m:r>
                      <m:r>
                        <a:rPr lang="en-US" altLang="zh-CN" sz="2800" i="1" dirty="0">
                          <a:latin typeface="Cambria Math"/>
                        </a:rPr>
                        <m:t>𝐴𝐵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230FD5A-EABF-41D2-ABA9-D73FD5B9F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12" y="2197877"/>
                <a:ext cx="3490975" cy="40274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914C8721-1A98-4E6C-BD7A-73AD0EFEE62A}"/>
              </a:ext>
            </a:extLst>
          </p:cNvPr>
          <p:cNvGrpSpPr/>
          <p:nvPr/>
        </p:nvGrpSpPr>
        <p:grpSpPr>
          <a:xfrm>
            <a:off x="4508897" y="1566655"/>
            <a:ext cx="7513180" cy="4616656"/>
            <a:chOff x="4508897" y="1566655"/>
            <a:chExt cx="7513180" cy="4616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3">
                  <a:extLst>
                    <a:ext uri="{FF2B5EF4-FFF2-40B4-BE49-F238E27FC236}">
                      <a16:creationId xmlns:a16="http://schemas.microsoft.com/office/drawing/2014/main" id="{4FDF8F3B-25EC-4AD1-B63D-3C2EE388B7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08897" y="1566655"/>
                  <a:ext cx="5254226" cy="6851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  <a:lvl6pPr marL="25146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 eaLnBrk="1" hangingPunct="1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𝑭</m:t>
                        </m:r>
                        <m:r>
                          <a:rPr lang="en-US" altLang="zh-CN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altLang="zh-CN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=(</m:t>
                        </m:r>
                        <m:r>
                          <a:rPr lang="en-US" altLang="zh-CN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acc>
                          <m:accPr>
                            <m:chr m:val="̅"/>
                            <m:ctrlPr>
                              <a:rPr lang="en-US" altLang="zh-CN" sz="28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altLang="zh-CN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8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  <m:r>
                          <a:rPr lang="en-US" altLang="zh-CN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)(</m:t>
                        </m:r>
                        <m:r>
                          <a:rPr lang="en-US" altLang="zh-CN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acc>
                          <m:accPr>
                            <m:chr m:val="̅"/>
                            <m:ctrlPr>
                              <a:rPr lang="en-US" altLang="zh-CN" sz="28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zh-CN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acc>
                          <m:accPr>
                            <m:chr m:val="̅"/>
                            <m:ctrlPr>
                              <a:rPr lang="en-US" altLang="zh-CN" sz="28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  <m:r>
                          <a:rPr lang="en-US" altLang="zh-CN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altLang="zh-CN" sz="2800" dirty="0"/>
                </a:p>
              </p:txBody>
            </p:sp>
          </mc:Choice>
          <mc:Fallback xmlns="">
            <p:sp>
              <p:nvSpPr>
                <p:cNvPr id="5" name="Rectangle 3">
                  <a:extLst>
                    <a:ext uri="{FF2B5EF4-FFF2-40B4-BE49-F238E27FC236}">
                      <a16:creationId xmlns:a16="http://schemas.microsoft.com/office/drawing/2014/main" id="{4FDF8F3B-25EC-4AD1-B63D-3C2EE388B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08897" y="1566655"/>
                  <a:ext cx="5254226" cy="6851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F0102CB9-CF7C-493B-A857-0073FEED8B81}"/>
                    </a:ext>
                  </a:extLst>
                </p:cNvPr>
                <p:cNvSpPr/>
                <p:nvPr/>
              </p:nvSpPr>
              <p:spPr>
                <a:xfrm>
                  <a:off x="4909023" y="2212993"/>
                  <a:ext cx="7113054" cy="39703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/>
                          </a:rPr>
                          <m:t>𝐹</m:t>
                        </m:r>
                        <m:r>
                          <a:rPr lang="en-US" altLang="zh-CN" sz="2800" i="1" dirty="0" smtClean="0">
                            <a:latin typeface="Cambria Math"/>
                          </a:rPr>
                          <m:t>4 =(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CN" sz="2800" i="1" dirty="0" smtClean="0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800" i="1" dirty="0">
                            <a:latin typeface="Cambria Math"/>
                          </a:rPr>
                          <m:t>)(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acc>
                          <m:accPr>
                            <m:chr m:val="̅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800" i="1" dirty="0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altLang="zh-CN" sz="2800" i="1" dirty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altLang="zh-CN" sz="280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/>
                          </a:rPr>
                          <m:t>       =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CN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800" i="1" dirty="0">
                            <a:latin typeface="Cambria Math"/>
                          </a:rPr>
                          <m:t>+</m:t>
                        </m:r>
                        <m:r>
                          <a:rPr lang="en-US" altLang="zh-CN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altLang="zh-CN" sz="2800" i="1" dirty="0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altLang="zh-CN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800" i="1" dirty="0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altLang="zh-CN" sz="280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/>
                          </a:rPr>
                          <m:t>       =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800" i="1" dirty="0">
                            <a:latin typeface="Cambria Math"/>
                          </a:rPr>
                          <m:t>(</m:t>
                        </m:r>
                        <m:r>
                          <a:rPr lang="en-US" altLang="zh-CN" sz="2800" i="1" dirty="0">
                            <a:latin typeface="Cambria Math"/>
                          </a:rPr>
                          <m:t>𝑥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800" i="1" dirty="0">
                            <a:latin typeface="Cambria Math"/>
                          </a:rPr>
                          <m:t>)+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altLang="zh-CN" sz="2800" i="1" dirty="0">
                            <a:latin typeface="Cambria Math"/>
                          </a:rPr>
                          <m:t>(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CN" sz="2800" i="1" dirty="0">
                            <a:latin typeface="Cambria Math"/>
                          </a:rPr>
                          <m:t>)+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800" i="1" dirty="0">
                            <a:latin typeface="Cambria Math"/>
                          </a:rPr>
                          <m:t>(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altLang="zh-CN" sz="2800" i="1" dirty="0">
                            <a:latin typeface="Cambria Math"/>
                          </a:rPr>
                          <m:t>)+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 dirty="0">
                            <a:latin typeface="Cambria Math"/>
                          </a:rPr>
                          <m:t>(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altLang="zh-CN" sz="2800" i="1" dirty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altLang="zh-CN" sz="280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/>
                          </a:rPr>
                          <m:t>       =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800" i="1" dirty="0">
                            <a:latin typeface="Cambria Math"/>
                          </a:rPr>
                          <m:t>(0)+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altLang="zh-CN" sz="2800" i="1" dirty="0">
                            <a:latin typeface="Cambria Math"/>
                          </a:rPr>
                          <m:t>(0)+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800" i="1" dirty="0">
                            <a:latin typeface="Cambria Math"/>
                          </a:rPr>
                          <m:t>(0)+</m:t>
                        </m:r>
                        <m:acc>
                          <m:accPr>
                            <m:chr m:val="̅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 dirty="0">
                            <a:latin typeface="Cambria Math"/>
                          </a:rPr>
                          <m:t>(0)</m:t>
                        </m:r>
                      </m:oMath>
                    </m:oMathPara>
                  </a14:m>
                  <a:endParaRPr lang="en-US" altLang="zh-CN" sz="280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/>
                          </a:rPr>
                          <m:t>       = 0 + 0 + 0 + 0</m:t>
                        </m:r>
                      </m:oMath>
                    </m:oMathPara>
                  </a14:m>
                  <a:endParaRPr lang="en-US" altLang="zh-CN" sz="280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800" i="1" dirty="0">
                            <a:latin typeface="Cambria Math"/>
                          </a:rPr>
                          <m:t>       = 0</m:t>
                        </m:r>
                      </m:oMath>
                    </m:oMathPara>
                  </a14:m>
                  <a:endParaRPr lang="en-US" altLang="zh-CN" sz="2800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F0102CB9-CF7C-493B-A857-0073FEED8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9023" y="2212993"/>
                  <a:ext cx="7113054" cy="397031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204FFA7-D57A-4C94-812C-C5A7150793C0}"/>
              </a:ext>
            </a:extLst>
          </p:cNvPr>
          <p:cNvSpPr txBox="1"/>
          <p:nvPr/>
        </p:nvSpPr>
        <p:spPr>
          <a:xfrm>
            <a:off x="1207" y="1590931"/>
            <a:ext cx="98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】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9B12C1-F5FC-4895-9E1D-BA6DFDD9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51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3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7FAD9-1043-4892-9ABF-57E99E5A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  <a:solidFill>
            <a:schemeClr val="accent5">
              <a:lumMod val="20000"/>
              <a:lumOff val="80000"/>
              <a:alpha val="50196"/>
            </a:schemeClr>
          </a:solidFill>
        </p:spPr>
        <p:txBody>
          <a:bodyPr>
            <a:normAutofit/>
          </a:bodyPr>
          <a:lstStyle/>
          <a:p>
            <a:r>
              <a:rPr lang="en-US" altLang="zh-CN" sz="40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40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4000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3】</a:t>
            </a:r>
            <a:endParaRPr lang="zh-CN" altLang="en-US" sz="4000" spc="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AACFLMP0">
            <a:extLst>
              <a:ext uri="{FF2B5EF4-FFF2-40B4-BE49-F238E27FC236}">
                <a16:creationId xmlns:a16="http://schemas.microsoft.com/office/drawing/2014/main" id="{7974B6E0-C3F4-4ABF-BA95-906B912D0B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36"/>
          <a:stretch/>
        </p:blipFill>
        <p:spPr bwMode="auto">
          <a:xfrm>
            <a:off x="5601956" y="2073480"/>
            <a:ext cx="5746812" cy="269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8">
                <a:extLst>
                  <a:ext uri="{FF2B5EF4-FFF2-40B4-BE49-F238E27FC236}">
                    <a16:creationId xmlns:a16="http://schemas.microsoft.com/office/drawing/2014/main" id="{F16FB900-91FC-450D-A7BD-02108F246CCD}"/>
                  </a:ext>
                </a:extLst>
              </p:cNvPr>
              <p:cNvSpPr txBox="1"/>
              <p:nvPr/>
            </p:nvSpPr>
            <p:spPr>
              <a:xfrm>
                <a:off x="1894850" y="816871"/>
                <a:ext cx="8402300" cy="1142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zh-CN" altLang="en-US" sz="2400" dirty="0"/>
                  <a:t>写出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2400" i="1">
                        <a:latin typeface="Cambria Math"/>
                      </a:rPr>
                      <m:t>𝑧</m:t>
                    </m:r>
                    <m:r>
                      <a:rPr lang="en-US" altLang="zh-CN" sz="24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400" i="1">
                        <a:latin typeface="Cambria Math"/>
                      </a:rPr>
                      <m:t>𝑦𝑧</m:t>
                    </m:r>
                    <m:r>
                      <a:rPr lang="en-US" altLang="zh-CN" sz="2400" i="1">
                        <a:latin typeface="Cambria Math"/>
                      </a:rPr>
                      <m:t>+</m:t>
                    </m:r>
                    <m:r>
                      <a:rPr lang="en-US" altLang="zh-CN" sz="2400" i="1">
                        <a:latin typeface="Cambria Math"/>
                      </a:rPr>
                      <m:t>𝑥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sz="2400" dirty="0"/>
                  <a:t>的真值表，画出逻辑门电路图。</a:t>
                </a:r>
                <a:endParaRPr lang="en-US" altLang="zh-CN" sz="2400" dirty="0"/>
              </a:p>
              <a:p>
                <a:pPr marL="342900" indent="-3429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zh-CN" altLang="en-US" sz="2400" dirty="0"/>
                  <a:t>化简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函数，写新函数出真值表，画出新函数的逻辑图。</a:t>
                </a:r>
              </a:p>
            </p:txBody>
          </p:sp>
        </mc:Choice>
        <mc:Fallback xmlns="">
          <p:sp>
            <p:nvSpPr>
              <p:cNvPr id="5" name="TextBox 8">
                <a:extLst>
                  <a:ext uri="{FF2B5EF4-FFF2-40B4-BE49-F238E27FC236}">
                    <a16:creationId xmlns:a16="http://schemas.microsoft.com/office/drawing/2014/main" id="{F16FB900-91FC-450D-A7BD-02108F246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850" y="816871"/>
                <a:ext cx="8402300" cy="1142877"/>
              </a:xfrm>
              <a:prstGeom prst="rect">
                <a:avLst/>
              </a:prstGeom>
              <a:blipFill>
                <a:blip r:embed="rId3"/>
                <a:stretch>
                  <a:fillRect l="-1016" b="-12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CFAAE40F-33F8-4EEA-94A0-7755965EA8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3062970"/>
                  </p:ext>
                </p:extLst>
              </p:nvPr>
            </p:nvGraphicFramePr>
            <p:xfrm>
              <a:off x="724219" y="2356112"/>
              <a:ext cx="3971604" cy="413505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929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29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90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9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94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94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94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94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94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94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94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94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594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CFAAE40F-33F8-4EEA-94A0-7755965EA8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3062970"/>
                  </p:ext>
                </p:extLst>
              </p:nvPr>
            </p:nvGraphicFramePr>
            <p:xfrm>
              <a:off x="724219" y="2356112"/>
              <a:ext cx="3971604" cy="413505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929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29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90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9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94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t="-1333" r="-301227" b="-8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99390" t="-1333" r="-199390" b="-8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00613" t="-1333" r="-100613" b="-8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00613" t="-1333" r="-613" b="-8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94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94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94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94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94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94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1</a:t>
                          </a:r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94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0</a:t>
                          </a:r>
                          <a:endParaRPr lang="zh-CN" altLang="en-US"/>
                        </a:p>
                      </a:txBody>
                      <a:tcPr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594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/>
                            <a:t>1</a:t>
                          </a:r>
                          <a:endParaRPr lang="zh-CN" altLang="en-US"/>
                        </a:p>
                      </a:txBody>
                      <a:tcPr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0</a:t>
                          </a:r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6AEFA24C-E8FA-48B3-B1C2-0103BE3E8265}"/>
              </a:ext>
            </a:extLst>
          </p:cNvPr>
          <p:cNvGrpSpPr/>
          <p:nvPr/>
        </p:nvGrpSpPr>
        <p:grpSpPr>
          <a:xfrm>
            <a:off x="6262255" y="4880911"/>
            <a:ext cx="4511040" cy="1840564"/>
            <a:chOff x="6262255" y="4880911"/>
            <a:chExt cx="4511040" cy="1840564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48F3AF7-5FC6-41ED-96BD-AA912E0545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" b="664"/>
            <a:stretch/>
          </p:blipFill>
          <p:spPr bwMode="auto">
            <a:xfrm>
              <a:off x="6262255" y="5368931"/>
              <a:ext cx="4511040" cy="1352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箭头: 下 8">
              <a:extLst>
                <a:ext uri="{FF2B5EF4-FFF2-40B4-BE49-F238E27FC236}">
                  <a16:creationId xmlns:a16="http://schemas.microsoft.com/office/drawing/2014/main" id="{29162519-AB3F-4FB6-B74D-9A0173BF630E}"/>
                </a:ext>
              </a:extLst>
            </p:cNvPr>
            <p:cNvSpPr/>
            <p:nvPr/>
          </p:nvSpPr>
          <p:spPr>
            <a:xfrm>
              <a:off x="8581239" y="4880911"/>
              <a:ext cx="348062" cy="43979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B82526-1BC7-4A85-87B7-0F96DC8E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52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35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4E267-DB53-45F1-91D8-11098921807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练习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4】</a:t>
            </a:r>
            <a:r>
              <a:rPr lang="zh-CN" altLang="en-US" dirty="0"/>
              <a:t>化简下列逻辑函数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2FDE2A-0663-4004-B6B2-763BBEE17F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828" y="1294363"/>
                <a:ext cx="5328592" cy="47139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lnSpc>
                    <a:spcPct val="180000"/>
                  </a:lnSpc>
                  <a:buFont typeface="+mj-ea"/>
                  <a:buAutoNum type="circleNumDbPlain"/>
                </a:pPr>
                <a:r>
                  <a:rPr lang="en-US" altLang="zh-CN" sz="3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3000" b="1" i="1" smtClean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altLang="zh-CN" sz="3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3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zh-CN" sz="3000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3000" b="1" i="1" smtClean="0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 sz="3000" b="1" i="1" smtClean="0">
                        <a:latin typeface="Cambria Math"/>
                      </a:rPr>
                      <m:t>=</m:t>
                    </m:r>
                  </m:oMath>
                </a14:m>
                <a:endParaRPr lang="en-US" altLang="zh-CN" sz="3000" b="1" dirty="0"/>
              </a:p>
              <a:p>
                <a:pPr marL="514350" indent="-514350">
                  <a:lnSpc>
                    <a:spcPct val="180000"/>
                  </a:lnSpc>
                  <a:buFont typeface="+mj-ea"/>
                  <a:buAutoNum type="circleNumDbPlain"/>
                </a:pPr>
                <a:r>
                  <a:rPr lang="en-US" altLang="zh-CN" sz="3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3000" b="1" i="1" smtClean="0">
                        <a:latin typeface="Cambria Math"/>
                      </a:rPr>
                      <m:t>𝒙</m:t>
                    </m:r>
                    <m:r>
                      <a:rPr lang="en-US" altLang="zh-CN" sz="3000" b="1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3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altLang="zh-CN" sz="3000" b="1" i="1" smtClean="0">
                        <a:latin typeface="Cambria Math"/>
                      </a:rPr>
                      <m:t>𝒚</m:t>
                    </m:r>
                    <m:r>
                      <a:rPr lang="en-US" altLang="zh-CN" sz="3000" b="1" i="1" smtClean="0">
                        <a:latin typeface="Cambria Math"/>
                      </a:rPr>
                      <m:t>=</m:t>
                    </m:r>
                  </m:oMath>
                </a14:m>
                <a:endParaRPr lang="en-US" altLang="zh-CN" sz="3000" b="1" dirty="0"/>
              </a:p>
              <a:p>
                <a:pPr marL="514350" indent="-514350">
                  <a:lnSpc>
                    <a:spcPct val="180000"/>
                  </a:lnSpc>
                  <a:buFont typeface="+mj-ea"/>
                  <a:buAutoNum type="circleNumDbPlain"/>
                </a:pPr>
                <a:r>
                  <a:rPr lang="en-US" altLang="zh-CN" sz="30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sz="3000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3000" b="1" i="1" smtClean="0">
                            <a:latin typeface="Cambria Math"/>
                          </a:rPr>
                          <m:t>𝒚</m:t>
                        </m:r>
                      </m:e>
                    </m:d>
                    <m:d>
                      <m:dPr>
                        <m:ctrlPr>
                          <a:rPr lang="en-US" altLang="zh-CN" sz="3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sz="3000" b="1" i="1" smtClean="0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3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  <m:r>
                      <a:rPr lang="en-US" altLang="zh-CN" sz="3000" b="1" i="1" smtClean="0">
                        <a:latin typeface="Cambria Math"/>
                      </a:rPr>
                      <m:t>=</m:t>
                    </m:r>
                  </m:oMath>
                </a14:m>
                <a:endParaRPr lang="en-US" altLang="zh-CN" sz="3000" b="1" dirty="0"/>
              </a:p>
              <a:p>
                <a:pPr marL="514350" indent="-514350">
                  <a:lnSpc>
                    <a:spcPct val="180000"/>
                  </a:lnSpc>
                  <a:buFont typeface="+mj-ea"/>
                  <a:buAutoNum type="circleNumDbPlain"/>
                </a:pPr>
                <a:r>
                  <a:rPr lang="en-US" altLang="zh-CN" sz="3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3000" b="1" i="1" smtClean="0">
                        <a:latin typeface="Cambria Math"/>
                      </a:rPr>
                      <m:t>𝒙𝒚</m:t>
                    </m:r>
                    <m:r>
                      <a:rPr lang="en-US" altLang="zh-CN" sz="3000" b="1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3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altLang="zh-CN" sz="3000" b="1" i="1" smtClean="0">
                        <a:latin typeface="Cambria Math"/>
                      </a:rPr>
                      <m:t>𝒛</m:t>
                    </m:r>
                    <m:r>
                      <a:rPr lang="en-US" altLang="zh-CN" sz="3000" b="1" i="1" smtClean="0">
                        <a:latin typeface="Cambria Math"/>
                      </a:rPr>
                      <m:t>+</m:t>
                    </m:r>
                    <m:r>
                      <a:rPr lang="en-US" altLang="zh-CN" sz="3000" b="1" i="1" smtClean="0">
                        <a:latin typeface="Cambria Math"/>
                      </a:rPr>
                      <m:t>𝒚𝒛</m:t>
                    </m:r>
                    <m:r>
                      <a:rPr lang="en-US" altLang="zh-CN" sz="3000" b="1" i="1" smtClean="0">
                        <a:latin typeface="Cambria Math"/>
                      </a:rPr>
                      <m:t>=</m:t>
                    </m:r>
                  </m:oMath>
                </a14:m>
                <a:endParaRPr lang="en-US" altLang="zh-CN" sz="3000" b="1" dirty="0"/>
              </a:p>
              <a:p>
                <a:pPr marL="514350" indent="-514350">
                  <a:lnSpc>
                    <a:spcPct val="180000"/>
                  </a:lnSpc>
                  <a:buFont typeface="+mj-ea"/>
                  <a:buAutoNum type="circleNumDbPlain"/>
                </a:pPr>
                <a:r>
                  <a:rPr lang="en-US" altLang="zh-CN" sz="30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sz="3000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3000" b="1" i="1" smtClean="0">
                            <a:latin typeface="Cambria Math"/>
                          </a:rPr>
                          <m:t>𝒚</m:t>
                        </m:r>
                      </m:e>
                    </m:d>
                    <m:d>
                      <m:dPr>
                        <m:ctrlPr>
                          <a:rPr lang="en-US" altLang="zh-CN" sz="3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3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zh-CN" sz="3000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3000" b="1" i="1" smtClean="0">
                            <a:latin typeface="Cambria Math"/>
                          </a:rPr>
                          <m:t>𝒛</m:t>
                        </m:r>
                      </m:e>
                    </m:d>
                    <m:d>
                      <m:dPr>
                        <m:ctrlPr>
                          <a:rPr lang="en-US" altLang="zh-CN" sz="3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b="1" i="1" smtClean="0">
                            <a:latin typeface="Cambria Math"/>
                          </a:rPr>
                          <m:t>𝒚</m:t>
                        </m:r>
                        <m:r>
                          <a:rPr lang="en-US" altLang="zh-CN" sz="3000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3000" b="1" i="1" smtClean="0">
                            <a:latin typeface="Cambria Math"/>
                          </a:rPr>
                          <m:t>𝒛</m:t>
                        </m:r>
                      </m:e>
                    </m:d>
                    <m:r>
                      <a:rPr lang="en-US" altLang="zh-CN" sz="3000" b="1" i="1" smtClean="0">
                        <a:latin typeface="Cambria Math"/>
                      </a:rPr>
                      <m:t>=</m:t>
                    </m:r>
                  </m:oMath>
                </a14:m>
                <a:endParaRPr lang="zh-CN" altLang="en-US" sz="3000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2FDE2A-0663-4004-B6B2-763BBEE17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828" y="1294363"/>
                <a:ext cx="5328592" cy="4713981"/>
              </a:xfrm>
              <a:prstGeom prst="rect">
                <a:avLst/>
              </a:prstGeom>
              <a:blipFill>
                <a:blip r:embed="rId2"/>
                <a:stretch>
                  <a:fillRect l="-2174" b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6FF52349-74A6-423B-8600-803B316299B5}"/>
              </a:ext>
            </a:extLst>
          </p:cNvPr>
          <p:cNvGrpSpPr/>
          <p:nvPr/>
        </p:nvGrpSpPr>
        <p:grpSpPr>
          <a:xfrm>
            <a:off x="4086685" y="1553437"/>
            <a:ext cx="6401783" cy="4802913"/>
            <a:chOff x="2001281" y="1753399"/>
            <a:chExt cx="5513069" cy="48029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55138993-0FB2-4574-8FFC-5EDFC03F955F}"/>
                    </a:ext>
                  </a:extLst>
                </p:cNvPr>
                <p:cNvSpPr txBox="1"/>
                <p:nvPr/>
              </p:nvSpPr>
              <p:spPr>
                <a:xfrm>
                  <a:off x="2142213" y="1753399"/>
                  <a:ext cx="2183903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acc>
                          <m:accPr>
                            <m:chr m:val="̅"/>
                            <m:ctrlPr>
                              <a:rPr lang="en-US" altLang="zh-CN" sz="3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altLang="zh-CN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oMath>
                    </m:oMathPara>
                  </a14:m>
                  <a:endParaRPr lang="zh-CN" altLang="en-US" sz="3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213" y="1753399"/>
                  <a:ext cx="2183903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3EEAFA0-E785-4F24-8569-690777F29DDC}"/>
                    </a:ext>
                  </a:extLst>
                </p:cNvPr>
                <p:cNvSpPr txBox="1"/>
                <p:nvPr/>
              </p:nvSpPr>
              <p:spPr>
                <a:xfrm>
                  <a:off x="2001281" y="2702711"/>
                  <a:ext cx="3542616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3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altLang="zh-CN" sz="3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3000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1281" y="2702711"/>
                  <a:ext cx="3542616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F335039-89A3-490B-8612-647B4F50D49F}"/>
                    </a:ext>
                  </a:extLst>
                </p:cNvPr>
                <p:cNvSpPr txBox="1"/>
                <p:nvPr/>
              </p:nvSpPr>
              <p:spPr>
                <a:xfrm>
                  <a:off x="2962004" y="3611862"/>
                  <a:ext cx="354499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acc>
                          <m:accPr>
                            <m:chr m:val="̅"/>
                            <m:ctrlPr>
                              <a:rPr lang="en-US" altLang="zh-CN" sz="3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CN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𝑦𝑥</m:t>
                        </m:r>
                        <m:r>
                          <a:rPr lang="en-US" altLang="zh-CN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acc>
                          <m:accPr>
                            <m:chr m:val="̅"/>
                            <m:ctrlPr>
                              <a:rPr lang="en-US" altLang="zh-CN" sz="3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CN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3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2004" y="3611862"/>
                  <a:ext cx="3544990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D3A044A-84E5-475B-B159-85CCF96A535B}"/>
                    </a:ext>
                  </a:extLst>
                </p:cNvPr>
                <p:cNvSpPr txBox="1"/>
                <p:nvPr/>
              </p:nvSpPr>
              <p:spPr>
                <a:xfrm>
                  <a:off x="2816558" y="4587208"/>
                  <a:ext cx="4697792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3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altLang="zh-CN" sz="3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3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  <m:d>
                          <m:dPr>
                            <m:ctrlPr>
                              <a:rPr lang="en-US" altLang="zh-CN" sz="3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3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altLang="zh-CN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3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3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6558" y="4587208"/>
                  <a:ext cx="4697792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EB1ADC9-5397-4C49-AD7B-41E3426E93CF}"/>
                    </a:ext>
                  </a:extLst>
                </p:cNvPr>
                <p:cNvSpPr txBox="1"/>
                <p:nvPr/>
              </p:nvSpPr>
              <p:spPr>
                <a:xfrm>
                  <a:off x="3527442" y="5540649"/>
                  <a:ext cx="3298383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3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acc>
                          <m:accPr>
                            <m:chr m:val="̅"/>
                            <m:ctrlPr>
                              <a:rPr lang="en-US" altLang="zh-CN" sz="3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𝑥𝑧</m:t>
                        </m:r>
                        <m:r>
                          <a:rPr lang="en-US" altLang="zh-CN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𝑦𝑧</m:t>
                        </m:r>
                        <m:r>
                          <a:rPr lang="en-US" altLang="zh-CN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3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altLang="zh-CN" sz="3000" i="1" dirty="0">
                    <a:solidFill>
                      <a:srgbClr val="0070C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3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acc>
                          <m:accPr>
                            <m:chr m:val="̅"/>
                            <m:ctrlPr>
                              <a:rPr lang="en-US" altLang="zh-CN" sz="3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0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3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442" y="5540649"/>
                  <a:ext cx="3298383" cy="10156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0B828E-29B1-43FC-989F-F0F5588A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53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19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185FD-E353-47F1-9ED4-271805DD7BBF}"/>
              </a:ext>
            </a:extLst>
          </p:cNvPr>
          <p:cNvSpPr txBox="1">
            <a:spLocks/>
          </p:cNvSpPr>
          <p:nvPr/>
        </p:nvSpPr>
        <p:spPr>
          <a:xfrm>
            <a:off x="0" y="-1411"/>
            <a:ext cx="12192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化简逻辑函数方法总结</a:t>
            </a:r>
            <a:r>
              <a:rPr lang="en-US" altLang="zh-CN" dirty="0"/>
              <a:t>-1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A78D9E-1B59-491C-B292-0CE57DF58D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212" y="1052736"/>
                <a:ext cx="5981158" cy="576064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SzPct val="100000"/>
                  <a:buFont typeface="+mj-lt"/>
                  <a:buAutoNum type="arabicPeriod"/>
                </a:pPr>
                <a:r>
                  <a:rPr lang="zh-CN" altLang="en-US" b="1" dirty="0"/>
                  <a:t>并项法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3200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/>
                      </a:rPr>
                      <m:t>𝒙</m:t>
                    </m:r>
                    <m:acc>
                      <m:accPr>
                        <m:chr m:val="̅"/>
                        <m:ctrlPr>
                          <a:rPr lang="en-US" altLang="zh-CN" sz="32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zh-CN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A78D9E-1B59-491C-B292-0CE57DF58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12" y="1052736"/>
                <a:ext cx="5981158" cy="576064"/>
              </a:xfrm>
              <a:prstGeom prst="rect">
                <a:avLst/>
              </a:prstGeom>
              <a:blipFill>
                <a:blip r:embed="rId2"/>
                <a:stretch>
                  <a:fillRect l="-1529" t="-12766" b="-191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14AE95-906C-4552-852F-194F50EF9048}"/>
                  </a:ext>
                </a:extLst>
              </p:cNvPr>
              <p:cNvSpPr txBox="1"/>
              <p:nvPr/>
            </p:nvSpPr>
            <p:spPr>
              <a:xfrm>
                <a:off x="1197837" y="1828454"/>
                <a:ext cx="4593124" cy="52322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r>
                        <a:rPr lang="en-US" altLang="zh-CN" sz="2800" i="1">
                          <a:latin typeface="Cambria Math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altLang="zh-CN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altLang="zh-CN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altLang="zh-CN" sz="28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𝐶𝐷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r>
                        <a:rPr lang="en-US" altLang="zh-CN" sz="2800" i="1">
                          <a:latin typeface="Cambria Math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altLang="zh-CN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i="1">
                          <a:solidFill>
                            <a:schemeClr val="accent1"/>
                          </a:solidFill>
                          <a:latin typeface="Cambria Math"/>
                        </a:rPr>
                        <m:t>𝐶𝐷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14AE95-906C-4552-852F-194F50EF9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837" y="1828454"/>
                <a:ext cx="459312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98B175-A3EA-4383-9E53-EE9BE6FC5A99}"/>
                  </a:ext>
                </a:extLst>
              </p:cNvPr>
              <p:cNvSpPr txBox="1"/>
              <p:nvPr/>
            </p:nvSpPr>
            <p:spPr>
              <a:xfrm>
                <a:off x="1754679" y="2962316"/>
                <a:ext cx="4738092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altLang="zh-CN" sz="2800" i="1">
                          <a:latin typeface="Cambria Math"/>
                        </a:rPr>
                        <m:t>𝐶𝐷</m:t>
                      </m:r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𝐶𝐷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98B175-A3EA-4383-9E53-EE9BE6FC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79" y="2962316"/>
                <a:ext cx="4738092" cy="524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3D83A3-3702-4CF1-AD00-73CC152BBC33}"/>
                  </a:ext>
                </a:extLst>
              </p:cNvPr>
              <p:cNvSpPr txBox="1"/>
              <p:nvPr/>
            </p:nvSpPr>
            <p:spPr>
              <a:xfrm>
                <a:off x="1754679" y="4205616"/>
                <a:ext cx="6399509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r>
                        <a:rPr lang="en-US" altLang="zh-CN" sz="2800" i="1">
                          <a:latin typeface="Cambria Math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𝐵</m:t>
                      </m:r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r>
                        <a:rPr lang="en-US" altLang="zh-CN" sz="2800" i="1">
                          <a:latin typeface="Cambria Math"/>
                        </a:rPr>
                        <m:t>𝐴</m:t>
                      </m:r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3D83A3-3702-4CF1-AD00-73CC152BB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79" y="4205616"/>
                <a:ext cx="6399509" cy="524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071188-623A-447C-8CB3-A74663D1D407}"/>
                  </a:ext>
                </a:extLst>
              </p:cNvPr>
              <p:cNvSpPr txBox="1"/>
              <p:nvPr/>
            </p:nvSpPr>
            <p:spPr>
              <a:xfrm>
                <a:off x="1754679" y="5599741"/>
                <a:ext cx="5375702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r>
                        <a:rPr lang="en-US" altLang="zh-CN" sz="2800" i="1">
                          <a:latin typeface="Cambria Math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𝐷</m:t>
                      </m:r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r>
                        <a:rPr lang="en-US" altLang="zh-CN" sz="2800" i="1">
                          <a:latin typeface="Cambria Math"/>
                        </a:rPr>
                        <m:t>𝐵𝐶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r>
                        <a:rPr lang="en-US" altLang="zh-CN" sz="2800" i="1">
                          <a:latin typeface="Cambria Math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r>
                        <a:rPr lang="en-US" altLang="zh-CN" sz="2800" i="1">
                          <a:latin typeface="Cambria Math"/>
                        </a:rPr>
                        <m:t>𝐵𝐶𝐷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071188-623A-447C-8CB3-A74663D1D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79" y="5599741"/>
                <a:ext cx="5375702" cy="5241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588297FC-2E83-48EB-894A-1B876B70DA27}"/>
              </a:ext>
            </a:extLst>
          </p:cNvPr>
          <p:cNvGrpSpPr/>
          <p:nvPr/>
        </p:nvGrpSpPr>
        <p:grpSpPr>
          <a:xfrm>
            <a:off x="2043227" y="2386252"/>
            <a:ext cx="6429132" cy="4288244"/>
            <a:chOff x="1289540" y="2329716"/>
            <a:chExt cx="6429132" cy="4288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7">
                  <a:extLst>
                    <a:ext uri="{FF2B5EF4-FFF2-40B4-BE49-F238E27FC236}">
                      <a16:creationId xmlns:a16="http://schemas.microsoft.com/office/drawing/2014/main" id="{B6D0C4E7-70A1-419A-84F7-7A9642FEB9F2}"/>
                    </a:ext>
                  </a:extLst>
                </p:cNvPr>
                <p:cNvSpPr txBox="1"/>
                <p:nvPr/>
              </p:nvSpPr>
              <p:spPr>
                <a:xfrm>
                  <a:off x="1475656" y="2329716"/>
                  <a:ext cx="895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/>
                          </a:rPr>
                          <m:t>=</m:t>
                        </m:r>
                        <m:r>
                          <a:rPr lang="en-US" altLang="zh-CN" sz="2800" i="1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329716"/>
                  <a:ext cx="895502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8">
                  <a:extLst>
                    <a:ext uri="{FF2B5EF4-FFF2-40B4-BE49-F238E27FC236}">
                      <a16:creationId xmlns:a16="http://schemas.microsoft.com/office/drawing/2014/main" id="{C16E0F84-CFE1-4FFA-AE92-CC8F6EF8C79E}"/>
                    </a:ext>
                  </a:extLst>
                </p:cNvPr>
                <p:cNvSpPr txBox="1"/>
                <p:nvPr/>
              </p:nvSpPr>
              <p:spPr>
                <a:xfrm>
                  <a:off x="1475656" y="3409836"/>
                  <a:ext cx="179619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800" i="1">
                            <a:latin typeface="Cambria Math"/>
                          </a:rPr>
                          <m:t>+</m:t>
                        </m:r>
                        <m:r>
                          <a:rPr lang="en-US" altLang="zh-CN" sz="2800" i="1">
                            <a:latin typeface="Cambria Math"/>
                          </a:rPr>
                          <m:t>𝐶𝐷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3409836"/>
                  <a:ext cx="1796197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9">
                  <a:extLst>
                    <a:ext uri="{FF2B5EF4-FFF2-40B4-BE49-F238E27FC236}">
                      <a16:creationId xmlns:a16="http://schemas.microsoft.com/office/drawing/2014/main" id="{02296AEA-732E-4B74-8EFE-D08D72AC5C75}"/>
                    </a:ext>
                  </a:extLst>
                </p:cNvPr>
                <p:cNvSpPr txBox="1"/>
                <p:nvPr/>
              </p:nvSpPr>
              <p:spPr>
                <a:xfrm>
                  <a:off x="1289540" y="4705980"/>
                  <a:ext cx="6429132" cy="7371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altLang="zh-CN" sz="2800" i="1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8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zh-CN" sz="28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altLang="zh-CN" sz="2800" i="1">
                                <a:latin typeface="Cambria Math"/>
                              </a:rPr>
                              <m:t>𝐵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zh-CN" sz="2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9540" y="4705980"/>
                  <a:ext cx="6429132" cy="73718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0">
                  <a:extLst>
                    <a:ext uri="{FF2B5EF4-FFF2-40B4-BE49-F238E27FC236}">
                      <a16:creationId xmlns:a16="http://schemas.microsoft.com/office/drawing/2014/main" id="{068158CB-A75E-4470-B799-1D8E575A87F0}"/>
                    </a:ext>
                  </a:extLst>
                </p:cNvPr>
                <p:cNvSpPr txBox="1"/>
                <p:nvPr/>
              </p:nvSpPr>
              <p:spPr>
                <a:xfrm>
                  <a:off x="1475656" y="6094740"/>
                  <a:ext cx="90960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/>
                          </a:rPr>
                          <m:t>=</m:t>
                        </m:r>
                        <m:r>
                          <a:rPr lang="en-US" altLang="zh-CN" sz="2800" i="1">
                            <a:latin typeface="Cambria Math"/>
                          </a:rPr>
                          <m:t>𝐵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6094740"/>
                  <a:ext cx="909608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A8226B6D-17CD-4B1D-A420-706B9DC6A1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49673" y="1098243"/>
            <a:ext cx="4150229" cy="2514281"/>
          </a:xfrm>
          <a:prstGeom prst="rect">
            <a:avLst/>
          </a:prstGeom>
        </p:spPr>
      </p:pic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DC73D9C4-B39B-4F68-9169-89A99973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54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7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D6C90-AD28-4853-8C5C-936478EA3B0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化简逻辑函数方法总结</a:t>
            </a:r>
            <a:r>
              <a:rPr lang="en-US" altLang="zh-CN" dirty="0"/>
              <a:t>-2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F8584D-F5A3-479D-93BB-5B3C0EB59D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926" y="1124339"/>
                <a:ext cx="4812017" cy="576064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SzPct val="100000"/>
                  <a:buFont typeface="+mj-lt"/>
                  <a:buAutoNum type="arabicPeriod" startAt="2"/>
                </a:pPr>
                <a:r>
                  <a:rPr lang="zh-CN" altLang="en-US" b="1" dirty="0"/>
                  <a:t>吸收法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3200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𝒙𝒚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zh-CN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F8584D-F5A3-479D-93BB-5B3C0EB59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26" y="1124339"/>
                <a:ext cx="4812017" cy="576064"/>
              </a:xfrm>
              <a:prstGeom prst="rect">
                <a:avLst/>
              </a:prstGeom>
              <a:blipFill>
                <a:blip r:embed="rId2"/>
                <a:stretch>
                  <a:fillRect l="-1899" t="-11579" b="-1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28AA07-F074-4BE6-A3D3-D954A060CB3A}"/>
                  </a:ext>
                </a:extLst>
              </p:cNvPr>
              <p:cNvSpPr txBox="1"/>
              <p:nvPr/>
            </p:nvSpPr>
            <p:spPr>
              <a:xfrm>
                <a:off x="1584837" y="2068997"/>
                <a:ext cx="4271106" cy="73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US" altLang="zh-CN" sz="2800" i="1">
                                  <a:latin typeface="Cambria Math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altLang="zh-CN" sz="2800" i="1">
                          <a:latin typeface="Cambria Math"/>
                        </a:rPr>
                        <m:t>𝐴𝐵𝐷</m:t>
                      </m:r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r>
                        <a:rPr lang="en-US" altLang="zh-CN" sz="2800" i="1">
                          <a:latin typeface="Cambria Math"/>
                        </a:rPr>
                        <m:t>𝐴𝐷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28AA07-F074-4BE6-A3D3-D954A060C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837" y="2068997"/>
                <a:ext cx="4271106" cy="7371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CEFADC-C16D-42F5-92BF-45134E87ADEA}"/>
                  </a:ext>
                </a:extLst>
              </p:cNvPr>
              <p:cNvSpPr txBox="1"/>
              <p:nvPr/>
            </p:nvSpPr>
            <p:spPr>
              <a:xfrm>
                <a:off x="1584838" y="3650485"/>
                <a:ext cx="5965351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r>
                        <a:rPr lang="en-US" altLang="zh-CN" sz="2800" i="1">
                          <a:latin typeface="Cambria Math"/>
                        </a:rPr>
                        <m:t>𝐴𝐵</m:t>
                      </m:r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r>
                        <a:rPr lang="en-US" altLang="zh-CN" sz="2800" i="1">
                          <a:latin typeface="Cambria Math"/>
                        </a:rPr>
                        <m:t>𝐴𝐵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r>
                        <a:rPr lang="en-US" altLang="zh-CN" sz="2800" i="1">
                          <a:latin typeface="Cambria Math"/>
                        </a:rPr>
                        <m:t>𝐴𝐵𝐷</m:t>
                      </m:r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r>
                        <a:rPr lang="en-US" altLang="zh-CN" sz="2800" i="1">
                          <a:latin typeface="Cambria Math"/>
                        </a:rPr>
                        <m:t>𝐴𝐵</m:t>
                      </m:r>
                      <m:r>
                        <a:rPr lang="en-US" altLang="zh-CN" sz="2800" i="1">
                          <a:latin typeface="Cambria Math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CEFADC-C16D-42F5-92BF-45134E87A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838" y="3650485"/>
                <a:ext cx="5965351" cy="524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33B6C3-B90B-46D2-8E93-FE5B42F89A90}"/>
                  </a:ext>
                </a:extLst>
              </p:cNvPr>
              <p:cNvSpPr txBox="1"/>
              <p:nvPr/>
            </p:nvSpPr>
            <p:spPr>
              <a:xfrm>
                <a:off x="1584837" y="5220240"/>
                <a:ext cx="5839227" cy="73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r>
                        <a:rPr lang="en-US" altLang="zh-CN" sz="2800" i="1">
                          <a:latin typeface="Cambria Math"/>
                        </a:rPr>
                        <m:t>𝐴</m:t>
                      </m:r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𝑩𝑪</m:t>
                              </m:r>
                            </m:e>
                          </m:acc>
                        </m:e>
                      </m:acc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acc>
                                <m:accPr>
                                  <m:chr m:val="̅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  <m:r>
                                <a:rPr lang="en-US" altLang="zh-CN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r>
                        <a:rPr lang="en-US" altLang="zh-CN" sz="2800" i="1">
                          <a:latin typeface="Cambria Math"/>
                        </a:rPr>
                        <m:t>𝐵𝐶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33B6C3-B90B-46D2-8E93-FE5B42F89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837" y="5220240"/>
                <a:ext cx="5839227" cy="7371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63AA4309-231F-496D-9300-F731C945F33D}"/>
              </a:ext>
            </a:extLst>
          </p:cNvPr>
          <p:cNvGrpSpPr/>
          <p:nvPr/>
        </p:nvGrpSpPr>
        <p:grpSpPr>
          <a:xfrm>
            <a:off x="2065402" y="2861085"/>
            <a:ext cx="1788951" cy="3619564"/>
            <a:chOff x="1475656" y="2329716"/>
            <a:chExt cx="1788951" cy="36195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EDC5D7B-B2E5-4B6A-A503-C822CD2F964E}"/>
                    </a:ext>
                  </a:extLst>
                </p:cNvPr>
                <p:cNvSpPr txBox="1"/>
                <p:nvPr/>
              </p:nvSpPr>
              <p:spPr>
                <a:xfrm>
                  <a:off x="1475656" y="2329716"/>
                  <a:ext cx="115095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/>
                          </a:rPr>
                          <m:t>=</m:t>
                        </m:r>
                        <m:r>
                          <a:rPr lang="en-US" altLang="zh-CN" sz="2800" i="1">
                            <a:latin typeface="Cambria Math"/>
                          </a:rPr>
                          <m:t>𝐴𝐷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329716"/>
                  <a:ext cx="1150956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7DCE1FC-2C59-4F14-AB7B-5EFB0A75BD20}"/>
                    </a:ext>
                  </a:extLst>
                </p:cNvPr>
                <p:cNvSpPr txBox="1"/>
                <p:nvPr/>
              </p:nvSpPr>
              <p:spPr>
                <a:xfrm>
                  <a:off x="1475656" y="3913892"/>
                  <a:ext cx="113723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/>
                          </a:rPr>
                          <m:t>=</m:t>
                        </m:r>
                        <m:r>
                          <a:rPr lang="en-US" altLang="zh-CN" sz="2800" i="1">
                            <a:latin typeface="Cambria Math"/>
                          </a:rPr>
                          <m:t>𝐴𝐵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3913892"/>
                  <a:ext cx="1137234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3974E87-7FBE-4175-8256-D6494A48D64C}"/>
                    </a:ext>
                  </a:extLst>
                </p:cNvPr>
                <p:cNvSpPr txBox="1"/>
                <p:nvPr/>
              </p:nvSpPr>
              <p:spPr>
                <a:xfrm>
                  <a:off x="1475656" y="5426060"/>
                  <a:ext cx="17889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/>
                          </a:rPr>
                          <m:t>=</m:t>
                        </m:r>
                        <m:r>
                          <a:rPr lang="en-US" altLang="zh-CN" sz="2800" i="1">
                            <a:latin typeface="Cambria Math"/>
                          </a:rPr>
                          <m:t>𝐴</m:t>
                        </m:r>
                        <m:r>
                          <a:rPr lang="en-US" altLang="zh-CN" sz="2800" i="1">
                            <a:latin typeface="Cambria Math"/>
                          </a:rPr>
                          <m:t>+</m:t>
                        </m:r>
                        <m:r>
                          <a:rPr lang="en-US" altLang="zh-CN" sz="2800" i="1">
                            <a:latin typeface="Cambria Math"/>
                          </a:rPr>
                          <m:t>𝐵𝐶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5426060"/>
                  <a:ext cx="1788951" cy="52322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EAC60A3C-9914-40C9-81C4-9C47F1AC9A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4783" y="1200274"/>
            <a:ext cx="3843629" cy="2328537"/>
          </a:xfrm>
          <a:prstGeom prst="rect">
            <a:avLst/>
          </a:prstGeom>
        </p:spPr>
      </p:pic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16635238-EE8A-403A-8811-44E84B51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55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77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1DD80B-B0ED-42E8-A6F4-523D8B2217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1649" y="1123846"/>
                <a:ext cx="6000972" cy="576064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SzPct val="100000"/>
                  <a:buFont typeface="+mj-lt"/>
                  <a:buAutoNum type="arabicPeriod" startAt="3"/>
                </a:pPr>
                <a:r>
                  <a:rPr lang="zh-CN" altLang="en-US" b="1" dirty="0"/>
                  <a:t>消去法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32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zh-CN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1DD80B-B0ED-42E8-A6F4-523D8B221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49" y="1123846"/>
                <a:ext cx="6000972" cy="576064"/>
              </a:xfrm>
              <a:prstGeom prst="rect">
                <a:avLst/>
              </a:prstGeom>
              <a:blipFill>
                <a:blip r:embed="rId2"/>
                <a:stretch>
                  <a:fillRect l="-1626" t="-11579" b="-1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526DBD-5E33-420C-A053-16F9C88DEA59}"/>
                  </a:ext>
                </a:extLst>
              </p:cNvPr>
              <p:cNvSpPr txBox="1"/>
              <p:nvPr/>
            </p:nvSpPr>
            <p:spPr>
              <a:xfrm>
                <a:off x="1815639" y="2315570"/>
                <a:ext cx="24793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r>
                        <a:rPr lang="en-US" altLang="zh-CN" sz="2800" i="1">
                          <a:latin typeface="Cambria Math"/>
                        </a:rPr>
                        <m:t>𝐴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𝑩</m:t>
                      </m:r>
                      <m:r>
                        <a:rPr lang="en-US" altLang="zh-CN" sz="28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526DBD-5E33-420C-A053-16F9C88DE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639" y="2315570"/>
                <a:ext cx="247933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90F69E-8452-40C3-B594-CCD92F78EB2A}"/>
                  </a:ext>
                </a:extLst>
              </p:cNvPr>
              <p:cNvSpPr txBox="1"/>
              <p:nvPr/>
            </p:nvSpPr>
            <p:spPr>
              <a:xfrm>
                <a:off x="1815638" y="3794837"/>
                <a:ext cx="3149773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r>
                        <a:rPr lang="en-US" altLang="zh-CN" sz="2800" i="1">
                          <a:latin typeface="Cambria Math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r>
                        <a:rPr lang="en-US" altLang="zh-CN" sz="2800" i="1">
                          <a:latin typeface="Cambria Math"/>
                        </a:rPr>
                        <m:t>𝐵</m:t>
                      </m:r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90F69E-8452-40C3-B594-CCD92F78E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638" y="3794837"/>
                <a:ext cx="3149773" cy="524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BE47FE-2CEF-4940-B258-D640E3659839}"/>
                  </a:ext>
                </a:extLst>
              </p:cNvPr>
              <p:cNvSpPr txBox="1"/>
              <p:nvPr/>
            </p:nvSpPr>
            <p:spPr>
              <a:xfrm>
                <a:off x="1815638" y="5257066"/>
                <a:ext cx="3389581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𝑨𝑪</m:t>
                      </m:r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𝐷</m:t>
                      </m:r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BE47FE-2CEF-4940-B258-D640E3659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638" y="5257066"/>
                <a:ext cx="3389581" cy="524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A93E9729-A515-4B90-80EF-F06757BBC221}"/>
              </a:ext>
            </a:extLst>
          </p:cNvPr>
          <p:cNvGrpSpPr/>
          <p:nvPr/>
        </p:nvGrpSpPr>
        <p:grpSpPr>
          <a:xfrm>
            <a:off x="2290304" y="2835855"/>
            <a:ext cx="1808764" cy="3520495"/>
            <a:chOff x="1475656" y="2500793"/>
            <a:chExt cx="1808764" cy="35204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4C3CAEF-460D-4534-BBA3-ED3540FE4875}"/>
                    </a:ext>
                  </a:extLst>
                </p:cNvPr>
                <p:cNvSpPr txBox="1"/>
                <p:nvPr/>
              </p:nvSpPr>
              <p:spPr>
                <a:xfrm>
                  <a:off x="1475656" y="2500793"/>
                  <a:ext cx="178061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800" i="1">
                            <a:latin typeface="Cambria Math"/>
                          </a:rPr>
                          <m:t>+</m:t>
                        </m:r>
                        <m:r>
                          <a:rPr lang="en-US" altLang="zh-CN" sz="2800" i="1">
                            <a:latin typeface="Cambria Math"/>
                          </a:rPr>
                          <m:t>𝐴𝐶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500793"/>
                  <a:ext cx="1780616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624AF6-D2FF-4E3D-8D6A-B72E78C5BF74}"/>
                    </a:ext>
                  </a:extLst>
                </p:cNvPr>
                <p:cNvSpPr txBox="1"/>
                <p:nvPr/>
              </p:nvSpPr>
              <p:spPr>
                <a:xfrm>
                  <a:off x="1475656" y="4008281"/>
                  <a:ext cx="15679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/>
                          </a:rPr>
                          <m:t>=</m:t>
                        </m:r>
                        <m:r>
                          <a:rPr lang="en-US" altLang="zh-CN" sz="2800" i="1">
                            <a:latin typeface="Cambria Math"/>
                          </a:rPr>
                          <m:t>𝐴</m:t>
                        </m:r>
                        <m:r>
                          <a:rPr lang="en-US" altLang="zh-CN" sz="2800" i="1">
                            <a:latin typeface="Cambria Math"/>
                          </a:rPr>
                          <m:t>+</m:t>
                        </m:r>
                        <m:r>
                          <a:rPr lang="en-US" altLang="zh-CN" sz="2800" i="1">
                            <a:latin typeface="Cambria Math"/>
                          </a:rPr>
                          <m:t>𝐵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4008281"/>
                  <a:ext cx="156799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4F338D3-87F4-45B5-8359-735A355F97B1}"/>
                    </a:ext>
                  </a:extLst>
                </p:cNvPr>
                <p:cNvSpPr txBox="1"/>
                <p:nvPr/>
              </p:nvSpPr>
              <p:spPr>
                <a:xfrm>
                  <a:off x="1475656" y="5498068"/>
                  <a:ext cx="180876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/>
                          </a:rPr>
                          <m:t>=</m:t>
                        </m:r>
                        <m:r>
                          <a:rPr lang="en-US" altLang="zh-CN" sz="2800" i="1">
                            <a:latin typeface="Cambria Math"/>
                          </a:rPr>
                          <m:t>𝐴𝐶</m:t>
                        </m:r>
                        <m:r>
                          <a:rPr lang="en-US" altLang="zh-CN" sz="2800" i="1">
                            <a:latin typeface="Cambria Math"/>
                          </a:rPr>
                          <m:t>+</m:t>
                        </m:r>
                        <m:r>
                          <a:rPr lang="en-US" altLang="zh-CN" sz="2800" i="1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5498068"/>
                  <a:ext cx="1808764" cy="52322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3">
                <a:extLst>
                  <a:ext uri="{FF2B5EF4-FFF2-40B4-BE49-F238E27FC236}">
                    <a16:creationId xmlns:a16="http://schemas.microsoft.com/office/drawing/2014/main" id="{56CB970B-02C8-4CE4-9DEB-EB180A003761}"/>
                  </a:ext>
                </a:extLst>
              </p:cNvPr>
              <p:cNvSpPr txBox="1"/>
              <p:nvPr/>
            </p:nvSpPr>
            <p:spPr>
              <a:xfrm>
                <a:off x="7624880" y="3891401"/>
                <a:ext cx="2892715" cy="25853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400" dirty="0"/>
                  <a:t>推导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11" name="TextBox 3">
                <a:extLst>
                  <a:ext uri="{FF2B5EF4-FFF2-40B4-BE49-F238E27FC236}">
                    <a16:creationId xmlns:a16="http://schemas.microsoft.com/office/drawing/2014/main" id="{56CB970B-02C8-4CE4-9DEB-EB180A003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80" y="3891401"/>
                <a:ext cx="2892715" cy="25853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标题 1">
            <a:extLst>
              <a:ext uri="{FF2B5EF4-FFF2-40B4-BE49-F238E27FC236}">
                <a16:creationId xmlns:a16="http://schemas.microsoft.com/office/drawing/2014/main" id="{ECA920A9-9009-4861-B2BC-6B33176B4C3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化简逻辑函数方法总结</a:t>
            </a:r>
            <a:r>
              <a:rPr lang="en-US" altLang="zh-CN" dirty="0"/>
              <a:t>-3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482CF7A-FFD4-4382-B577-5A3649D0FA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1942" y="1006819"/>
            <a:ext cx="4326974" cy="2621356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4CF521-2341-4E98-8B7E-BF80E338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56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30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43A0F0-A057-455D-9CDF-E3230C6640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1649" y="1210056"/>
                <a:ext cx="6207033" cy="57606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SzPct val="100000"/>
                  <a:buFont typeface="+mj-lt"/>
                  <a:buAutoNum type="arabicPeriod" startAt="4"/>
                </a:pPr>
                <a:r>
                  <a:rPr lang="zh-CN" altLang="en-US" sz="2400" b="1" dirty="0"/>
                  <a:t>消项法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𝒙𝒚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𝒛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𝒚𝒛</m:t>
                    </m:r>
                    <m:r>
                      <a:rPr lang="en-US" altLang="zh-CN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   =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𝒙𝒚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</a:rPr>
                      <m:t>𝒛</m:t>
                    </m:r>
                  </m:oMath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43A0F0-A057-455D-9CDF-E3230C664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49" y="1210056"/>
                <a:ext cx="6207033" cy="576064"/>
              </a:xfrm>
              <a:prstGeom prst="rect">
                <a:avLst/>
              </a:prstGeom>
              <a:blipFill>
                <a:blip r:embed="rId2"/>
                <a:stretch>
                  <a:fillRect l="-1179" t="-6383" b="-5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48482A-0DD5-4149-8128-1C01500303B9}"/>
                  </a:ext>
                </a:extLst>
              </p:cNvPr>
              <p:cNvSpPr txBox="1"/>
              <p:nvPr/>
            </p:nvSpPr>
            <p:spPr>
              <a:xfrm>
                <a:off x="1243364" y="2555568"/>
                <a:ext cx="3781100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r>
                        <a:rPr lang="en-US" altLang="zh-CN" sz="2800" i="1">
                          <a:latin typeface="Cambria Math"/>
                        </a:rPr>
                        <m:t>𝐴𝐶</m:t>
                      </m:r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r>
                        <a:rPr lang="en-US" altLang="zh-CN" sz="2800" i="1">
                          <a:latin typeface="Cambria Math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𝐵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48482A-0DD5-4149-8128-1C0150030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364" y="2555568"/>
                <a:ext cx="3781100" cy="524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DEEE5A4-26B4-49F1-A66E-7C941E43738B}"/>
                  </a:ext>
                </a:extLst>
              </p:cNvPr>
              <p:cNvSpPr/>
              <p:nvPr/>
            </p:nvSpPr>
            <p:spPr>
              <a:xfrm>
                <a:off x="2269696" y="1732885"/>
                <a:ext cx="43445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/>
                        </a:rPr>
                        <m:t>𝒙𝒚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800" b="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𝒚𝒛𝒘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/>
                        </a:rPr>
                        <m:t>𝒙𝒚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DEEE5A4-26B4-49F1-A66E-7C941E437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696" y="1732885"/>
                <a:ext cx="43445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8">
                <a:extLst>
                  <a:ext uri="{FF2B5EF4-FFF2-40B4-BE49-F238E27FC236}">
                    <a16:creationId xmlns:a16="http://schemas.microsoft.com/office/drawing/2014/main" id="{1D8330C9-67B0-48AF-8A4E-182329CFCFFC}"/>
                  </a:ext>
                </a:extLst>
              </p:cNvPr>
              <p:cNvSpPr txBox="1"/>
              <p:nvPr/>
            </p:nvSpPr>
            <p:spPr>
              <a:xfrm>
                <a:off x="1243364" y="4930709"/>
                <a:ext cx="4591705" cy="578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r>
                        <a:rPr lang="en-US" altLang="zh-CN" sz="2800" i="1">
                          <a:latin typeface="Cambria Math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𝐶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𝐴</m:t>
                          </m:r>
                          <m:acc>
                            <m:accPr>
                              <m:chr m:val="̅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𝐸</m:t>
                      </m:r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𝐶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TextBox 18">
                <a:extLst>
                  <a:ext uri="{FF2B5EF4-FFF2-40B4-BE49-F238E27FC236}">
                    <a16:creationId xmlns:a16="http://schemas.microsoft.com/office/drawing/2014/main" id="{1D8330C9-67B0-48AF-8A4E-182329CFC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364" y="4930709"/>
                <a:ext cx="4591705" cy="5786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660FA120-82A1-41B8-86B9-7A81421A937E}"/>
              </a:ext>
            </a:extLst>
          </p:cNvPr>
          <p:cNvGrpSpPr/>
          <p:nvPr/>
        </p:nvGrpSpPr>
        <p:grpSpPr>
          <a:xfrm>
            <a:off x="1592017" y="3066460"/>
            <a:ext cx="5428596" cy="3606900"/>
            <a:chOff x="1194653" y="2976168"/>
            <a:chExt cx="5428596" cy="36069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17">
                  <a:extLst>
                    <a:ext uri="{FF2B5EF4-FFF2-40B4-BE49-F238E27FC236}">
                      <a16:creationId xmlns:a16="http://schemas.microsoft.com/office/drawing/2014/main" id="{A5726E34-6C1C-4F10-A314-EA9F7F3460DA}"/>
                    </a:ext>
                  </a:extLst>
                </p:cNvPr>
                <p:cNvSpPr txBox="1"/>
                <p:nvPr/>
              </p:nvSpPr>
              <p:spPr>
                <a:xfrm>
                  <a:off x="1194653" y="2976168"/>
                  <a:ext cx="3083793" cy="17284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2800" i="1" smtClean="0">
                            <a:latin typeface="Cambria Math"/>
                          </a:rPr>
                          <m:t>𝐴𝐶</m:t>
                        </m:r>
                        <m:r>
                          <a:rPr lang="en-US" altLang="zh-CN" sz="2800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2800" i="1" smtClean="0">
                            <a:latin typeface="Cambria Math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800" i="1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en-US" altLang="zh-CN" sz="280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𝐴𝐶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acc>
                          <m:accPr>
                            <m:chr m:val="̅"/>
                            <m:ctrlPr>
                              <a:rPr lang="en-US" altLang="zh-CN" sz="28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</m:oMath>
                    </m:oMathPara>
                  </a14:m>
                  <a:endParaRPr lang="en-US" altLang="zh-CN" sz="2800" b="1" dirty="0">
                    <a:latin typeface="Cambria Math"/>
                  </a:endParaRPr>
                </a:p>
                <a:p>
                  <a:pPr defTabSz="179388">
                    <a:lnSpc>
                      <a:spcPct val="130000"/>
                    </a:lnSpc>
                  </a:pPr>
                  <a:r>
                    <a:rPr lang="en-US" altLang="zh-CN" sz="2800" dirty="0"/>
                    <a:t>  </a:t>
                  </a:r>
                  <a14:m>
                    <m:oMath xmlns:m="http://schemas.openxmlformats.org/officeDocument/2006/math"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r>
                        <a:rPr lang="en-US" altLang="zh-CN" sz="2800" i="1">
                          <a:latin typeface="Cambria Math"/>
                        </a:rPr>
                        <m:t>𝐴𝐶</m:t>
                      </m:r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a14:m>
                  <a:endParaRPr lang="zh-CN" altLang="en-US" sz="2800" i="1" dirty="0"/>
                </a:p>
              </p:txBody>
            </p:sp>
          </mc:Choice>
          <mc:Fallback xmlns="">
            <p:sp>
              <p:nvSpPr>
                <p:cNvPr id="8" name="TextBox 17">
                  <a:extLst>
                    <a:ext uri="{FF2B5EF4-FFF2-40B4-BE49-F238E27FC236}">
                      <a16:creationId xmlns:a16="http://schemas.microsoft.com/office/drawing/2014/main" id="{A5726E34-6C1C-4F10-A314-EA9F7F346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653" y="2976168"/>
                  <a:ext cx="3083793" cy="172842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19">
                  <a:extLst>
                    <a:ext uri="{FF2B5EF4-FFF2-40B4-BE49-F238E27FC236}">
                      <a16:creationId xmlns:a16="http://schemas.microsoft.com/office/drawing/2014/main" id="{64862A7F-5343-4772-A097-89375C6AD9F6}"/>
                    </a:ext>
                  </a:extLst>
                </p:cNvPr>
                <p:cNvSpPr txBox="1"/>
                <p:nvPr/>
              </p:nvSpPr>
              <p:spPr>
                <a:xfrm>
                  <a:off x="1286595" y="5419037"/>
                  <a:ext cx="5336654" cy="5786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𝐴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800" i="1">
                            <a:latin typeface="Cambria Math"/>
                          </a:rPr>
                          <m:t>𝐶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altLang="zh-CN" sz="2800" i="1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𝐴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acc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/>
                          </a:rPr>
                          <m:t>𝐸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800" i="1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8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2800" b="1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𝑪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800" b="1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1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altLang="zh-CN" sz="2800" b="1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</m: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9" name="TextBox 19">
                  <a:extLst>
                    <a:ext uri="{FF2B5EF4-FFF2-40B4-BE49-F238E27FC236}">
                      <a16:creationId xmlns:a16="http://schemas.microsoft.com/office/drawing/2014/main" id="{64862A7F-5343-4772-A097-89375C6AD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595" y="5419037"/>
                  <a:ext cx="5336654" cy="5786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30CD8B4D-9619-4195-87F6-7A31F7E7BB38}"/>
                    </a:ext>
                  </a:extLst>
                </p:cNvPr>
                <p:cNvSpPr/>
                <p:nvPr/>
              </p:nvSpPr>
              <p:spPr>
                <a:xfrm>
                  <a:off x="1286595" y="6004448"/>
                  <a:ext cx="2757999" cy="5786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/>
                          </a:rPr>
                          <m:t>=</m:t>
                        </m:r>
                        <m:r>
                          <a:rPr lang="en-US" altLang="zh-CN" sz="2800" i="1">
                            <a:latin typeface="Cambria Math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800" i="1">
                            <a:latin typeface="Cambria Math"/>
                          </a:rPr>
                          <m:t>𝐶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altLang="zh-CN" sz="2800" i="1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𝐴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acc>
                        <m:r>
                          <a:rPr lang="en-US" altLang="zh-CN" sz="2800" i="1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595" y="6004448"/>
                  <a:ext cx="2757999" cy="5786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6F72538-F71E-4C7F-8E2A-3C5E0D43ABE1}"/>
                  </a:ext>
                </a:extLst>
              </p:cNvPr>
              <p:cNvSpPr/>
              <p:nvPr/>
            </p:nvSpPr>
            <p:spPr>
              <a:xfrm>
                <a:off x="8470299" y="4303812"/>
                <a:ext cx="3320333" cy="20128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40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𝑦𝑧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𝑥𝑦𝑧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𝑦𝑧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6F72538-F71E-4C7F-8E2A-3C5E0D43A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299" y="4303812"/>
                <a:ext cx="3320333" cy="20128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94806544-2194-43D7-A5D2-921BEE485D44}"/>
              </a:ext>
            </a:extLst>
          </p:cNvPr>
          <p:cNvSpPr/>
          <p:nvPr/>
        </p:nvSpPr>
        <p:spPr>
          <a:xfrm>
            <a:off x="7516192" y="4303812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推导：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F8E3F1C-FB54-4E7D-BC21-F27EF8B10005}"/>
              </a:ext>
            </a:extLst>
          </p:cNvPr>
          <p:cNvSpPr/>
          <p:nvPr/>
        </p:nvSpPr>
        <p:spPr>
          <a:xfrm>
            <a:off x="338299" y="1097391"/>
            <a:ext cx="6500383" cy="11764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E4B75570-C7FD-494A-94EB-D2603A538C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化简逻辑函数方法总结</a:t>
            </a:r>
            <a:r>
              <a:rPr lang="en-US" altLang="zh-CN" dirty="0"/>
              <a:t>-4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2E9EE51-4A72-49DF-97B9-BCCCD57C79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3523" y="939679"/>
            <a:ext cx="3687109" cy="3132029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D90BE9C-6A47-4BDE-AADB-8F1F6E72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57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34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3EF7D2-EF46-41BF-A4F2-4D34A32F59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2627" y="1052035"/>
                <a:ext cx="7102544" cy="576064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SzPct val="100000"/>
                  <a:buFont typeface="+mj-lt"/>
                  <a:buAutoNum type="arabicPeriod" startAt="5"/>
                </a:pPr>
                <a:r>
                  <a:rPr lang="zh-CN" altLang="en-US" b="1" dirty="0"/>
                  <a:t>配项法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/>
                      </a:rPr>
                      <m:t>,       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altLang="zh-CN" sz="3200" b="1" dirty="0">
                    <a:solidFill>
                      <a:srgbClr val="FF0000"/>
                    </a:solidFill>
                  </a:rPr>
                  <a:t>   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3EF7D2-EF46-41BF-A4F2-4D34A32F5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627" y="1052035"/>
                <a:ext cx="7102544" cy="576064"/>
              </a:xfrm>
              <a:prstGeom prst="rect">
                <a:avLst/>
              </a:prstGeom>
              <a:blipFill>
                <a:blip r:embed="rId2"/>
                <a:stretch>
                  <a:fillRect l="-1288" t="-12766" b="-191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4E13DC-E987-4F4C-B15E-ABA37659CC8C}"/>
                  </a:ext>
                </a:extLst>
              </p:cNvPr>
              <p:cNvSpPr txBox="1"/>
              <p:nvPr/>
            </p:nvSpPr>
            <p:spPr>
              <a:xfrm>
                <a:off x="1703513" y="1850638"/>
                <a:ext cx="4198714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800" i="1">
                          <a:latin typeface="Cambria Math"/>
                        </a:rPr>
                        <m:t>𝐵𝐶</m:t>
                      </m:r>
                      <m:r>
                        <a:rPr lang="en-US" altLang="zh-CN" sz="2800" i="1">
                          <a:latin typeface="Cambria Math"/>
                        </a:rPr>
                        <m:t>+</m:t>
                      </m:r>
                      <m:r>
                        <a:rPr lang="en-US" altLang="zh-CN" sz="2800" i="1">
                          <a:latin typeface="Cambria Math"/>
                        </a:rPr>
                        <m:t>𝐴𝐵𝐶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4E13DC-E987-4F4C-B15E-ABA37659C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3" y="1850638"/>
                <a:ext cx="4198714" cy="524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530ED7AB-66CE-4C57-8275-6D18C8DFEB1B}"/>
                  </a:ext>
                </a:extLst>
              </p:cNvPr>
              <p:cNvSpPr txBox="1"/>
              <p:nvPr/>
            </p:nvSpPr>
            <p:spPr>
              <a:xfrm>
                <a:off x="1703513" y="4111766"/>
                <a:ext cx="4283416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rgbClr val="0070C0"/>
                          </a:solidFill>
                          <a:latin typeface="Cambria Math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800" i="1">
                          <a:solidFill>
                            <a:srgbClr val="0070C0"/>
                          </a:solidFill>
                          <a:latin typeface="Cambria Math"/>
                        </a:rPr>
                        <m:t>𝐵</m:t>
                      </m:r>
                      <m:r>
                        <a:rPr lang="en-US" altLang="zh-CN" sz="280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70C0"/>
                          </a:solidFill>
                          <a:latin typeface="Cambria Math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280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i="1">
                          <a:solidFill>
                            <a:srgbClr val="0070C0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zh-CN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530ED7AB-66CE-4C57-8275-6D18C8DFE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3" y="4111766"/>
                <a:ext cx="4283416" cy="524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22AD04DD-3DD4-4488-B725-99AD944B543E}"/>
              </a:ext>
            </a:extLst>
          </p:cNvPr>
          <p:cNvGrpSpPr/>
          <p:nvPr/>
        </p:nvGrpSpPr>
        <p:grpSpPr>
          <a:xfrm>
            <a:off x="2099725" y="2335530"/>
            <a:ext cx="7258558" cy="1617759"/>
            <a:chOff x="575725" y="2257708"/>
            <a:chExt cx="7258558" cy="1617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7">
                  <a:extLst>
                    <a:ext uri="{FF2B5EF4-FFF2-40B4-BE49-F238E27FC236}">
                      <a16:creationId xmlns:a16="http://schemas.microsoft.com/office/drawing/2014/main" id="{E6E96CA6-8AFC-47EE-89D5-3CC34E83BE15}"/>
                    </a:ext>
                  </a:extLst>
                </p:cNvPr>
                <p:cNvSpPr txBox="1"/>
                <p:nvPr/>
              </p:nvSpPr>
              <p:spPr>
                <a:xfrm>
                  <a:off x="624682" y="2257708"/>
                  <a:ext cx="7209601" cy="578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altLang="zh-CN" sz="2800" i="1">
                                <a:latin typeface="Cambria Math"/>
                              </a:rPr>
                              <m:t>𝐵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  <m:r>
                              <a:rPr lang="en-US" altLang="zh-CN" sz="2800" i="1">
                                <a:latin typeface="Cambria Math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altLang="zh-CN" sz="2800" i="1">
                                <a:latin typeface="Cambria Math"/>
                              </a:rPr>
                              <m:t>𝐵𝐶</m:t>
                            </m:r>
                          </m:e>
                        </m:d>
                        <m:r>
                          <a:rPr lang="en-US" altLang="zh-CN" sz="2800" i="1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𝐵𝐶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𝐴𝐵𝐶</m:t>
                            </m:r>
                          </m:e>
                        </m:d>
                        <m:r>
                          <a:rPr lang="en-US" altLang="zh-CN" sz="2800" i="1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800" i="1">
                            <a:latin typeface="Cambria Math"/>
                          </a:rPr>
                          <m:t>𝐵</m:t>
                        </m:r>
                        <m:r>
                          <a:rPr lang="en-US" altLang="zh-CN" sz="2800" i="1">
                            <a:latin typeface="Cambria Math"/>
                          </a:rPr>
                          <m:t>+</m:t>
                        </m:r>
                        <m:r>
                          <a:rPr lang="en-US" altLang="zh-CN" sz="2800" i="1">
                            <a:latin typeface="Cambria Math"/>
                          </a:rPr>
                          <m:t>𝐵𝐶</m:t>
                        </m:r>
                      </m:oMath>
                    </m:oMathPara>
                  </a14:m>
                  <a:endParaRPr lang="en-US" altLang="zh-CN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682" y="2257708"/>
                  <a:ext cx="7209601" cy="57868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1A52FEC3-5792-48A5-A30A-237D0034732E}"/>
                    </a:ext>
                  </a:extLst>
                </p:cNvPr>
                <p:cNvSpPr/>
                <p:nvPr/>
              </p:nvSpPr>
              <p:spPr>
                <a:xfrm>
                  <a:off x="648174" y="2780928"/>
                  <a:ext cx="5523755" cy="5786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8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8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  <m:r>
                              <a:rPr lang="en-US" altLang="zh-CN" sz="28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8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</m:d>
                        <m: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𝐴𝐵𝐶</m:t>
                        </m:r>
                        <m: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8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𝐴𝐵𝐶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174" y="2780928"/>
                  <a:ext cx="5523755" cy="57868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0FF8D9F3-06BB-4E9F-A5CF-B8C7147B7759}"/>
                    </a:ext>
                  </a:extLst>
                </p:cNvPr>
                <p:cNvSpPr/>
                <p:nvPr/>
              </p:nvSpPr>
              <p:spPr>
                <a:xfrm>
                  <a:off x="575725" y="3296782"/>
                  <a:ext cx="6204199" cy="5786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8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8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altLang="zh-CN" sz="28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8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𝐴𝐶</m:t>
                            </m:r>
                          </m:e>
                        </m:d>
                        <m: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)=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0FF8D9F3-06BB-4E9F-A5CF-B8C7147B77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25" y="3296782"/>
                  <a:ext cx="6204199" cy="57868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8557AB4-CD0F-45FB-9FFC-1B6BF84F485B}"/>
              </a:ext>
            </a:extLst>
          </p:cNvPr>
          <p:cNvGrpSpPr/>
          <p:nvPr/>
        </p:nvGrpSpPr>
        <p:grpSpPr>
          <a:xfrm>
            <a:off x="2073978" y="4653136"/>
            <a:ext cx="7609099" cy="2088232"/>
            <a:chOff x="549977" y="4653136"/>
            <a:chExt cx="7609099" cy="20882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9">
                  <a:extLst>
                    <a:ext uri="{FF2B5EF4-FFF2-40B4-BE49-F238E27FC236}">
                      <a16:creationId xmlns:a16="http://schemas.microsoft.com/office/drawing/2014/main" id="{34DF4160-96A5-4169-A3DE-0C59A7ED29B8}"/>
                    </a:ext>
                  </a:extLst>
                </p:cNvPr>
                <p:cNvSpPr txBox="1"/>
                <p:nvPr/>
              </p:nvSpPr>
              <p:spPr>
                <a:xfrm>
                  <a:off x="618678" y="4653136"/>
                  <a:ext cx="6347827" cy="578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2800" i="1" smtClean="0">
                            <a:latin typeface="Cambria Math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800" i="1">
                            <a:latin typeface="Cambria Math"/>
                          </a:rPr>
                          <m:t>+</m:t>
                        </m:r>
                        <m:r>
                          <a:rPr lang="en-US" altLang="zh-CN" sz="2800" i="1">
                            <a:latin typeface="Cambria Math"/>
                          </a:rPr>
                          <m:t>𝐵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zh-CN" sz="2800" i="1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800" i="1">
                            <a:latin typeface="Cambria Math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800" i="1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800" i="1"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78" y="4653136"/>
                  <a:ext cx="6347827" cy="57868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2">
                  <a:extLst>
                    <a:ext uri="{FF2B5EF4-FFF2-40B4-BE49-F238E27FC236}">
                      <a16:creationId xmlns:a16="http://schemas.microsoft.com/office/drawing/2014/main" id="{89EBC1E5-1BE1-489E-9CBA-F4D8C851D210}"/>
                    </a:ext>
                  </a:extLst>
                </p:cNvPr>
                <p:cNvSpPr txBox="1"/>
                <p:nvPr/>
              </p:nvSpPr>
              <p:spPr>
                <a:xfrm>
                  <a:off x="549977" y="5211759"/>
                  <a:ext cx="6782882" cy="5241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/>
                          </a:rPr>
                          <m:t>=</m:t>
                        </m:r>
                        <m:r>
                          <a:rPr lang="en-US" altLang="zh-CN" sz="2800" i="1">
                            <a:latin typeface="Cambria Math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800" i="1">
                            <a:latin typeface="Cambria Math"/>
                          </a:rPr>
                          <m:t>+</m:t>
                        </m:r>
                        <m:r>
                          <a:rPr lang="en-US" altLang="zh-CN" sz="2800" i="1">
                            <a:latin typeface="Cambria Math"/>
                          </a:rPr>
                          <m:t>𝐵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zh-CN" sz="2800" i="1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800" i="1">
                            <a:latin typeface="Cambria Math"/>
                          </a:rPr>
                          <m:t>𝐵𝐶</m:t>
                        </m:r>
                        <m:r>
                          <a:rPr lang="en-US" altLang="zh-CN" sz="2800" i="1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800" i="1">
                            <a:latin typeface="Cambria Math"/>
                          </a:rPr>
                          <m:t>𝐵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zh-CN" sz="2800" i="1">
                            <a:latin typeface="Cambria Math"/>
                          </a:rPr>
                          <m:t>+</m:t>
                        </m:r>
                        <m:r>
                          <a:rPr lang="en-US" altLang="zh-CN" sz="2800" i="1">
                            <a:latin typeface="Cambria Math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800" i="1">
                            <a:latin typeface="Cambria Math"/>
                          </a:rPr>
                          <m:t>𝐶</m:t>
                        </m:r>
                        <m:r>
                          <a:rPr lang="en-US" altLang="zh-CN" sz="2800" i="1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800" i="1"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977" y="5211759"/>
                  <a:ext cx="6782882" cy="52411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3">
                  <a:extLst>
                    <a:ext uri="{FF2B5EF4-FFF2-40B4-BE49-F238E27FC236}">
                      <a16:creationId xmlns:a16="http://schemas.microsoft.com/office/drawing/2014/main" id="{64C74229-999D-4334-8B7C-194A01E21020}"/>
                    </a:ext>
                  </a:extLst>
                </p:cNvPr>
                <p:cNvSpPr txBox="1"/>
                <p:nvPr/>
              </p:nvSpPr>
              <p:spPr>
                <a:xfrm>
                  <a:off x="683568" y="5676899"/>
                  <a:ext cx="7475508" cy="578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𝑨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acc>
                            <m:r>
                              <a:rPr lang="en-US" altLang="zh-CN" sz="2800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𝐴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en-US" altLang="zh-CN" sz="2800" i="1">
                                <a:latin typeface="Cambria Math"/>
                              </a:rPr>
                              <m:t>𝐶</m:t>
                            </m:r>
                          </m:e>
                        </m:d>
                        <m:r>
                          <a:rPr lang="en-US" altLang="zh-CN" sz="2800" i="1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𝑩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</m:acc>
                            <m:r>
                              <a:rPr lang="en-US" altLang="zh-CN" sz="2800" i="1">
                                <a:latin typeface="Cambria Math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altLang="zh-CN" sz="2800" i="1">
                                <a:latin typeface="Cambria Math"/>
                              </a:rPr>
                              <m:t>𝐵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800" i="1">
                            <a:latin typeface="Cambria Math"/>
                          </a:rPr>
                          <m:t>+(</m:t>
                        </m:r>
                        <m:acc>
                          <m:accPr>
                            <m:chr m:val="̅"/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  <m:r>
                          <a:rPr lang="en-US" altLang="zh-CN" sz="2800" i="1">
                            <a:latin typeface="Cambria Math"/>
                          </a:rPr>
                          <m:t>𝐵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𝑪</m:t>
                        </m:r>
                        <m:r>
                          <a:rPr lang="en-US" altLang="zh-CN" sz="2800" i="1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800" i="1">
                            <a:latin typeface="Cambria Math"/>
                          </a:rPr>
                          <m:t>𝐶</m:t>
                        </m:r>
                        <m:r>
                          <a:rPr lang="en-US" altLang="zh-CN" sz="28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3" name="TextBox 13">
                  <a:extLst>
                    <a:ext uri="{FF2B5EF4-FFF2-40B4-BE49-F238E27FC236}">
                      <a16:creationId xmlns:a16="http://schemas.microsoft.com/office/drawing/2014/main" id="{64C74229-999D-4334-8B7C-194A01E210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68" y="5676899"/>
                  <a:ext cx="7475508" cy="57868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4">
                  <a:extLst>
                    <a:ext uri="{FF2B5EF4-FFF2-40B4-BE49-F238E27FC236}">
                      <a16:creationId xmlns:a16="http://schemas.microsoft.com/office/drawing/2014/main" id="{18BDF275-E7E2-45EB-ABBA-6140C87F53CC}"/>
                    </a:ext>
                  </a:extLst>
                </p:cNvPr>
                <p:cNvSpPr txBox="1"/>
                <p:nvPr/>
              </p:nvSpPr>
              <p:spPr>
                <a:xfrm>
                  <a:off x="648173" y="6217250"/>
                  <a:ext cx="2985946" cy="5241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/>
                          </a:rPr>
                          <m:t>=</m:t>
                        </m:r>
                        <m:r>
                          <a:rPr lang="en-US" altLang="zh-CN" sz="2800" i="1">
                            <a:latin typeface="Cambria Math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800" i="1">
                            <a:latin typeface="Cambria Math"/>
                          </a:rPr>
                          <m:t>+</m:t>
                        </m:r>
                        <m:r>
                          <a:rPr lang="en-US" altLang="zh-CN" sz="2800" i="1">
                            <a:latin typeface="Cambria Math"/>
                          </a:rPr>
                          <m:t>𝐵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zh-CN" sz="2800" i="1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800" i="1"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173" y="6217250"/>
                  <a:ext cx="2985946" cy="52411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标题 1">
            <a:extLst>
              <a:ext uri="{FF2B5EF4-FFF2-40B4-BE49-F238E27FC236}">
                <a16:creationId xmlns:a16="http://schemas.microsoft.com/office/drawing/2014/main" id="{339B1CF5-1532-4F60-8037-7C2BAB97328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化简逻辑函数方法总结</a:t>
            </a:r>
            <a:r>
              <a:rPr lang="en-US" altLang="zh-CN" dirty="0"/>
              <a:t>-5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367BC1-2D60-4F19-9BCC-8FE9C4D4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58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16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15098-5FB3-4976-B91D-E50BF7FB930E}"/>
              </a:ext>
            </a:extLst>
          </p:cNvPr>
          <p:cNvSpPr txBox="1">
            <a:spLocks/>
          </p:cNvSpPr>
          <p:nvPr/>
        </p:nvSpPr>
        <p:spPr>
          <a:xfrm>
            <a:off x="0" y="-4738"/>
            <a:ext cx="12192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化简 综合练习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500DC1-AA1D-41AD-9AF1-8EECC63AB5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8210" y="1144919"/>
                <a:ext cx="9144000" cy="50405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b="1" i="1" smtClean="0">
                          <a:latin typeface="Cambria Math"/>
                        </a:rPr>
                        <m:t>𝒀</m:t>
                      </m:r>
                      <m:r>
                        <a:rPr lang="en-US" altLang="zh-CN" sz="26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600" b="1" i="1" smtClean="0">
                          <a:latin typeface="Cambria Math"/>
                        </a:rPr>
                        <m:t>𝑨𝑪</m:t>
                      </m:r>
                      <m:r>
                        <a:rPr lang="en-US" altLang="zh-CN" sz="2600" b="1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6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altLang="zh-CN" sz="2600" b="1" i="1">
                          <a:latin typeface="Cambria Math"/>
                        </a:rPr>
                        <m:t>𝑪</m:t>
                      </m:r>
                      <m:r>
                        <a:rPr lang="en-US" altLang="zh-CN" sz="2600" b="1" i="1">
                          <a:latin typeface="Cambria Math"/>
                        </a:rPr>
                        <m:t>+</m:t>
                      </m:r>
                      <m:r>
                        <a:rPr lang="en-US" altLang="zh-CN" sz="2600" b="1" i="1">
                          <a:latin typeface="Cambria Math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altLang="zh-CN" sz="2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6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r>
                        <a:rPr lang="en-US" altLang="zh-CN" sz="2600" b="1" i="1">
                          <a:latin typeface="Cambria Math"/>
                        </a:rPr>
                        <m:t>+</m:t>
                      </m:r>
                      <m:r>
                        <a:rPr lang="en-US" altLang="zh-CN" sz="2600" b="1" i="1">
                          <a:latin typeface="Cambria Math"/>
                        </a:rPr>
                        <m:t>𝑪</m:t>
                      </m:r>
                      <m:acc>
                        <m:accPr>
                          <m:chr m:val="̅"/>
                          <m:ctrlPr>
                            <a:rPr lang="en-US" altLang="zh-CN" sz="2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6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r>
                        <a:rPr lang="en-US" altLang="zh-CN" sz="2600" b="1" i="1">
                          <a:latin typeface="Cambria Math"/>
                        </a:rPr>
                        <m:t>+</m:t>
                      </m:r>
                      <m:r>
                        <a:rPr lang="en-US" altLang="zh-CN" sz="2600" b="1" i="1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altLang="zh-CN" sz="2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1" i="1">
                              <a:latin typeface="Cambria Math"/>
                            </a:rPr>
                            <m:t>𝑩</m:t>
                          </m:r>
                          <m:r>
                            <a:rPr lang="en-US" altLang="zh-CN" sz="2600" b="1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sz="2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6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</m:e>
                      </m:d>
                      <m:r>
                        <a:rPr lang="en-US" altLang="zh-CN" sz="2600" b="1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6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altLang="zh-CN" sz="2600" b="1" i="1">
                          <a:latin typeface="Cambria Math"/>
                        </a:rPr>
                        <m:t>𝑩𝑪</m:t>
                      </m:r>
                      <m:acc>
                        <m:accPr>
                          <m:chr m:val="̅"/>
                          <m:ctrlPr>
                            <a:rPr lang="en-US" altLang="zh-CN" sz="2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6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r>
                        <a:rPr lang="en-US" altLang="zh-CN" sz="2600" b="1" i="1">
                          <a:latin typeface="Cambria Math"/>
                        </a:rPr>
                        <m:t>+</m:t>
                      </m:r>
                      <m:r>
                        <a:rPr lang="en-US" altLang="zh-CN" sz="2600" b="1" i="1">
                          <a:latin typeface="Cambria Math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en-US" altLang="zh-CN" sz="2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6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altLang="zh-CN" sz="2600" b="1" i="1">
                          <a:latin typeface="Cambria Math"/>
                        </a:rPr>
                        <m:t>𝑫𝑬</m:t>
                      </m:r>
                    </m:oMath>
                  </m:oMathPara>
                </a14:m>
                <a:endParaRPr lang="zh-CN" altLang="en-US" sz="2600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500DC1-AA1D-41AD-9AF1-8EECC63A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210" y="1144919"/>
                <a:ext cx="9144000" cy="504056"/>
              </a:xfrm>
              <a:prstGeom prst="rect">
                <a:avLst/>
              </a:prstGeom>
              <a:blipFill>
                <a:blip r:embed="rId2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898E7FC3-D5BC-4587-9F05-80CA3B1EF0A2}"/>
              </a:ext>
            </a:extLst>
          </p:cNvPr>
          <p:cNvGrpSpPr/>
          <p:nvPr/>
        </p:nvGrpSpPr>
        <p:grpSpPr>
          <a:xfrm>
            <a:off x="1847529" y="1692619"/>
            <a:ext cx="9144000" cy="4846293"/>
            <a:chOff x="323529" y="1746923"/>
            <a:chExt cx="9144000" cy="48462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8CBD979-41C3-4AE5-9F90-8415DF1C208D}"/>
                </a:ext>
              </a:extLst>
            </p:cNvPr>
            <p:cNvGrpSpPr/>
            <p:nvPr/>
          </p:nvGrpSpPr>
          <p:grpSpPr>
            <a:xfrm>
              <a:off x="323529" y="1746923"/>
              <a:ext cx="9144000" cy="4846293"/>
              <a:chOff x="323529" y="1746923"/>
              <a:chExt cx="9144000" cy="484629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内容占位符 2">
                    <a:extLst>
                      <a:ext uri="{FF2B5EF4-FFF2-40B4-BE49-F238E27FC236}">
                        <a16:creationId xmlns:a16="http://schemas.microsoft.com/office/drawing/2014/main" id="{AF23B297-F2FE-467D-9EBE-F764E3F6D74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323529" y="1746923"/>
                    <a:ext cx="9144000" cy="5040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  <a:lvl6pPr marL="25146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6pPr>
                    <a:lvl7pPr marL="29718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7pPr>
                    <a:lvl8pPr marL="34290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8pPr>
                    <a:lvl9pPr marL="38862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7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7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𝐴𝐶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altLang="zh-CN" sz="2700" i="1">
                              <a:latin typeface="Cambria Math"/>
                            </a:rPr>
                            <m:t>𝐶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𝐵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altLang="zh-CN" sz="27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𝐶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altLang="zh-CN" sz="27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𝐴𝐵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7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  <m:r>
                            <a:rPr lang="en-US" altLang="zh-CN" sz="27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altLang="zh-CN" sz="2700" i="1">
                              <a:latin typeface="Cambria Math"/>
                            </a:rPr>
                            <m:t>𝐵𝐶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altLang="zh-CN" sz="27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𝐴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altLang="zh-CN" sz="2700" i="1">
                              <a:latin typeface="Cambria Math"/>
                            </a:rPr>
                            <m:t>𝐷𝐸</m:t>
                          </m:r>
                        </m:oMath>
                      </m:oMathPara>
                    </a14:m>
                    <a:endParaRPr lang="zh-CN" altLang="en-US" sz="2700" dirty="0"/>
                  </a:p>
                </p:txBody>
              </p:sp>
            </mc:Choice>
            <mc:Fallback xmlns="">
              <p:sp>
                <p:nvSpPr>
                  <p:cNvPr id="7" name="内容占位符 2">
                    <a:extLst>
                      <a:ext uri="{FF2B5EF4-FFF2-40B4-BE49-F238E27FC236}">
                        <a16:creationId xmlns:a16="http://schemas.microsoft.com/office/drawing/2014/main" id="{AF23B297-F2FE-467D-9EBE-F764E3F6D7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3529" y="1746923"/>
                    <a:ext cx="9144000" cy="50405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内容占位符 2">
                    <a:extLst>
                      <a:ext uri="{FF2B5EF4-FFF2-40B4-BE49-F238E27FC236}">
                        <a16:creationId xmlns:a16="http://schemas.microsoft.com/office/drawing/2014/main" id="{D7D05993-6E55-4BA4-8452-846728CBEE3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323529" y="2296832"/>
                    <a:ext cx="8568952" cy="5040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  <a:lvl6pPr marL="25146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6pPr>
                    <a:lvl7pPr marL="29718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7pPr>
                    <a:lvl8pPr marL="34290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8pPr>
                    <a:lvl9pPr marL="38862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7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7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altLang="zh-CN" sz="2700" i="1">
                              <a:latin typeface="Cambria Math"/>
                            </a:rPr>
                            <m:t>𝐶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𝐵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altLang="zh-CN" sz="27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𝐶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altLang="zh-CN" sz="27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7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𝐴𝐵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altLang="zh-CN" sz="2700" i="1">
                              <a:latin typeface="Cambria Math"/>
                            </a:rPr>
                            <m:t>𝐵𝐶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altLang="zh-CN" sz="27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7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altLang="zh-CN" sz="27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𝐷𝐸</m:t>
                          </m:r>
                        </m:oMath>
                      </m:oMathPara>
                    </a14:m>
                    <a:endParaRPr lang="zh-CN" altLang="en-US" sz="2700" dirty="0"/>
                  </a:p>
                </p:txBody>
              </p:sp>
            </mc:Choice>
            <mc:Fallback xmlns="">
              <p:sp>
                <p:nvSpPr>
                  <p:cNvPr id="5" name="内容占位符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3529" y="2296832"/>
                    <a:ext cx="8568952" cy="50405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内容占位符 2">
                    <a:extLst>
                      <a:ext uri="{FF2B5EF4-FFF2-40B4-BE49-F238E27FC236}">
                        <a16:creationId xmlns:a16="http://schemas.microsoft.com/office/drawing/2014/main" id="{CBB79C3B-6117-4059-8738-2D0CC86E45F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323529" y="2852936"/>
                    <a:ext cx="5414577" cy="5040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  <a:lvl6pPr marL="25146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6pPr>
                    <a:lvl7pPr marL="29718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7pPr>
                    <a:lvl8pPr marL="34290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8pPr>
                    <a:lvl9pPr marL="38862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7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7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altLang="zh-CN" sz="2700" i="1">
                              <a:latin typeface="Cambria Math"/>
                            </a:rPr>
                            <m:t>𝐶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𝐵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altLang="zh-CN" sz="27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𝐶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altLang="zh-CN" sz="2700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altLang="zh-CN" sz="27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𝐵𝐶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zh-CN" altLang="en-US" sz="2700" dirty="0"/>
                  </a:p>
                </p:txBody>
              </p:sp>
            </mc:Choice>
            <mc:Fallback xmlns="">
              <p:sp>
                <p:nvSpPr>
                  <p:cNvPr id="6" name="内容占位符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3529" y="2852936"/>
                    <a:ext cx="5414577" cy="50405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内容占位符 2">
                    <a:extLst>
                      <a:ext uri="{FF2B5EF4-FFF2-40B4-BE49-F238E27FC236}">
                        <a16:creationId xmlns:a16="http://schemas.microsoft.com/office/drawing/2014/main" id="{072E8A1E-8AF0-467A-9DE4-35C13A3B17E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341734" y="3356992"/>
                    <a:ext cx="5042410" cy="5040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  <a:lvl6pPr marL="25146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6pPr>
                    <a:lvl7pPr marL="29718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7pPr>
                    <a:lvl8pPr marL="34290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8pPr>
                    <a:lvl9pPr marL="38862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7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altLang="zh-CN" sz="27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𝐵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altLang="zh-CN" sz="27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7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𝐶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altLang="zh-CN" sz="27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𝐵𝐶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zh-CN" altLang="en-US" sz="2700" dirty="0"/>
                  </a:p>
                </p:txBody>
              </p:sp>
            </mc:Choice>
            <mc:Fallback xmlns="">
              <p:sp>
                <p:nvSpPr>
                  <p:cNvPr id="10" name="内容占位符 2">
                    <a:extLst>
                      <a:ext uri="{FF2B5EF4-FFF2-40B4-BE49-F238E27FC236}">
                        <a16:creationId xmlns:a16="http://schemas.microsoft.com/office/drawing/2014/main" id="{072E8A1E-8AF0-467A-9DE4-35C13A3B17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41734" y="3356992"/>
                    <a:ext cx="5042410" cy="50405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内容占位符 2">
                    <a:extLst>
                      <a:ext uri="{FF2B5EF4-FFF2-40B4-BE49-F238E27FC236}">
                        <a16:creationId xmlns:a16="http://schemas.microsoft.com/office/drawing/2014/main" id="{06D1FEE3-9397-4118-8A47-ED2F378CE35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323529" y="5537804"/>
                    <a:ext cx="4041168" cy="5040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  <a:lvl6pPr marL="25146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6pPr>
                    <a:lvl7pPr marL="29718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7pPr>
                    <a:lvl8pPr marL="34290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8pPr>
                    <a:lvl9pPr marL="38862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7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sz="27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7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altLang="zh-CN" sz="27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US" altLang="zh-CN" sz="27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7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𝐵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altLang="zh-CN" sz="27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700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𝑪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acc>
                        </m:oMath>
                      </m:oMathPara>
                    </a14:m>
                    <a:endParaRPr lang="zh-CN" altLang="en-US" sz="27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内容占位符 2">
                    <a:extLst>
                      <a:ext uri="{FF2B5EF4-FFF2-40B4-BE49-F238E27FC236}">
                        <a16:creationId xmlns:a16="http://schemas.microsoft.com/office/drawing/2014/main" id="{06D1FEE3-9397-4118-8A47-ED2F378CE3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3529" y="5537804"/>
                    <a:ext cx="4041168" cy="50405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内容占位符 2">
                    <a:extLst>
                      <a:ext uri="{FF2B5EF4-FFF2-40B4-BE49-F238E27FC236}">
                        <a16:creationId xmlns:a16="http://schemas.microsoft.com/office/drawing/2014/main" id="{D448DF1E-527F-40DD-8909-F830F44B7FC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341227" y="6089160"/>
                    <a:ext cx="3813702" cy="5040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  <a:lvl6pPr marL="25146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6pPr>
                    <a:lvl7pPr marL="29718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7pPr>
                    <a:lvl8pPr marL="34290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8pPr>
                    <a:lvl9pPr marL="38862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7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altLang="zh-CN" sz="2700" i="1">
                              <a:latin typeface="Cambria Math"/>
                            </a:rPr>
                            <m:t>𝐶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𝐵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zh-CN" altLang="en-US" sz="2700" dirty="0"/>
                  </a:p>
                </p:txBody>
              </p:sp>
            </mc:Choice>
            <mc:Fallback xmlns="">
              <p:sp>
                <p:nvSpPr>
                  <p:cNvPr id="10" name="内容占位符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41227" y="6089160"/>
                    <a:ext cx="3813702" cy="5040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内容占位符 2">
                    <a:extLst>
                      <a:ext uri="{FF2B5EF4-FFF2-40B4-BE49-F238E27FC236}">
                        <a16:creationId xmlns:a16="http://schemas.microsoft.com/office/drawing/2014/main" id="{5B854D44-CC47-4DC0-9DC0-159443FC1EE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323529" y="3861048"/>
                    <a:ext cx="5373281" cy="5040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  <a:lvl6pPr marL="25146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6pPr>
                    <a:lvl7pPr marL="29718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7pPr>
                    <a:lvl8pPr marL="34290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8pPr>
                    <a:lvl9pPr marL="38862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7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𝐶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altLang="zh-CN" sz="27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altLang="zh-CN" sz="27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7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𝐵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altLang="zh-CN" sz="2700" i="1">
                              <a:latin typeface="Cambria Math"/>
                            </a:rPr>
                            <m:t>)+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𝐵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zh-CN" altLang="en-US" sz="2700" dirty="0"/>
                  </a:p>
                </p:txBody>
              </p:sp>
            </mc:Choice>
            <mc:Fallback xmlns="">
              <p:sp>
                <p:nvSpPr>
                  <p:cNvPr id="11" name="内容占位符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3529" y="3861048"/>
                    <a:ext cx="5373281" cy="5040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内容占位符 2">
                    <a:extLst>
                      <a:ext uri="{FF2B5EF4-FFF2-40B4-BE49-F238E27FC236}">
                        <a16:creationId xmlns:a16="http://schemas.microsoft.com/office/drawing/2014/main" id="{1A1F288C-FEE6-4CED-8D9A-4D022926DD0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323529" y="4365104"/>
                    <a:ext cx="5101911" cy="5040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  <a:lvl6pPr marL="25146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6pPr>
                    <a:lvl7pPr marL="29718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7pPr>
                    <a:lvl8pPr marL="34290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8pPr>
                    <a:lvl9pPr marL="38862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7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US" altLang="zh-CN" sz="2700" i="1">
                                  <a:latin typeface="Cambria Math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7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sz="27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𝐵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zh-CN" altLang="en-US" sz="2700" dirty="0"/>
                  </a:p>
                </p:txBody>
              </p:sp>
            </mc:Choice>
            <mc:Fallback xmlns="">
              <p:sp>
                <p:nvSpPr>
                  <p:cNvPr id="12" name="内容占位符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3529" y="4365104"/>
                    <a:ext cx="5101911" cy="5040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内容占位符 2">
                    <a:extLst>
                      <a:ext uri="{FF2B5EF4-FFF2-40B4-BE49-F238E27FC236}">
                        <a16:creationId xmlns:a16="http://schemas.microsoft.com/office/drawing/2014/main" id="{CF7B4708-2058-4CDA-B648-12A3DAC21EFD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323529" y="4869160"/>
                    <a:ext cx="4889534" cy="50405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  <a:lvl6pPr marL="25146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6pPr>
                    <a:lvl7pPr marL="29718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7pPr>
                    <a:lvl8pPr marL="34290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8pPr>
                    <a:lvl9pPr marL="3886200" indent="-228600" algn="l" rtl="0" fontAlgn="base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9pPr>
                  </a:lstStyle>
                  <a:p>
                    <a:pPr marL="0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7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altLang="zh-CN" sz="2700" i="1">
                              <a:latin typeface="Cambria Math"/>
                            </a:rPr>
                            <m:t>𝐶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700" i="1" smtClean="0">
                              <a:latin typeface="Cambria Math"/>
                            </a:rPr>
                            <m:t>𝐶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altLang="zh-CN" sz="270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700" i="1">
                              <a:latin typeface="Cambria Math"/>
                            </a:rPr>
                            <m:t>𝐵</m:t>
                          </m:r>
                          <m:acc>
                            <m:accPr>
                              <m:chr m:val="̅"/>
                              <m:ctrlP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zh-CN" altLang="en-US" sz="2700" dirty="0"/>
                  </a:p>
                </p:txBody>
              </p:sp>
            </mc:Choice>
            <mc:Fallback xmlns="">
              <p:sp>
                <p:nvSpPr>
                  <p:cNvPr id="13" name="内容占位符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3529" y="4869160"/>
                    <a:ext cx="4889534" cy="5040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43A027D1-C7A0-4BA3-9879-CFE45969AC76}"/>
                      </a:ext>
                    </a:extLst>
                  </p:cNvPr>
                  <p:cNvSpPr/>
                  <p:nvPr/>
                </p:nvSpPr>
                <p:spPr>
                  <a:xfrm>
                    <a:off x="4022192" y="5537804"/>
                    <a:ext cx="450110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SzPct val="100000"/>
                    </a:pPr>
                    <a:r>
                      <a:rPr lang="zh-CN" altLang="en-US" sz="2000" dirty="0"/>
                      <a:t>消项法</a:t>
                    </a:r>
                    <a14:m>
                      <m:oMath xmlns:m="http://schemas.openxmlformats.org/officeDocument/2006/math">
                        <m:r>
                          <a:rPr lang="zh-CN" altLang="en-US" sz="2400" i="1">
                            <a:latin typeface="Cambria Math"/>
                          </a:rPr>
                          <m:t>：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𝒙𝒚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𝒛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24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𝒚𝒛</m:t>
                        </m:r>
                        <m:r>
                          <a:rPr lang="en-US" altLang="zh-CN" sz="24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𝒙𝒚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𝒛</m:t>
                        </m:r>
                      </m:oMath>
                    </a14:m>
                    <a:endParaRPr lang="zh-CN" altLang="en-US" sz="2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43A027D1-C7A0-4BA3-9879-CFE45969AC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2192" y="5537804"/>
                    <a:ext cx="4501104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491" r="-6369" b="-21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内容占位符 2">
                  <a:extLst>
                    <a:ext uri="{FF2B5EF4-FFF2-40B4-BE49-F238E27FC236}">
                      <a16:creationId xmlns:a16="http://schemas.microsoft.com/office/drawing/2014/main" id="{00514AC8-5A89-4575-9C9C-F0D4AB07093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5756311" y="2846741"/>
                  <a:ext cx="3636404" cy="5040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  <a:lvl6pPr marL="25146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spcBef>
                      <a:spcPts val="0"/>
                    </a:spcBef>
                    <a:buSzPct val="100000"/>
                    <a:buNone/>
                  </a:pPr>
                  <a:r>
                    <a:rPr lang="zh-CN" altLang="en-US" sz="2000" dirty="0"/>
                    <a:t>消因子法：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𝒚</m:t>
                      </m:r>
                    </m:oMath>
                  </a14:m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内容占位符 2">
                  <a:extLst>
                    <a:ext uri="{FF2B5EF4-FFF2-40B4-BE49-F238E27FC236}">
                      <a16:creationId xmlns:a16="http://schemas.microsoft.com/office/drawing/2014/main" id="{00514AC8-5A89-4575-9C9C-F0D4AB070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56311" y="2846741"/>
                  <a:ext cx="3636404" cy="504056"/>
                </a:xfrm>
                <a:prstGeom prst="rect">
                  <a:avLst/>
                </a:prstGeom>
                <a:blipFill>
                  <a:blip r:embed="rId14"/>
                  <a:stretch>
                    <a:fillRect l="-1675" b="-963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0C01CA7B-E7CB-4320-A860-0F06E9AB1FF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90576" y="3369375"/>
            <a:ext cx="2558306" cy="2190733"/>
          </a:xfrm>
          <a:prstGeom prst="rect">
            <a:avLst/>
          </a:prstGeom>
        </p:spPr>
      </p:pic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1DED7C42-3822-4545-AEE1-92B04BAF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59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25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E882D-D8F1-4707-9BBB-8B7331C1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  <a:solidFill>
            <a:schemeClr val="accent5">
              <a:lumMod val="20000"/>
              <a:lumOff val="80000"/>
              <a:alpha val="50196"/>
            </a:schemeClr>
          </a:solidFill>
        </p:spPr>
        <p:txBody>
          <a:bodyPr>
            <a:normAutofit/>
          </a:bodyPr>
          <a:lstStyle/>
          <a:p>
            <a:r>
              <a:rPr lang="zh-CN" altLang="en-US" sz="4000" dirty="0"/>
              <a:t>电路</a:t>
            </a:r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</a:rPr>
              <a:t>原理</a:t>
            </a:r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zh-CN" altLang="en-US" sz="4000" dirty="0"/>
              <a:t>图 </a:t>
            </a:r>
            <a:r>
              <a:rPr lang="en-US" altLang="zh-CN" sz="3600" spc="0" dirty="0">
                <a:solidFill>
                  <a:schemeClr val="bg1">
                    <a:lumMod val="50000"/>
                  </a:schemeClr>
                </a:solidFill>
              </a:rPr>
              <a:t>schematic</a:t>
            </a:r>
            <a:endParaRPr lang="zh-CN" altLang="en-US" sz="4000" spc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16F71-FC00-4DFE-B4D3-231CA50B7917}"/>
              </a:ext>
            </a:extLst>
          </p:cNvPr>
          <p:cNvSpPr txBox="1">
            <a:spLocks/>
          </p:cNvSpPr>
          <p:nvPr/>
        </p:nvSpPr>
        <p:spPr>
          <a:xfrm>
            <a:off x="966332" y="1961904"/>
            <a:ext cx="5917876" cy="415265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/>
              <a:t>输入</a:t>
            </a:r>
            <a:r>
              <a:rPr lang="zh-CN" altLang="en-US" dirty="0"/>
              <a:t>在原理图的</a:t>
            </a:r>
            <a:r>
              <a:rPr lang="zh-CN" altLang="en-US" b="1" dirty="0"/>
              <a:t>左边</a:t>
            </a:r>
            <a:r>
              <a:rPr lang="zh-CN" altLang="en-US" dirty="0"/>
              <a:t>（或 顶部）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b="1" dirty="0"/>
              <a:t>输出</a:t>
            </a:r>
            <a:r>
              <a:rPr lang="zh-CN" altLang="en-US" dirty="0"/>
              <a:t>在原理图的</a:t>
            </a:r>
            <a:r>
              <a:rPr lang="zh-CN" altLang="en-US" b="1" dirty="0"/>
              <a:t>右边</a:t>
            </a:r>
            <a:r>
              <a:rPr lang="zh-CN" altLang="en-US" dirty="0"/>
              <a:t>（或 底部）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无论何时，门必须从</a:t>
            </a:r>
            <a:r>
              <a:rPr lang="zh-CN" altLang="en-US" b="1" dirty="0"/>
              <a:t>左</a:t>
            </a:r>
            <a:r>
              <a:rPr lang="zh-CN" altLang="en-US" dirty="0"/>
              <a:t>流向</a:t>
            </a:r>
            <a:r>
              <a:rPr lang="zh-CN" altLang="en-US" b="1" dirty="0"/>
              <a:t>右</a:t>
            </a:r>
            <a:endParaRPr lang="en-US" altLang="zh-CN" b="1" dirty="0"/>
          </a:p>
          <a:p>
            <a:pPr>
              <a:lnSpc>
                <a:spcPct val="130000"/>
              </a:lnSpc>
            </a:pPr>
            <a:r>
              <a:rPr lang="zh-CN" altLang="en-US" dirty="0"/>
              <a:t>最好使用</a:t>
            </a:r>
            <a:r>
              <a:rPr lang="zh-CN" altLang="en-US" b="1" dirty="0"/>
              <a:t>直线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而不使用拐角线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/>
              <a:t>在</a:t>
            </a:r>
            <a:r>
              <a:rPr lang="zh-CN" altLang="en-US" b="1" dirty="0">
                <a:solidFill>
                  <a:srgbClr val="FF0000"/>
                </a:solidFill>
              </a:rPr>
              <a:t>有实心点</a:t>
            </a:r>
            <a:r>
              <a:rPr lang="zh-CN" altLang="en-US" b="1" dirty="0"/>
              <a:t>的十字相交处</a:t>
            </a:r>
            <a:r>
              <a:rPr lang="zh-CN" altLang="en-US" b="1" dirty="0">
                <a:solidFill>
                  <a:srgbClr val="FF0000"/>
                </a:solidFill>
              </a:rPr>
              <a:t>相连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/>
              <a:t>在</a:t>
            </a:r>
            <a:r>
              <a:rPr lang="zh-CN" altLang="en-US" b="1" dirty="0">
                <a:solidFill>
                  <a:srgbClr val="FF0000"/>
                </a:solidFill>
              </a:rPr>
              <a:t>无实心点</a:t>
            </a:r>
            <a:r>
              <a:rPr lang="zh-CN" altLang="en-US" b="1" dirty="0"/>
              <a:t>的十字相交处</a:t>
            </a:r>
            <a:r>
              <a:rPr lang="zh-CN" altLang="en-US" b="1" dirty="0">
                <a:solidFill>
                  <a:srgbClr val="FF0000"/>
                </a:solidFill>
              </a:rPr>
              <a:t>不相连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型接头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相连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美国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028FE7-DBC0-418E-88E6-BC44A8A78FD4}"/>
              </a:ext>
            </a:extLst>
          </p:cNvPr>
          <p:cNvSpPr txBox="1"/>
          <p:nvPr/>
        </p:nvSpPr>
        <p:spPr>
          <a:xfrm>
            <a:off x="3088987" y="1063084"/>
            <a:ext cx="6147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300" dirty="0"/>
              <a:t>用电路元件符号表示电路连接的图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1842A7-17B0-461C-A1A3-A707C7E27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070" y="1918695"/>
            <a:ext cx="3734828" cy="4305791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9AE3625D-394A-447A-88AE-B3FCB2070F54}"/>
              </a:ext>
            </a:extLst>
          </p:cNvPr>
          <p:cNvGrpSpPr/>
          <p:nvPr/>
        </p:nvGrpSpPr>
        <p:grpSpPr>
          <a:xfrm>
            <a:off x="7147268" y="2554385"/>
            <a:ext cx="3422942" cy="2164915"/>
            <a:chOff x="7514193" y="2597594"/>
            <a:chExt cx="3422942" cy="216491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FC1A555-4B60-45AE-97CF-93B54FD9149D}"/>
                </a:ext>
              </a:extLst>
            </p:cNvPr>
            <p:cNvSpPr/>
            <p:nvPr/>
          </p:nvSpPr>
          <p:spPr>
            <a:xfrm>
              <a:off x="8072345" y="259759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94FE75D-1C41-4419-893B-2FFA9C80AB93}"/>
                </a:ext>
              </a:extLst>
            </p:cNvPr>
            <p:cNvSpPr/>
            <p:nvPr/>
          </p:nvSpPr>
          <p:spPr>
            <a:xfrm>
              <a:off x="8072345" y="3548519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6893EF7-796F-4A4D-B239-0CD3CC7F18A3}"/>
                </a:ext>
              </a:extLst>
            </p:cNvPr>
            <p:cNvSpPr/>
            <p:nvPr/>
          </p:nvSpPr>
          <p:spPr>
            <a:xfrm>
              <a:off x="7514193" y="437494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CAD39F4-1EC7-4BD8-8E2F-1D648E741FCF}"/>
                </a:ext>
              </a:extLst>
            </p:cNvPr>
            <p:cNvSpPr/>
            <p:nvPr/>
          </p:nvSpPr>
          <p:spPr>
            <a:xfrm>
              <a:off x="9172113" y="382747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9B63DFE-154C-4B95-880A-FFBC7DAA1F54}"/>
                </a:ext>
              </a:extLst>
            </p:cNvPr>
            <p:cNvSpPr/>
            <p:nvPr/>
          </p:nvSpPr>
          <p:spPr>
            <a:xfrm>
              <a:off x="8618005" y="4654509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7453BC9-6674-4698-BE90-2F7723CB10F6}"/>
                </a:ext>
              </a:extLst>
            </p:cNvPr>
            <p:cNvSpPr/>
            <p:nvPr/>
          </p:nvSpPr>
          <p:spPr>
            <a:xfrm>
              <a:off x="10548603" y="369494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9D93398-05C1-4846-9213-EF767F34F633}"/>
                </a:ext>
              </a:extLst>
            </p:cNvPr>
            <p:cNvSpPr/>
            <p:nvPr/>
          </p:nvSpPr>
          <p:spPr>
            <a:xfrm>
              <a:off x="10829135" y="4514116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8F3382-24F9-4DBD-A429-AEC53E10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6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9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AC8F2A8-0090-4893-99B6-194F39F5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8">
                <a:extLst>
                  <a:ext uri="{FF2B5EF4-FFF2-40B4-BE49-F238E27FC236}">
                    <a16:creationId xmlns:a16="http://schemas.microsoft.com/office/drawing/2014/main" id="{ADE6F1E0-0A49-4346-91C0-A00A3F5A9E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9955263"/>
                  </p:ext>
                </p:extLst>
              </p:nvPr>
            </p:nvGraphicFramePr>
            <p:xfrm>
              <a:off x="0" y="898067"/>
              <a:ext cx="12192000" cy="5949049"/>
            </p:xfrm>
            <a:graphic>
              <a:graphicData uri="http://schemas.openxmlformats.org/drawingml/2006/table">
                <a:tbl>
                  <a:tblPr firstCol="1" bandRow="1">
                    <a:tableStyleId>{F5AB1C69-6EDB-4FF4-983F-18BD219EF322}</a:tableStyleId>
                  </a:tblPr>
                  <a:tblGrid>
                    <a:gridCol w="2115761">
                      <a:extLst>
                        <a:ext uri="{9D8B030D-6E8A-4147-A177-3AD203B41FA5}">
                          <a16:colId xmlns:a16="http://schemas.microsoft.com/office/drawing/2014/main" val="3756670248"/>
                        </a:ext>
                      </a:extLst>
                    </a:gridCol>
                    <a:gridCol w="4454031">
                      <a:extLst>
                        <a:ext uri="{9D8B030D-6E8A-4147-A177-3AD203B41FA5}">
                          <a16:colId xmlns:a16="http://schemas.microsoft.com/office/drawing/2014/main" val="2727923041"/>
                        </a:ext>
                      </a:extLst>
                    </a:gridCol>
                    <a:gridCol w="5622208">
                      <a:extLst>
                        <a:ext uri="{9D8B030D-6E8A-4147-A177-3AD203B41FA5}">
                          <a16:colId xmlns:a16="http://schemas.microsoft.com/office/drawing/2014/main" val="3951358030"/>
                        </a:ext>
                      </a:extLst>
                    </a:gridCol>
                  </a:tblGrid>
                  <a:tr h="171196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 dirty="0"/>
                            <a:t>基  本</a:t>
                          </a:r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+0=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altLang="zh-CN" sz="2400" b="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+1=1</m:t>
                                </m:r>
                              </m:oMath>
                            </m:oMathPara>
                          </a14:m>
                          <a:endParaRPr lang="en-US" altLang="zh-CN" sz="24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altLang="zh-CN" sz="2400" b="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∙0=0</m:t>
                                </m:r>
                              </m:oMath>
                            </m:oMathPara>
                          </a14:m>
                          <a:endParaRPr lang="en-US" altLang="zh-CN" sz="2400" b="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∙1=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altLang="zh-CN" sz="24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altLang="zh-CN" sz="2400" b="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4847924"/>
                      </a:ext>
                    </a:extLst>
                  </a:tr>
                  <a:tr h="5674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 dirty="0"/>
                            <a:t>重叠律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6195745"/>
                      </a:ext>
                    </a:extLst>
                  </a:tr>
                  <a:tr h="567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/>
                            <a:t>交换律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96355251"/>
                      </a:ext>
                    </a:extLst>
                  </a:tr>
                  <a:tr h="567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/>
                            <a:t>结合律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sz="24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∙(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400" b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sz="24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1857147"/>
                      </a:ext>
                    </a:extLst>
                  </a:tr>
                  <a:tr h="5674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 dirty="0"/>
                            <a:t>摩根定理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4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400" b="1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8920675"/>
                      </a:ext>
                    </a:extLst>
                  </a:tr>
                  <a:tr h="567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/>
                            <a:t>吸收律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sz="2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∙(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5527299"/>
                      </a:ext>
                    </a:extLst>
                  </a:tr>
                  <a:tr h="5674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 dirty="0"/>
                            <a:t>分配律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)∙(</m:t>
                                </m:r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3672429"/>
                      </a:ext>
                    </a:extLst>
                  </a:tr>
                  <a:tr h="83222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 dirty="0"/>
                            <a:t>其  它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1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𝒚𝒛𝒘</m:t>
                                </m:r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altLang="zh-CN" sz="24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altLang="zh-CN" sz="2400" b="1" spc="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08516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8">
                <a:extLst>
                  <a:ext uri="{FF2B5EF4-FFF2-40B4-BE49-F238E27FC236}">
                    <a16:creationId xmlns:a16="http://schemas.microsoft.com/office/drawing/2014/main" id="{ADE6F1E0-0A49-4346-91C0-A00A3F5A9E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9955263"/>
                  </p:ext>
                </p:extLst>
              </p:nvPr>
            </p:nvGraphicFramePr>
            <p:xfrm>
              <a:off x="0" y="898067"/>
              <a:ext cx="12192000" cy="5949049"/>
            </p:xfrm>
            <a:graphic>
              <a:graphicData uri="http://schemas.openxmlformats.org/drawingml/2006/table">
                <a:tbl>
                  <a:tblPr firstCol="1" bandRow="1">
                    <a:tableStyleId>{F5AB1C69-6EDB-4FF4-983F-18BD219EF322}</a:tableStyleId>
                  </a:tblPr>
                  <a:tblGrid>
                    <a:gridCol w="2115761">
                      <a:extLst>
                        <a:ext uri="{9D8B030D-6E8A-4147-A177-3AD203B41FA5}">
                          <a16:colId xmlns:a16="http://schemas.microsoft.com/office/drawing/2014/main" val="3756670248"/>
                        </a:ext>
                      </a:extLst>
                    </a:gridCol>
                    <a:gridCol w="4454031">
                      <a:extLst>
                        <a:ext uri="{9D8B030D-6E8A-4147-A177-3AD203B41FA5}">
                          <a16:colId xmlns:a16="http://schemas.microsoft.com/office/drawing/2014/main" val="2727923041"/>
                        </a:ext>
                      </a:extLst>
                    </a:gridCol>
                    <a:gridCol w="5622208">
                      <a:extLst>
                        <a:ext uri="{9D8B030D-6E8A-4147-A177-3AD203B41FA5}">
                          <a16:colId xmlns:a16="http://schemas.microsoft.com/office/drawing/2014/main" val="3951358030"/>
                        </a:ext>
                      </a:extLst>
                    </a:gridCol>
                  </a:tblGrid>
                  <a:tr h="171196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 dirty="0"/>
                            <a:t>基  本</a:t>
                          </a:r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743" t="-356" r="-126539" b="-2501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7137" t="-356" r="-325" b="-2501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847924"/>
                      </a:ext>
                    </a:extLst>
                  </a:tr>
                  <a:tr h="5674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 dirty="0"/>
                            <a:t>重叠律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743" t="-303226" r="-126539" b="-6559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7137" t="-303226" r="-325" b="-6559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195745"/>
                      </a:ext>
                    </a:extLst>
                  </a:tr>
                  <a:tr h="567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/>
                            <a:t>交换律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743" t="-398936" r="-126539" b="-5489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7137" t="-398936" r="-325" b="-5489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55251"/>
                      </a:ext>
                    </a:extLst>
                  </a:tr>
                  <a:tr h="567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/>
                            <a:t>结合律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743" t="-504301" r="-126539" b="-45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7137" t="-504301" r="-325" b="-45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1857147"/>
                      </a:ext>
                    </a:extLst>
                  </a:tr>
                  <a:tr h="5674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 dirty="0"/>
                            <a:t>摩根定理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743" t="-604301" r="-126539" b="-35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7137" t="-604301" r="-325" b="-35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8920675"/>
                      </a:ext>
                    </a:extLst>
                  </a:tr>
                  <a:tr h="567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 dirty="0"/>
                            <a:t>吸收律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743" t="-704301" r="-126539" b="-25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7137" t="-704301" r="-325" b="-25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5527299"/>
                      </a:ext>
                    </a:extLst>
                  </a:tr>
                  <a:tr h="5674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 dirty="0"/>
                            <a:t>分配律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743" t="-804301" r="-126539" b="-15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7137" t="-804301" r="-325" b="-15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672429"/>
                      </a:ext>
                    </a:extLst>
                  </a:tr>
                  <a:tr h="83222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 dirty="0"/>
                            <a:t>其  它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113" t="-613869" r="-181" b="-510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08516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4590A64-673B-4BDD-AF9D-B20775764275}"/>
                  </a:ext>
                </a:extLst>
              </p:cNvPr>
              <p:cNvSpPr txBox="1"/>
              <p:nvPr/>
            </p:nvSpPr>
            <p:spPr>
              <a:xfrm>
                <a:off x="5861959" y="1450289"/>
                <a:ext cx="142058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altLang="zh-CN" sz="32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acc>
                    <m:r>
                      <a:rPr lang="en-US" altLang="zh-CN" sz="3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4590A64-673B-4BDD-AF9D-B20775764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959" y="1450289"/>
                <a:ext cx="142058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75ABE58-4E36-4EBC-AE6F-B685B7A4F25C}"/>
              </a:ext>
            </a:extLst>
          </p:cNvPr>
          <p:cNvCxnSpPr/>
          <p:nvPr/>
        </p:nvCxnSpPr>
        <p:spPr>
          <a:xfrm flipV="1">
            <a:off x="6237514" y="5246914"/>
            <a:ext cx="1937657" cy="500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57C6A75-422D-47EE-924D-65799F9D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60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01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9F342015-094A-464D-82B3-5879E156490C}"/>
              </a:ext>
            </a:extLst>
          </p:cNvPr>
          <p:cNvSpPr/>
          <p:nvPr/>
        </p:nvSpPr>
        <p:spPr>
          <a:xfrm>
            <a:off x="7242633" y="900000"/>
            <a:ext cx="2391879" cy="59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152FA62-F076-4EAD-BA80-C9CE81BE2DEC}"/>
              </a:ext>
            </a:extLst>
          </p:cNvPr>
          <p:cNvSpPr/>
          <p:nvPr/>
        </p:nvSpPr>
        <p:spPr>
          <a:xfrm>
            <a:off x="2462560" y="900000"/>
            <a:ext cx="2598660" cy="59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CF77B51-CA0D-4983-A80B-08D6BCC7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复合逻辑门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5EE0D5-7356-419E-8B5A-5E1BB9D421BB}"/>
              </a:ext>
            </a:extLst>
          </p:cNvPr>
          <p:cNvSpPr txBox="1"/>
          <p:nvPr/>
        </p:nvSpPr>
        <p:spPr>
          <a:xfrm>
            <a:off x="352934" y="1025330"/>
            <a:ext cx="18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“与非”门</a:t>
            </a:r>
            <a:endParaRPr lang="zh-CN" altLang="en-US" sz="2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569CC5-D0BC-4A97-9F41-75E8C6E40379}"/>
              </a:ext>
            </a:extLst>
          </p:cNvPr>
          <p:cNvSpPr txBox="1"/>
          <p:nvPr/>
        </p:nvSpPr>
        <p:spPr>
          <a:xfrm>
            <a:off x="2794177" y="1025330"/>
            <a:ext cx="18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“或非”门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AEB196-630F-4336-8364-4243C0716B6A}"/>
              </a:ext>
            </a:extLst>
          </p:cNvPr>
          <p:cNvSpPr txBox="1"/>
          <p:nvPr/>
        </p:nvSpPr>
        <p:spPr>
          <a:xfrm>
            <a:off x="9922340" y="1025330"/>
            <a:ext cx="18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“</a:t>
            </a:r>
            <a:r>
              <a:rPr lang="zh-CN" altLang="en-US" sz="2800" dirty="0"/>
              <a:t>同或</a:t>
            </a:r>
            <a:r>
              <a:rPr lang="zh-CN" altLang="en-US" sz="2800" b="1" dirty="0"/>
              <a:t>”</a:t>
            </a:r>
            <a:r>
              <a:rPr lang="zh-CN" altLang="en-US" sz="2800" dirty="0"/>
              <a:t>门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253671-65DC-4D5D-A680-3B0738D3BB0E}"/>
              </a:ext>
            </a:extLst>
          </p:cNvPr>
          <p:cNvSpPr txBox="1"/>
          <p:nvPr/>
        </p:nvSpPr>
        <p:spPr>
          <a:xfrm>
            <a:off x="5110231" y="1025330"/>
            <a:ext cx="19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“</a:t>
            </a:r>
            <a:r>
              <a:rPr lang="zh-CN" altLang="en-US" sz="2800" dirty="0"/>
              <a:t>与或非</a:t>
            </a:r>
            <a:r>
              <a:rPr lang="zh-CN" altLang="en-US" sz="2800" b="1" dirty="0"/>
              <a:t>”</a:t>
            </a:r>
            <a:r>
              <a:rPr lang="zh-CN" altLang="en-US" sz="2800" dirty="0"/>
              <a:t>门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BF2DA3-2387-490D-9BDD-DCC98D2E7C62}"/>
              </a:ext>
            </a:extLst>
          </p:cNvPr>
          <p:cNvSpPr txBox="1"/>
          <p:nvPr/>
        </p:nvSpPr>
        <p:spPr>
          <a:xfrm>
            <a:off x="7606285" y="1020945"/>
            <a:ext cx="18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“异或”门</a:t>
            </a:r>
            <a:endParaRPr lang="zh-CN" altLang="en-US" sz="2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C049B3-D65F-478E-AA38-08135E4E736B}"/>
              </a:ext>
            </a:extLst>
          </p:cNvPr>
          <p:cNvSpPr txBox="1"/>
          <p:nvPr/>
        </p:nvSpPr>
        <p:spPr>
          <a:xfrm>
            <a:off x="239481" y="1636072"/>
            <a:ext cx="2003820" cy="86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/>
              <a:t>实现“与非”运算功能的逻辑电路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B852E62-9B4A-4900-9331-47B28D477905}"/>
                  </a:ext>
                </a:extLst>
              </p:cNvPr>
              <p:cNvSpPr txBox="1"/>
              <p:nvPr/>
            </p:nvSpPr>
            <p:spPr>
              <a:xfrm>
                <a:off x="320276" y="2632181"/>
                <a:ext cx="1710275" cy="308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acc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B852E62-9B4A-4900-9331-47B28D477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76" y="2632181"/>
                <a:ext cx="1710275" cy="308482"/>
              </a:xfrm>
              <a:prstGeom prst="rect">
                <a:avLst/>
              </a:prstGeom>
              <a:blipFill>
                <a:blip r:embed="rId3"/>
                <a:stretch>
                  <a:fillRect l="-2857" r="-35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854CFA3-3955-444C-A512-D20E2D44AF2E}"/>
                  </a:ext>
                </a:extLst>
              </p:cNvPr>
              <p:cNvSpPr txBox="1"/>
              <p:nvPr/>
            </p:nvSpPr>
            <p:spPr>
              <a:xfrm>
                <a:off x="2714112" y="2658084"/>
                <a:ext cx="1950727" cy="308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acc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854CFA3-3955-444C-A512-D20E2D44A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112" y="2658084"/>
                <a:ext cx="1950727" cy="308482"/>
              </a:xfrm>
              <a:prstGeom prst="rect">
                <a:avLst/>
              </a:prstGeom>
              <a:blipFill>
                <a:blip r:embed="rId4"/>
                <a:stretch>
                  <a:fillRect l="-2188" r="-313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6B4BA4F1-D702-4DA2-937A-AF74BCEC0080}"/>
              </a:ext>
            </a:extLst>
          </p:cNvPr>
          <p:cNvSpPr txBox="1"/>
          <p:nvPr/>
        </p:nvSpPr>
        <p:spPr>
          <a:xfrm>
            <a:off x="2714112" y="1631432"/>
            <a:ext cx="2003820" cy="86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/>
              <a:t>实现“或非”运算功能的逻辑电路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B1D7F5C-0278-4DA9-9A4F-841C4BD47D72}"/>
                  </a:ext>
                </a:extLst>
              </p:cNvPr>
              <p:cNvSpPr txBox="1"/>
              <p:nvPr/>
            </p:nvSpPr>
            <p:spPr>
              <a:xfrm>
                <a:off x="5045190" y="2632181"/>
                <a:ext cx="2079608" cy="308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zh-CN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𝐶𝐷</m:t>
                          </m:r>
                          <m:r>
                            <a:rPr lang="en-US" altLang="zh-CN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</m:t>
                          </m:r>
                        </m:e>
                      </m:acc>
                    </m:oMath>
                  </m:oMathPara>
                </a14:m>
                <a:endParaRPr lang="zh-CN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B1D7F5C-0278-4DA9-9A4F-841C4BD47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190" y="2632181"/>
                <a:ext cx="2079608" cy="308482"/>
              </a:xfrm>
              <a:prstGeom prst="rect">
                <a:avLst/>
              </a:prstGeom>
              <a:blipFill>
                <a:blip r:embed="rId5"/>
                <a:stretch>
                  <a:fillRect l="-2346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6EE6E697-C13A-45C6-9401-69D6BF7EFB35}"/>
              </a:ext>
            </a:extLst>
          </p:cNvPr>
          <p:cNvSpPr txBox="1"/>
          <p:nvPr/>
        </p:nvSpPr>
        <p:spPr>
          <a:xfrm>
            <a:off x="5110231" y="1631432"/>
            <a:ext cx="2003820" cy="86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不常用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不经济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6CF0B3B-E70E-4557-AB7A-4931B9359B00}"/>
                  </a:ext>
                </a:extLst>
              </p:cNvPr>
              <p:cNvSpPr txBox="1"/>
              <p:nvPr/>
            </p:nvSpPr>
            <p:spPr>
              <a:xfrm>
                <a:off x="7590931" y="2638439"/>
                <a:ext cx="12809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6CF0B3B-E70E-4557-AB7A-4931B9359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931" y="2638439"/>
                <a:ext cx="1280928" cy="307777"/>
              </a:xfrm>
              <a:prstGeom prst="rect">
                <a:avLst/>
              </a:prstGeom>
              <a:blipFill>
                <a:blip r:embed="rId6"/>
                <a:stretch>
                  <a:fillRect l="-3333" t="-2000" r="-3810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DDC1912-DF93-4D25-9B8C-131C28F7EC13}"/>
                  </a:ext>
                </a:extLst>
              </p:cNvPr>
              <p:cNvSpPr txBox="1"/>
              <p:nvPr/>
            </p:nvSpPr>
            <p:spPr>
              <a:xfrm>
                <a:off x="7846746" y="3047049"/>
                <a:ext cx="1308884" cy="308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DDC1912-DF93-4D25-9B8C-131C28F7E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746" y="3047049"/>
                <a:ext cx="1308884" cy="308482"/>
              </a:xfrm>
              <a:prstGeom prst="rect">
                <a:avLst/>
              </a:prstGeom>
              <a:blipFill>
                <a:blip r:embed="rId7"/>
                <a:stretch>
                  <a:fillRect l="-1395" t="-2000" r="-23256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E901658E-8166-4074-B524-8FDB29CF6291}"/>
              </a:ext>
            </a:extLst>
          </p:cNvPr>
          <p:cNvSpPr txBox="1"/>
          <p:nvPr/>
        </p:nvSpPr>
        <p:spPr>
          <a:xfrm>
            <a:off x="7454859" y="1631432"/>
            <a:ext cx="2003820" cy="86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/>
              <a:t>实现“异或”运算功能的逻辑电路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BC8080-6E5D-40DC-B842-D38D04C21895}"/>
              </a:ext>
            </a:extLst>
          </p:cNvPr>
          <p:cNvSpPr txBox="1"/>
          <p:nvPr/>
        </p:nvSpPr>
        <p:spPr>
          <a:xfrm>
            <a:off x="9870514" y="1684439"/>
            <a:ext cx="2003820" cy="86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/>
              <a:t>实现“同或”运算功能的逻辑电路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2BFE881-F187-44E6-A5D8-86A2A0932B11}"/>
                  </a:ext>
                </a:extLst>
              </p:cNvPr>
              <p:cNvSpPr txBox="1"/>
              <p:nvPr/>
            </p:nvSpPr>
            <p:spPr>
              <a:xfrm>
                <a:off x="10025665" y="2643276"/>
                <a:ext cx="12470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⨀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2BFE881-F187-44E6-A5D8-86A2A0932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665" y="2643276"/>
                <a:ext cx="1247072" cy="307777"/>
              </a:xfrm>
              <a:prstGeom prst="rect">
                <a:avLst/>
              </a:prstGeom>
              <a:blipFill>
                <a:blip r:embed="rId8"/>
                <a:stretch>
                  <a:fillRect l="-3922" r="-3922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C06F00A-62F5-410B-AE62-BE0F16657AED}"/>
                  </a:ext>
                </a:extLst>
              </p:cNvPr>
              <p:cNvSpPr txBox="1"/>
              <p:nvPr/>
            </p:nvSpPr>
            <p:spPr>
              <a:xfrm>
                <a:off x="10281480" y="3051886"/>
                <a:ext cx="13171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C06F00A-62F5-410B-AE62-BE0F16657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1480" y="3051886"/>
                <a:ext cx="1317155" cy="307777"/>
              </a:xfrm>
              <a:prstGeom prst="rect">
                <a:avLst/>
              </a:prstGeom>
              <a:blipFill>
                <a:blip r:embed="rId9"/>
                <a:stretch>
                  <a:fillRect l="-1389" t="-2000" r="-22222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文本框 51">
            <a:extLst>
              <a:ext uri="{FF2B5EF4-FFF2-40B4-BE49-F238E27FC236}">
                <a16:creationId xmlns:a16="http://schemas.microsoft.com/office/drawing/2014/main" id="{97840850-6247-4414-A23E-CC42277BE463}"/>
              </a:ext>
            </a:extLst>
          </p:cNvPr>
          <p:cNvSpPr txBox="1"/>
          <p:nvPr/>
        </p:nvSpPr>
        <p:spPr>
          <a:xfrm>
            <a:off x="9861138" y="4531250"/>
            <a:ext cx="2115756" cy="1796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有奇数个变量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，则，运算结果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有偶数个变量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=0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，则，运算结果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=1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8238734-A95E-4444-9F67-4A727F8D39A6}"/>
              </a:ext>
            </a:extLst>
          </p:cNvPr>
          <p:cNvSpPr txBox="1"/>
          <p:nvPr/>
        </p:nvSpPr>
        <p:spPr>
          <a:xfrm>
            <a:off x="7422187" y="4552893"/>
            <a:ext cx="2115756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有奇数个变量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=1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，则，运算结果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=1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b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en-US" altLang="zh-CN" sz="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有偶数个变量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，则，运算结果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D4E1B3E4-0BAA-436F-92D2-0509D3F4AE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681" y="3403306"/>
            <a:ext cx="1609725" cy="619125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C79BF60C-1018-4644-9022-927B839950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6220" y="3402283"/>
            <a:ext cx="1609725" cy="619125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B524ABA6-89D3-48F1-834D-18EF17A5CD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6325" y="3701991"/>
            <a:ext cx="1609725" cy="619125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117ED0F5-5509-40F3-AF6F-D8B056784BC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79562" y="3696147"/>
            <a:ext cx="1609725" cy="61912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E2C25C-C7AA-432E-ACC9-4AD70F4D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7</a:t>
            </a:fld>
            <a:r>
              <a:rPr lang="zh-CN" altLang="en-US" sz="1400" dirty="0"/>
              <a:t> </a:t>
            </a:r>
            <a:r>
              <a:rPr lang="en-US" altLang="zh-CN" dirty="0"/>
              <a:t>/ 60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207364E-F655-43CF-AC40-A9FB2344CFFD}"/>
              </a:ext>
            </a:extLst>
          </p:cNvPr>
          <p:cNvGrpSpPr/>
          <p:nvPr/>
        </p:nvGrpSpPr>
        <p:grpSpPr>
          <a:xfrm>
            <a:off x="79838" y="4165130"/>
            <a:ext cx="7073018" cy="2441513"/>
            <a:chOff x="79838" y="4165130"/>
            <a:chExt cx="7073018" cy="24415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D862E22-5720-49F1-A824-4072F60205DC}"/>
                    </a:ext>
                  </a:extLst>
                </p:cNvPr>
                <p:cNvSpPr txBox="1"/>
                <p:nvPr/>
              </p:nvSpPr>
              <p:spPr>
                <a:xfrm>
                  <a:off x="179594" y="5066166"/>
                  <a:ext cx="2168671" cy="3494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D862E22-5720-49F1-A824-4072F60205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94" y="5066166"/>
                  <a:ext cx="2168671" cy="349455"/>
                </a:xfrm>
                <a:prstGeom prst="rect">
                  <a:avLst/>
                </a:prstGeom>
                <a:blipFill>
                  <a:blip r:embed="rId14"/>
                  <a:stretch>
                    <a:fillRect l="-1966" r="-1966" b="-70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BB93D5B9-6190-40E7-8425-A149DA76BAB7}"/>
                    </a:ext>
                  </a:extLst>
                </p:cNvPr>
                <p:cNvSpPr txBox="1"/>
                <p:nvPr/>
              </p:nvSpPr>
              <p:spPr>
                <a:xfrm>
                  <a:off x="79838" y="5675207"/>
                  <a:ext cx="2288896" cy="3494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BB93D5B9-6190-40E7-8425-A149DA76B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8" y="5675207"/>
                  <a:ext cx="2288896" cy="349455"/>
                </a:xfrm>
                <a:prstGeom prst="rect">
                  <a:avLst/>
                </a:prstGeom>
                <a:blipFill>
                  <a:blip r:embed="rId15"/>
                  <a:stretch>
                    <a:fillRect l="-1862" r="-1596" b="-70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00E4F357-341A-40E0-926E-14837AAEEA0E}"/>
                    </a:ext>
                  </a:extLst>
                </p:cNvPr>
                <p:cNvSpPr txBox="1"/>
                <p:nvPr/>
              </p:nvSpPr>
              <p:spPr>
                <a:xfrm>
                  <a:off x="567520" y="6298161"/>
                  <a:ext cx="1084721" cy="3084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00E4F357-341A-40E0-926E-14837AAEE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520" y="6298161"/>
                  <a:ext cx="1084721" cy="308482"/>
                </a:xfrm>
                <a:prstGeom prst="rect">
                  <a:avLst/>
                </a:prstGeom>
                <a:blipFill>
                  <a:blip r:embed="rId16"/>
                  <a:stretch>
                    <a:fillRect l="-3933" r="-5056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1D87C290-3245-4886-B243-1C28AC6BFF24}"/>
                </a:ext>
              </a:extLst>
            </p:cNvPr>
            <p:cNvSpPr txBox="1"/>
            <p:nvPr/>
          </p:nvSpPr>
          <p:spPr>
            <a:xfrm>
              <a:off x="665698" y="4298608"/>
              <a:ext cx="1126014" cy="504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通用门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7FD10CC4-FF35-4EA3-B08A-ED709BD6E773}"/>
                    </a:ext>
                  </a:extLst>
                </p:cNvPr>
                <p:cNvSpPr txBox="1"/>
                <p:nvPr/>
              </p:nvSpPr>
              <p:spPr>
                <a:xfrm>
                  <a:off x="2560546" y="5066166"/>
                  <a:ext cx="2529347" cy="3494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7FD10CC4-FF35-4EA3-B08A-ED709BD6E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546" y="5066166"/>
                  <a:ext cx="2529347" cy="349455"/>
                </a:xfrm>
                <a:prstGeom prst="rect">
                  <a:avLst/>
                </a:prstGeom>
                <a:blipFill>
                  <a:blip r:embed="rId17"/>
                  <a:stretch>
                    <a:fillRect l="-1446" r="-1687" b="-70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95739BD7-0C88-4F2F-8E48-490166DB6FD7}"/>
                    </a:ext>
                  </a:extLst>
                </p:cNvPr>
                <p:cNvSpPr txBox="1"/>
                <p:nvPr/>
              </p:nvSpPr>
              <p:spPr>
                <a:xfrm>
                  <a:off x="2460789" y="5675207"/>
                  <a:ext cx="2649571" cy="3494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95739BD7-0C88-4F2F-8E48-490166DB6F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0789" y="5675207"/>
                  <a:ext cx="2649571" cy="349455"/>
                </a:xfrm>
                <a:prstGeom prst="rect">
                  <a:avLst/>
                </a:prstGeom>
                <a:blipFill>
                  <a:blip r:embed="rId18"/>
                  <a:stretch>
                    <a:fillRect l="-1613" r="-1382" b="-70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CF8C010A-3B9F-40FA-95CD-25ABCE52E92D}"/>
                    </a:ext>
                  </a:extLst>
                </p:cNvPr>
                <p:cNvSpPr txBox="1"/>
                <p:nvPr/>
              </p:nvSpPr>
              <p:spPr>
                <a:xfrm>
                  <a:off x="2959555" y="6298161"/>
                  <a:ext cx="1204945" cy="3084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CF8C010A-3B9F-40FA-95CD-25ABCE52E9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9555" y="6298161"/>
                  <a:ext cx="1204945" cy="308482"/>
                </a:xfrm>
                <a:prstGeom prst="rect">
                  <a:avLst/>
                </a:prstGeom>
                <a:blipFill>
                  <a:blip r:embed="rId19"/>
                  <a:stretch>
                    <a:fillRect l="-3535" r="-4040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14B940F1-D2D8-464B-9BBB-59A188B2968B}"/>
                </a:ext>
              </a:extLst>
            </p:cNvPr>
            <p:cNvSpPr txBox="1"/>
            <p:nvPr/>
          </p:nvSpPr>
          <p:spPr>
            <a:xfrm>
              <a:off x="3128295" y="4298608"/>
              <a:ext cx="1126014" cy="504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通用门</a:t>
              </a:r>
            </a:p>
          </p:txBody>
        </p:sp>
        <p:sp>
          <p:nvSpPr>
            <p:cNvPr id="37" name="对话气泡: 矩形 36">
              <a:extLst>
                <a:ext uri="{FF2B5EF4-FFF2-40B4-BE49-F238E27FC236}">
                  <a16:creationId xmlns:a16="http://schemas.microsoft.com/office/drawing/2014/main" id="{30B4C099-34E4-4220-B9D2-7F4C7245DB0C}"/>
                </a:ext>
              </a:extLst>
            </p:cNvPr>
            <p:cNvSpPr/>
            <p:nvPr/>
          </p:nvSpPr>
          <p:spPr>
            <a:xfrm>
              <a:off x="4623508" y="4165130"/>
              <a:ext cx="2529348" cy="769441"/>
            </a:xfrm>
            <a:prstGeom prst="wedgeRectCallout">
              <a:avLst>
                <a:gd name="adj1" fmla="val -61367"/>
                <a:gd name="adj2" fmla="val 6321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solidFill>
                    <a:schemeClr val="bg1">
                      <a:lumMod val="50000"/>
                    </a:schemeClr>
                  </a:solidFill>
                </a:rPr>
                <a:t>一种可以</a:t>
              </a:r>
              <a:r>
                <a:rPr lang="zh-CN" altLang="en-US" sz="2200" b="1" dirty="0">
                  <a:solidFill>
                    <a:schemeClr val="bg1">
                      <a:lumMod val="50000"/>
                    </a:schemeClr>
                  </a:solidFill>
                </a:rPr>
                <a:t>独自</a:t>
              </a:r>
              <a:r>
                <a:rPr lang="zh-CN" altLang="en-US" sz="2200" dirty="0">
                  <a:solidFill>
                    <a:schemeClr val="bg1">
                      <a:lumMod val="50000"/>
                    </a:schemeClr>
                  </a:solidFill>
                </a:rPr>
                <a:t>实现所有逻辑函数的门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476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426F578D-0699-45B7-9B9A-F5F7BBB849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5319" y="2390373"/>
            <a:ext cx="6897070" cy="424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DCB1D64F-98B6-42A0-89DA-64543A33FD64}"/>
              </a:ext>
            </a:extLst>
          </p:cNvPr>
          <p:cNvGrpSpPr/>
          <p:nvPr/>
        </p:nvGrpSpPr>
        <p:grpSpPr>
          <a:xfrm>
            <a:off x="3368266" y="1156548"/>
            <a:ext cx="5632808" cy="709290"/>
            <a:chOff x="482006" y="933803"/>
            <a:chExt cx="5632808" cy="7092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B7A215A-4306-44B0-B799-4B716285E80F}"/>
                    </a:ext>
                  </a:extLst>
                </p:cNvPr>
                <p:cNvSpPr txBox="1"/>
                <p:nvPr/>
              </p:nvSpPr>
              <p:spPr>
                <a:xfrm>
                  <a:off x="803718" y="1058388"/>
                  <a:ext cx="5021183" cy="468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sz="24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zh-CN" sz="2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acc>
                          </m:e>
                        </m:acc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acc>
                          </m:e>
                        </m:acc>
                        <m:r>
                          <a:rPr lang="en-US" altLang="zh-CN" sz="2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B7A215A-4306-44B0-B799-4B716285E8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718" y="1058388"/>
                  <a:ext cx="5021183" cy="4683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圆角矩形 9">
              <a:extLst>
                <a:ext uri="{FF2B5EF4-FFF2-40B4-BE49-F238E27FC236}">
                  <a16:creationId xmlns:a16="http://schemas.microsoft.com/office/drawing/2014/main" id="{30184A04-4F5C-4BF1-824D-061B3B72F631}"/>
                </a:ext>
              </a:extLst>
            </p:cNvPr>
            <p:cNvSpPr/>
            <p:nvPr/>
          </p:nvSpPr>
          <p:spPr>
            <a:xfrm>
              <a:off x="482006" y="933803"/>
              <a:ext cx="5632808" cy="709290"/>
            </a:xfrm>
            <a:prstGeom prst="round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0EFD304-9653-468B-932F-19B3BA45E6C3}"/>
                  </a:ext>
                </a:extLst>
              </p:cNvPr>
              <p:cNvSpPr/>
              <p:nvPr/>
            </p:nvSpPr>
            <p:spPr>
              <a:xfrm>
                <a:off x="8837308" y="2562947"/>
                <a:ext cx="14879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0EFD304-9653-468B-932F-19B3BA45E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308" y="2562947"/>
                <a:ext cx="1487908" cy="461665"/>
              </a:xfrm>
              <a:prstGeom prst="rect">
                <a:avLst/>
              </a:prstGeom>
              <a:blipFill>
                <a:blip r:embed="rId4"/>
                <a:stretch>
                  <a:fillRect r="-28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56C1F64-C35B-4E22-B54D-AEC5B3502114}"/>
                  </a:ext>
                </a:extLst>
              </p:cNvPr>
              <p:cNvSpPr/>
              <p:nvPr/>
            </p:nvSpPr>
            <p:spPr>
              <a:xfrm>
                <a:off x="7989043" y="3785374"/>
                <a:ext cx="2826543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</m:acc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56C1F64-C35B-4E22-B54D-AEC5B3502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043" y="3785374"/>
                <a:ext cx="2826543" cy="5102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AB34D2A-7F37-4093-A733-6EED0EE0730C}"/>
                  </a:ext>
                </a:extLst>
              </p:cNvPr>
              <p:cNvSpPr/>
              <p:nvPr/>
            </p:nvSpPr>
            <p:spPr>
              <a:xfrm>
                <a:off x="7989043" y="5207874"/>
                <a:ext cx="2969211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</m:acc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AB34D2A-7F37-4093-A733-6EED0EE07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043" y="5207874"/>
                <a:ext cx="2969211" cy="5102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标题 1">
            <a:extLst>
              <a:ext uri="{FF2B5EF4-FFF2-40B4-BE49-F238E27FC236}">
                <a16:creationId xmlns:a16="http://schemas.microsoft.com/office/drawing/2014/main" id="{EEA9D847-2FB9-4218-AF34-D47940A5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00000"/>
          </a:xfrm>
          <a:solidFill>
            <a:schemeClr val="accent5">
              <a:lumMod val="20000"/>
              <a:lumOff val="80000"/>
              <a:alpha val="50196"/>
            </a:schemeClr>
          </a:solidFill>
        </p:spPr>
        <p:txBody>
          <a:bodyPr>
            <a:normAutofit/>
          </a:bodyPr>
          <a:lstStyle/>
          <a:p>
            <a:r>
              <a:rPr lang="zh-CN" altLang="en-US" sz="4000" spc="0" dirty="0"/>
              <a:t>“</a:t>
            </a:r>
            <a:r>
              <a:rPr lang="zh-CN" altLang="en-US" sz="4000" b="1" spc="0" dirty="0"/>
              <a:t>与非门</a:t>
            </a:r>
            <a:r>
              <a:rPr lang="zh-CN" altLang="en-US" sz="4000" spc="0" dirty="0"/>
              <a:t>”作为</a:t>
            </a:r>
            <a:r>
              <a:rPr lang="zh-CN" altLang="en-US" sz="4000" spc="0" dirty="0">
                <a:solidFill>
                  <a:srgbClr val="FF0000"/>
                </a:solidFill>
              </a:rPr>
              <a:t>通用门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609DDB-88EF-4A62-AB63-ECD5AD76416D}"/>
              </a:ext>
            </a:extLst>
          </p:cNvPr>
          <p:cNvSpPr/>
          <p:nvPr/>
        </p:nvSpPr>
        <p:spPr>
          <a:xfrm>
            <a:off x="8837308" y="176724"/>
            <a:ext cx="2319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universal gate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2D8A59-9E85-4C29-85ED-BEF63BB8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8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26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258A33A2-255B-4873-9061-58E01BFFD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1293" y="2453938"/>
            <a:ext cx="6346861" cy="402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6849431A-809B-4C2A-8D6B-D1D2C75FF415}"/>
              </a:ext>
            </a:extLst>
          </p:cNvPr>
          <p:cNvGrpSpPr/>
          <p:nvPr/>
        </p:nvGrpSpPr>
        <p:grpSpPr>
          <a:xfrm>
            <a:off x="3093817" y="1202671"/>
            <a:ext cx="6147128" cy="787879"/>
            <a:chOff x="3338434" y="1038603"/>
            <a:chExt cx="6147128" cy="7878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5BB05277-B884-4253-A367-D012A793063D}"/>
                    </a:ext>
                  </a:extLst>
                </p:cNvPr>
                <p:cNvSpPr txBox="1"/>
                <p:nvPr/>
              </p:nvSpPr>
              <p:spPr>
                <a:xfrm>
                  <a:off x="3384836" y="1204972"/>
                  <a:ext cx="6003951" cy="468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</m:e>
                                </m:acc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acc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  <m:r>
                                      <a:rPr lang="en-US" altLang="zh-CN" sz="2400" b="1" i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1" i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</m:e>
                                </m:acc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acc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lang="en-US" altLang="zh-CN" sz="240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  <m:r>
                                  <a:rPr lang="en-US" altLang="zh-CN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5BB05277-B884-4253-A367-D012A7930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4836" y="1204972"/>
                  <a:ext cx="6003951" cy="4683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圆角矩形 9">
              <a:extLst>
                <a:ext uri="{FF2B5EF4-FFF2-40B4-BE49-F238E27FC236}">
                  <a16:creationId xmlns:a16="http://schemas.microsoft.com/office/drawing/2014/main" id="{5BD6ED1F-10F0-4607-80B4-22612FB32746}"/>
                </a:ext>
              </a:extLst>
            </p:cNvPr>
            <p:cNvSpPr/>
            <p:nvPr/>
          </p:nvSpPr>
          <p:spPr>
            <a:xfrm>
              <a:off x="3338434" y="1038603"/>
              <a:ext cx="6147128" cy="787879"/>
            </a:xfrm>
            <a:prstGeom prst="round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58E89B9-4404-4D37-81A1-962C45E163FD}"/>
                  </a:ext>
                </a:extLst>
              </p:cNvPr>
              <p:cNvSpPr/>
              <p:nvPr/>
            </p:nvSpPr>
            <p:spPr>
              <a:xfrm>
                <a:off x="8672184" y="2628853"/>
                <a:ext cx="16466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58E89B9-4404-4D37-81A1-962C45E16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184" y="2628853"/>
                <a:ext cx="1646605" cy="461665"/>
              </a:xfrm>
              <a:prstGeom prst="rect">
                <a:avLst/>
              </a:prstGeom>
              <a:blipFill>
                <a:blip r:embed="rId4"/>
                <a:stretch>
                  <a:fillRect r="-25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E6CF3A1-DAE5-420B-9352-97CE7DA031FE}"/>
                  </a:ext>
                </a:extLst>
              </p:cNvPr>
              <p:cNvSpPr/>
              <p:nvPr/>
            </p:nvSpPr>
            <p:spPr>
              <a:xfrm>
                <a:off x="7492091" y="3748961"/>
                <a:ext cx="3397212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</m:acc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E6CF3A1-DAE5-420B-9352-97CE7DA031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091" y="3748961"/>
                <a:ext cx="3397212" cy="5102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04AFA62-E5C5-4766-AFAB-55A498BA1663}"/>
                  </a:ext>
                </a:extLst>
              </p:cNvPr>
              <p:cNvSpPr/>
              <p:nvPr/>
            </p:nvSpPr>
            <p:spPr>
              <a:xfrm>
                <a:off x="7492092" y="5154864"/>
                <a:ext cx="3254544" cy="510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</m:acc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04AFA62-E5C5-4766-AFAB-55A498BA1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092" y="5154864"/>
                <a:ext cx="3254544" cy="5102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>
            <a:extLst>
              <a:ext uri="{FF2B5EF4-FFF2-40B4-BE49-F238E27FC236}">
                <a16:creationId xmlns:a16="http://schemas.microsoft.com/office/drawing/2014/main" id="{3DCAB4F1-FDE1-4972-8B00-23613B95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  <a:solidFill>
            <a:schemeClr val="accent5">
              <a:lumMod val="20000"/>
              <a:lumOff val="80000"/>
              <a:alpha val="50196"/>
            </a:schemeClr>
          </a:solidFill>
        </p:spPr>
        <p:txBody>
          <a:bodyPr>
            <a:normAutofit/>
          </a:bodyPr>
          <a:lstStyle/>
          <a:p>
            <a:r>
              <a:rPr lang="zh-CN" altLang="en-US" sz="4000" spc="0" dirty="0"/>
              <a:t>“</a:t>
            </a:r>
            <a:r>
              <a:rPr lang="zh-CN" altLang="en-US" sz="4000" b="1" spc="0" dirty="0"/>
              <a:t>或非门</a:t>
            </a:r>
            <a:r>
              <a:rPr lang="zh-CN" altLang="en-US" sz="4000" spc="0" dirty="0"/>
              <a:t>”作为通用门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D21122-3E92-42B1-87CC-0E62B10F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0B405-C257-4C88-BD11-603E28F90B53}" type="slidenum">
              <a:rPr lang="zh-CN" altLang="en-US" sz="1400" b="1" smtClean="0"/>
              <a:pPr/>
              <a:t>9</a:t>
            </a:fld>
            <a:r>
              <a:rPr lang="zh-CN" altLang="en-US" sz="1400"/>
              <a:t> </a:t>
            </a:r>
            <a:r>
              <a:rPr lang="en-US" altLang="zh-CN"/>
              <a:t>/ 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7034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8099</TotalTime>
  <Words>6872</Words>
  <Application>Microsoft Office PowerPoint</Application>
  <PresentationFormat>Widescreen</PresentationFormat>
  <Paragraphs>1398</Paragraphs>
  <Slides>60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6" baseType="lpstr">
      <vt:lpstr>等线</vt:lpstr>
      <vt:lpstr>等线 Light</vt:lpstr>
      <vt:lpstr>楷体</vt:lpstr>
      <vt:lpstr>微软雅黑</vt:lpstr>
      <vt:lpstr>黑体</vt:lpstr>
      <vt:lpstr>幼圆</vt:lpstr>
      <vt:lpstr>Arial</vt:lpstr>
      <vt:lpstr>Cambria Math</vt:lpstr>
      <vt:lpstr>Georgia</vt:lpstr>
      <vt:lpstr>Impact</vt:lpstr>
      <vt:lpstr>Tahoma</vt:lpstr>
      <vt:lpstr>Times New Roman</vt:lpstr>
      <vt:lpstr>Verdana</vt:lpstr>
      <vt:lpstr>Wingdings</vt:lpstr>
      <vt:lpstr>Office 主题​​</vt:lpstr>
      <vt:lpstr>VISIO</vt:lpstr>
      <vt:lpstr>PowerPoint Presentation</vt:lpstr>
      <vt:lpstr>逻 辑 门</vt:lpstr>
      <vt:lpstr>逻辑电路，及其化简</vt:lpstr>
      <vt:lpstr>基本逻辑运算：3种运算就可以表达所有的逻辑</vt:lpstr>
      <vt:lpstr>正逻辑、负逻辑</vt:lpstr>
      <vt:lpstr>电路(原理)图 schematic</vt:lpstr>
      <vt:lpstr>复合逻辑门</vt:lpstr>
      <vt:lpstr>“与非门”作为通用门</vt:lpstr>
      <vt:lpstr>“或非门”作为通用门</vt:lpstr>
      <vt:lpstr>异或</vt:lpstr>
      <vt:lpstr>异或、同或</vt:lpstr>
      <vt:lpstr>基本逻辑门</vt:lpstr>
      <vt:lpstr>逻 辑 代 数</vt:lpstr>
      <vt:lpstr>逻辑代数：一个封闭的代数系统</vt:lpstr>
      <vt:lpstr>逻辑代数的公理</vt:lpstr>
      <vt:lpstr>逻辑代数的定理</vt:lpstr>
      <vt:lpstr>【提醒】逻辑运算，不是算术运算</vt:lpstr>
      <vt:lpstr>定理2: 等幂律 证明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3个重要规则①</vt:lpstr>
      <vt:lpstr>3个重要规则②</vt:lpstr>
      <vt:lpstr>3个重要规则③</vt:lpstr>
      <vt:lpstr>对偶规则的应用</vt:lpstr>
      <vt:lpstr>表 达 形 式</vt:lpstr>
      <vt:lpstr>逻辑函数表达式的基本形式</vt:lpstr>
      <vt:lpstr>“与-或”                     “或-与”</vt:lpstr>
      <vt:lpstr>GAL器件的原理图</vt:lpstr>
      <vt:lpstr>真值表  →  表达式</vt:lpstr>
      <vt:lpstr>最小项                         最大项</vt:lpstr>
      <vt:lpstr>【例】用逻辑函数的标准式表示</vt:lpstr>
      <vt:lpstr>最小项、最大项</vt:lpstr>
      <vt:lpstr>同一逻辑问题，表达式之间的关系</vt:lpstr>
      <vt:lpstr>转换为：标准“与-或”表达式</vt:lpstr>
      <vt:lpstr>转换为：标准“与-或”表达式</vt:lpstr>
      <vt:lpstr>【练习1】F=A+B ̅C  转化为标准与-或式</vt:lpstr>
      <vt:lpstr>转换为：标准“或-与”表达式</vt:lpstr>
      <vt:lpstr>转换为：标准“或-与”表达式</vt:lpstr>
      <vt:lpstr>【练习2】F=xy+x ̅z  转化为标准或-与式</vt:lpstr>
      <vt:lpstr>“与或”  →  “与或非”</vt:lpstr>
      <vt:lpstr>逻辑的表示方法</vt:lpstr>
      <vt:lpstr>逻辑的表示方法</vt:lpstr>
      <vt:lpstr>逻辑的表示方法</vt:lpstr>
      <vt:lpstr>逻辑的表示方法</vt:lpstr>
      <vt:lpstr>代 数 化 简 </vt:lpstr>
      <vt:lpstr>电路优化</vt:lpstr>
      <vt:lpstr>化简的标准</vt:lpstr>
      <vt:lpstr>PowerPoint Presentation</vt:lpstr>
      <vt:lpstr>【练习3】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常用公式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2-逻辑代数</dc:title>
  <dc:creator>孙 晓光</dc:creator>
  <cp:lastModifiedBy>Sean Sun</cp:lastModifiedBy>
  <cp:revision>387</cp:revision>
  <dcterms:created xsi:type="dcterms:W3CDTF">2020-09-27T00:26:11Z</dcterms:created>
  <dcterms:modified xsi:type="dcterms:W3CDTF">2024-09-08T15:55:55Z</dcterms:modified>
</cp:coreProperties>
</file>