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6"/>
  </p:notesMasterIdLst>
  <p:sldIdLst>
    <p:sldId id="256" r:id="rId2"/>
    <p:sldId id="300" r:id="rId3"/>
    <p:sldId id="301" r:id="rId4"/>
    <p:sldId id="303" r:id="rId5"/>
    <p:sldId id="302" r:id="rId6"/>
    <p:sldId id="298" r:id="rId7"/>
    <p:sldId id="278" r:id="rId8"/>
    <p:sldId id="277" r:id="rId9"/>
    <p:sldId id="275" r:id="rId10"/>
    <p:sldId id="292" r:id="rId11"/>
    <p:sldId id="296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0CECE"/>
    <a:srgbClr val="FBE5D6"/>
    <a:srgbClr val="5B9BD5"/>
    <a:srgbClr val="E3F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371A-19A6-4066-A12B-4316F2657A08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20C4-F312-4EFB-AA12-1CA9399C8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目前，左右两端代码结果是相同的。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5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：四值逻辑（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6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F3CBEBA5-B867-4005-9829-7D6964B307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851644AA-AFB6-4F26-809E-ADC1650D93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11124447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2AC1FB-FB13-463C-8EE2-09C94904B19B}"/>
              </a:ext>
            </a:extLst>
          </p:cNvPr>
          <p:cNvSpPr txBox="1"/>
          <p:nvPr userDrawn="1"/>
        </p:nvSpPr>
        <p:spPr>
          <a:xfrm>
            <a:off x="2169478" y="6214308"/>
            <a:ext cx="225697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Sam2013\Desktop\孙晓光.png">
            <a:extLst>
              <a:ext uri="{FF2B5EF4-FFF2-40B4-BE49-F238E27FC236}">
                <a16:creationId xmlns:a16="http://schemas.microsoft.com/office/drawing/2014/main" id="{6D1A609B-A7E1-4EFF-9483-A3A86A63BC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37" y="6140604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6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0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7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4.xml"/><Relationship Id="rId10" Type="http://schemas.openxmlformats.org/officeDocument/2006/relationships/image" Target="../media/image28.png"/><Relationship Id="rId4" Type="http://schemas.openxmlformats.org/officeDocument/2006/relationships/tags" Target="../tags/tag3.xml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1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73004"/>
            <a:ext cx="12192000" cy="970586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算术逻辑单元</a:t>
            </a:r>
            <a:endParaRPr lang="zh-CN" altLang="en-US" sz="3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6355" y="153347"/>
            <a:ext cx="43080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eorgia" panose="02040502050405020303" pitchFamily="18" charset="0"/>
                <a:ea typeface="微软雅黑" panose="020B0503020204020204" pitchFamily="34" charset="-122"/>
              </a:rPr>
              <a:t>SystemVerilog</a:t>
            </a:r>
            <a:endParaRPr lang="zh-CN" altLang="en-US" sz="3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4204" y="6229762"/>
            <a:ext cx="1224634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2024-9-13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F266CE-C03C-417D-B88E-60472ED45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92" y="2707995"/>
            <a:ext cx="4260497" cy="29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5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BB8F6-B0F6-4E43-8603-774F3B87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98"/>
            <a:ext cx="12192000" cy="900000"/>
          </a:xfrm>
          <a:solidFill>
            <a:srgbClr val="FBE5D6"/>
          </a:solidFill>
        </p:spPr>
        <p:txBody>
          <a:bodyPr>
            <a:normAutofit/>
          </a:bodyPr>
          <a:lstStyle/>
          <a:p>
            <a:pPr algn="l"/>
            <a:r>
              <a:rPr lang="zh-CN" altLang="en-US" sz="4000" spc="0" dirty="0"/>
              <a:t>  非法值 </a:t>
            </a:r>
            <a:r>
              <a:rPr lang="en-US" altLang="zh-CN" sz="4000" spc="0" dirty="0"/>
              <a:t>X</a:t>
            </a:r>
            <a:r>
              <a:rPr lang="zh-CN" altLang="en-US" sz="4000" spc="0" dirty="0"/>
              <a:t>、浮空值 </a:t>
            </a:r>
            <a:r>
              <a:rPr lang="en-US" altLang="zh-CN" sz="4000" spc="0" dirty="0"/>
              <a:t>Z</a:t>
            </a:r>
            <a:endParaRPr lang="zh-CN" altLang="en-US" sz="4000" spc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D8AAE3-C769-4D3E-95D5-7B59CCE9C4E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38190" y="1101715"/>
            <a:ext cx="8512968" cy="3126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zh-CN" altLang="en-US" sz="2800" b="1" dirty="0"/>
              <a:t>：同时被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驱动</a:t>
            </a:r>
            <a:endParaRPr lang="en-US" sz="2800" b="1" dirty="0"/>
          </a:p>
          <a:p>
            <a:pPr lvl="1">
              <a:lnSpc>
                <a:spcPct val="130000"/>
              </a:lnSpc>
            </a:pPr>
            <a:r>
              <a:rPr lang="zh-CN" altLang="en-US" sz="2400" b="1" dirty="0"/>
              <a:t>可能值</a:t>
            </a:r>
            <a:r>
              <a:rPr lang="zh-CN" altLang="en-US" sz="2400" dirty="0"/>
              <a:t>：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、或中间任意值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b="1" dirty="0"/>
              <a:t>危害</a:t>
            </a:r>
            <a:r>
              <a:rPr lang="zh-CN" altLang="en-US" sz="2400" dirty="0"/>
              <a:t>：可能因</a:t>
            </a:r>
            <a:r>
              <a:rPr lang="zh-CN" altLang="en-US" sz="2400" b="1" dirty="0">
                <a:solidFill>
                  <a:srgbClr val="0070C0"/>
                </a:solidFill>
              </a:rPr>
              <a:t>竞争</a:t>
            </a:r>
            <a:r>
              <a:rPr lang="zh-CN" altLang="en-US" sz="2400" dirty="0"/>
              <a:t>使得电路发热并损坏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b="1" dirty="0"/>
              <a:t>结论</a:t>
            </a:r>
            <a:r>
              <a:rPr lang="zh-CN" altLang="en-US" sz="2400" dirty="0"/>
              <a:t>：</a:t>
            </a:r>
            <a:r>
              <a:rPr lang="zh-CN" altLang="en-US" sz="2400" b="1" dirty="0">
                <a:solidFill>
                  <a:srgbClr val="FF0000"/>
                </a:solidFill>
              </a:rPr>
              <a:t>必须避免</a:t>
            </a:r>
            <a:r>
              <a:rPr lang="zh-CN" altLang="en-US" sz="2400" dirty="0"/>
              <a:t>！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b="1" dirty="0"/>
              <a:t>注意</a:t>
            </a:r>
            <a:r>
              <a:rPr lang="zh-CN" altLang="en-US" sz="2400" dirty="0"/>
              <a:t>：在真值表中</a:t>
            </a:r>
            <a:r>
              <a:rPr lang="en-US" altLang="zh-CN" sz="2400" dirty="0"/>
              <a:t>X</a:t>
            </a:r>
            <a:r>
              <a:rPr lang="zh-CN" altLang="en-US" sz="2400" dirty="0"/>
              <a:t>表示无关项，在电路中表示非法值</a:t>
            </a:r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C4497D4-AB41-453D-A27C-3C7EA167AE2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27925666"/>
              </p:ext>
            </p:extLst>
          </p:nvPr>
        </p:nvGraphicFramePr>
        <p:xfrm>
          <a:off x="9141176" y="2366162"/>
          <a:ext cx="2912634" cy="16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VISIO" r:id="rId8" imgW="1057320" imgH="607320" progId="Visio.Drawing.6">
                  <p:embed/>
                </p:oleObj>
              </mc:Choice>
              <mc:Fallback>
                <p:oleObj name="VISIO" r:id="rId8" imgW="1057320" imgH="607320" progId="Visio.Drawing.6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6C4497D4-AB41-453D-A27C-3C7EA167A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176" y="2366162"/>
                        <a:ext cx="2912634" cy="167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511AAF6-AFA6-4076-B2F3-7D0B9AA5EF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4798" y="-4598"/>
            <a:ext cx="6677202" cy="2005732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E6ABD6B-DF4E-4C7B-955E-413F1CE54F31}"/>
              </a:ext>
            </a:extLst>
          </p:cNvPr>
          <p:cNvSpPr/>
          <p:nvPr/>
        </p:nvSpPr>
        <p:spPr>
          <a:xfrm>
            <a:off x="5514798" y="884044"/>
            <a:ext cx="6321286" cy="262792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1FF2448E-E4FB-4DD2-8CAF-4E7ED49B987E}"/>
              </a:ext>
            </a:extLst>
          </p:cNvPr>
          <p:cNvSpPr/>
          <p:nvPr/>
        </p:nvSpPr>
        <p:spPr>
          <a:xfrm rot="2742219">
            <a:off x="10745929" y="2431548"/>
            <a:ext cx="1490347" cy="1487473"/>
          </a:xfrm>
          <a:prstGeom prst="plus">
            <a:avLst>
              <a:gd name="adj" fmla="val 43569"/>
            </a:avLst>
          </a:prstGeom>
          <a:solidFill>
            <a:srgbClr val="D0CECE">
              <a:alpha val="40000"/>
            </a:srgbClr>
          </a:solidFill>
          <a:ln>
            <a:solidFill>
              <a:srgbClr val="7F7F7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E3F90F-86EC-4D58-992D-6708881820F0}"/>
              </a:ext>
            </a:extLst>
          </p:cNvPr>
          <p:cNvGrpSpPr/>
          <p:nvPr/>
        </p:nvGrpSpPr>
        <p:grpSpPr>
          <a:xfrm>
            <a:off x="138190" y="4170538"/>
            <a:ext cx="11824959" cy="2658853"/>
            <a:chOff x="138190" y="4170538"/>
            <a:chExt cx="11824959" cy="265885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F3FB95A-B763-4C4D-94E6-4D38F2C7DD65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>
            <a:xfrm>
              <a:off x="138190" y="4170538"/>
              <a:ext cx="8512968" cy="26588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Z</a:t>
              </a:r>
              <a:r>
                <a:rPr lang="zh-CN" altLang="en-US" sz="2800" b="1" dirty="0"/>
                <a:t>：高阻态。</a:t>
              </a:r>
              <a:r>
                <a:rPr lang="zh-CN" altLang="en-US" sz="2800" dirty="0"/>
                <a:t>既没有被</a:t>
              </a:r>
              <a:r>
                <a:rPr lang="en-US" sz="2800" dirty="0"/>
                <a:t> 1 </a:t>
              </a:r>
              <a:r>
                <a:rPr lang="zh-CN" altLang="en-US" sz="2800" dirty="0"/>
                <a:t>驱动，也没有被</a:t>
              </a:r>
              <a:r>
                <a:rPr lang="en-US" sz="2800" dirty="0"/>
                <a:t> 0 </a:t>
              </a:r>
              <a:r>
                <a:rPr lang="zh-CN" altLang="en-US" sz="2800" dirty="0"/>
                <a:t>驱动</a:t>
              </a:r>
              <a:endParaRPr lang="en-US" sz="2800" dirty="0"/>
            </a:p>
            <a:p>
              <a:pPr lvl="1">
                <a:lnSpc>
                  <a:spcPct val="130000"/>
                </a:lnSpc>
              </a:pPr>
              <a:r>
                <a:rPr lang="zh-CN" altLang="en-US" sz="2400" b="1" dirty="0"/>
                <a:t>可能值</a:t>
              </a:r>
              <a:r>
                <a:rPr lang="zh-CN" altLang="en-US" sz="2400" dirty="0"/>
                <a:t>：</a:t>
              </a:r>
              <a:r>
                <a:rPr lang="en-US" altLang="zh-CN" sz="2400" dirty="0"/>
                <a:t>0</a:t>
              </a:r>
              <a:r>
                <a:rPr lang="zh-CN" altLang="en-US" sz="2400" dirty="0"/>
                <a:t>、</a:t>
              </a:r>
              <a:r>
                <a:rPr lang="en-US" altLang="zh-CN" sz="2400" dirty="0"/>
                <a:t>1</a:t>
              </a:r>
              <a:r>
                <a:rPr lang="zh-CN" altLang="en-US" sz="2400" dirty="0"/>
                <a:t>、或中间任意值</a:t>
              </a:r>
              <a:endParaRPr lang="en-US" altLang="zh-CN" sz="2400" dirty="0"/>
            </a:p>
            <a:p>
              <a:pPr lvl="1">
                <a:lnSpc>
                  <a:spcPct val="130000"/>
                </a:lnSpc>
              </a:pPr>
              <a:r>
                <a:rPr lang="zh-CN" altLang="en-US" sz="2400" b="1" dirty="0"/>
                <a:t>原因</a:t>
              </a:r>
              <a:r>
                <a:rPr lang="zh-CN" altLang="en-US" sz="2400" dirty="0"/>
                <a:t>：忘记将电压连接到输入端。</a:t>
              </a:r>
              <a:endParaRPr lang="en-US" altLang="zh-CN" sz="2400" dirty="0"/>
            </a:p>
            <a:p>
              <a:pPr marL="457200" lvl="1" indent="0">
                <a:lnSpc>
                  <a:spcPct val="130000"/>
                </a:lnSpc>
                <a:buNone/>
              </a:pPr>
              <a:r>
                <a:rPr lang="zh-CN" altLang="en-US" sz="2400" dirty="0"/>
                <a:t>                  也可能是电路的需要，如三态缓冲器。</a:t>
              </a:r>
              <a:endParaRPr lang="en-US" altLang="zh-CN" sz="2400" dirty="0"/>
            </a:p>
          </p:txBody>
        </p:sp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7BF7686A-5B07-4CFA-B186-B8FD96175A56}"/>
                </a:ext>
              </a:extLst>
            </p:cNvPr>
            <p:cNvGraphicFramePr>
              <a:graphicFrameLocks noChangeAspect="1"/>
            </p:cNvGraphicFramePr>
            <p:nvPr>
              <p:custDataLst>
                <p:tags r:id="rId5"/>
              </p:custDataLst>
              <p:extLst>
                <p:ext uri="{D42A27DB-BD31-4B8C-83A1-F6EECF244321}">
                  <p14:modId xmlns:p14="http://schemas.microsoft.com/office/powerpoint/2010/main" val="308678175"/>
                </p:ext>
              </p:extLst>
            </p:nvPr>
          </p:nvGraphicFramePr>
          <p:xfrm>
            <a:off x="8136828" y="4304874"/>
            <a:ext cx="1633813" cy="2462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3" name="VISIO" r:id="rId11" imgW="828720" imgH="1305720" progId="Visio.Drawing.6">
                    <p:embed/>
                  </p:oleObj>
                </mc:Choice>
                <mc:Fallback>
                  <p:oleObj name="VISIO" r:id="rId11" imgW="828720" imgH="1305720" progId="Visio.Drawing.6">
                    <p:embed/>
                    <p:pic>
                      <p:nvPicPr>
                        <p:cNvPr id="7" name="Object 4">
                          <a:extLst>
                            <a:ext uri="{FF2B5EF4-FFF2-40B4-BE49-F238E27FC236}">
                              <a16:creationId xmlns:a16="http://schemas.microsoft.com/office/drawing/2014/main" id="{7BF7686A-5B07-4CFA-B186-B8FD96175A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6828" y="4304874"/>
                          <a:ext cx="1633813" cy="2462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半闭框 7">
              <a:extLst>
                <a:ext uri="{FF2B5EF4-FFF2-40B4-BE49-F238E27FC236}">
                  <a16:creationId xmlns:a16="http://schemas.microsoft.com/office/drawing/2014/main" id="{1B5E3D02-30E3-4AC9-93B6-99ED77ACBD2D}"/>
                </a:ext>
              </a:extLst>
            </p:cNvPr>
            <p:cNvSpPr/>
            <p:nvPr/>
          </p:nvSpPr>
          <p:spPr>
            <a:xfrm rot="8428624" flipH="1">
              <a:off x="10927152" y="5206583"/>
              <a:ext cx="1035997" cy="657117"/>
            </a:xfrm>
            <a:prstGeom prst="halfFrame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077A10E3-415F-4689-91E0-70710ADB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A4401-F0F9-4F64-889A-6571215C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rgbClr val="FBE5D6"/>
          </a:solidFill>
        </p:spPr>
        <p:txBody>
          <a:bodyPr>
            <a:normAutofit/>
          </a:bodyPr>
          <a:lstStyle/>
          <a:p>
            <a:r>
              <a:rPr lang="zh-CN" altLang="en-US" sz="4000" b="1" dirty="0"/>
              <a:t>三态门</a:t>
            </a:r>
            <a:r>
              <a:rPr lang="zh-CN" altLang="en-US" sz="4000" dirty="0"/>
              <a:t>缓冲器  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Tristate Buffer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sz="4000" spc="0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1B530-484D-4EAB-B198-0DB641DEC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3" y="1410069"/>
            <a:ext cx="2090475" cy="33790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44A29D-E589-46D3-8A8A-057DF7637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318" y="1292355"/>
            <a:ext cx="2169018" cy="34449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F004AC7-C050-4712-97B5-D4020295378D}"/>
              </a:ext>
            </a:extLst>
          </p:cNvPr>
          <p:cNvSpPr txBox="1"/>
          <p:nvPr/>
        </p:nvSpPr>
        <p:spPr>
          <a:xfrm>
            <a:off x="1617785" y="1086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使能端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3F3F4-CED8-49D6-874A-6BD502297C40}"/>
              </a:ext>
            </a:extLst>
          </p:cNvPr>
          <p:cNvSpPr txBox="1"/>
          <p:nvPr/>
        </p:nvSpPr>
        <p:spPr>
          <a:xfrm>
            <a:off x="484659" y="5112738"/>
            <a:ext cx="9583073" cy="1494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输出有：逻辑</a:t>
            </a:r>
            <a:r>
              <a:rPr lang="en-US" altLang="zh-CN" sz="2400" dirty="0"/>
              <a:t>1</a:t>
            </a:r>
            <a:r>
              <a:rPr lang="zh-CN" altLang="en-US" sz="2400" dirty="0"/>
              <a:t>、逻辑</a:t>
            </a:r>
            <a:r>
              <a:rPr lang="en-US" altLang="zh-CN" sz="2400" dirty="0"/>
              <a:t>0</a:t>
            </a:r>
            <a:r>
              <a:rPr lang="zh-CN" altLang="en-US" sz="2400" dirty="0"/>
              <a:t>、高阻抗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/>
              <a:t>E</a:t>
            </a:r>
            <a:r>
              <a:rPr lang="zh-CN" altLang="en-US" sz="2400" dirty="0"/>
              <a:t>有效</a:t>
            </a:r>
            <a:r>
              <a:rPr lang="en-US" altLang="zh-CN" sz="2400" dirty="0"/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如，逻辑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时，输出取决于输入</a:t>
            </a:r>
            <a:endParaRPr lang="en-US" altLang="zh-CN" sz="2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/>
              <a:t>E</a:t>
            </a:r>
            <a:r>
              <a:rPr lang="zh-CN" altLang="en-US" sz="2400" dirty="0"/>
              <a:t>无效</a:t>
            </a:r>
            <a:r>
              <a:rPr lang="en-US" altLang="zh-CN" sz="2400" dirty="0"/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如，逻辑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dirty="0"/>
              <a:t>)</a:t>
            </a:r>
            <a:r>
              <a:rPr lang="zh-CN" altLang="en-US" sz="2400" dirty="0"/>
              <a:t>时，输出高阻抗，即属于与后面连接的电路断开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145CC95-51B1-469C-AFBA-E2F26CB917BB}"/>
              </a:ext>
            </a:extLst>
          </p:cNvPr>
          <p:cNvGrpSpPr/>
          <p:nvPr/>
        </p:nvGrpSpPr>
        <p:grpSpPr>
          <a:xfrm>
            <a:off x="8053834" y="1086430"/>
            <a:ext cx="3653507" cy="4645689"/>
            <a:chOff x="8085856" y="1554698"/>
            <a:chExt cx="3518912" cy="445437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E01F0C1-E805-4DDD-9646-5D1D559B4087}"/>
                </a:ext>
              </a:extLst>
            </p:cNvPr>
            <p:cNvSpPr txBox="1"/>
            <p:nvPr/>
          </p:nvSpPr>
          <p:spPr>
            <a:xfrm>
              <a:off x="8085856" y="1554698"/>
              <a:ext cx="3518912" cy="460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/>
                <a:t>常用于多个信号共享一条总线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3E64FAF-5D68-417B-AFB7-0432159D27E4}"/>
                </a:ext>
              </a:extLst>
            </p:cNvPr>
            <p:cNvGrpSpPr/>
            <p:nvPr/>
          </p:nvGrpSpPr>
          <p:grpSpPr>
            <a:xfrm>
              <a:off x="8591270" y="2155510"/>
              <a:ext cx="2955495" cy="3853566"/>
              <a:chOff x="8591270" y="2155510"/>
              <a:chExt cx="2955495" cy="3853566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1229595-BBA7-4A0D-B6C3-DF3D84000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1270" y="2155510"/>
                <a:ext cx="2832868" cy="3853566"/>
              </a:xfrm>
              <a:prstGeom prst="rect">
                <a:avLst/>
              </a:prstGeom>
            </p:spPr>
          </p:pic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3A735028-48F2-414C-A261-3A2A23D598AF}"/>
                  </a:ext>
                </a:extLst>
              </p:cNvPr>
              <p:cNvCxnSpPr/>
              <p:nvPr/>
            </p:nvCxnSpPr>
            <p:spPr>
              <a:xfrm>
                <a:off x="10442524" y="4401178"/>
                <a:ext cx="110424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D494E04-FCB3-480F-9030-9D456B902BCC}"/>
              </a:ext>
            </a:extLst>
          </p:cNvPr>
          <p:cNvSpPr/>
          <p:nvPr/>
        </p:nvSpPr>
        <p:spPr>
          <a:xfrm>
            <a:off x="1007873" y="4083562"/>
            <a:ext cx="2024982" cy="642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60A8CE4-9237-4DAC-AAF7-39E7F695779F}"/>
              </a:ext>
            </a:extLst>
          </p:cNvPr>
          <p:cNvSpPr/>
          <p:nvPr/>
        </p:nvSpPr>
        <p:spPr>
          <a:xfrm>
            <a:off x="4323155" y="3446897"/>
            <a:ext cx="2024982" cy="6253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C1D97A6A-7834-41CC-8984-8EF81810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07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794F9-8CDB-468C-83D5-DC7F9554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数值</a:t>
            </a:r>
            <a:r>
              <a:rPr lang="zh-CN" altLang="en-US" dirty="0"/>
              <a:t>的表示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24F2E5-E20B-4A16-9229-CB077DD5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06" y="900000"/>
            <a:ext cx="9146487" cy="577909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FB7E44-FAF9-454C-84C8-B8B64204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18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45511-92EE-4FFE-983E-81B6E6DB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常用运算符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F89B3C2-2C17-4398-AEE8-C2EA32270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41119"/>
              </p:ext>
            </p:extLst>
          </p:nvPr>
        </p:nvGraphicFramePr>
        <p:xfrm>
          <a:off x="617805" y="965513"/>
          <a:ext cx="5038982" cy="583205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2011">
                  <a:extLst>
                    <a:ext uri="{9D8B030D-6E8A-4147-A177-3AD203B41FA5}">
                      <a16:colId xmlns:a16="http://schemas.microsoft.com/office/drawing/2014/main" val="2955623910"/>
                    </a:ext>
                  </a:extLst>
                </a:gridCol>
                <a:gridCol w="1010951">
                  <a:extLst>
                    <a:ext uri="{9D8B030D-6E8A-4147-A177-3AD203B41FA5}">
                      <a16:colId xmlns:a16="http://schemas.microsoft.com/office/drawing/2014/main" val="2350943524"/>
                    </a:ext>
                  </a:extLst>
                </a:gridCol>
                <a:gridCol w="2516020">
                  <a:extLst>
                    <a:ext uri="{9D8B030D-6E8A-4147-A177-3AD203B41FA5}">
                      <a16:colId xmlns:a16="http://schemas.microsoft.com/office/drawing/2014/main" val="1741375368"/>
                    </a:ext>
                  </a:extLst>
                </a:gridCol>
              </a:tblGrid>
              <a:tr h="58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symbol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92711"/>
                  </a:ext>
                </a:extLst>
              </a:tr>
              <a:tr h="181299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Arithmetic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+</a:t>
                      </a:r>
                    </a:p>
                    <a:p>
                      <a:pPr marL="180975" indent="0"/>
                      <a:r>
                        <a:rPr lang="en-US" altLang="zh-CN" dirty="0"/>
                        <a:t>-</a:t>
                      </a:r>
                    </a:p>
                    <a:p>
                      <a:pPr marL="180975" indent="0"/>
                      <a:r>
                        <a:rPr lang="en-US" altLang="zh-CN" dirty="0"/>
                        <a:t>*</a:t>
                      </a:r>
                    </a:p>
                    <a:p>
                      <a:pPr marL="180975" indent="0"/>
                      <a:r>
                        <a:rPr lang="en-US" altLang="zh-CN" dirty="0"/>
                        <a:t>/</a:t>
                      </a:r>
                    </a:p>
                    <a:p>
                      <a:pPr marL="180975" indent="0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%</a:t>
                      </a:r>
                    </a:p>
                    <a:p>
                      <a:pPr marL="180975" indent="0"/>
                      <a:r>
                        <a:rPr lang="en-US" altLang="zh-CN" dirty="0"/>
                        <a:t>**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addition</a:t>
                      </a:r>
                    </a:p>
                    <a:p>
                      <a:r>
                        <a:rPr lang="en-US" altLang="zh-CN" dirty="0"/>
                        <a:t>subtraction</a:t>
                      </a:r>
                    </a:p>
                    <a:p>
                      <a:r>
                        <a:rPr lang="en-US" altLang="zh-CN" dirty="0"/>
                        <a:t>multiplication</a:t>
                      </a:r>
                    </a:p>
                    <a:p>
                      <a:r>
                        <a:rPr lang="en-US" altLang="zh-CN" dirty="0"/>
                        <a:t>division</a:t>
                      </a:r>
                    </a:p>
                    <a:p>
                      <a:r>
                        <a:rPr lang="en-US" altLang="zh-CN" dirty="0"/>
                        <a:t>modulus</a:t>
                      </a:r>
                    </a:p>
                    <a:p>
                      <a:r>
                        <a:rPr lang="en-US" altLang="zh-CN" dirty="0"/>
                        <a:t>exponentiation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210884"/>
                  </a:ext>
                </a:extLst>
              </a:tr>
              <a:tr h="124046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Shift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&gt;&gt;</a:t>
                      </a:r>
                    </a:p>
                    <a:p>
                      <a:pPr marL="180975" indent="0"/>
                      <a:r>
                        <a:rPr lang="en-US" altLang="zh-CN" dirty="0"/>
                        <a:t>&lt;&lt;</a:t>
                      </a:r>
                    </a:p>
                    <a:p>
                      <a:pPr marL="180975" indent="0"/>
                      <a:r>
                        <a:rPr lang="en-US" altLang="zh-CN" dirty="0"/>
                        <a:t>&gt;&gt;&gt;</a:t>
                      </a:r>
                    </a:p>
                    <a:p>
                      <a:pPr marL="180975" indent="0"/>
                      <a:r>
                        <a:rPr lang="en-US" altLang="zh-CN" dirty="0"/>
                        <a:t>&lt;&lt;&lt;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logical right shift</a:t>
                      </a:r>
                    </a:p>
                    <a:p>
                      <a:r>
                        <a:rPr lang="en-US" altLang="zh-CN" dirty="0"/>
                        <a:t>logical left shift</a:t>
                      </a:r>
                    </a:p>
                    <a:p>
                      <a:r>
                        <a:rPr lang="en-US" altLang="zh-CN" dirty="0"/>
                        <a:t>arithmetic right shift</a:t>
                      </a:r>
                    </a:p>
                    <a:p>
                      <a:r>
                        <a:rPr lang="en-US" altLang="zh-CN" dirty="0"/>
                        <a:t>arithmetic left shift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388493"/>
                  </a:ext>
                </a:extLst>
              </a:tr>
              <a:tr h="1240468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Relational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&gt;</a:t>
                      </a:r>
                    </a:p>
                    <a:p>
                      <a:pPr marL="180975" indent="0"/>
                      <a:r>
                        <a:rPr lang="en-US" altLang="zh-CN" dirty="0"/>
                        <a:t>&lt;</a:t>
                      </a:r>
                    </a:p>
                    <a:p>
                      <a:pPr marL="180975" indent="0"/>
                      <a:r>
                        <a:rPr lang="en-US" altLang="zh-CN" dirty="0"/>
                        <a:t>&gt;=</a:t>
                      </a:r>
                    </a:p>
                    <a:p>
                      <a:pPr marL="180975" indent="0"/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greater than</a:t>
                      </a:r>
                    </a:p>
                    <a:p>
                      <a:r>
                        <a:rPr lang="en-US" altLang="zh-CN" dirty="0"/>
                        <a:t>less than</a:t>
                      </a:r>
                    </a:p>
                    <a:p>
                      <a:r>
                        <a:rPr lang="en-US" altLang="zh-CN" dirty="0"/>
                        <a:t>greater than or equal to</a:t>
                      </a:r>
                    </a:p>
                    <a:p>
                      <a:r>
                        <a:rPr lang="en-US" altLang="zh-CN" dirty="0"/>
                        <a:t>less than or equal to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564890"/>
                  </a:ext>
                </a:extLst>
              </a:tr>
              <a:tr h="954206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Reduction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&amp;</a:t>
                      </a:r>
                    </a:p>
                    <a:p>
                      <a:pPr marL="180975" indent="0"/>
                      <a:r>
                        <a:rPr lang="en-US" altLang="zh-CN" dirty="0"/>
                        <a:t>|</a:t>
                      </a:r>
                    </a:p>
                    <a:p>
                      <a:pPr marL="180975" indent="0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reduction and</a:t>
                      </a:r>
                    </a:p>
                    <a:p>
                      <a:r>
                        <a:rPr lang="en-US" altLang="zh-CN" dirty="0"/>
                        <a:t>reduction or</a:t>
                      </a:r>
                    </a:p>
                    <a:p>
                      <a:r>
                        <a:rPr lang="en-US" altLang="zh-CN" dirty="0"/>
                        <a:t>reduction </a:t>
                      </a:r>
                      <a:r>
                        <a:rPr lang="en-US" altLang="zh-CN" dirty="0" err="1"/>
                        <a:t>xor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426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4BDE1F4-5EEB-4F8A-8D87-F78B839EF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14462"/>
              </p:ext>
            </p:extLst>
          </p:nvPr>
        </p:nvGraphicFramePr>
        <p:xfrm>
          <a:off x="6472429" y="965513"/>
          <a:ext cx="5038982" cy="582717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92474">
                  <a:extLst>
                    <a:ext uri="{9D8B030D-6E8A-4147-A177-3AD203B41FA5}">
                      <a16:colId xmlns:a16="http://schemas.microsoft.com/office/drawing/2014/main" val="2955623910"/>
                    </a:ext>
                  </a:extLst>
                </a:gridCol>
                <a:gridCol w="1022311">
                  <a:extLst>
                    <a:ext uri="{9D8B030D-6E8A-4147-A177-3AD203B41FA5}">
                      <a16:colId xmlns:a16="http://schemas.microsoft.com/office/drawing/2014/main" val="2350943524"/>
                    </a:ext>
                  </a:extLst>
                </a:gridCol>
                <a:gridCol w="2424197">
                  <a:extLst>
                    <a:ext uri="{9D8B030D-6E8A-4147-A177-3AD203B41FA5}">
                      <a16:colId xmlns:a16="http://schemas.microsoft.com/office/drawing/2014/main" val="1741375368"/>
                    </a:ext>
                  </a:extLst>
                </a:gridCol>
              </a:tblGrid>
              <a:tr h="5839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symbol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92711"/>
                  </a:ext>
                </a:extLst>
              </a:tr>
              <a:tr h="1278331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Equality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==</a:t>
                      </a:r>
                    </a:p>
                    <a:p>
                      <a:pPr marL="180975" indent="0"/>
                      <a:r>
                        <a:rPr lang="en-US" altLang="zh-CN" dirty="0"/>
                        <a:t>!=</a:t>
                      </a:r>
                    </a:p>
                    <a:p>
                      <a:pPr marL="180975" indent="0"/>
                      <a:r>
                        <a:rPr lang="en-US" altLang="zh-CN" dirty="0"/>
                        <a:t>===</a:t>
                      </a:r>
                    </a:p>
                    <a:p>
                      <a:pPr marL="180975" indent="0"/>
                      <a:r>
                        <a:rPr lang="en-US" altLang="zh-CN" dirty="0"/>
                        <a:t>!===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equality</a:t>
                      </a:r>
                    </a:p>
                    <a:p>
                      <a:r>
                        <a:rPr lang="en-US" altLang="zh-CN" dirty="0"/>
                        <a:t>inequality</a:t>
                      </a:r>
                    </a:p>
                    <a:p>
                      <a:r>
                        <a:rPr lang="en-US" altLang="zh-CN" dirty="0"/>
                        <a:t>case equality</a:t>
                      </a:r>
                    </a:p>
                    <a:p>
                      <a:r>
                        <a:rPr lang="en-US" altLang="zh-CN" dirty="0"/>
                        <a:t>case inequality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210884"/>
                  </a:ext>
                </a:extLst>
              </a:tr>
              <a:tr h="1042062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Logical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!</a:t>
                      </a:r>
                    </a:p>
                    <a:p>
                      <a:pPr marL="180975" indent="0"/>
                      <a:r>
                        <a:rPr lang="en-US" altLang="zh-CN" dirty="0"/>
                        <a:t>&amp;&amp;</a:t>
                      </a:r>
                    </a:p>
                    <a:p>
                      <a:pPr marL="180975" indent="0"/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logical negation</a:t>
                      </a:r>
                    </a:p>
                    <a:p>
                      <a:r>
                        <a:rPr lang="en-US" altLang="zh-CN" dirty="0"/>
                        <a:t>logical and</a:t>
                      </a:r>
                    </a:p>
                    <a:p>
                      <a:r>
                        <a:rPr lang="en-US" altLang="zh-CN" dirty="0"/>
                        <a:t>logical or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564890"/>
                  </a:ext>
                </a:extLst>
              </a:tr>
              <a:tr h="129006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Bitwise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~</a:t>
                      </a:r>
                    </a:p>
                    <a:p>
                      <a:pPr marL="180975" indent="0"/>
                      <a:r>
                        <a:rPr lang="en-US" altLang="zh-CN" dirty="0"/>
                        <a:t>&amp;</a:t>
                      </a:r>
                    </a:p>
                    <a:p>
                      <a:pPr marL="180975" indent="0"/>
                      <a:r>
                        <a:rPr lang="en-US" altLang="zh-CN" dirty="0"/>
                        <a:t>|</a:t>
                      </a:r>
                    </a:p>
                    <a:p>
                      <a:pPr marL="180975" indent="0"/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bitwise negation</a:t>
                      </a:r>
                    </a:p>
                    <a:p>
                      <a:r>
                        <a:rPr lang="en-US" altLang="zh-CN" dirty="0"/>
                        <a:t>bitwise and</a:t>
                      </a:r>
                    </a:p>
                    <a:p>
                      <a:r>
                        <a:rPr lang="en-US" altLang="zh-CN" dirty="0"/>
                        <a:t>bitwise or</a:t>
                      </a:r>
                    </a:p>
                    <a:p>
                      <a:r>
                        <a:rPr lang="en-US" altLang="zh-CN" dirty="0"/>
                        <a:t>bitwise </a:t>
                      </a:r>
                      <a:r>
                        <a:rPr lang="en-US" altLang="zh-CN" dirty="0" err="1"/>
                        <a:t>xor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711768"/>
                  </a:ext>
                </a:extLst>
              </a:tr>
              <a:tr h="928536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Concatenation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{ }</a:t>
                      </a:r>
                    </a:p>
                    <a:p>
                      <a:pPr marL="180975" indent="0"/>
                      <a:r>
                        <a:rPr lang="en-US" altLang="zh-CN" dirty="0"/>
                        <a:t>{ { } }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concatenation</a:t>
                      </a:r>
                    </a:p>
                    <a:p>
                      <a:r>
                        <a:rPr lang="en-US" altLang="zh-CN" dirty="0"/>
                        <a:t>replication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42698"/>
                  </a:ext>
                </a:extLst>
              </a:tr>
              <a:tr h="704259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Conditional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975" indent="0"/>
                      <a:r>
                        <a:rPr lang="en-US" altLang="zh-CN" dirty="0"/>
                        <a:t>? :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conditional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578982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9A52B1-006F-4D75-836C-B39C5AA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31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45511-92EE-4FFE-983E-81B6E6DB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bitwise</a:t>
            </a:r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en-US" altLang="zh-CN" sz="4000">
                <a:latin typeface="Arial" panose="020B0604020202020204" pitchFamily="34" charset="0"/>
                <a:cs typeface="Arial" panose="020B0604020202020204" pitchFamily="34" charset="0"/>
              </a:rPr>
              <a:t> operation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852A781-40DC-4AF6-9472-83DD2EC35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315883"/>
                  </p:ext>
                </p:extLst>
              </p:nvPr>
            </p:nvGraphicFramePr>
            <p:xfrm>
              <a:off x="555326" y="1394017"/>
              <a:ext cx="11025180" cy="4785282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7530">
                      <a:extLst>
                        <a:ext uri="{9D8B030D-6E8A-4147-A177-3AD203B41FA5}">
                          <a16:colId xmlns:a16="http://schemas.microsoft.com/office/drawing/2014/main" val="1932382909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988031686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3711148474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3718779229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3198603890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4165402630"/>
                        </a:ext>
                      </a:extLst>
                    </a:gridCol>
                  </a:tblGrid>
                  <a:tr h="11274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3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320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320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3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&amp;&amp;</m:t>
                                </m:r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zh-CN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12128"/>
                      </a:ext>
                    </a:extLst>
                  </a:tr>
                  <a:tr h="914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(false)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(true)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705053"/>
                      </a:ext>
                    </a:extLst>
                  </a:tr>
                  <a:tr h="914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(false)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(false)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2628034"/>
                      </a:ext>
                    </a:extLst>
                  </a:tr>
                  <a:tr h="914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(false)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(true)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035751"/>
                      </a:ext>
                    </a:extLst>
                  </a:tr>
                  <a:tr h="914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(true)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(true)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852A781-40DC-4AF6-9472-83DD2EC35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315883"/>
                  </p:ext>
                </p:extLst>
              </p:nvPr>
            </p:nvGraphicFramePr>
            <p:xfrm>
              <a:off x="555326" y="1394017"/>
              <a:ext cx="11025180" cy="4785282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7530">
                      <a:extLst>
                        <a:ext uri="{9D8B030D-6E8A-4147-A177-3AD203B41FA5}">
                          <a16:colId xmlns:a16="http://schemas.microsoft.com/office/drawing/2014/main" val="1932382909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988031686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3711148474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3718779229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3198603890"/>
                        </a:ext>
                      </a:extLst>
                    </a:gridCol>
                    <a:gridCol w="1837530">
                      <a:extLst>
                        <a:ext uri="{9D8B030D-6E8A-4147-A177-3AD203B41FA5}">
                          <a16:colId xmlns:a16="http://schemas.microsoft.com/office/drawing/2014/main" val="4165402630"/>
                        </a:ext>
                      </a:extLst>
                    </a:gridCol>
                  </a:tblGrid>
                  <a:tr h="11274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541" r="-499338" b="-32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332" t="-541" r="-400997" b="-32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99669" t="-541" r="-299669" b="-32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664" t="-541" r="-200664" b="-32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338" t="-541" r="-100000" b="-32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997" t="-541" r="-332" b="-3259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12128"/>
                      </a:ext>
                    </a:extLst>
                  </a:tr>
                  <a:tr h="914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(false)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(true)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705053"/>
                      </a:ext>
                    </a:extLst>
                  </a:tr>
                  <a:tr h="914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(false)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(false)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2628034"/>
                      </a:ext>
                    </a:extLst>
                  </a:tr>
                  <a:tr h="914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000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(false)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(true)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0035751"/>
                      </a:ext>
                    </a:extLst>
                  </a:tr>
                  <a:tr h="9144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001</a:t>
                          </a:r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011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(true)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/>
                            <a:t>1 </a:t>
                          </a:r>
                          <a:r>
                            <a:rPr lang="en-US" altLang="zh-CN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(true)</a:t>
                          </a:r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223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1B2F58-A4BE-4C59-BF70-83FD41B9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99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11DE3-4A6A-4612-B965-84D3377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2</a:t>
            </a:r>
            <a:r>
              <a:rPr lang="zh-CN" altLang="en-US" sz="3600" dirty="0"/>
              <a:t>：七段数码管 </a:t>
            </a:r>
            <a:r>
              <a:rPr lang="en-US" altLang="zh-CN" dirty="0"/>
              <a:t>(</a:t>
            </a:r>
            <a:r>
              <a:rPr lang="zh-CN" altLang="en-US" b="1" dirty="0"/>
              <a:t>分层设计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B96A1B-905F-415E-A9C9-61420E71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993" y="939302"/>
            <a:ext cx="3670723" cy="2070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607887-3BE5-4196-9450-F20DFEA0A2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682" y="3157052"/>
            <a:ext cx="3015378" cy="3662976"/>
          </a:xfrm>
          <a:prstGeom prst="rect">
            <a:avLst/>
          </a:prstGeom>
        </p:spPr>
      </p:pic>
      <p:sp>
        <p:nvSpPr>
          <p:cNvPr id="3" name="矩形: 折角 2">
            <a:extLst>
              <a:ext uri="{FF2B5EF4-FFF2-40B4-BE49-F238E27FC236}">
                <a16:creationId xmlns:a16="http://schemas.microsoft.com/office/drawing/2014/main" id="{955BEDF5-0327-44B4-83DA-E1AF482C3E8F}"/>
              </a:ext>
            </a:extLst>
          </p:cNvPr>
          <p:cNvSpPr/>
          <p:nvPr/>
        </p:nvSpPr>
        <p:spPr>
          <a:xfrm>
            <a:off x="369168" y="3066932"/>
            <a:ext cx="3311150" cy="3775023"/>
          </a:xfrm>
          <a:prstGeom prst="foldedCorne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C9B8488-D169-4715-80AB-056C006DDB3A}"/>
              </a:ext>
            </a:extLst>
          </p:cNvPr>
          <p:cNvGrpSpPr/>
          <p:nvPr/>
        </p:nvGrpSpPr>
        <p:grpSpPr>
          <a:xfrm>
            <a:off x="8511682" y="1151021"/>
            <a:ext cx="3589010" cy="4653431"/>
            <a:chOff x="8511682" y="1151021"/>
            <a:chExt cx="3589010" cy="465343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088F5A0-127E-4953-80D9-BAA88E15B2F5}"/>
                </a:ext>
              </a:extLst>
            </p:cNvPr>
            <p:cNvGrpSpPr/>
            <p:nvPr/>
          </p:nvGrpSpPr>
          <p:grpSpPr>
            <a:xfrm>
              <a:off x="8576269" y="1748255"/>
              <a:ext cx="3479201" cy="3620764"/>
              <a:chOff x="8576269" y="1748255"/>
              <a:chExt cx="3479201" cy="3620764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4DE1202B-1207-43AC-A1ED-3254FD689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576269" y="1748255"/>
                <a:ext cx="3479201" cy="3620764"/>
              </a:xfrm>
              <a:prstGeom prst="rect">
                <a:avLst/>
              </a:prstGeom>
            </p:spPr>
          </p:pic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B2FC209F-17A3-4FF6-A2E7-B56F2133F549}"/>
                  </a:ext>
                </a:extLst>
              </p:cNvPr>
              <p:cNvSpPr/>
              <p:nvPr/>
            </p:nvSpPr>
            <p:spPr>
              <a:xfrm>
                <a:off x="9227596" y="3477735"/>
                <a:ext cx="2827874" cy="1658065"/>
              </a:xfrm>
              <a:prstGeom prst="roundRect">
                <a:avLst>
                  <a:gd name="adj" fmla="val 1025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: 折角 17">
              <a:extLst>
                <a:ext uri="{FF2B5EF4-FFF2-40B4-BE49-F238E27FC236}">
                  <a16:creationId xmlns:a16="http://schemas.microsoft.com/office/drawing/2014/main" id="{7AABF6E3-28C5-4AFD-BBD9-302E7F365972}"/>
                </a:ext>
              </a:extLst>
            </p:cNvPr>
            <p:cNvSpPr/>
            <p:nvPr/>
          </p:nvSpPr>
          <p:spPr>
            <a:xfrm>
              <a:off x="8511682" y="1151021"/>
              <a:ext cx="3589010" cy="4653431"/>
            </a:xfrm>
            <a:prstGeom prst="foldedCorne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6E2281-6394-4CF6-BE63-8F5188B18F96}"/>
              </a:ext>
            </a:extLst>
          </p:cNvPr>
          <p:cNvGrpSpPr/>
          <p:nvPr/>
        </p:nvGrpSpPr>
        <p:grpSpPr>
          <a:xfrm>
            <a:off x="3871400" y="1151021"/>
            <a:ext cx="4446279" cy="5690934"/>
            <a:chOff x="3871400" y="1151021"/>
            <a:chExt cx="4446279" cy="56909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8C0B8CC-4BA1-4ECD-B848-A9AF0946C1BB}"/>
                </a:ext>
              </a:extLst>
            </p:cNvPr>
            <p:cNvGrpSpPr/>
            <p:nvPr/>
          </p:nvGrpSpPr>
          <p:grpSpPr>
            <a:xfrm>
              <a:off x="3997079" y="1330510"/>
              <a:ext cx="4211441" cy="4964325"/>
              <a:chOff x="4014119" y="1330510"/>
              <a:chExt cx="4211441" cy="4964325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12F5592-731B-4279-89F8-E937B80F1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014119" y="1330510"/>
                <a:ext cx="4211441" cy="4964325"/>
              </a:xfrm>
              <a:prstGeom prst="rect">
                <a:avLst/>
              </a:prstGeom>
            </p:spPr>
          </p:pic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4672B55-4393-44A4-B6C8-89BFC86395C6}"/>
                  </a:ext>
                </a:extLst>
              </p:cNvPr>
              <p:cNvSpPr/>
              <p:nvPr/>
            </p:nvSpPr>
            <p:spPr>
              <a:xfrm>
                <a:off x="4455573" y="3728959"/>
                <a:ext cx="3137247" cy="625305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: 折角 16">
              <a:extLst>
                <a:ext uri="{FF2B5EF4-FFF2-40B4-BE49-F238E27FC236}">
                  <a16:creationId xmlns:a16="http://schemas.microsoft.com/office/drawing/2014/main" id="{16D543C5-EBF5-4A60-8159-2409E58FCD60}"/>
                </a:ext>
              </a:extLst>
            </p:cNvPr>
            <p:cNvSpPr/>
            <p:nvPr/>
          </p:nvSpPr>
          <p:spPr>
            <a:xfrm>
              <a:off x="3871400" y="1151021"/>
              <a:ext cx="4446279" cy="5690934"/>
            </a:xfrm>
            <a:prstGeom prst="foldedCorner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239502E-706F-4A3A-BE88-A1CEBF6B777C}"/>
                </a:ext>
              </a:extLst>
            </p:cNvPr>
            <p:cNvSpPr txBox="1"/>
            <p:nvPr/>
          </p:nvSpPr>
          <p:spPr>
            <a:xfrm>
              <a:off x="5225143" y="624317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  ……  ……</a:t>
              </a:r>
              <a:endParaRPr lang="zh-CN" altLang="en-US" dirty="0"/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791F3C-4CB9-499C-9730-E2DB62C2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2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立方体 28">
            <a:extLst>
              <a:ext uri="{FF2B5EF4-FFF2-40B4-BE49-F238E27FC236}">
                <a16:creationId xmlns:a16="http://schemas.microsoft.com/office/drawing/2014/main" id="{C0032E61-44A5-4105-A668-9E0ACFAC5332}"/>
              </a:ext>
            </a:extLst>
          </p:cNvPr>
          <p:cNvSpPr/>
          <p:nvPr/>
        </p:nvSpPr>
        <p:spPr>
          <a:xfrm>
            <a:off x="5659684" y="4352196"/>
            <a:ext cx="6338326" cy="1978967"/>
          </a:xfrm>
          <a:prstGeom prst="cube">
            <a:avLst>
              <a:gd name="adj" fmla="val 749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x7Seg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3AA522-1D4F-4072-B956-7DDAB5CD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模块实例化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DA4BA1-AE71-4BF5-81F1-A73991D39DA1}"/>
              </a:ext>
            </a:extLst>
          </p:cNvPr>
          <p:cNvSpPr txBox="1"/>
          <p:nvPr/>
        </p:nvSpPr>
        <p:spPr>
          <a:xfrm>
            <a:off x="1362973" y="1033664"/>
            <a:ext cx="946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模块名称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实例名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父模块与子模块之间端口信号关联方式 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9B9E08-EF9B-4D99-B5A6-12EC9E2C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0637" y="1784509"/>
            <a:ext cx="3670723" cy="20708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4E7DE9-8CCC-4D6B-BF41-AF35E50AB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2042"/>
          <a:stretch/>
        </p:blipFill>
        <p:spPr>
          <a:xfrm>
            <a:off x="123344" y="4331664"/>
            <a:ext cx="5027973" cy="6770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289E37-CA79-4FEB-8F4A-6A3D3BD8A6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0" r="6310"/>
          <a:stretch/>
        </p:blipFill>
        <p:spPr>
          <a:xfrm>
            <a:off x="484565" y="5848780"/>
            <a:ext cx="3987957" cy="76673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8CBAFD1-C2AD-4E52-B91E-9184EC98D778}"/>
              </a:ext>
            </a:extLst>
          </p:cNvPr>
          <p:cNvSpPr txBox="1"/>
          <p:nvPr/>
        </p:nvSpPr>
        <p:spPr>
          <a:xfrm>
            <a:off x="1488530" y="51420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位置关联法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0D9F00-7A3D-4BB4-A41F-2F83B643DB78}"/>
              </a:ext>
            </a:extLst>
          </p:cNvPr>
          <p:cNvSpPr/>
          <p:nvPr/>
        </p:nvSpPr>
        <p:spPr>
          <a:xfrm>
            <a:off x="1090471" y="948467"/>
            <a:ext cx="9961841" cy="70584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50AF2FE6-F1BC-431B-B2C8-F784E374429B}"/>
              </a:ext>
            </a:extLst>
          </p:cNvPr>
          <p:cNvSpPr/>
          <p:nvPr/>
        </p:nvSpPr>
        <p:spPr>
          <a:xfrm>
            <a:off x="7451516" y="4748064"/>
            <a:ext cx="2391071" cy="51841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Hex7Seg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AEDC0A-6015-48BE-B791-419D7B5EFDD1}"/>
              </a:ext>
            </a:extLst>
          </p:cNvPr>
          <p:cNvSpPr txBox="1"/>
          <p:nvPr/>
        </p:nvSpPr>
        <p:spPr>
          <a:xfrm>
            <a:off x="9240560" y="4821733"/>
            <a:ext cx="5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a2g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61924C-068B-44BB-B09C-FF6164184B75}"/>
              </a:ext>
            </a:extLst>
          </p:cNvPr>
          <p:cNvSpPr txBox="1"/>
          <p:nvPr/>
        </p:nvSpPr>
        <p:spPr>
          <a:xfrm>
            <a:off x="7394659" y="4866015"/>
            <a:ext cx="61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digit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98B5F0-6B7F-4F83-B69F-FF511D566DB0}"/>
              </a:ext>
            </a:extLst>
          </p:cNvPr>
          <p:cNvSpPr txBox="1"/>
          <p:nvPr/>
        </p:nvSpPr>
        <p:spPr>
          <a:xfrm>
            <a:off x="9755502" y="5391890"/>
            <a:ext cx="5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a2g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650BF5-3C65-4677-9AD3-E8865C82436B}"/>
              </a:ext>
            </a:extLst>
          </p:cNvPr>
          <p:cNvSpPr/>
          <p:nvPr/>
        </p:nvSpPr>
        <p:spPr>
          <a:xfrm>
            <a:off x="9942925" y="5304420"/>
            <a:ext cx="187424" cy="141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圆角右 26">
            <a:extLst>
              <a:ext uri="{FF2B5EF4-FFF2-40B4-BE49-F238E27FC236}">
                <a16:creationId xmlns:a16="http://schemas.microsoft.com/office/drawing/2014/main" id="{9551809B-F8E4-4F4C-85A6-2B17F00CCFF4}"/>
              </a:ext>
            </a:extLst>
          </p:cNvPr>
          <p:cNvSpPr/>
          <p:nvPr/>
        </p:nvSpPr>
        <p:spPr>
          <a:xfrm rot="16200000" flipH="1" flipV="1">
            <a:off x="9758260" y="4965805"/>
            <a:ext cx="369330" cy="382420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22B1A3B-DADE-4E76-B47E-302AE99A526E}"/>
              </a:ext>
            </a:extLst>
          </p:cNvPr>
          <p:cNvSpPr/>
          <p:nvPr/>
        </p:nvSpPr>
        <p:spPr>
          <a:xfrm>
            <a:off x="7063916" y="5279890"/>
            <a:ext cx="187424" cy="141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D05CF24-70BE-4A2A-840D-E83280B87499}"/>
              </a:ext>
            </a:extLst>
          </p:cNvPr>
          <p:cNvSpPr txBox="1"/>
          <p:nvPr/>
        </p:nvSpPr>
        <p:spPr>
          <a:xfrm>
            <a:off x="6877888" y="5390939"/>
            <a:ext cx="60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: 折角 32">
            <a:extLst>
              <a:ext uri="{FF2B5EF4-FFF2-40B4-BE49-F238E27FC236}">
                <a16:creationId xmlns:a16="http://schemas.microsoft.com/office/drawing/2014/main" id="{FA8E0D55-5D86-4E2B-B701-EBCA10E950E9}"/>
              </a:ext>
            </a:extLst>
          </p:cNvPr>
          <p:cNvSpPr/>
          <p:nvPr/>
        </p:nvSpPr>
        <p:spPr>
          <a:xfrm>
            <a:off x="123345" y="4140359"/>
            <a:ext cx="5145673" cy="947016"/>
          </a:xfrm>
          <a:prstGeom prst="foldedCorne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折角 33">
            <a:extLst>
              <a:ext uri="{FF2B5EF4-FFF2-40B4-BE49-F238E27FC236}">
                <a16:creationId xmlns:a16="http://schemas.microsoft.com/office/drawing/2014/main" id="{F427EB4B-3B7D-4172-A8CC-FA84A491A3D5}"/>
              </a:ext>
            </a:extLst>
          </p:cNvPr>
          <p:cNvSpPr/>
          <p:nvPr/>
        </p:nvSpPr>
        <p:spPr>
          <a:xfrm>
            <a:off x="123344" y="5722100"/>
            <a:ext cx="5145673" cy="1020093"/>
          </a:xfrm>
          <a:prstGeom prst="foldedCorne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AC21BE5-A179-4E1F-854C-BC13CD231A78}"/>
              </a:ext>
            </a:extLst>
          </p:cNvPr>
          <p:cNvCxnSpPr>
            <a:cxnSpLocks/>
          </p:cNvCxnSpPr>
          <p:nvPr/>
        </p:nvCxnSpPr>
        <p:spPr>
          <a:xfrm flipH="1">
            <a:off x="4146038" y="4972350"/>
            <a:ext cx="437321" cy="12597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B9E8E0-4B78-4A99-AF71-5C107DA662CD}"/>
              </a:ext>
            </a:extLst>
          </p:cNvPr>
          <p:cNvCxnSpPr>
            <a:cxnSpLocks/>
          </p:cNvCxnSpPr>
          <p:nvPr/>
        </p:nvCxnSpPr>
        <p:spPr>
          <a:xfrm flipV="1">
            <a:off x="2912665" y="4573771"/>
            <a:ext cx="1596860" cy="1658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FC290234-338B-4FFD-B9CA-BCD0F210D5CE}"/>
              </a:ext>
            </a:extLst>
          </p:cNvPr>
          <p:cNvSpPr txBox="1"/>
          <p:nvPr/>
        </p:nvSpPr>
        <p:spPr>
          <a:xfrm>
            <a:off x="4413903" y="5712009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</a:rPr>
              <a:t>x7Seg</a:t>
            </a:r>
            <a:endParaRPr lang="zh-CN" altLang="en-US" b="1" i="1" dirty="0">
              <a:solidFill>
                <a:schemeClr val="accent1"/>
              </a:solidFill>
            </a:endParaRPr>
          </a:p>
        </p:txBody>
      </p:sp>
      <p:sp>
        <p:nvSpPr>
          <p:cNvPr id="8" name="箭头: 圆角右 7">
            <a:extLst>
              <a:ext uri="{FF2B5EF4-FFF2-40B4-BE49-F238E27FC236}">
                <a16:creationId xmlns:a16="http://schemas.microsoft.com/office/drawing/2014/main" id="{F36E90DF-B865-4B15-B1A8-C2C0B84C0407}"/>
              </a:ext>
            </a:extLst>
          </p:cNvPr>
          <p:cNvSpPr/>
          <p:nvPr/>
        </p:nvSpPr>
        <p:spPr>
          <a:xfrm>
            <a:off x="7116426" y="4980924"/>
            <a:ext cx="335091" cy="378881"/>
          </a:xfrm>
          <a:prstGeom prst="ben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1DA8813D-E7CF-48FF-AFF5-44F86159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18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AA522-1D4F-4072-B956-7DDAB5CD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模块实例化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DA4BA1-AE71-4BF5-81F1-A73991D39DA1}"/>
              </a:ext>
            </a:extLst>
          </p:cNvPr>
          <p:cNvSpPr txBox="1"/>
          <p:nvPr/>
        </p:nvSpPr>
        <p:spPr>
          <a:xfrm>
            <a:off x="1362973" y="1033664"/>
            <a:ext cx="946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模块名称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实例名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父模块与子模块之间端口信号关联方式 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9B9E08-EF9B-4D99-B5A6-12EC9E2C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779" y="1936905"/>
            <a:ext cx="3666586" cy="20708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6CAD7FC-5BC9-473E-8279-74E8AA863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5389" y="1802202"/>
            <a:ext cx="3612778" cy="442897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A98584E-2BD8-472D-9526-807A60011C4A}"/>
              </a:ext>
            </a:extLst>
          </p:cNvPr>
          <p:cNvSpPr txBox="1"/>
          <p:nvPr/>
        </p:nvSpPr>
        <p:spPr>
          <a:xfrm>
            <a:off x="9585785" y="4759761"/>
            <a:ext cx="420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形式名称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5D8639-96E3-43FF-B9B1-A1E4EA5F6168}"/>
              </a:ext>
            </a:extLst>
          </p:cNvPr>
          <p:cNvSpPr txBox="1"/>
          <p:nvPr/>
        </p:nvSpPr>
        <p:spPr>
          <a:xfrm>
            <a:off x="11358258" y="4783851"/>
            <a:ext cx="420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实际名称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80D9F00-7A3D-4BB4-A41F-2F83B643DB78}"/>
              </a:ext>
            </a:extLst>
          </p:cNvPr>
          <p:cNvSpPr/>
          <p:nvPr/>
        </p:nvSpPr>
        <p:spPr>
          <a:xfrm>
            <a:off x="1090471" y="948467"/>
            <a:ext cx="9961841" cy="70584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8C532C3-DB88-4E78-8080-FE8EF8E32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2042"/>
          <a:stretch/>
        </p:blipFill>
        <p:spPr>
          <a:xfrm>
            <a:off x="106488" y="4319187"/>
            <a:ext cx="5053004" cy="6804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0F1DA70-20E1-4E01-A32E-28DE405BC0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" b="2507"/>
          <a:stretch/>
        </p:blipFill>
        <p:spPr>
          <a:xfrm>
            <a:off x="923876" y="5832300"/>
            <a:ext cx="3441545" cy="84653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19BEE922-F764-4EA1-A09E-5257B5849109}"/>
              </a:ext>
            </a:extLst>
          </p:cNvPr>
          <p:cNvSpPr txBox="1"/>
          <p:nvPr/>
        </p:nvSpPr>
        <p:spPr>
          <a:xfrm>
            <a:off x="1488530" y="51420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位置关联法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0" name="矩形: 折角 29">
            <a:extLst>
              <a:ext uri="{FF2B5EF4-FFF2-40B4-BE49-F238E27FC236}">
                <a16:creationId xmlns:a16="http://schemas.microsoft.com/office/drawing/2014/main" id="{D08E607B-AD02-4391-BCD1-E1F308C42CCD}"/>
              </a:ext>
            </a:extLst>
          </p:cNvPr>
          <p:cNvSpPr/>
          <p:nvPr/>
        </p:nvSpPr>
        <p:spPr>
          <a:xfrm>
            <a:off x="123345" y="4140359"/>
            <a:ext cx="5145673" cy="947016"/>
          </a:xfrm>
          <a:prstGeom prst="foldedCorne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E7D42876-C394-4606-9689-B915366F9BCF}"/>
              </a:ext>
            </a:extLst>
          </p:cNvPr>
          <p:cNvSpPr/>
          <p:nvPr/>
        </p:nvSpPr>
        <p:spPr>
          <a:xfrm>
            <a:off x="123344" y="5722100"/>
            <a:ext cx="5145673" cy="1020093"/>
          </a:xfrm>
          <a:prstGeom prst="foldedCorner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3B6E2EE-83F4-4390-80B3-3BC9F6CC24FE}"/>
              </a:ext>
            </a:extLst>
          </p:cNvPr>
          <p:cNvCxnSpPr>
            <a:cxnSpLocks/>
          </p:cNvCxnSpPr>
          <p:nvPr/>
        </p:nvCxnSpPr>
        <p:spPr>
          <a:xfrm flipH="1">
            <a:off x="3856383" y="4972350"/>
            <a:ext cx="726976" cy="12679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8BF5FA-229C-4FE6-B26E-6F4E4ABCD2D5}"/>
              </a:ext>
            </a:extLst>
          </p:cNvPr>
          <p:cNvCxnSpPr>
            <a:cxnSpLocks/>
          </p:cNvCxnSpPr>
          <p:nvPr/>
        </p:nvCxnSpPr>
        <p:spPr>
          <a:xfrm flipV="1">
            <a:off x="3197560" y="4573771"/>
            <a:ext cx="1311965" cy="16665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335828A-4FAE-453E-B1CD-774F87ED6260}"/>
              </a:ext>
            </a:extLst>
          </p:cNvPr>
          <p:cNvSpPr txBox="1"/>
          <p:nvPr/>
        </p:nvSpPr>
        <p:spPr>
          <a:xfrm>
            <a:off x="4413903" y="5712009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chemeClr val="accent1"/>
                </a:solidFill>
              </a:rPr>
              <a:t>x7Seg</a:t>
            </a:r>
            <a:endParaRPr lang="zh-CN" altLang="en-US" b="1" i="1" dirty="0">
              <a:solidFill>
                <a:schemeClr val="accent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605969-4892-4D74-AA94-75FF90EB05BE}"/>
              </a:ext>
            </a:extLst>
          </p:cNvPr>
          <p:cNvGrpSpPr/>
          <p:nvPr/>
        </p:nvGrpSpPr>
        <p:grpSpPr>
          <a:xfrm>
            <a:off x="3987143" y="1790321"/>
            <a:ext cx="4162945" cy="1951592"/>
            <a:chOff x="3970103" y="2091343"/>
            <a:chExt cx="4162945" cy="195159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DD5B275-9E1E-4DC6-A067-1660EDB1B9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2" r="1532"/>
            <a:stretch/>
          </p:blipFill>
          <p:spPr>
            <a:xfrm>
              <a:off x="3970103" y="2160367"/>
              <a:ext cx="4043680" cy="1657981"/>
            </a:xfrm>
            <a:prstGeom prst="rect">
              <a:avLst/>
            </a:prstGeom>
          </p:spPr>
        </p:pic>
        <p:sp>
          <p:nvSpPr>
            <p:cNvPr id="35" name="矩形: 折角 34">
              <a:extLst>
                <a:ext uri="{FF2B5EF4-FFF2-40B4-BE49-F238E27FC236}">
                  <a16:creationId xmlns:a16="http://schemas.microsoft.com/office/drawing/2014/main" id="{0B07B33B-E26F-4256-87F7-953B771C23A4}"/>
                </a:ext>
              </a:extLst>
            </p:cNvPr>
            <p:cNvSpPr/>
            <p:nvPr/>
          </p:nvSpPr>
          <p:spPr>
            <a:xfrm>
              <a:off x="3987143" y="2091343"/>
              <a:ext cx="4145905" cy="1951592"/>
            </a:xfrm>
            <a:prstGeom prst="foldedCorner">
              <a:avLst>
                <a:gd name="adj" fmla="val 1172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: 折角 35">
            <a:extLst>
              <a:ext uri="{FF2B5EF4-FFF2-40B4-BE49-F238E27FC236}">
                <a16:creationId xmlns:a16="http://schemas.microsoft.com/office/drawing/2014/main" id="{496C4FE6-DED6-43E4-BC42-F501FFBC31E2}"/>
              </a:ext>
            </a:extLst>
          </p:cNvPr>
          <p:cNvSpPr/>
          <p:nvPr/>
        </p:nvSpPr>
        <p:spPr>
          <a:xfrm>
            <a:off x="8348870" y="1705730"/>
            <a:ext cx="3709538" cy="4763224"/>
          </a:xfrm>
          <a:prstGeom prst="foldedCorner">
            <a:avLst>
              <a:gd name="adj" fmla="val 1130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E1FF12-7F9F-46CD-93FD-35CE4846A34B}"/>
              </a:ext>
            </a:extLst>
          </p:cNvPr>
          <p:cNvSpPr txBox="1"/>
          <p:nvPr/>
        </p:nvSpPr>
        <p:spPr>
          <a:xfrm>
            <a:off x="7124336" y="508310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名称关联法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2C599EB-545E-43DE-ABAE-F767140BC6EE}"/>
              </a:ext>
            </a:extLst>
          </p:cNvPr>
          <p:cNvSpPr/>
          <p:nvPr/>
        </p:nvSpPr>
        <p:spPr>
          <a:xfrm>
            <a:off x="9064487" y="4373216"/>
            <a:ext cx="2750049" cy="1610963"/>
          </a:xfrm>
          <a:prstGeom prst="roundRect">
            <a:avLst>
              <a:gd name="adj" fmla="val 673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86A6E-FB80-4E67-83CE-F2793D3B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86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8CAB4-B2C0-41AE-8190-47AF1572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实例化 </a:t>
            </a:r>
            <a:r>
              <a:rPr lang="zh-CN" altLang="en-US" dirty="0"/>
              <a:t>注意事项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ED81D1-EF9A-49DD-94D6-588332EB5CA3}"/>
              </a:ext>
            </a:extLst>
          </p:cNvPr>
          <p:cNvSpPr txBox="1"/>
          <p:nvPr/>
        </p:nvSpPr>
        <p:spPr>
          <a:xfrm>
            <a:off x="333557" y="1363080"/>
            <a:ext cx="11678197" cy="3982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端口较少时用</a:t>
            </a:r>
            <a:r>
              <a:rPr lang="zh-CN" altLang="en-US" sz="2600" b="1" dirty="0"/>
              <a:t>位置关联法</a:t>
            </a:r>
            <a:r>
              <a:rPr lang="zh-CN" altLang="en-US" sz="2600" dirty="0"/>
              <a:t>，</a:t>
            </a:r>
            <a:r>
              <a:rPr lang="zh-CN" altLang="en-US" sz="2600" b="1" dirty="0"/>
              <a:t>名称关联法</a:t>
            </a:r>
            <a:r>
              <a:rPr lang="zh-CN" altLang="en-US" sz="2600" dirty="0"/>
              <a:t>可不考虑端口排列次序。</a:t>
            </a:r>
            <a:endParaRPr lang="en-US" altLang="zh-CN" sz="2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b="1" dirty="0"/>
              <a:t>不能混合使用</a:t>
            </a:r>
            <a:r>
              <a:rPr lang="zh-CN" altLang="en-US" sz="2600" dirty="0"/>
              <a:t>位置关联法、名称关联法。</a:t>
            </a:r>
            <a:endParaRPr lang="en-US" altLang="zh-CN" sz="2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允许某些端口</a:t>
            </a:r>
            <a:r>
              <a:rPr lang="zh-CN" altLang="en-US" sz="2600" b="1" dirty="0"/>
              <a:t>不连接</a:t>
            </a:r>
            <a:r>
              <a:rPr lang="en-US" altLang="zh-CN" sz="2600" dirty="0"/>
              <a:t>(</a:t>
            </a:r>
            <a:r>
              <a:rPr lang="zh-CN" altLang="en-US" sz="2600" dirty="0"/>
              <a:t>空白</a:t>
            </a:r>
            <a:r>
              <a:rPr lang="en-US" altLang="zh-CN" sz="2600" dirty="0"/>
              <a:t>)</a:t>
            </a:r>
            <a:r>
              <a:rPr lang="zh-CN" altLang="en-US" sz="2600" dirty="0"/>
              <a:t>。综合时，输入端口置高阻态，输出端口没使用。</a:t>
            </a:r>
            <a:endParaRPr lang="en-US" altLang="zh-CN" sz="2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模块只能以实例化的方式嵌套在其它模块内，不能在</a:t>
            </a:r>
            <a:r>
              <a:rPr lang="en-US" altLang="zh-CN" sz="2600" dirty="0"/>
              <a:t>always</a:t>
            </a:r>
            <a:r>
              <a:rPr lang="zh-CN" altLang="en-US" sz="2600" dirty="0"/>
              <a:t>内嵌套。</a:t>
            </a:r>
            <a:endParaRPr lang="en-US" altLang="zh-CN" sz="2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/>
              <a:t>实例化的模块可以是：设计文件</a:t>
            </a:r>
            <a:r>
              <a:rPr lang="en-US" altLang="zh-CN" sz="2600" dirty="0"/>
              <a:t>(Verilog, VHDL…)</a:t>
            </a:r>
            <a:r>
              <a:rPr lang="zh-CN" altLang="en-US" sz="2600" dirty="0"/>
              <a:t>、元件库元件、</a:t>
            </a:r>
            <a:r>
              <a:rPr lang="en-US" altLang="zh-CN" sz="2600" dirty="0"/>
              <a:t>IP</a:t>
            </a:r>
            <a:r>
              <a:rPr lang="zh-CN" altLang="en-US" sz="2600" dirty="0"/>
              <a:t>核。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ACAD63-2223-46BD-98D3-A5E2161E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61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C655D-B119-4257-8F61-0F324B1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always</a:t>
            </a:r>
            <a:r>
              <a:rPr lang="en-US" altLang="zh-CN" dirty="0"/>
              <a:t> </a:t>
            </a:r>
            <a:r>
              <a:rPr lang="zh-CN" altLang="en-US" dirty="0"/>
              <a:t>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63401-A1E8-43DD-8DA9-A8902E9B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1" y="1205617"/>
            <a:ext cx="4723458" cy="2792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8E68201-9851-4B58-9BB2-5A6C02865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8433" y="1205618"/>
            <a:ext cx="4994402" cy="457881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1D27A8A-5787-4D42-8F5E-87254AA5FB3C}"/>
              </a:ext>
            </a:extLst>
          </p:cNvPr>
          <p:cNvGrpSpPr/>
          <p:nvPr/>
        </p:nvGrpSpPr>
        <p:grpSpPr>
          <a:xfrm>
            <a:off x="689787" y="4216216"/>
            <a:ext cx="5064648" cy="2476839"/>
            <a:chOff x="951049" y="4216216"/>
            <a:chExt cx="5064648" cy="2476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B589FAA-071A-4EB1-B2FD-8B6A74788BC2}"/>
                    </a:ext>
                  </a:extLst>
                </p:cNvPr>
                <p:cNvSpPr txBox="1"/>
                <p:nvPr/>
              </p:nvSpPr>
              <p:spPr>
                <a:xfrm>
                  <a:off x="1836336" y="4216216"/>
                  <a:ext cx="1556416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sz="2200" b="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B589FAA-071A-4EB1-B2FD-8B6A74788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336" y="4216216"/>
                  <a:ext cx="1556416" cy="1107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A2F2FF2-A437-4096-A0B5-D1875F9FBED8}"/>
                    </a:ext>
                  </a:extLst>
                </p:cNvPr>
                <p:cNvSpPr txBox="1"/>
                <p:nvPr/>
              </p:nvSpPr>
              <p:spPr>
                <a:xfrm>
                  <a:off x="1836335" y="5585059"/>
                  <a:ext cx="1794957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zh-CN" sz="2200" b="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&lt;=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A2F2FF2-A437-4096-A0B5-D1875F9FB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335" y="5585059"/>
                  <a:ext cx="1794957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F67D8AF8-065C-4D51-9A49-8D3BF3E19977}"/>
                </a:ext>
              </a:extLst>
            </p:cNvPr>
            <p:cNvSpPr/>
            <p:nvPr/>
          </p:nvSpPr>
          <p:spPr bwMode="auto">
            <a:xfrm>
              <a:off x="1631295" y="4429114"/>
              <a:ext cx="144016" cy="72008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CCCB9874-6A1E-40A0-8272-32FF2F166C4A}"/>
                </a:ext>
              </a:extLst>
            </p:cNvPr>
            <p:cNvSpPr/>
            <p:nvPr/>
          </p:nvSpPr>
          <p:spPr bwMode="auto">
            <a:xfrm>
              <a:off x="1631295" y="5801083"/>
              <a:ext cx="144016" cy="72008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A8EB0A-B4C4-40A9-8632-1064F7C2BC0B}"/>
                </a:ext>
              </a:extLst>
            </p:cNvPr>
            <p:cNvSpPr txBox="1"/>
            <p:nvPr/>
          </p:nvSpPr>
          <p:spPr>
            <a:xfrm>
              <a:off x="975679" y="4512155"/>
              <a:ext cx="523220" cy="64697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串行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307A021-FDE5-42F5-9546-282EE264F48F}"/>
                </a:ext>
              </a:extLst>
            </p:cNvPr>
            <p:cNvSpPr txBox="1"/>
            <p:nvPr/>
          </p:nvSpPr>
          <p:spPr>
            <a:xfrm>
              <a:off x="951049" y="5821517"/>
              <a:ext cx="523220" cy="64697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并行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AC2A15B-8618-4347-8C2B-328303F631F9}"/>
                    </a:ext>
                  </a:extLst>
                </p:cNvPr>
                <p:cNvSpPr txBox="1"/>
                <p:nvPr/>
              </p:nvSpPr>
              <p:spPr>
                <a:xfrm>
                  <a:off x="3453777" y="4604808"/>
                  <a:ext cx="25619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2400" dirty="0"/>
                    <a:t>将被优化没有了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AC2A15B-8618-4347-8C2B-328303F63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777" y="4604808"/>
                  <a:ext cx="256192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714" t="-9211" r="-2619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35C3184-462B-49CF-80D5-E95FFE974D36}"/>
              </a:ext>
            </a:extLst>
          </p:cNvPr>
          <p:cNvSpPr txBox="1"/>
          <p:nvPr/>
        </p:nvSpPr>
        <p:spPr>
          <a:xfrm>
            <a:off x="1638999" y="220188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无条件赋值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73D48B-97CD-4457-BD3C-13D02B6C1ABF}"/>
              </a:ext>
            </a:extLst>
          </p:cNvPr>
          <p:cNvSpPr txBox="1"/>
          <p:nvPr/>
        </p:nvSpPr>
        <p:spPr>
          <a:xfrm>
            <a:off x="8124042" y="3631403"/>
            <a:ext cx="192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有无条件赋值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7C92F2-7AAF-4CEC-BF49-5BAA81957998}"/>
              </a:ext>
            </a:extLst>
          </p:cNvPr>
          <p:cNvGrpSpPr/>
          <p:nvPr/>
        </p:nvGrpSpPr>
        <p:grpSpPr>
          <a:xfrm>
            <a:off x="720729" y="2663686"/>
            <a:ext cx="4689368" cy="868965"/>
            <a:chOff x="720729" y="2663686"/>
            <a:chExt cx="4689368" cy="868965"/>
          </a:xfrm>
        </p:grpSpPr>
        <p:sp>
          <p:nvSpPr>
            <p:cNvPr id="21" name="箭头: 上下 20">
              <a:extLst>
                <a:ext uri="{FF2B5EF4-FFF2-40B4-BE49-F238E27FC236}">
                  <a16:creationId xmlns:a16="http://schemas.microsoft.com/office/drawing/2014/main" id="{0E515A9F-5F3C-46CC-8EBD-39CD4657357F}"/>
                </a:ext>
              </a:extLst>
            </p:cNvPr>
            <p:cNvSpPr/>
            <p:nvPr/>
          </p:nvSpPr>
          <p:spPr>
            <a:xfrm>
              <a:off x="720729" y="2663686"/>
              <a:ext cx="254950" cy="868965"/>
            </a:xfrm>
            <a:prstGeom prst="up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EDBC9E-C956-4C3B-90CA-54D472389C91}"/>
                </a:ext>
              </a:extLst>
            </p:cNvPr>
            <p:cNvSpPr txBox="1"/>
            <p:nvPr/>
          </p:nvSpPr>
          <p:spPr>
            <a:xfrm>
              <a:off x="4507286" y="283655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并行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右大括号 25">
              <a:extLst>
                <a:ext uri="{FF2B5EF4-FFF2-40B4-BE49-F238E27FC236}">
                  <a16:creationId xmlns:a16="http://schemas.microsoft.com/office/drawing/2014/main" id="{A233EE92-B999-4A1A-8236-67464510926B}"/>
                </a:ext>
              </a:extLst>
            </p:cNvPr>
            <p:cNvSpPr/>
            <p:nvPr/>
          </p:nvSpPr>
          <p:spPr>
            <a:xfrm>
              <a:off x="4231230" y="2663686"/>
              <a:ext cx="254950" cy="868965"/>
            </a:xfrm>
            <a:prstGeom prst="rightBrace">
              <a:avLst>
                <a:gd name="adj1" fmla="val 38118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8FA70B-EFED-42B5-901B-D3AC808E6674}"/>
              </a:ext>
            </a:extLst>
          </p:cNvPr>
          <p:cNvGrpSpPr/>
          <p:nvPr/>
        </p:nvGrpSpPr>
        <p:grpSpPr>
          <a:xfrm>
            <a:off x="7349274" y="4037228"/>
            <a:ext cx="4211425" cy="956679"/>
            <a:chOff x="7349274" y="4037228"/>
            <a:chExt cx="4211425" cy="956679"/>
          </a:xfrm>
        </p:grpSpPr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586EBC7A-9C7A-486E-B940-ED43C2F84B81}"/>
                </a:ext>
              </a:extLst>
            </p:cNvPr>
            <p:cNvSpPr/>
            <p:nvPr/>
          </p:nvSpPr>
          <p:spPr>
            <a:xfrm>
              <a:off x="7349274" y="4037228"/>
              <a:ext cx="210141" cy="95667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5AA57F7-9410-487B-9441-B12707069B66}"/>
                </a:ext>
              </a:extLst>
            </p:cNvPr>
            <p:cNvSpPr txBox="1"/>
            <p:nvPr/>
          </p:nvSpPr>
          <p:spPr>
            <a:xfrm>
              <a:off x="10657888" y="428323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串行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7AB78C6C-2A3A-4A5E-9B7D-9D345FE6282B}"/>
                </a:ext>
              </a:extLst>
            </p:cNvPr>
            <p:cNvSpPr/>
            <p:nvPr/>
          </p:nvSpPr>
          <p:spPr>
            <a:xfrm>
              <a:off x="10322128" y="4124942"/>
              <a:ext cx="254950" cy="868965"/>
            </a:xfrm>
            <a:prstGeom prst="rightBrace">
              <a:avLst>
                <a:gd name="adj1" fmla="val 38118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71AEA33-2015-4ABE-9B6C-493EA6B5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5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/>
              <a:t>ALU: </a:t>
            </a:r>
            <a:r>
              <a:rPr lang="zh-CN" altLang="en-US" sz="4000" b="1"/>
              <a:t>算术逻辑单元</a:t>
            </a:r>
            <a:endParaRPr lang="zh-CN" altLang="en-US" sz="6600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C652551-DE0C-4D5C-8E5F-4E72E5B2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50542"/>
              </p:ext>
            </p:extLst>
          </p:nvPr>
        </p:nvGraphicFramePr>
        <p:xfrm>
          <a:off x="3921553" y="2187994"/>
          <a:ext cx="3805267" cy="25371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42731">
                  <a:extLst>
                    <a:ext uri="{9D8B030D-6E8A-4147-A177-3AD203B41FA5}">
                      <a16:colId xmlns:a16="http://schemas.microsoft.com/office/drawing/2014/main" val="4171156743"/>
                    </a:ext>
                  </a:extLst>
                </a:gridCol>
                <a:gridCol w="2962536">
                  <a:extLst>
                    <a:ext uri="{9D8B030D-6E8A-4147-A177-3AD203B41FA5}">
                      <a16:colId xmlns:a16="http://schemas.microsoft.com/office/drawing/2014/main" val="1875622157"/>
                    </a:ext>
                  </a:extLst>
                </a:gridCol>
              </a:tblGrid>
              <a:tr h="507437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信号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342221"/>
                  </a:ext>
                </a:extLst>
              </a:tr>
              <a:tr h="5074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/>
                        <a:t>负数标志</a:t>
                      </a:r>
                      <a:r>
                        <a:rPr lang="zh-CN" altLang="en-US"/>
                        <a:t>，当</a:t>
                      </a:r>
                      <a:r>
                        <a:rPr lang="en-US" altLang="zh-CN"/>
                        <a:t>y(3)=1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nf=1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506400"/>
                  </a:ext>
                </a:extLst>
              </a:tr>
              <a:tr h="50743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zf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零标志，当</a:t>
                      </a:r>
                      <a:r>
                        <a:rPr lang="en-US" altLang="zh-CN"/>
                        <a:t>y=0000</a:t>
                      </a:r>
                      <a:r>
                        <a:rPr lang="zh-CN" altLang="en-US"/>
                        <a:t>时</a:t>
                      </a:r>
                      <a:r>
                        <a:rPr lang="en-US" altLang="zh-CN"/>
                        <a:t>, zf=1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320770"/>
                  </a:ext>
                </a:extLst>
              </a:tr>
              <a:tr h="50743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ovf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溢出标志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004560"/>
                  </a:ext>
                </a:extLst>
              </a:tr>
              <a:tr h="507437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cf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进位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借位标志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54723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E9E6B0B-F3F3-42E8-B2B9-A4B136FD7552}"/>
              </a:ext>
            </a:extLst>
          </p:cNvPr>
          <p:cNvSpPr/>
          <p:nvPr/>
        </p:nvSpPr>
        <p:spPr>
          <a:xfrm>
            <a:off x="4708794" y="1682517"/>
            <a:ext cx="2494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4</a:t>
            </a:r>
            <a:r>
              <a:rPr lang="zh-CN" altLang="en-US" sz="2400" b="1"/>
              <a:t>个输出标志信号</a:t>
            </a:r>
            <a:endParaRPr lang="zh-CN" altLang="en-US" sz="240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8397B50-3AD7-46A2-9706-61BEADD321C5}"/>
              </a:ext>
            </a:extLst>
          </p:cNvPr>
          <p:cNvGrpSpPr/>
          <p:nvPr/>
        </p:nvGrpSpPr>
        <p:grpSpPr>
          <a:xfrm>
            <a:off x="148744" y="1987666"/>
            <a:ext cx="3647720" cy="2467166"/>
            <a:chOff x="5255692" y="4124244"/>
            <a:chExt cx="3647720" cy="2467166"/>
          </a:xfrm>
        </p:grpSpPr>
        <p:sp>
          <p:nvSpPr>
            <p:cNvPr id="14" name="流程图: 手动操作 13">
              <a:extLst>
                <a:ext uri="{FF2B5EF4-FFF2-40B4-BE49-F238E27FC236}">
                  <a16:creationId xmlns:a16="http://schemas.microsoft.com/office/drawing/2014/main" id="{AE0A8772-CAE7-45A5-8E01-B6CA1D58AE68}"/>
                </a:ext>
              </a:extLst>
            </p:cNvPr>
            <p:cNvSpPr/>
            <p:nvPr/>
          </p:nvSpPr>
          <p:spPr>
            <a:xfrm>
              <a:off x="5830787" y="4891441"/>
              <a:ext cx="2057400" cy="93423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53 h 10053"/>
                <a:gd name="connsiteX1" fmla="*/ 2505 w 10000"/>
                <a:gd name="connsiteY1" fmla="*/ 0 h 10053"/>
                <a:gd name="connsiteX2" fmla="*/ 10000 w 10000"/>
                <a:gd name="connsiteY2" fmla="*/ 53 h 10053"/>
                <a:gd name="connsiteX3" fmla="*/ 8000 w 10000"/>
                <a:gd name="connsiteY3" fmla="*/ 10053 h 10053"/>
                <a:gd name="connsiteX4" fmla="*/ 2000 w 10000"/>
                <a:gd name="connsiteY4" fmla="*/ 10053 h 10053"/>
                <a:gd name="connsiteX5" fmla="*/ 0 w 10000"/>
                <a:gd name="connsiteY5" fmla="*/ 53 h 10053"/>
                <a:gd name="connsiteX0" fmla="*/ 0 w 10000"/>
                <a:gd name="connsiteY0" fmla="*/ 53 h 10053"/>
                <a:gd name="connsiteX1" fmla="*/ 2505 w 10000"/>
                <a:gd name="connsiteY1" fmla="*/ 0 h 10053"/>
                <a:gd name="connsiteX2" fmla="*/ 7263 w 10000"/>
                <a:gd name="connsiteY2" fmla="*/ 53 h 10053"/>
                <a:gd name="connsiteX3" fmla="*/ 10000 w 10000"/>
                <a:gd name="connsiteY3" fmla="*/ 53 h 10053"/>
                <a:gd name="connsiteX4" fmla="*/ 8000 w 10000"/>
                <a:gd name="connsiteY4" fmla="*/ 10053 h 10053"/>
                <a:gd name="connsiteX5" fmla="*/ 2000 w 10000"/>
                <a:gd name="connsiteY5" fmla="*/ 10053 h 10053"/>
                <a:gd name="connsiteX6" fmla="*/ 0 w 10000"/>
                <a:gd name="connsiteY6" fmla="*/ 53 h 10053"/>
                <a:gd name="connsiteX0" fmla="*/ 0 w 10000"/>
                <a:gd name="connsiteY0" fmla="*/ 107 h 10107"/>
                <a:gd name="connsiteX1" fmla="*/ 2505 w 10000"/>
                <a:gd name="connsiteY1" fmla="*/ 54 h 10107"/>
                <a:gd name="connsiteX2" fmla="*/ 3543 w 10000"/>
                <a:gd name="connsiteY2" fmla="*/ 0 h 10107"/>
                <a:gd name="connsiteX3" fmla="*/ 7263 w 10000"/>
                <a:gd name="connsiteY3" fmla="*/ 107 h 10107"/>
                <a:gd name="connsiteX4" fmla="*/ 10000 w 10000"/>
                <a:gd name="connsiteY4" fmla="*/ 107 h 10107"/>
                <a:gd name="connsiteX5" fmla="*/ 8000 w 10000"/>
                <a:gd name="connsiteY5" fmla="*/ 10107 h 10107"/>
                <a:gd name="connsiteX6" fmla="*/ 2000 w 10000"/>
                <a:gd name="connsiteY6" fmla="*/ 10107 h 10107"/>
                <a:gd name="connsiteX7" fmla="*/ 0 w 10000"/>
                <a:gd name="connsiteY7" fmla="*/ 107 h 10107"/>
                <a:gd name="connsiteX0" fmla="*/ 0 w 10000"/>
                <a:gd name="connsiteY0" fmla="*/ 107 h 10107"/>
                <a:gd name="connsiteX1" fmla="*/ 2505 w 10000"/>
                <a:gd name="connsiteY1" fmla="*/ 54 h 10107"/>
                <a:gd name="connsiteX2" fmla="*/ 3543 w 10000"/>
                <a:gd name="connsiteY2" fmla="*/ 0 h 10107"/>
                <a:gd name="connsiteX3" fmla="*/ 6152 w 10000"/>
                <a:gd name="connsiteY3" fmla="*/ 54 h 10107"/>
                <a:gd name="connsiteX4" fmla="*/ 7263 w 10000"/>
                <a:gd name="connsiteY4" fmla="*/ 107 h 10107"/>
                <a:gd name="connsiteX5" fmla="*/ 10000 w 10000"/>
                <a:gd name="connsiteY5" fmla="*/ 107 h 10107"/>
                <a:gd name="connsiteX6" fmla="*/ 8000 w 10000"/>
                <a:gd name="connsiteY6" fmla="*/ 10107 h 10107"/>
                <a:gd name="connsiteX7" fmla="*/ 2000 w 10000"/>
                <a:gd name="connsiteY7" fmla="*/ 10107 h 10107"/>
                <a:gd name="connsiteX8" fmla="*/ 0 w 10000"/>
                <a:gd name="connsiteY8" fmla="*/ 107 h 10107"/>
                <a:gd name="connsiteX0" fmla="*/ 0 w 10000"/>
                <a:gd name="connsiteY0" fmla="*/ 107 h 10107"/>
                <a:gd name="connsiteX1" fmla="*/ 2505 w 10000"/>
                <a:gd name="connsiteY1" fmla="*/ 54 h 10107"/>
                <a:gd name="connsiteX2" fmla="*/ 3543 w 10000"/>
                <a:gd name="connsiteY2" fmla="*/ 0 h 10107"/>
                <a:gd name="connsiteX3" fmla="*/ 4703 w 10000"/>
                <a:gd name="connsiteY3" fmla="*/ 0 h 10107"/>
                <a:gd name="connsiteX4" fmla="*/ 6152 w 10000"/>
                <a:gd name="connsiteY4" fmla="*/ 54 h 10107"/>
                <a:gd name="connsiteX5" fmla="*/ 7263 w 10000"/>
                <a:gd name="connsiteY5" fmla="*/ 107 h 10107"/>
                <a:gd name="connsiteX6" fmla="*/ 10000 w 10000"/>
                <a:gd name="connsiteY6" fmla="*/ 107 h 10107"/>
                <a:gd name="connsiteX7" fmla="*/ 8000 w 10000"/>
                <a:gd name="connsiteY7" fmla="*/ 10107 h 10107"/>
                <a:gd name="connsiteX8" fmla="*/ 2000 w 10000"/>
                <a:gd name="connsiteY8" fmla="*/ 10107 h 10107"/>
                <a:gd name="connsiteX9" fmla="*/ 0 w 10000"/>
                <a:gd name="connsiteY9" fmla="*/ 107 h 10107"/>
                <a:gd name="connsiteX0" fmla="*/ 0 w 10000"/>
                <a:gd name="connsiteY0" fmla="*/ 107 h 10107"/>
                <a:gd name="connsiteX1" fmla="*/ 2505 w 10000"/>
                <a:gd name="connsiteY1" fmla="*/ 54 h 10107"/>
                <a:gd name="connsiteX2" fmla="*/ 3736 w 10000"/>
                <a:gd name="connsiteY2" fmla="*/ 3155 h 10107"/>
                <a:gd name="connsiteX3" fmla="*/ 4703 w 10000"/>
                <a:gd name="connsiteY3" fmla="*/ 0 h 10107"/>
                <a:gd name="connsiteX4" fmla="*/ 6152 w 10000"/>
                <a:gd name="connsiteY4" fmla="*/ 54 h 10107"/>
                <a:gd name="connsiteX5" fmla="*/ 7263 w 10000"/>
                <a:gd name="connsiteY5" fmla="*/ 107 h 10107"/>
                <a:gd name="connsiteX6" fmla="*/ 10000 w 10000"/>
                <a:gd name="connsiteY6" fmla="*/ 107 h 10107"/>
                <a:gd name="connsiteX7" fmla="*/ 8000 w 10000"/>
                <a:gd name="connsiteY7" fmla="*/ 10107 h 10107"/>
                <a:gd name="connsiteX8" fmla="*/ 2000 w 10000"/>
                <a:gd name="connsiteY8" fmla="*/ 10107 h 10107"/>
                <a:gd name="connsiteX9" fmla="*/ 0 w 10000"/>
                <a:gd name="connsiteY9" fmla="*/ 107 h 10107"/>
                <a:gd name="connsiteX0" fmla="*/ 0 w 10000"/>
                <a:gd name="connsiteY0" fmla="*/ 107 h 10107"/>
                <a:gd name="connsiteX1" fmla="*/ 2505 w 10000"/>
                <a:gd name="connsiteY1" fmla="*/ 54 h 10107"/>
                <a:gd name="connsiteX2" fmla="*/ 3736 w 10000"/>
                <a:gd name="connsiteY2" fmla="*/ 3155 h 10107"/>
                <a:gd name="connsiteX3" fmla="*/ 4703 w 10000"/>
                <a:gd name="connsiteY3" fmla="*/ 0 h 10107"/>
                <a:gd name="connsiteX4" fmla="*/ 6224 w 10000"/>
                <a:gd name="connsiteY4" fmla="*/ 3583 h 10107"/>
                <a:gd name="connsiteX5" fmla="*/ 7263 w 10000"/>
                <a:gd name="connsiteY5" fmla="*/ 107 h 10107"/>
                <a:gd name="connsiteX6" fmla="*/ 10000 w 10000"/>
                <a:gd name="connsiteY6" fmla="*/ 107 h 10107"/>
                <a:gd name="connsiteX7" fmla="*/ 8000 w 10000"/>
                <a:gd name="connsiteY7" fmla="*/ 10107 h 10107"/>
                <a:gd name="connsiteX8" fmla="*/ 2000 w 10000"/>
                <a:gd name="connsiteY8" fmla="*/ 10107 h 10107"/>
                <a:gd name="connsiteX9" fmla="*/ 0 w 10000"/>
                <a:gd name="connsiteY9" fmla="*/ 107 h 10107"/>
                <a:gd name="connsiteX0" fmla="*/ 0 w 10000"/>
                <a:gd name="connsiteY0" fmla="*/ 107 h 10107"/>
                <a:gd name="connsiteX1" fmla="*/ 2505 w 10000"/>
                <a:gd name="connsiteY1" fmla="*/ 54 h 10107"/>
                <a:gd name="connsiteX2" fmla="*/ 3736 w 10000"/>
                <a:gd name="connsiteY2" fmla="*/ 3155 h 10107"/>
                <a:gd name="connsiteX3" fmla="*/ 4703 w 10000"/>
                <a:gd name="connsiteY3" fmla="*/ 0 h 10107"/>
                <a:gd name="connsiteX4" fmla="*/ 6224 w 10000"/>
                <a:gd name="connsiteY4" fmla="*/ 3262 h 10107"/>
                <a:gd name="connsiteX5" fmla="*/ 7263 w 10000"/>
                <a:gd name="connsiteY5" fmla="*/ 107 h 10107"/>
                <a:gd name="connsiteX6" fmla="*/ 10000 w 10000"/>
                <a:gd name="connsiteY6" fmla="*/ 107 h 10107"/>
                <a:gd name="connsiteX7" fmla="*/ 8000 w 10000"/>
                <a:gd name="connsiteY7" fmla="*/ 10107 h 10107"/>
                <a:gd name="connsiteX8" fmla="*/ 2000 w 10000"/>
                <a:gd name="connsiteY8" fmla="*/ 10107 h 10107"/>
                <a:gd name="connsiteX9" fmla="*/ 0 w 10000"/>
                <a:gd name="connsiteY9" fmla="*/ 107 h 10107"/>
                <a:gd name="connsiteX0" fmla="*/ 0 w 10000"/>
                <a:gd name="connsiteY0" fmla="*/ 53 h 10053"/>
                <a:gd name="connsiteX1" fmla="*/ 2505 w 10000"/>
                <a:gd name="connsiteY1" fmla="*/ 0 h 10053"/>
                <a:gd name="connsiteX2" fmla="*/ 3736 w 10000"/>
                <a:gd name="connsiteY2" fmla="*/ 3101 h 10053"/>
                <a:gd name="connsiteX3" fmla="*/ 5017 w 10000"/>
                <a:gd name="connsiteY3" fmla="*/ 3315 h 10053"/>
                <a:gd name="connsiteX4" fmla="*/ 6224 w 10000"/>
                <a:gd name="connsiteY4" fmla="*/ 3208 h 10053"/>
                <a:gd name="connsiteX5" fmla="*/ 7263 w 10000"/>
                <a:gd name="connsiteY5" fmla="*/ 53 h 10053"/>
                <a:gd name="connsiteX6" fmla="*/ 10000 w 10000"/>
                <a:gd name="connsiteY6" fmla="*/ 53 h 10053"/>
                <a:gd name="connsiteX7" fmla="*/ 8000 w 10000"/>
                <a:gd name="connsiteY7" fmla="*/ 10053 h 10053"/>
                <a:gd name="connsiteX8" fmla="*/ 2000 w 10000"/>
                <a:gd name="connsiteY8" fmla="*/ 10053 h 10053"/>
                <a:gd name="connsiteX9" fmla="*/ 0 w 10000"/>
                <a:gd name="connsiteY9" fmla="*/ 53 h 10053"/>
                <a:gd name="connsiteX0" fmla="*/ 0 w 10000"/>
                <a:gd name="connsiteY0" fmla="*/ 53 h 10053"/>
                <a:gd name="connsiteX1" fmla="*/ 2505 w 10000"/>
                <a:gd name="connsiteY1" fmla="*/ 0 h 10053"/>
                <a:gd name="connsiteX2" fmla="*/ 3736 w 10000"/>
                <a:gd name="connsiteY2" fmla="*/ 3101 h 10053"/>
                <a:gd name="connsiteX3" fmla="*/ 5017 w 10000"/>
                <a:gd name="connsiteY3" fmla="*/ 3315 h 10053"/>
                <a:gd name="connsiteX4" fmla="*/ 6224 w 10000"/>
                <a:gd name="connsiteY4" fmla="*/ 3208 h 10053"/>
                <a:gd name="connsiteX5" fmla="*/ 7456 w 10000"/>
                <a:gd name="connsiteY5" fmla="*/ 106 h 10053"/>
                <a:gd name="connsiteX6" fmla="*/ 10000 w 10000"/>
                <a:gd name="connsiteY6" fmla="*/ 53 h 10053"/>
                <a:gd name="connsiteX7" fmla="*/ 8000 w 10000"/>
                <a:gd name="connsiteY7" fmla="*/ 10053 h 10053"/>
                <a:gd name="connsiteX8" fmla="*/ 2000 w 10000"/>
                <a:gd name="connsiteY8" fmla="*/ 10053 h 10053"/>
                <a:gd name="connsiteX9" fmla="*/ 0 w 10000"/>
                <a:gd name="connsiteY9" fmla="*/ 53 h 10053"/>
                <a:gd name="connsiteX0" fmla="*/ 0 w 10000"/>
                <a:gd name="connsiteY0" fmla="*/ 53 h 10053"/>
                <a:gd name="connsiteX1" fmla="*/ 2505 w 10000"/>
                <a:gd name="connsiteY1" fmla="*/ 0 h 10053"/>
                <a:gd name="connsiteX2" fmla="*/ 3736 w 10000"/>
                <a:gd name="connsiteY2" fmla="*/ 3101 h 10053"/>
                <a:gd name="connsiteX3" fmla="*/ 5017 w 10000"/>
                <a:gd name="connsiteY3" fmla="*/ 3315 h 10053"/>
                <a:gd name="connsiteX4" fmla="*/ 6417 w 10000"/>
                <a:gd name="connsiteY4" fmla="*/ 3208 h 10053"/>
                <a:gd name="connsiteX5" fmla="*/ 7456 w 10000"/>
                <a:gd name="connsiteY5" fmla="*/ 106 h 10053"/>
                <a:gd name="connsiteX6" fmla="*/ 10000 w 10000"/>
                <a:gd name="connsiteY6" fmla="*/ 53 h 10053"/>
                <a:gd name="connsiteX7" fmla="*/ 8000 w 10000"/>
                <a:gd name="connsiteY7" fmla="*/ 10053 h 10053"/>
                <a:gd name="connsiteX8" fmla="*/ 2000 w 10000"/>
                <a:gd name="connsiteY8" fmla="*/ 10053 h 10053"/>
                <a:gd name="connsiteX9" fmla="*/ 0 w 10000"/>
                <a:gd name="connsiteY9" fmla="*/ 53 h 10053"/>
                <a:gd name="connsiteX0" fmla="*/ 0 w 10000"/>
                <a:gd name="connsiteY0" fmla="*/ 53 h 10053"/>
                <a:gd name="connsiteX1" fmla="*/ 2505 w 10000"/>
                <a:gd name="connsiteY1" fmla="*/ 0 h 10053"/>
                <a:gd name="connsiteX2" fmla="*/ 3736 w 10000"/>
                <a:gd name="connsiteY2" fmla="*/ 3101 h 10053"/>
                <a:gd name="connsiteX3" fmla="*/ 6417 w 10000"/>
                <a:gd name="connsiteY3" fmla="*/ 3208 h 10053"/>
                <a:gd name="connsiteX4" fmla="*/ 7456 w 10000"/>
                <a:gd name="connsiteY4" fmla="*/ 106 h 10053"/>
                <a:gd name="connsiteX5" fmla="*/ 10000 w 10000"/>
                <a:gd name="connsiteY5" fmla="*/ 53 h 10053"/>
                <a:gd name="connsiteX6" fmla="*/ 8000 w 10000"/>
                <a:gd name="connsiteY6" fmla="*/ 10053 h 10053"/>
                <a:gd name="connsiteX7" fmla="*/ 2000 w 10000"/>
                <a:gd name="connsiteY7" fmla="*/ 10053 h 10053"/>
                <a:gd name="connsiteX8" fmla="*/ 0 w 10000"/>
                <a:gd name="connsiteY8" fmla="*/ 53 h 10053"/>
                <a:gd name="connsiteX0" fmla="*/ 0 w 10000"/>
                <a:gd name="connsiteY0" fmla="*/ 53 h 10053"/>
                <a:gd name="connsiteX1" fmla="*/ 2505 w 10000"/>
                <a:gd name="connsiteY1" fmla="*/ 0 h 10053"/>
                <a:gd name="connsiteX2" fmla="*/ 3760 w 10000"/>
                <a:gd name="connsiteY2" fmla="*/ 3208 h 10053"/>
                <a:gd name="connsiteX3" fmla="*/ 6417 w 10000"/>
                <a:gd name="connsiteY3" fmla="*/ 3208 h 10053"/>
                <a:gd name="connsiteX4" fmla="*/ 7456 w 10000"/>
                <a:gd name="connsiteY4" fmla="*/ 106 h 10053"/>
                <a:gd name="connsiteX5" fmla="*/ 10000 w 10000"/>
                <a:gd name="connsiteY5" fmla="*/ 53 h 10053"/>
                <a:gd name="connsiteX6" fmla="*/ 8000 w 10000"/>
                <a:gd name="connsiteY6" fmla="*/ 10053 h 10053"/>
                <a:gd name="connsiteX7" fmla="*/ 2000 w 10000"/>
                <a:gd name="connsiteY7" fmla="*/ 10053 h 10053"/>
                <a:gd name="connsiteX8" fmla="*/ 0 w 10000"/>
                <a:gd name="connsiteY8" fmla="*/ 53 h 1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53">
                  <a:moveTo>
                    <a:pt x="0" y="53"/>
                  </a:moveTo>
                  <a:lnTo>
                    <a:pt x="2505" y="0"/>
                  </a:lnTo>
                  <a:lnTo>
                    <a:pt x="3760" y="3208"/>
                  </a:lnTo>
                  <a:lnTo>
                    <a:pt x="6417" y="3208"/>
                  </a:lnTo>
                  <a:lnTo>
                    <a:pt x="7456" y="106"/>
                  </a:lnTo>
                  <a:lnTo>
                    <a:pt x="10000" y="53"/>
                  </a:lnTo>
                  <a:lnTo>
                    <a:pt x="8000" y="10053"/>
                  </a:lnTo>
                  <a:lnTo>
                    <a:pt x="2000" y="10053"/>
                  </a:lnTo>
                  <a:lnTo>
                    <a:pt x="0" y="5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B9921A5-5C83-49BD-9A25-83D7BABDC955}"/>
                </a:ext>
              </a:extLst>
            </p:cNvPr>
            <p:cNvCxnSpPr/>
            <p:nvPr/>
          </p:nvCxnSpPr>
          <p:spPr>
            <a:xfrm>
              <a:off x="6062870" y="4402229"/>
              <a:ext cx="0" cy="504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CE00AA7-8DE1-4CFA-A2DB-3256E30FD22F}"/>
                </a:ext>
              </a:extLst>
            </p:cNvPr>
            <p:cNvCxnSpPr/>
            <p:nvPr/>
          </p:nvCxnSpPr>
          <p:spPr>
            <a:xfrm>
              <a:off x="7591840" y="4402229"/>
              <a:ext cx="0" cy="504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55C10F1-B81F-481D-8AAD-6DDB6C2387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53100" y="494722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907D98C-F1F1-4AF7-A4F2-A1631D7E63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30787" y="5127237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933F1E6-8CA0-460B-8E14-39D50E2C37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04939" y="5307246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1D3F7C1-CCD3-4CA7-B017-9F0A487340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95317" y="5487255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593FD94-9CF4-41F0-9BB5-3523EA68857E}"/>
                </a:ext>
              </a:extLst>
            </p:cNvPr>
            <p:cNvCxnSpPr/>
            <p:nvPr/>
          </p:nvCxnSpPr>
          <p:spPr>
            <a:xfrm>
              <a:off x="6867770" y="5825674"/>
              <a:ext cx="0" cy="504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DBD9CA3-FF76-41B5-B71E-AE01F71F77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09451" y="5058777"/>
              <a:ext cx="0" cy="72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9CB6AA4-8227-4D91-A13E-B79D116B1E44}"/>
                </a:ext>
              </a:extLst>
            </p:cNvPr>
            <p:cNvCxnSpPr/>
            <p:nvPr/>
          </p:nvCxnSpPr>
          <p:spPr>
            <a:xfrm flipV="1">
              <a:off x="5995317" y="4517334"/>
              <a:ext cx="137126" cy="745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87C4449-FB72-4F59-9785-D222B596F217}"/>
                </a:ext>
              </a:extLst>
            </p:cNvPr>
            <p:cNvCxnSpPr/>
            <p:nvPr/>
          </p:nvCxnSpPr>
          <p:spPr>
            <a:xfrm flipV="1">
              <a:off x="7512325" y="4554605"/>
              <a:ext cx="137126" cy="745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EF85BE6-EBAA-4B63-A2CA-A70BC32F183A}"/>
                </a:ext>
              </a:extLst>
            </p:cNvPr>
            <p:cNvCxnSpPr/>
            <p:nvPr/>
          </p:nvCxnSpPr>
          <p:spPr>
            <a:xfrm flipV="1">
              <a:off x="6799207" y="6021573"/>
              <a:ext cx="137126" cy="745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9841F7-B3E3-43A0-8831-8AB8A9C7C79E}"/>
                </a:ext>
              </a:extLst>
            </p:cNvPr>
            <p:cNvSpPr/>
            <p:nvPr/>
          </p:nvSpPr>
          <p:spPr>
            <a:xfrm>
              <a:off x="5734251" y="441534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4</a:t>
              </a:r>
              <a:endParaRPr lang="zh-CN" altLang="en-US" sz="160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97931A-8198-4276-98B3-455288506E12}"/>
                </a:ext>
              </a:extLst>
            </p:cNvPr>
            <p:cNvSpPr/>
            <p:nvPr/>
          </p:nvSpPr>
          <p:spPr>
            <a:xfrm>
              <a:off x="7258564" y="442219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4</a:t>
              </a:r>
              <a:endParaRPr lang="zh-CN" altLang="en-US" sz="16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34FBDC0-FE7A-448B-8FBB-8898F6AD35A2}"/>
                </a:ext>
              </a:extLst>
            </p:cNvPr>
            <p:cNvSpPr/>
            <p:nvPr/>
          </p:nvSpPr>
          <p:spPr>
            <a:xfrm>
              <a:off x="6558833" y="588768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4</a:t>
              </a:r>
              <a:endParaRPr lang="zh-CN" altLang="en-US" sz="16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AF5722B-B2E9-4676-8D1F-14A3FF689FFC}"/>
                </a:ext>
              </a:extLst>
            </p:cNvPr>
            <p:cNvSpPr/>
            <p:nvPr/>
          </p:nvSpPr>
          <p:spPr>
            <a:xfrm>
              <a:off x="7835491" y="5084686"/>
              <a:ext cx="10679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aluSel(2:0)</a:t>
              </a:r>
              <a:endParaRPr lang="zh-CN" altLang="en-US" sz="16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D34BFB-6578-4DB3-B550-B00B28BF83D5}"/>
                </a:ext>
              </a:extLst>
            </p:cNvPr>
            <p:cNvSpPr/>
            <p:nvPr/>
          </p:nvSpPr>
          <p:spPr>
            <a:xfrm>
              <a:off x="5255692" y="4920379"/>
              <a:ext cx="3533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nf</a:t>
              </a:r>
              <a:endParaRPr lang="zh-CN" altLang="en-US" sz="16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62BCC85-33D7-40F1-8937-7241B56477EE}"/>
                </a:ext>
              </a:extLst>
            </p:cNvPr>
            <p:cNvSpPr/>
            <p:nvPr/>
          </p:nvSpPr>
          <p:spPr>
            <a:xfrm>
              <a:off x="5336393" y="5127228"/>
              <a:ext cx="32791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zf</a:t>
              </a:r>
              <a:endParaRPr lang="zh-CN" altLang="en-US" sz="16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D85B4B7-E24F-48E6-90EB-E14CD01D9EEA}"/>
                </a:ext>
              </a:extLst>
            </p:cNvPr>
            <p:cNvSpPr/>
            <p:nvPr/>
          </p:nvSpPr>
          <p:spPr>
            <a:xfrm>
              <a:off x="5333548" y="5311322"/>
              <a:ext cx="4493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ovf</a:t>
              </a:r>
              <a:endParaRPr lang="zh-CN" altLang="en-US" sz="16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1479D7-323E-425D-AEA1-B6A069CD119F}"/>
                </a:ext>
              </a:extLst>
            </p:cNvPr>
            <p:cNvSpPr/>
            <p:nvPr/>
          </p:nvSpPr>
          <p:spPr>
            <a:xfrm>
              <a:off x="5517427" y="5495190"/>
              <a:ext cx="333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cf</a:t>
              </a:r>
              <a:endParaRPr lang="zh-CN" altLang="en-US" sz="16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A3D4A71-A318-4FFB-9094-0195543F3A98}"/>
                </a:ext>
              </a:extLst>
            </p:cNvPr>
            <p:cNvSpPr txBox="1"/>
            <p:nvPr/>
          </p:nvSpPr>
          <p:spPr>
            <a:xfrm>
              <a:off x="6501029" y="5249956"/>
              <a:ext cx="693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ALU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BF74CE9-5A5B-43D3-BDD5-DE7EAFCDD73C}"/>
                    </a:ext>
                  </a:extLst>
                </p:cNvPr>
                <p:cNvSpPr/>
                <p:nvPr/>
              </p:nvSpPr>
              <p:spPr>
                <a:xfrm>
                  <a:off x="5878682" y="4129197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BF74CE9-5A5B-43D3-BDD5-DE7EAFCDD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682" y="4129197"/>
                  <a:ext cx="35939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E05285E-6735-4AEE-A671-DBD41551F61F}"/>
                    </a:ext>
                  </a:extLst>
                </p:cNvPr>
                <p:cNvSpPr/>
                <p:nvPr/>
              </p:nvSpPr>
              <p:spPr>
                <a:xfrm>
                  <a:off x="7399611" y="4124244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E05285E-6735-4AEE-A671-DBD41551F6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611" y="4124244"/>
                  <a:ext cx="359394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D8DCE09-D2C3-4BF0-815E-6ED5088412BE}"/>
                    </a:ext>
                  </a:extLst>
                </p:cNvPr>
                <p:cNvSpPr/>
                <p:nvPr/>
              </p:nvSpPr>
              <p:spPr>
                <a:xfrm>
                  <a:off x="6679790" y="6252856"/>
                  <a:ext cx="3593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160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D8DCE09-D2C3-4BF0-815E-6ED508841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790" y="6252856"/>
                  <a:ext cx="35939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DBB1297-2899-4807-8535-5616EC1066B9}"/>
              </a:ext>
            </a:extLst>
          </p:cNvPr>
          <p:cNvSpPr/>
          <p:nvPr/>
        </p:nvSpPr>
        <p:spPr>
          <a:xfrm>
            <a:off x="0" y="91502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将多种算术和逻辑运算组合到一个单元内。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6">
                <a:extLst>
                  <a:ext uri="{FF2B5EF4-FFF2-40B4-BE49-F238E27FC236}">
                    <a16:creationId xmlns:a16="http://schemas.microsoft.com/office/drawing/2014/main" id="{E27ABF57-5DD7-4B0D-B3B6-89C9105CA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620267"/>
                  </p:ext>
                </p:extLst>
              </p:nvPr>
            </p:nvGraphicFramePr>
            <p:xfrm>
              <a:off x="7851732" y="2188577"/>
              <a:ext cx="4257654" cy="454163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419218">
                      <a:extLst>
                        <a:ext uri="{9D8B030D-6E8A-4147-A177-3AD203B41FA5}">
                          <a16:colId xmlns:a16="http://schemas.microsoft.com/office/drawing/2014/main" val="3128207803"/>
                        </a:ext>
                      </a:extLst>
                    </a:gridCol>
                    <a:gridCol w="1419218">
                      <a:extLst>
                        <a:ext uri="{9D8B030D-6E8A-4147-A177-3AD203B41FA5}">
                          <a16:colId xmlns:a16="http://schemas.microsoft.com/office/drawing/2014/main" val="3642287983"/>
                        </a:ext>
                      </a:extLst>
                    </a:gridCol>
                    <a:gridCol w="1419218">
                      <a:extLst>
                        <a:ext uri="{9D8B030D-6E8A-4147-A177-3AD203B41FA5}">
                          <a16:colId xmlns:a16="http://schemas.microsoft.com/office/drawing/2014/main" val="2148781486"/>
                        </a:ext>
                      </a:extLst>
                    </a:gridCol>
                  </a:tblGrid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aluSel</a:t>
                          </a:r>
                          <a:r>
                            <a:rPr lang="en-US" altLang="zh-CN" b="0" dirty="0"/>
                            <a:t>(2:0)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函数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输出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6674762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000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传递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zh-CN" alt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9716545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001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加法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2571922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010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减法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5693965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011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减法</a:t>
                          </a:r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7611667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100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取反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8452027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101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与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3469248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110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4380180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111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异或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1397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6">
                <a:extLst>
                  <a:ext uri="{FF2B5EF4-FFF2-40B4-BE49-F238E27FC236}">
                    <a16:creationId xmlns:a16="http://schemas.microsoft.com/office/drawing/2014/main" id="{E27ABF57-5DD7-4B0D-B3B6-89C9105CA5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2620267"/>
                  </p:ext>
                </p:extLst>
              </p:nvPr>
            </p:nvGraphicFramePr>
            <p:xfrm>
              <a:off x="7851732" y="2188577"/>
              <a:ext cx="4257654" cy="4541634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419218">
                      <a:extLst>
                        <a:ext uri="{9D8B030D-6E8A-4147-A177-3AD203B41FA5}">
                          <a16:colId xmlns:a16="http://schemas.microsoft.com/office/drawing/2014/main" val="3128207803"/>
                        </a:ext>
                      </a:extLst>
                    </a:gridCol>
                    <a:gridCol w="1419218">
                      <a:extLst>
                        <a:ext uri="{9D8B030D-6E8A-4147-A177-3AD203B41FA5}">
                          <a16:colId xmlns:a16="http://schemas.microsoft.com/office/drawing/2014/main" val="3642287983"/>
                        </a:ext>
                      </a:extLst>
                    </a:gridCol>
                    <a:gridCol w="1419218">
                      <a:extLst>
                        <a:ext uri="{9D8B030D-6E8A-4147-A177-3AD203B41FA5}">
                          <a16:colId xmlns:a16="http://schemas.microsoft.com/office/drawing/2014/main" val="2148781486"/>
                        </a:ext>
                      </a:extLst>
                    </a:gridCol>
                  </a:tblGrid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/>
                            <a:t>aluSel</a:t>
                          </a:r>
                          <a:r>
                            <a:rPr lang="en-US" altLang="zh-CN" b="0" dirty="0"/>
                            <a:t>(2:0)</a:t>
                          </a:r>
                          <a:endParaRPr lang="zh-CN" alt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函数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输出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6674762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000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02410" r="-100429" b="-7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102410" r="-429" b="-7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16545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001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加法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202410" r="-429" b="-6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571922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010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减法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302410" r="-429" b="-5036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5693965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011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减法</a:t>
                          </a:r>
                          <a:r>
                            <a:rPr lang="en-US" altLang="zh-CN"/>
                            <a:t>2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407317" r="-429" b="-4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611667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100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取反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501205" r="-429" b="-30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452027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101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与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601205" r="-429" b="-20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9248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110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701205" r="-429" b="-10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4380180"/>
                      </a:ext>
                    </a:extLst>
                  </a:tr>
                  <a:tr h="5046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111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/>
                            <a:t>异或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000" t="-801205" r="-429" b="-48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3972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7C5BD742-751E-4120-955E-1BE57A01425A}"/>
              </a:ext>
            </a:extLst>
          </p:cNvPr>
          <p:cNvSpPr/>
          <p:nvPr/>
        </p:nvSpPr>
        <p:spPr>
          <a:xfrm>
            <a:off x="8402480" y="1682406"/>
            <a:ext cx="3463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ALU</a:t>
            </a:r>
            <a:r>
              <a:rPr lang="zh-CN" altLang="en-US" sz="2400" b="1"/>
              <a:t>中的运算和逻辑操作</a:t>
            </a:r>
            <a:endParaRPr lang="zh-CN" altLang="en-US" sz="240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AC5EDB-15E3-4284-86D0-5F43382D6103}"/>
              </a:ext>
            </a:extLst>
          </p:cNvPr>
          <p:cNvGrpSpPr/>
          <p:nvPr/>
        </p:nvGrpSpPr>
        <p:grpSpPr>
          <a:xfrm>
            <a:off x="1310586" y="4760989"/>
            <a:ext cx="4613720" cy="2041969"/>
            <a:chOff x="1310586" y="4760989"/>
            <a:chExt cx="4613720" cy="204196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CB4D194-35EA-4A9A-86A6-2C6375F29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10586" y="4760989"/>
              <a:ext cx="4613720" cy="2041969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596C6E3-5228-40A5-81D2-F8E493E661D1}"/>
                </a:ext>
              </a:extLst>
            </p:cNvPr>
            <p:cNvSpPr/>
            <p:nvPr/>
          </p:nvSpPr>
          <p:spPr>
            <a:xfrm>
              <a:off x="1572842" y="5049078"/>
              <a:ext cx="1079215" cy="2669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791851-AC25-4158-8825-47E93007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43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A045417-3D7D-424F-8248-E7DD942C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33" y="897636"/>
            <a:ext cx="4484410" cy="596036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/>
              <a:t>4</a:t>
            </a:r>
            <a:r>
              <a:rPr lang="zh-CN" altLang="en-US" sz="4000" b="1" dirty="0"/>
              <a:t>位</a:t>
            </a:r>
            <a:r>
              <a:rPr lang="en-US" altLang="zh-CN" sz="4000" b="1" dirty="0"/>
              <a:t>ALU</a:t>
            </a:r>
            <a:endParaRPr lang="zh-CN" altLang="en-US" sz="6600" dirty="0"/>
          </a:p>
        </p:txBody>
      </p:sp>
      <p:sp>
        <p:nvSpPr>
          <p:cNvPr id="11" name="流程图: 多文档 10"/>
          <p:cNvSpPr/>
          <p:nvPr/>
        </p:nvSpPr>
        <p:spPr>
          <a:xfrm>
            <a:off x="202928" y="210685"/>
            <a:ext cx="1421409" cy="478629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ALU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E21CDA-6596-4CC8-A515-ED84A6A5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" y="900000"/>
            <a:ext cx="5038860" cy="59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997BBB-3762-487E-BB9B-92544EA53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8641" y="3429000"/>
            <a:ext cx="3331327" cy="226754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57676C-F511-49ED-AF11-95ACFAE6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34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DBEF2A2-447C-41A9-B5AF-59933A03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08" y="3554815"/>
            <a:ext cx="3328986" cy="32357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7FEB5A-55E2-4400-B158-FA3C6DE46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2" y="920580"/>
            <a:ext cx="6313900" cy="593741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b="1" dirty="0">
                <a:latin typeface="+mn-ea"/>
              </a:rPr>
              <a:t>仿 真</a:t>
            </a:r>
            <a:endParaRPr lang="zh-CN" altLang="en-US" sz="6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62C0D1-158C-4DC9-A9BC-15DD8371A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016" y="921626"/>
            <a:ext cx="7110912" cy="256571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9E3492A-C0C2-4F18-A6DC-4938031DFCE3}"/>
              </a:ext>
            </a:extLst>
          </p:cNvPr>
          <p:cNvGrpSpPr/>
          <p:nvPr/>
        </p:nvGrpSpPr>
        <p:grpSpPr>
          <a:xfrm>
            <a:off x="6145174" y="2021902"/>
            <a:ext cx="3228716" cy="4386494"/>
            <a:chOff x="6145174" y="2021902"/>
            <a:chExt cx="3228716" cy="438649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9458C61-4C90-4DF9-B3CA-3A0291626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5174" y="2021902"/>
              <a:ext cx="1865310" cy="268072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42FEA6A-A4CF-4C3B-9C55-BE0431D82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0484" y="3936938"/>
              <a:ext cx="1363406" cy="247145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CDE168-6E2D-43C3-8113-65E84B83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2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6936</TotalTime>
  <Words>763</Words>
  <Application>Microsoft Office PowerPoint</Application>
  <PresentationFormat>Widescreen</PresentationFormat>
  <Paragraphs>240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等线</vt:lpstr>
      <vt:lpstr>楷体</vt:lpstr>
      <vt:lpstr>微软雅黑</vt:lpstr>
      <vt:lpstr>Arial</vt:lpstr>
      <vt:lpstr>Calibri</vt:lpstr>
      <vt:lpstr>Calibri Light</vt:lpstr>
      <vt:lpstr>Cambria Math</vt:lpstr>
      <vt:lpstr>Georgia</vt:lpstr>
      <vt:lpstr>Tahoma</vt:lpstr>
      <vt:lpstr>Times New Roman</vt:lpstr>
      <vt:lpstr>Office 主题</vt:lpstr>
      <vt:lpstr>VISIO</vt:lpstr>
      <vt:lpstr>实验3：算术逻辑单元</vt:lpstr>
      <vt:lpstr>实验2：七段数码管 (分层设计)</vt:lpstr>
      <vt:lpstr>模块实例化</vt:lpstr>
      <vt:lpstr>模块实例化</vt:lpstr>
      <vt:lpstr>实例化 注意事项</vt:lpstr>
      <vt:lpstr>always 语句</vt:lpstr>
      <vt:lpstr>ALU: 算术逻辑单元</vt:lpstr>
      <vt:lpstr>4位ALU</vt:lpstr>
      <vt:lpstr>仿 真</vt:lpstr>
      <vt:lpstr>  非法值 X、浮空值 Z</vt:lpstr>
      <vt:lpstr>三态门缓冲器   Tristate Buffer </vt:lpstr>
      <vt:lpstr>数值的表示</vt:lpstr>
      <vt:lpstr>常用运算符</vt:lpstr>
      <vt:lpstr>bitwise and Logical operation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Sean Sun</cp:lastModifiedBy>
  <cp:revision>420</cp:revision>
  <dcterms:created xsi:type="dcterms:W3CDTF">2017-09-25T07:56:45Z</dcterms:created>
  <dcterms:modified xsi:type="dcterms:W3CDTF">2024-09-13T00:57:46Z</dcterms:modified>
</cp:coreProperties>
</file>