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83" r:id="rId2"/>
    <p:sldId id="257" r:id="rId3"/>
    <p:sldId id="268" r:id="rId4"/>
    <p:sldId id="273" r:id="rId5"/>
    <p:sldId id="269" r:id="rId6"/>
    <p:sldId id="274" r:id="rId7"/>
    <p:sldId id="279" r:id="rId8"/>
    <p:sldId id="280" r:id="rId9"/>
    <p:sldId id="282" r:id="rId10"/>
    <p:sldId id="28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7B7B0-5C82-461D-AE5E-2C10EC633F90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575CA-BD89-494C-8A67-358B07029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749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20C4-F312-4EFB-AA12-1CA9399C86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025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尽管左侧代码作为异步电路是正确的，也可以进行仿真，但无法综合。因为没有物理电路可以表示这种行为。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B20C4-F312-4EFB-AA12-1CA9399C866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93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module </a:t>
            </a:r>
            <a:r>
              <a:rPr lang="en-US" altLang="zh-CN" dirty="0" err="1"/>
              <a:t>TestIf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    input  logic a,  b,</a:t>
            </a:r>
          </a:p>
          <a:p>
            <a:r>
              <a:rPr lang="en-US" altLang="zh-CN" dirty="0"/>
              <a:t>    output logic </a:t>
            </a:r>
            <a:r>
              <a:rPr lang="en-US" altLang="zh-CN" dirty="0" err="1"/>
              <a:t>gt</a:t>
            </a:r>
            <a:r>
              <a:rPr lang="en-US" altLang="zh-CN" dirty="0"/>
              <a:t>, eq );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always @ *</a:t>
            </a:r>
          </a:p>
          <a:p>
            <a:r>
              <a:rPr lang="en-US" altLang="zh-CN" dirty="0"/>
              <a:t>        if(a &gt; b)</a:t>
            </a:r>
          </a:p>
          <a:p>
            <a:r>
              <a:rPr lang="en-US" altLang="zh-CN" dirty="0"/>
              <a:t>            begin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gt</a:t>
            </a:r>
            <a:r>
              <a:rPr lang="en-US" altLang="zh-CN" dirty="0"/>
              <a:t> = 1'b1;</a:t>
            </a:r>
          </a:p>
          <a:p>
            <a:r>
              <a:rPr lang="en-US" altLang="zh-CN" dirty="0"/>
              <a:t>                eq = 1'b0;</a:t>
            </a:r>
          </a:p>
          <a:p>
            <a:r>
              <a:rPr lang="en-US" altLang="zh-CN" dirty="0"/>
              <a:t>            end</a:t>
            </a:r>
          </a:p>
          <a:p>
            <a:r>
              <a:rPr lang="en-US" altLang="zh-CN" dirty="0"/>
              <a:t>        else if(a == b)</a:t>
            </a:r>
          </a:p>
          <a:p>
            <a:r>
              <a:rPr lang="en-US" altLang="zh-CN" dirty="0"/>
              <a:t>            begin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gt</a:t>
            </a:r>
            <a:r>
              <a:rPr lang="en-US" altLang="zh-CN" dirty="0"/>
              <a:t> = 1'b0;</a:t>
            </a:r>
          </a:p>
          <a:p>
            <a:r>
              <a:rPr lang="en-US" altLang="zh-CN" dirty="0"/>
              <a:t>                eq = 1'b1;</a:t>
            </a:r>
          </a:p>
          <a:p>
            <a:r>
              <a:rPr lang="en-US" altLang="zh-CN" dirty="0"/>
              <a:t>            end</a:t>
            </a:r>
          </a:p>
          <a:p>
            <a:r>
              <a:rPr lang="en-US" altLang="zh-CN" dirty="0"/>
              <a:t>        else</a:t>
            </a:r>
          </a:p>
          <a:p>
            <a:r>
              <a:rPr lang="en-US" altLang="zh-CN" dirty="0"/>
              <a:t>            begin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gt</a:t>
            </a:r>
            <a:r>
              <a:rPr lang="en-US" altLang="zh-CN" dirty="0"/>
              <a:t> = 1'b0;</a:t>
            </a:r>
          </a:p>
          <a:p>
            <a:r>
              <a:rPr lang="en-US" altLang="zh-CN" dirty="0"/>
              <a:t>                eq = 1'b0;</a:t>
            </a:r>
          </a:p>
          <a:p>
            <a:r>
              <a:rPr lang="en-US" altLang="zh-CN" dirty="0"/>
              <a:t>            end</a:t>
            </a:r>
          </a:p>
          <a:p>
            <a:r>
              <a:rPr lang="en-US" altLang="zh-CN" dirty="0" err="1"/>
              <a:t>endmodule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B20C4-F312-4EFB-AA12-1CA9399C866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507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B20C4-F312-4EFB-AA12-1CA9399C866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868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B20C4-F312-4EFB-AA12-1CA9399C866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50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mailto:xgsun@fudan.edu.cn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593C4-48FB-4CED-AEB0-7BC8C5D4F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3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>
            <a:extLst>
              <a:ext uri="{FF2B5EF4-FFF2-40B4-BE49-F238E27FC236}">
                <a16:creationId xmlns:a16="http://schemas.microsoft.com/office/drawing/2014/main" id="{E33BB343-A59D-4919-B83C-1947C9CC2D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56" y="6032456"/>
            <a:ext cx="756000" cy="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timgsa.baidu.com/timg?image&amp;quality=80&amp;size=b9999_10000&amp;sec=1486706601692&amp;di=6c9e3e11002e1601c2fcdf5329b5c70b&amp;imgtype=0&amp;src=http%3A%2F%2Fawb.img.xmtbang.com%2Fimg%2Fuploadnew%2F201510%2F23%2F760f1307425d46578fb2912eb3957857.jpg">
            <a:extLst>
              <a:ext uri="{FF2B5EF4-FFF2-40B4-BE49-F238E27FC236}">
                <a16:creationId xmlns:a16="http://schemas.microsoft.com/office/drawing/2014/main" id="{A53A580D-377D-4F15-BBB7-D059E87EFA9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" t="6626" r="5043" b="2772"/>
          <a:stretch/>
        </p:blipFill>
        <p:spPr bwMode="auto">
          <a:xfrm>
            <a:off x="11124447" y="6006902"/>
            <a:ext cx="816309" cy="81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CADE913-7773-49BC-A565-72E09323EAC5}"/>
              </a:ext>
            </a:extLst>
          </p:cNvPr>
          <p:cNvSpPr txBox="1"/>
          <p:nvPr userDrawn="1"/>
        </p:nvSpPr>
        <p:spPr>
          <a:xfrm>
            <a:off x="2169478" y="6214308"/>
            <a:ext cx="2256970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xgsun@fudan.edu.cn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C:\Users\Sam2013\Desktop\孙晓光.png">
            <a:extLst>
              <a:ext uri="{FF2B5EF4-FFF2-40B4-BE49-F238E27FC236}">
                <a16:creationId xmlns:a16="http://schemas.microsoft.com/office/drawing/2014/main" id="{48B89171-AF88-49CE-92B2-AE12B45411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37" y="6140604"/>
            <a:ext cx="1872208" cy="54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63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AF347-A38D-4CAC-B6D7-23E89DA2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00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ctr"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5DFF24-64D7-4E0D-9B89-E8E7A4E7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252E-CF40-4B6E-98CB-FA159A0718F7}" type="slidenum">
              <a:rPr lang="zh-CN" altLang="en-US" sz="1400" b="1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/ 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74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84A751-B310-4BF5-90DC-0E9A3F8D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E848F0-C643-42E2-BDBE-DB151FBBE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133E4F-DA65-48AC-8066-B6863D85B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627147-2E5A-44CA-A5D3-68273266F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563CBC-2EE7-4601-AD3C-21281396F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6252E-CF40-4B6E-98CB-FA159A07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57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073003"/>
            <a:ext cx="12192000" cy="3726211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36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b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组合逻辑电路的</a:t>
            </a:r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行为级建模</a:t>
            </a:r>
            <a:endParaRPr lang="zh-CN" altLang="en-US" sz="3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26355" y="153347"/>
            <a:ext cx="430804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Georgia" panose="02040502050405020303" pitchFamily="18" charset="0"/>
                <a:ea typeface="微软雅黑" panose="020B0503020204020204" pitchFamily="34" charset="-122"/>
              </a:rPr>
              <a:t>SystemVerilog</a:t>
            </a:r>
            <a:endParaRPr lang="zh-CN" altLang="en-US" sz="36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44203" y="6229762"/>
            <a:ext cx="1319985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2024-9-22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05D54A-0C73-4149-9638-B671695B9CFA}"/>
              </a:ext>
            </a:extLst>
          </p:cNvPr>
          <p:cNvSpPr txBox="1"/>
          <p:nvPr/>
        </p:nvSpPr>
        <p:spPr>
          <a:xfrm>
            <a:off x="6437560" y="4599570"/>
            <a:ext cx="4185761" cy="461665"/>
          </a:xfrm>
          <a:prstGeom prst="wedgeRectCallout">
            <a:avLst>
              <a:gd name="adj1" fmla="val -20394"/>
              <a:gd name="adj2" fmla="val -16343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在功能和算法层次上描述电路</a:t>
            </a:r>
          </a:p>
        </p:txBody>
      </p:sp>
    </p:spTree>
    <p:extLst>
      <p:ext uri="{BB962C8B-B14F-4D97-AF65-F5344CB8AC3E}">
        <p14:creationId xmlns:p14="http://schemas.microsoft.com/office/powerpoint/2010/main" val="2032450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 algn="ctr"/>
            <a:r>
              <a:rPr lang="zh-CN" altLang="en-US" sz="4000" b="1" dirty="0"/>
              <a:t>变量未初始化</a:t>
            </a:r>
            <a:endParaRPr lang="zh-CN" altLang="en-US" sz="66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60372CD-1755-4311-A25B-3A96A97DB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5" y="906298"/>
            <a:ext cx="4437420" cy="595170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0A4E2C9-D688-4DE5-BAB0-4B54598FD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9234" y="4146037"/>
            <a:ext cx="8879071" cy="266805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CFEF65F-28D0-4DA0-AE00-E13ABF56D3A9}"/>
              </a:ext>
            </a:extLst>
          </p:cNvPr>
          <p:cNvSpPr txBox="1"/>
          <p:nvPr/>
        </p:nvSpPr>
        <p:spPr>
          <a:xfrm>
            <a:off x="5300318" y="1264569"/>
            <a:ext cx="3310282" cy="1697837"/>
          </a:xfrm>
          <a:prstGeom prst="wedgeRectCallout">
            <a:avLst>
              <a:gd name="adj1" fmla="val -85600"/>
              <a:gd name="adj2" fmla="val 79632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如果去掉</a:t>
            </a:r>
            <a:r>
              <a:rPr lang="en-US" altLang="zh-CN" sz="2400" b="1" dirty="0"/>
              <a:t>for</a:t>
            </a:r>
            <a:r>
              <a:rPr lang="zh-CN" altLang="en-US" sz="2400" b="1" dirty="0"/>
              <a:t>语句，</a:t>
            </a:r>
            <a:br>
              <a:rPr lang="en-US" altLang="zh-CN" sz="2400" b="1" dirty="0"/>
            </a:br>
            <a:r>
              <a:rPr lang="zh-CN" altLang="en-US" sz="2400" b="1" dirty="0"/>
              <a:t>则没有给变量赋初值，则产生错误信息！</a:t>
            </a:r>
            <a:endParaRPr lang="zh-CN" altLang="en-US" sz="22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1F48CFB-FDEF-4DEE-95F5-D6401BCB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252E-CF40-4B6E-98CB-FA159A0718F7}" type="slidenum">
              <a:rPr lang="zh-CN" altLang="en-US" sz="1400" b="1" smtClean="0"/>
              <a:pPr/>
              <a:t>10</a:t>
            </a:fld>
            <a:r>
              <a:rPr lang="zh-CN" altLang="en-US"/>
              <a:t> </a:t>
            </a:r>
            <a:r>
              <a:rPr lang="en-US" altLang="zh-CN"/>
              <a:t>/ 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17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44A30-CADD-4A9C-8D03-8BA6BBA1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行为级建模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8BCA86-B92F-4403-B053-1A9DB6B97EBC}"/>
              </a:ext>
            </a:extLst>
          </p:cNvPr>
          <p:cNvSpPr txBox="1"/>
          <p:nvPr/>
        </p:nvSpPr>
        <p:spPr>
          <a:xfrm>
            <a:off x="354676" y="870062"/>
            <a:ext cx="11482647" cy="336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用于描述一个电路输入、输出的行为（逻辑功能），而不是怎样去实现硬件电路。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一般使用 </a:t>
            </a:r>
            <a:r>
              <a:rPr lang="en-US" altLang="zh-CN" sz="2400" b="1" dirty="0">
                <a:solidFill>
                  <a:schemeClr val="accent1"/>
                </a:solidFill>
              </a:rPr>
              <a:t>always </a:t>
            </a:r>
            <a:r>
              <a:rPr lang="zh-CN" altLang="en-US" sz="2400" dirty="0"/>
              <a:t>结构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过程赋值语句</a:t>
            </a:r>
            <a:endParaRPr lang="en-US" altLang="zh-CN" sz="24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1"/>
                </a:solidFill>
              </a:rPr>
              <a:t>case </a:t>
            </a:r>
            <a:r>
              <a:rPr lang="zh-CN" altLang="en-US" sz="2400" b="1" dirty="0"/>
              <a:t>语句</a:t>
            </a:r>
            <a:endParaRPr lang="en-US" altLang="zh-CN" sz="24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1"/>
                </a:solidFill>
              </a:rPr>
              <a:t>if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语句</a:t>
            </a:r>
            <a:endParaRPr lang="en-US" altLang="zh-CN" sz="24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语句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85406D7-2EEA-4517-8721-8953FDAF1610}"/>
              </a:ext>
            </a:extLst>
          </p:cNvPr>
          <p:cNvGrpSpPr/>
          <p:nvPr/>
        </p:nvGrpSpPr>
        <p:grpSpPr>
          <a:xfrm>
            <a:off x="5364478" y="1599264"/>
            <a:ext cx="6145878" cy="5111877"/>
            <a:chOff x="5835533" y="1704559"/>
            <a:chExt cx="6145878" cy="5111877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BC378F9-32D2-4356-92B3-F8E4C148FB08}"/>
                </a:ext>
              </a:extLst>
            </p:cNvPr>
            <p:cNvSpPr txBox="1"/>
            <p:nvPr/>
          </p:nvSpPr>
          <p:spPr>
            <a:xfrm>
              <a:off x="5962996" y="2283227"/>
              <a:ext cx="4863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(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条件表达式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为真时执行的语句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E46F20B-B8C4-408B-BE4B-24709B0439D0}"/>
                </a:ext>
              </a:extLst>
            </p:cNvPr>
            <p:cNvSpPr txBox="1"/>
            <p:nvPr/>
          </p:nvSpPr>
          <p:spPr>
            <a:xfrm>
              <a:off x="5962996" y="3098412"/>
              <a:ext cx="4863832" cy="1135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(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条件表达式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为真时执行的语句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else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为假时执行的语句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E7B2B1A-EA19-429E-8420-C2CFEF982A18}"/>
                </a:ext>
              </a:extLst>
            </p:cNvPr>
            <p:cNvSpPr txBox="1"/>
            <p:nvPr/>
          </p:nvSpPr>
          <p:spPr>
            <a:xfrm>
              <a:off x="5962996" y="4526024"/>
              <a:ext cx="5920210" cy="2243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(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条件表达式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1)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为真时执行的语句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else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(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条件表达式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2)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为真时执行的语句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else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默认执行的语句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</p:txBody>
        </p:sp>
        <p:sp>
          <p:nvSpPr>
            <p:cNvPr id="9" name="矩形: 折角 8">
              <a:extLst>
                <a:ext uri="{FF2B5EF4-FFF2-40B4-BE49-F238E27FC236}">
                  <a16:creationId xmlns:a16="http://schemas.microsoft.com/office/drawing/2014/main" id="{ACF52B2E-EDA0-4B26-9037-155A5BD64A3F}"/>
                </a:ext>
              </a:extLst>
            </p:cNvPr>
            <p:cNvSpPr/>
            <p:nvPr/>
          </p:nvSpPr>
          <p:spPr>
            <a:xfrm>
              <a:off x="5835534" y="2172393"/>
              <a:ext cx="6145877" cy="642851"/>
            </a:xfrm>
            <a:prstGeom prst="foldedCorne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折角 9">
              <a:extLst>
                <a:ext uri="{FF2B5EF4-FFF2-40B4-BE49-F238E27FC236}">
                  <a16:creationId xmlns:a16="http://schemas.microsoft.com/office/drawing/2014/main" id="{01794A98-3242-462A-80FA-99AF7531F222}"/>
                </a:ext>
              </a:extLst>
            </p:cNvPr>
            <p:cNvSpPr/>
            <p:nvPr/>
          </p:nvSpPr>
          <p:spPr>
            <a:xfrm>
              <a:off x="5835533" y="3109496"/>
              <a:ext cx="6145877" cy="1179872"/>
            </a:xfrm>
            <a:prstGeom prst="foldedCorne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: 折角 10">
              <a:extLst>
                <a:ext uri="{FF2B5EF4-FFF2-40B4-BE49-F238E27FC236}">
                  <a16:creationId xmlns:a16="http://schemas.microsoft.com/office/drawing/2014/main" id="{A2F03542-8B87-4173-8512-457916F6F5E7}"/>
                </a:ext>
              </a:extLst>
            </p:cNvPr>
            <p:cNvSpPr/>
            <p:nvPr/>
          </p:nvSpPr>
          <p:spPr>
            <a:xfrm>
              <a:off x="5835533" y="4516634"/>
              <a:ext cx="6145877" cy="2299802"/>
            </a:xfrm>
            <a:prstGeom prst="foldedCorne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A9EB590-FE80-4C85-B6F4-A90B97876BD0}"/>
                </a:ext>
              </a:extLst>
            </p:cNvPr>
            <p:cNvSpPr txBox="1"/>
            <p:nvPr/>
          </p:nvSpPr>
          <p:spPr>
            <a:xfrm>
              <a:off x="6134794" y="1704559"/>
              <a:ext cx="2313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r>
                <a:rPr lang="zh-CN" altLang="en-US" dirty="0"/>
                <a:t>为真；</a:t>
              </a:r>
              <a:r>
                <a:rPr lang="en-US" altLang="zh-CN" dirty="0"/>
                <a:t>0</a:t>
              </a:r>
              <a:r>
                <a:rPr lang="zh-CN" altLang="en-US" dirty="0"/>
                <a:t>、</a:t>
              </a:r>
              <a:r>
                <a:rPr lang="en-US" altLang="zh-CN" dirty="0"/>
                <a:t>x</a:t>
              </a:r>
              <a:r>
                <a:rPr lang="zh-CN" altLang="en-US" dirty="0"/>
                <a:t>、</a:t>
              </a:r>
              <a:r>
                <a:rPr lang="en-US" altLang="zh-CN" dirty="0"/>
                <a:t>z </a:t>
              </a:r>
              <a:r>
                <a:rPr lang="zh-CN" altLang="en-US" dirty="0"/>
                <a:t>为假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605EE98-D0E3-4915-8A99-91E9F0A6A839}"/>
                </a:ext>
              </a:extLst>
            </p:cNvPr>
            <p:cNvSpPr txBox="1"/>
            <p:nvPr/>
          </p:nvSpPr>
          <p:spPr>
            <a:xfrm>
              <a:off x="9803476" y="6170503"/>
              <a:ext cx="1731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隐含优先级</a:t>
              </a:r>
              <a:endParaRPr lang="zh-CN" altLang="en-US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E0AA0A06-7523-45E4-9915-0C5E01EB1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15" y="4831367"/>
            <a:ext cx="3295650" cy="1381125"/>
          </a:xfrm>
          <a:prstGeom prst="rect">
            <a:avLst/>
          </a:prstGeom>
        </p:spPr>
      </p:pic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869AB1F-51BD-4D9D-A6BF-C3CDCA40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252E-CF40-4B6E-98CB-FA159A0718F7}" type="slidenum">
              <a:rPr lang="zh-CN" altLang="en-US" sz="1400" b="1" smtClean="0"/>
              <a:pPr/>
              <a:t>2</a:t>
            </a:fld>
            <a:r>
              <a:rPr lang="zh-CN" altLang="en-US"/>
              <a:t> </a:t>
            </a:r>
            <a:r>
              <a:rPr lang="en-US" altLang="zh-CN"/>
              <a:t>/ 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09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105" y="984266"/>
            <a:ext cx="2364779" cy="268049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093" y="3890460"/>
            <a:ext cx="2426354" cy="27375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b="1" spc="600" dirty="0">
                <a:solidFill>
                  <a:srgbClr val="FF0000"/>
                </a:solidFill>
              </a:rPr>
              <a:t>并行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876828" y="2886893"/>
            <a:ext cx="1714575" cy="5750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929077" y="5858295"/>
            <a:ext cx="1714575" cy="5633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175532" y="399697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实现的原理图一样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8567823" y="3890460"/>
            <a:ext cx="0" cy="5225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8794057" y="3890460"/>
            <a:ext cx="0" cy="5225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箭头 16"/>
          <p:cNvSpPr/>
          <p:nvPr/>
        </p:nvSpPr>
        <p:spPr>
          <a:xfrm>
            <a:off x="4891690" y="3049894"/>
            <a:ext cx="699454" cy="283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4891690" y="5890951"/>
            <a:ext cx="699454" cy="283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多文档 18"/>
          <p:cNvSpPr/>
          <p:nvPr/>
        </p:nvSpPr>
        <p:spPr>
          <a:xfrm>
            <a:off x="425519" y="210685"/>
            <a:ext cx="1721475" cy="478629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Example_assign</a:t>
            </a:r>
            <a:endParaRPr lang="en-US" altLang="zh-CN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830" y="4637881"/>
            <a:ext cx="4912789" cy="1895289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194964" y="558552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829" y="1706232"/>
            <a:ext cx="4912789" cy="1895289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8194964" y="2686218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CBBBDE3-E969-4EAB-8F37-65012C4FE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252E-CF40-4B6E-98CB-FA159A0718F7}" type="slidenum">
              <a:rPr lang="zh-CN" altLang="en-US" sz="1400" b="1" smtClean="0"/>
              <a:pPr/>
              <a:t>3</a:t>
            </a:fld>
            <a:r>
              <a:rPr lang="zh-CN" altLang="en-US"/>
              <a:t> </a:t>
            </a:r>
            <a:r>
              <a:rPr lang="en-US" altLang="zh-CN"/>
              <a:t>/ 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53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1B81F-5E5A-4EFC-9B42-BFED549D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b="1" dirty="0"/>
              <a:t>a</a:t>
            </a:r>
            <a:r>
              <a:rPr lang="en-US" altLang="zh-CN" sz="4000" b="1" dirty="0"/>
              <a:t>lways</a:t>
            </a:r>
            <a:r>
              <a:rPr lang="en-US" altLang="zh-CN" sz="4000" dirty="0"/>
              <a:t> </a:t>
            </a:r>
            <a:r>
              <a:rPr lang="zh-CN" altLang="en-US" sz="4000" dirty="0"/>
              <a:t>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3DBC19-F0E1-4424-AC15-66CFA21F3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291" y="1243581"/>
            <a:ext cx="4104960" cy="367804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AC5AB85-44B0-4F86-8181-EA456FFA18BE}"/>
              </a:ext>
            </a:extLst>
          </p:cNvPr>
          <p:cNvSpPr txBox="1"/>
          <p:nvPr/>
        </p:nvSpPr>
        <p:spPr>
          <a:xfrm>
            <a:off x="6230567" y="3742350"/>
            <a:ext cx="4487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LED[0] </a:t>
            </a:r>
            <a:r>
              <a:rPr lang="zh-CN" altLang="en-US" sz="2400" dirty="0"/>
              <a:t>不断地重复：</a:t>
            </a:r>
            <a:r>
              <a:rPr lang="zh-CN" altLang="en-US" sz="2400" b="1" dirty="0"/>
              <a:t>灭</a:t>
            </a:r>
            <a:r>
              <a:rPr lang="zh-CN" altLang="en-US" sz="2400" dirty="0"/>
              <a:t>、</a:t>
            </a:r>
            <a:r>
              <a:rPr lang="zh-CN" altLang="en-US" sz="2400" b="1" dirty="0"/>
              <a:t>亮</a:t>
            </a:r>
            <a:r>
              <a:rPr lang="zh-CN" altLang="en-US" sz="2400" dirty="0"/>
              <a:t>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B6EB52-9488-45A0-91B0-7A890648825D}"/>
              </a:ext>
            </a:extLst>
          </p:cNvPr>
          <p:cNvSpPr txBox="1"/>
          <p:nvPr/>
        </p:nvSpPr>
        <p:spPr>
          <a:xfrm>
            <a:off x="2674807" y="5423953"/>
            <a:ext cx="7234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综合后，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LED[0]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永远地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，第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行将被完全忽略！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7728F45-DB4F-4835-8C14-C774B8F6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252E-CF40-4B6E-98CB-FA159A0718F7}" type="slidenum">
              <a:rPr lang="zh-CN" altLang="en-US" sz="1400" b="1" smtClean="0"/>
              <a:pPr/>
              <a:t>4</a:t>
            </a:fld>
            <a:r>
              <a:rPr lang="zh-CN" altLang="en-US"/>
              <a:t> </a:t>
            </a:r>
            <a:r>
              <a:rPr lang="en-US" altLang="zh-CN"/>
              <a:t>/ 10</a:t>
            </a:r>
            <a:endParaRPr lang="zh-CN" altLang="en-US" dirty="0"/>
          </a:p>
        </p:txBody>
      </p:sp>
      <p:sp>
        <p:nvSpPr>
          <p:cNvPr id="9" name="圆角矩形 10">
            <a:extLst>
              <a:ext uri="{FF2B5EF4-FFF2-40B4-BE49-F238E27FC236}">
                <a16:creationId xmlns:a16="http://schemas.microsoft.com/office/drawing/2014/main" id="{D7DBB078-E9EB-4C88-8450-0271A592A960}"/>
              </a:ext>
            </a:extLst>
          </p:cNvPr>
          <p:cNvSpPr/>
          <p:nvPr/>
        </p:nvSpPr>
        <p:spPr>
          <a:xfrm>
            <a:off x="2674807" y="2643053"/>
            <a:ext cx="3421193" cy="1895696"/>
          </a:xfrm>
          <a:prstGeom prst="roundRect">
            <a:avLst>
              <a:gd name="adj" fmla="val 994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92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7BFAF535-1ED5-40AC-87BA-E8D014411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34" y="4325871"/>
            <a:ext cx="4170789" cy="16654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b="1" dirty="0"/>
              <a:t>过程赋值语句  </a:t>
            </a:r>
            <a:r>
              <a:rPr lang="en-US" altLang="zh-CN" sz="3600" b="1" dirty="0"/>
              <a:t>vs  </a:t>
            </a:r>
            <a:r>
              <a:rPr lang="zh-CN" altLang="en-US" sz="3600" b="1" dirty="0"/>
              <a:t>连续赋值语句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5CD5E30-7205-443E-865D-262261273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90" y="1013475"/>
            <a:ext cx="2919911" cy="322571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D987B1A-A8CC-4972-8890-EE2CA7AFF6AF}"/>
              </a:ext>
            </a:extLst>
          </p:cNvPr>
          <p:cNvSpPr txBox="1"/>
          <p:nvPr/>
        </p:nvSpPr>
        <p:spPr>
          <a:xfrm>
            <a:off x="2534452" y="5815679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正确的代码和电路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489614D-9DF7-4CEF-811F-4337DBFF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252E-CF40-4B6E-98CB-FA159A0718F7}" type="slidenum">
              <a:rPr lang="zh-CN" altLang="en-US" sz="1400" b="1" smtClean="0"/>
              <a:pPr/>
              <a:t>5</a:t>
            </a:fld>
            <a:r>
              <a:rPr lang="zh-CN" altLang="en-US"/>
              <a:t> </a:t>
            </a:r>
            <a:r>
              <a:rPr lang="en-US" altLang="zh-CN"/>
              <a:t>/ 10</a:t>
            </a:r>
            <a:endParaRPr lang="zh-CN" altLang="en-US" dirty="0"/>
          </a:p>
        </p:txBody>
      </p:sp>
      <p:sp>
        <p:nvSpPr>
          <p:cNvPr id="18" name="圆角矩形 10">
            <a:extLst>
              <a:ext uri="{FF2B5EF4-FFF2-40B4-BE49-F238E27FC236}">
                <a16:creationId xmlns:a16="http://schemas.microsoft.com/office/drawing/2014/main" id="{B497FCFC-351E-4A10-804D-6F7CE7403194}"/>
              </a:ext>
            </a:extLst>
          </p:cNvPr>
          <p:cNvSpPr/>
          <p:nvPr/>
        </p:nvSpPr>
        <p:spPr>
          <a:xfrm>
            <a:off x="1765983" y="2765603"/>
            <a:ext cx="1536939" cy="925248"/>
          </a:xfrm>
          <a:prstGeom prst="roundRect">
            <a:avLst>
              <a:gd name="adj" fmla="val 13073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0964301-29B8-40EA-9B19-C1533AAA35DA}"/>
              </a:ext>
            </a:extLst>
          </p:cNvPr>
          <p:cNvGrpSpPr/>
          <p:nvPr/>
        </p:nvGrpSpPr>
        <p:grpSpPr>
          <a:xfrm>
            <a:off x="3302922" y="1013475"/>
            <a:ext cx="8798591" cy="5809602"/>
            <a:chOff x="3302922" y="1013475"/>
            <a:chExt cx="8798591" cy="5809602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D7C27B1-2263-4469-85A8-2B0D1B594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2063" y="1013475"/>
              <a:ext cx="3086100" cy="2305050"/>
            </a:xfrm>
            <a:prstGeom prst="rect">
              <a:avLst/>
            </a:prstGeom>
          </p:spPr>
        </p:pic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900FDA4-ADA5-4E7A-95FC-857C7BCD6734}"/>
                </a:ext>
              </a:extLst>
            </p:cNvPr>
            <p:cNvGrpSpPr/>
            <p:nvPr/>
          </p:nvGrpSpPr>
          <p:grpSpPr>
            <a:xfrm>
              <a:off x="5919788" y="3448234"/>
              <a:ext cx="6181725" cy="3374843"/>
              <a:chOff x="4395787" y="3448233"/>
              <a:chExt cx="6181725" cy="3374843"/>
            </a:xfrm>
          </p:grpSpPr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D3C86A47-4C87-4301-A6B0-BBD009BC9D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95787" y="6356351"/>
                <a:ext cx="6181725" cy="466725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40E1E6D4-CB34-4158-BEC9-FA9DB2726C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51186" y="3940598"/>
                <a:ext cx="3667660" cy="2204174"/>
              </a:xfrm>
              <a:prstGeom prst="rect">
                <a:avLst/>
              </a:prstGeom>
            </p:spPr>
          </p:pic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A8B5E2-2A9C-4172-9B7E-FD67992557AC}"/>
                  </a:ext>
                </a:extLst>
              </p:cNvPr>
              <p:cNvSpPr txBox="1"/>
              <p:nvPr/>
            </p:nvSpPr>
            <p:spPr>
              <a:xfrm rot="793078">
                <a:off x="6074389" y="3448233"/>
                <a:ext cx="24929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不正确的代码和电路</a:t>
                </a:r>
              </a:p>
            </p:txBody>
          </p:sp>
        </p:grpSp>
        <p:sp>
          <p:nvSpPr>
            <p:cNvPr id="19" name="圆角矩形 10">
              <a:extLst>
                <a:ext uri="{FF2B5EF4-FFF2-40B4-BE49-F238E27FC236}">
                  <a16:creationId xmlns:a16="http://schemas.microsoft.com/office/drawing/2014/main" id="{3F025317-E551-4294-93DB-606623DED483}"/>
                </a:ext>
              </a:extLst>
            </p:cNvPr>
            <p:cNvSpPr/>
            <p:nvPr/>
          </p:nvSpPr>
          <p:spPr>
            <a:xfrm>
              <a:off x="7473711" y="2137478"/>
              <a:ext cx="1952922" cy="917562"/>
            </a:xfrm>
            <a:prstGeom prst="roundRect">
              <a:avLst>
                <a:gd name="adj" fmla="val 13073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9CC7EE62-66D9-4F30-8769-E27795F62A0A}"/>
                </a:ext>
              </a:extLst>
            </p:cNvPr>
            <p:cNvCxnSpPr>
              <a:stCxn id="18" idx="3"/>
              <a:endCxn id="19" idx="1"/>
            </p:cNvCxnSpPr>
            <p:nvPr/>
          </p:nvCxnSpPr>
          <p:spPr>
            <a:xfrm flipV="1">
              <a:off x="3302922" y="2596259"/>
              <a:ext cx="4170789" cy="631968"/>
            </a:xfrm>
            <a:prstGeom prst="straightConnector1">
              <a:avLst/>
            </a:prstGeom>
            <a:ln w="19050"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639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 algn="ctr"/>
            <a:r>
              <a:rPr lang="zh-CN" altLang="en-US" sz="4000" b="1" dirty="0"/>
              <a:t>组合电路代码中常见的错误</a:t>
            </a:r>
            <a:endParaRPr lang="zh-CN" altLang="en-US" sz="6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FEF65F-28D0-4DA0-AE00-E13ABF56D3A9}"/>
              </a:ext>
            </a:extLst>
          </p:cNvPr>
          <p:cNvSpPr txBox="1"/>
          <p:nvPr/>
        </p:nvSpPr>
        <p:spPr>
          <a:xfrm>
            <a:off x="3537258" y="993217"/>
            <a:ext cx="4969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1</a:t>
            </a:r>
            <a:r>
              <a:rPr lang="zh-CN" altLang="en-US" sz="2800" b="1" dirty="0"/>
              <a:t>）变量在多个</a:t>
            </a:r>
            <a:r>
              <a:rPr lang="en-US" altLang="zh-CN" sz="2800" b="1" dirty="0"/>
              <a:t>always</a:t>
            </a:r>
            <a:r>
              <a:rPr lang="zh-CN" altLang="en-US" sz="2800" b="1" dirty="0"/>
              <a:t>块中赋值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047F83D-3EEB-47E9-9BD9-6160EE909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87" y="1827722"/>
            <a:ext cx="4104484" cy="3687863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3D5F942-912A-4F1A-9067-2154573550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4483" b="69349" l="54231" r="94615">
                        <a14:foregroundMark x1="61154" y1="36782" x2="61154" y2="36782"/>
                        <a14:foregroundMark x1="63846" y1="40613" x2="63846" y2="40613"/>
                        <a14:foregroundMark x1="88846" y1="34483" x2="88846" y2="34483"/>
                        <a14:foregroundMark x1="58077" y1="34483" x2="58077" y2="34483"/>
                        <a14:foregroundMark x1="88846" y1="69349" x2="88846" y2="69349"/>
                        <a14:foregroundMark x1="54231" y1="69349" x2="54231" y2="69349"/>
                        <a14:foregroundMark x1="73462" y1="54023" x2="73462" y2="54023"/>
                        <a14:backgroundMark x1="70769" y1="16858" x2="70769" y2="16858"/>
                        <a14:backgroundMark x1="65769" y1="13410" x2="65769" y2="13410"/>
                        <a14:backgroundMark x1="72308" y1="13410" x2="72308" y2="134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486" t="30189" b="26600"/>
          <a:stretch/>
        </p:blipFill>
        <p:spPr bwMode="auto">
          <a:xfrm>
            <a:off x="2244473" y="5593746"/>
            <a:ext cx="1250973" cy="107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65ED9B7B-17F0-422B-BF9A-8434BB5070CE}"/>
              </a:ext>
            </a:extLst>
          </p:cNvPr>
          <p:cNvSpPr/>
          <p:nvPr/>
        </p:nvSpPr>
        <p:spPr>
          <a:xfrm>
            <a:off x="1294927" y="3265714"/>
            <a:ext cx="3402021" cy="84056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A592C12-6271-4CD3-8DAB-50AC5E26FE00}"/>
              </a:ext>
            </a:extLst>
          </p:cNvPr>
          <p:cNvSpPr/>
          <p:nvPr/>
        </p:nvSpPr>
        <p:spPr>
          <a:xfrm>
            <a:off x="1294927" y="4384579"/>
            <a:ext cx="3402021" cy="84056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1C5AA2D-DE72-4B40-9B74-A66E7DE63B40}"/>
              </a:ext>
            </a:extLst>
          </p:cNvPr>
          <p:cNvGrpSpPr/>
          <p:nvPr/>
        </p:nvGrpSpPr>
        <p:grpSpPr>
          <a:xfrm>
            <a:off x="5566781" y="1810681"/>
            <a:ext cx="5702492" cy="5001438"/>
            <a:chOff x="5566781" y="1810681"/>
            <a:chExt cx="5702492" cy="5001438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088E3BB-6B3E-4AD0-9CE7-BEBB0B499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64788" y="1810681"/>
              <a:ext cx="4104485" cy="3454740"/>
            </a:xfrm>
            <a:prstGeom prst="rect">
              <a:avLst/>
            </a:prstGeom>
          </p:spPr>
        </p:pic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E3883D30-034B-4A11-8B3C-3047184E2DAB}"/>
                </a:ext>
              </a:extLst>
            </p:cNvPr>
            <p:cNvSpPr/>
            <p:nvPr/>
          </p:nvSpPr>
          <p:spPr>
            <a:xfrm>
              <a:off x="5566781" y="3976165"/>
              <a:ext cx="807396" cy="578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33BD668D-9862-45A6-B2F4-F54615C3E5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885" b="70115" l="5000" r="46538">
                          <a14:foregroundMark x1="30000" y1="58621" x2="30000" y2="58621"/>
                          <a14:foregroundMark x1="46923" y1="37165" x2="46923" y2="37165"/>
                          <a14:foregroundMark x1="22308" y1="70115" x2="22308" y2="70115"/>
                          <a14:backgroundMark x1="12308" y1="35632" x2="12308" y2="35632"/>
                          <a14:backgroundMark x1="16154" y1="35249" x2="16154" y2="352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363" r="49214" b="24942"/>
            <a:stretch/>
          </p:blipFill>
          <p:spPr bwMode="auto">
            <a:xfrm>
              <a:off x="8562721" y="5576705"/>
              <a:ext cx="1257705" cy="1235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AC0F0792-BD4D-401C-8D4C-B7617C07DCB0}"/>
                </a:ext>
              </a:extLst>
            </p:cNvPr>
            <p:cNvSpPr/>
            <p:nvPr/>
          </p:nvSpPr>
          <p:spPr>
            <a:xfrm>
              <a:off x="8187984" y="3251369"/>
              <a:ext cx="2955202" cy="2166877"/>
            </a:xfrm>
            <a:prstGeom prst="roundRect">
              <a:avLst>
                <a:gd name="adj" fmla="val 8994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4446315-1AC5-41F8-AA9E-65742C23BABB}"/>
              </a:ext>
            </a:extLst>
          </p:cNvPr>
          <p:cNvSpPr txBox="1"/>
          <p:nvPr/>
        </p:nvSpPr>
        <p:spPr>
          <a:xfrm>
            <a:off x="3776759" y="4822421"/>
            <a:ext cx="2018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r>
              <a:rPr lang="zh-CN" altLang="en-US" sz="2400" dirty="0">
                <a:solidFill>
                  <a:srgbClr val="FF0000"/>
                </a:solidFill>
              </a:rPr>
              <a:t>第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次赋值，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多驱动错误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0F722AC-143E-4577-9947-C6800C9B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252E-CF40-4B6E-98CB-FA159A0718F7}" type="slidenum">
              <a:rPr lang="zh-CN" altLang="en-US" sz="1400" b="1" smtClean="0"/>
              <a:pPr/>
              <a:t>6</a:t>
            </a:fld>
            <a:r>
              <a:rPr lang="zh-CN" altLang="en-US"/>
              <a:t> </a:t>
            </a:r>
            <a:r>
              <a:rPr lang="en-US" altLang="zh-CN"/>
              <a:t>/ 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06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A5408FE6-F0E3-491E-9C87-7F87486DA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222" y="4681881"/>
            <a:ext cx="4907125" cy="204285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 algn="ctr"/>
            <a:r>
              <a:rPr lang="zh-CN" altLang="en-US" sz="4000" b="1" dirty="0"/>
              <a:t>组合电路代码中常见的错误</a:t>
            </a:r>
            <a:endParaRPr lang="zh-CN" altLang="en-US" sz="6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FEF65F-28D0-4DA0-AE00-E13ABF56D3A9}"/>
              </a:ext>
            </a:extLst>
          </p:cNvPr>
          <p:cNvSpPr txBox="1"/>
          <p:nvPr/>
        </p:nvSpPr>
        <p:spPr>
          <a:xfrm>
            <a:off x="3039715" y="923508"/>
            <a:ext cx="6112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/>
              <a:t>2</a:t>
            </a:r>
            <a:r>
              <a:rPr lang="zh-CN" altLang="en-US" sz="2800" b="1" dirty="0"/>
              <a:t>）不完整的分支、不完整的输出赋值</a:t>
            </a:r>
            <a:endParaRPr lang="en-US" altLang="zh-CN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AFB1D9-5840-46AC-A87B-9C8D88D9B900}"/>
              </a:ext>
            </a:extLst>
          </p:cNvPr>
          <p:cNvSpPr txBox="1"/>
          <p:nvPr/>
        </p:nvSpPr>
        <p:spPr>
          <a:xfrm>
            <a:off x="5007937" y="1512833"/>
            <a:ext cx="3433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解决方案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：书写完整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7A8B610-E680-4535-B70B-00D776BBC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873" y="2164121"/>
            <a:ext cx="3660687" cy="22770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27CB999-2C4A-4801-9D12-A9E315273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79" y="2260135"/>
            <a:ext cx="2880219" cy="4438182"/>
          </a:xfrm>
          <a:prstGeom prst="rect">
            <a:avLst/>
          </a:prstGeom>
        </p:spPr>
      </p:pic>
      <p:sp>
        <p:nvSpPr>
          <p:cNvPr id="17" name="矩形: 剪去单角 16">
            <a:extLst>
              <a:ext uri="{FF2B5EF4-FFF2-40B4-BE49-F238E27FC236}">
                <a16:creationId xmlns:a16="http://schemas.microsoft.com/office/drawing/2014/main" id="{09FF7292-55BD-4AB8-BB5A-5FD5D27ED7A4}"/>
              </a:ext>
            </a:extLst>
          </p:cNvPr>
          <p:cNvSpPr/>
          <p:nvPr/>
        </p:nvSpPr>
        <p:spPr>
          <a:xfrm>
            <a:off x="642849" y="2096521"/>
            <a:ext cx="3666790" cy="4671044"/>
          </a:xfrm>
          <a:prstGeom prst="snip1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D4C2E5-592D-484A-A638-8CED396C2783}"/>
              </a:ext>
            </a:extLst>
          </p:cNvPr>
          <p:cNvSpPr/>
          <p:nvPr/>
        </p:nvSpPr>
        <p:spPr>
          <a:xfrm>
            <a:off x="5182221" y="2096521"/>
            <a:ext cx="4855787" cy="2395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6A0C560-0098-43C0-A828-128E653D831F}"/>
              </a:ext>
            </a:extLst>
          </p:cNvPr>
          <p:cNvSpPr/>
          <p:nvPr/>
        </p:nvSpPr>
        <p:spPr>
          <a:xfrm>
            <a:off x="5182220" y="4613538"/>
            <a:ext cx="4855787" cy="2183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83DA70-2669-49DE-9C14-3F7FD9FC7B14}"/>
              </a:ext>
            </a:extLst>
          </p:cNvPr>
          <p:cNvSpPr txBox="1"/>
          <p:nvPr/>
        </p:nvSpPr>
        <p:spPr>
          <a:xfrm>
            <a:off x="9354142" y="337930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列出所有的情况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F421975-6593-4AAD-B630-6EC8F1814FA2}"/>
              </a:ext>
            </a:extLst>
          </p:cNvPr>
          <p:cNvSpPr txBox="1"/>
          <p:nvPr/>
        </p:nvSpPr>
        <p:spPr>
          <a:xfrm>
            <a:off x="9598365" y="5464038"/>
            <a:ext cx="2130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用 </a:t>
            </a:r>
            <a:r>
              <a:rPr lang="en-US" altLang="zh-CN" sz="2400" dirty="0">
                <a:solidFill>
                  <a:srgbClr val="FF0000"/>
                </a:solidFill>
              </a:rPr>
              <a:t>default </a:t>
            </a:r>
            <a:r>
              <a:rPr lang="zh-CN" altLang="en-US" sz="2400" dirty="0">
                <a:solidFill>
                  <a:srgbClr val="FF0000"/>
                </a:solidFill>
              </a:rPr>
              <a:t>补全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B5CAD39-2B67-4F3B-9271-5F261E00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252E-CF40-4B6E-98CB-FA159A0718F7}" type="slidenum">
              <a:rPr lang="zh-CN" altLang="en-US" sz="1400" b="1" smtClean="0"/>
              <a:pPr/>
              <a:t>7</a:t>
            </a:fld>
            <a:r>
              <a:rPr lang="zh-CN" altLang="en-US"/>
              <a:t> </a:t>
            </a:r>
            <a:r>
              <a:rPr lang="en-US" altLang="zh-CN"/>
              <a:t>/ 10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E455B9-9773-411F-AD49-7C78DDBF7032}"/>
              </a:ext>
            </a:extLst>
          </p:cNvPr>
          <p:cNvSpPr txBox="1"/>
          <p:nvPr/>
        </p:nvSpPr>
        <p:spPr>
          <a:xfrm>
            <a:off x="3764646" y="3274710"/>
            <a:ext cx="5200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列出所有的情况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9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 algn="ctr"/>
            <a:r>
              <a:rPr lang="zh-CN" altLang="en-US" sz="4000" b="1" dirty="0"/>
              <a:t>组合电路代码中常见的错误</a:t>
            </a:r>
            <a:endParaRPr lang="zh-CN" altLang="en-US" sz="6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FEF65F-28D0-4DA0-AE00-E13ABF56D3A9}"/>
              </a:ext>
            </a:extLst>
          </p:cNvPr>
          <p:cNvSpPr txBox="1"/>
          <p:nvPr/>
        </p:nvSpPr>
        <p:spPr>
          <a:xfrm>
            <a:off x="2053868" y="1519858"/>
            <a:ext cx="80842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200" dirty="0"/>
              <a:t>变量如果没有赋值则保持原有的值，综合时将产生意外的存储器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AFB1D9-5840-46AC-A87B-9C8D88D9B900}"/>
              </a:ext>
            </a:extLst>
          </p:cNvPr>
          <p:cNvSpPr txBox="1"/>
          <p:nvPr/>
        </p:nvSpPr>
        <p:spPr>
          <a:xfrm>
            <a:off x="2567135" y="2148668"/>
            <a:ext cx="705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解决方案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：在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always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起始部分为每个变量赋初值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81C65F-C37A-4766-8F49-4E7029DC5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526" y="3396822"/>
            <a:ext cx="4311466" cy="2790616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3FB040C5-2E37-4427-8C4F-53857AA1DE52}"/>
              </a:ext>
            </a:extLst>
          </p:cNvPr>
          <p:cNvGrpSpPr/>
          <p:nvPr/>
        </p:nvGrpSpPr>
        <p:grpSpPr>
          <a:xfrm>
            <a:off x="382634" y="2979336"/>
            <a:ext cx="3858567" cy="3446586"/>
            <a:chOff x="1609412" y="2979336"/>
            <a:chExt cx="3858567" cy="344658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565FEAF-4FE2-4A5F-9948-A8031E4D86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0614" r="15390"/>
            <a:stretch/>
          </p:blipFill>
          <p:spPr>
            <a:xfrm>
              <a:off x="1733238" y="3098790"/>
              <a:ext cx="3734740" cy="3088648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F073444-EE0B-4034-BFA9-083E84D5E806}"/>
                </a:ext>
              </a:extLst>
            </p:cNvPr>
            <p:cNvSpPr/>
            <p:nvPr/>
          </p:nvSpPr>
          <p:spPr>
            <a:xfrm>
              <a:off x="1609412" y="2979336"/>
              <a:ext cx="3858567" cy="34465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06FDDE3C-15C2-43DE-9155-F5A30919545F}"/>
              </a:ext>
            </a:extLst>
          </p:cNvPr>
          <p:cNvSpPr/>
          <p:nvPr/>
        </p:nvSpPr>
        <p:spPr>
          <a:xfrm>
            <a:off x="6731936" y="2979336"/>
            <a:ext cx="4497691" cy="3446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BD5CE0-DB9B-48DE-9ECA-4AC99769B230}"/>
              </a:ext>
            </a:extLst>
          </p:cNvPr>
          <p:cNvSpPr txBox="1"/>
          <p:nvPr/>
        </p:nvSpPr>
        <p:spPr>
          <a:xfrm>
            <a:off x="3039715" y="923508"/>
            <a:ext cx="6112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/>
              <a:t>2</a:t>
            </a:r>
            <a:r>
              <a:rPr lang="zh-CN" altLang="en-US" sz="2800" b="1" dirty="0"/>
              <a:t>）不完整的分支、不完整的输出赋值</a:t>
            </a:r>
            <a:endParaRPr lang="en-US" altLang="zh-CN" sz="2800" b="1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3F279DB-2254-442B-A6C0-ECFAD52D86D0}"/>
              </a:ext>
            </a:extLst>
          </p:cNvPr>
          <p:cNvSpPr/>
          <p:nvPr/>
        </p:nvSpPr>
        <p:spPr>
          <a:xfrm>
            <a:off x="8570371" y="4090836"/>
            <a:ext cx="2953342" cy="3651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2A4F2D2-2088-4B27-A8FD-6FE6CC7FC430}"/>
              </a:ext>
            </a:extLst>
          </p:cNvPr>
          <p:cNvSpPr/>
          <p:nvPr/>
        </p:nvSpPr>
        <p:spPr>
          <a:xfrm>
            <a:off x="2180930" y="3791824"/>
            <a:ext cx="3220278" cy="689304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FF0000"/>
                </a:solidFill>
              </a:rPr>
              <a:t>                        赋</a:t>
            </a:r>
            <a:r>
              <a:rPr lang="zh-CN" altLang="en-US" sz="2400" dirty="0">
                <a:solidFill>
                  <a:srgbClr val="FF0000"/>
                </a:solidFill>
              </a:rPr>
              <a:t>初值</a:t>
            </a:r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6957C642-4329-4223-9684-5386081D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252E-CF40-4B6E-98CB-FA159A0718F7}" type="slidenum">
              <a:rPr lang="zh-CN" altLang="en-US" sz="1400" b="1" smtClean="0"/>
              <a:pPr/>
              <a:t>8</a:t>
            </a:fld>
            <a:r>
              <a:rPr lang="zh-CN" altLang="en-US"/>
              <a:t> </a:t>
            </a:r>
            <a:r>
              <a:rPr lang="en-US" altLang="zh-CN"/>
              <a:t>/ 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513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C92BF-0520-4A2C-8BAE-BC408B6F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避免 </a:t>
            </a:r>
            <a:r>
              <a:rPr lang="zh-CN" altLang="en-US" b="1" dirty="0"/>
              <a:t>锁存器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(Latch)</a:t>
            </a:r>
            <a:r>
              <a:rPr lang="en-US" altLang="zh-CN" dirty="0"/>
              <a:t> </a:t>
            </a:r>
            <a:r>
              <a:rPr lang="zh-CN" altLang="en-US" dirty="0"/>
              <a:t>的产生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6CED14-05FA-4185-8A76-0400D46E82B2}"/>
              </a:ext>
            </a:extLst>
          </p:cNvPr>
          <p:cNvSpPr txBox="1"/>
          <p:nvPr/>
        </p:nvSpPr>
        <p:spPr>
          <a:xfrm>
            <a:off x="2648989" y="1019694"/>
            <a:ext cx="5109091" cy="461665"/>
          </a:xfrm>
          <a:prstGeom prst="wedgeRectCallout">
            <a:avLst>
              <a:gd name="adj1" fmla="val -7057"/>
              <a:gd name="adj2" fmla="val -110357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一种在</a:t>
            </a:r>
            <a:r>
              <a:rPr lang="zh-CN" altLang="en-US" sz="2400" b="1" dirty="0"/>
              <a:t>异步</a:t>
            </a:r>
            <a:r>
              <a:rPr lang="zh-CN" altLang="en-US" sz="2400" dirty="0"/>
              <a:t>电路中存储信息的单元。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34416A-DB42-43B9-BCE0-2750BDDE29F4}"/>
              </a:ext>
            </a:extLst>
          </p:cNvPr>
          <p:cNvSpPr txBox="1"/>
          <p:nvPr/>
        </p:nvSpPr>
        <p:spPr>
          <a:xfrm>
            <a:off x="825731" y="1481359"/>
            <a:ext cx="10626627" cy="590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危害</a:t>
            </a:r>
            <a:r>
              <a:rPr lang="zh-CN" altLang="en-US" sz="2400" dirty="0"/>
              <a:t>：对毛刺敏感、不能异步复位、上电后处于不定态、占用更多资源</a:t>
            </a:r>
            <a:r>
              <a:rPr lang="en-US" altLang="zh-CN" sz="2400" dirty="0"/>
              <a:t>(FPGA)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662CA2-10A3-43C4-9860-9A5E473690AD}"/>
              </a:ext>
            </a:extLst>
          </p:cNvPr>
          <p:cNvSpPr txBox="1"/>
          <p:nvPr/>
        </p:nvSpPr>
        <p:spPr>
          <a:xfrm>
            <a:off x="825731" y="2084168"/>
            <a:ext cx="6462025" cy="590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产生</a:t>
            </a:r>
            <a:r>
              <a:rPr lang="zh-CN" altLang="en-US" sz="2400" dirty="0"/>
              <a:t>：</a:t>
            </a:r>
            <a:r>
              <a:rPr lang="en-US" altLang="zh-CN" sz="2400" dirty="0"/>
              <a:t>if</a:t>
            </a:r>
            <a:r>
              <a:rPr lang="zh-CN" altLang="en-US" sz="2400" dirty="0"/>
              <a:t>、</a:t>
            </a:r>
            <a:r>
              <a:rPr lang="en-US" altLang="zh-CN" sz="2400" dirty="0"/>
              <a:t>case</a:t>
            </a:r>
            <a:r>
              <a:rPr lang="zh-CN" altLang="en-US" sz="2400" dirty="0"/>
              <a:t>不完整，输出变量赋值给自己。</a:t>
            </a:r>
            <a:endParaRPr lang="en-US" altLang="zh-CN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E916582-FBED-4857-B543-4B5DE9EC8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208" y="2968362"/>
            <a:ext cx="5964079" cy="37483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7A60748-0451-4FF4-BD8D-57FC04D5F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10" y="2887287"/>
            <a:ext cx="3353788" cy="388963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329B325-CC45-4BCA-BF31-698C1B872716}"/>
              </a:ext>
            </a:extLst>
          </p:cNvPr>
          <p:cNvSpPr txBox="1"/>
          <p:nvPr/>
        </p:nvSpPr>
        <p:spPr>
          <a:xfrm>
            <a:off x="9429633" y="5802822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RTL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原理图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429BF8CF-5A2D-4828-B230-1AD1CC3E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252E-CF40-4B6E-98CB-FA159A0718F7}" type="slidenum">
              <a:rPr lang="zh-CN" altLang="en-US" sz="1400" b="1" smtClean="0"/>
              <a:pPr/>
              <a:t>9</a:t>
            </a:fld>
            <a:r>
              <a:rPr lang="zh-CN" altLang="en-US"/>
              <a:t> </a:t>
            </a:r>
            <a:r>
              <a:rPr lang="en-US" altLang="zh-CN"/>
              <a:t>/ 10</a:t>
            </a:r>
            <a:endParaRPr lang="zh-CN" altLang="en-US" dirty="0"/>
          </a:p>
        </p:txBody>
      </p:sp>
      <p:sp>
        <p:nvSpPr>
          <p:cNvPr id="10" name="圆角矩形 10">
            <a:extLst>
              <a:ext uri="{FF2B5EF4-FFF2-40B4-BE49-F238E27FC236}">
                <a16:creationId xmlns:a16="http://schemas.microsoft.com/office/drawing/2014/main" id="{D8C97A04-E58E-42D7-BFB5-335F95020250}"/>
              </a:ext>
            </a:extLst>
          </p:cNvPr>
          <p:cNvSpPr/>
          <p:nvPr/>
        </p:nvSpPr>
        <p:spPr>
          <a:xfrm>
            <a:off x="2513388" y="5838306"/>
            <a:ext cx="1536939" cy="390698"/>
          </a:xfrm>
          <a:prstGeom prst="roundRect">
            <a:avLst>
              <a:gd name="adj" fmla="val 13073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670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525</Words>
  <Application>Microsoft Office PowerPoint</Application>
  <PresentationFormat>宽屏</PresentationFormat>
  <Paragraphs>89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楷体</vt:lpstr>
      <vt:lpstr>微软雅黑</vt:lpstr>
      <vt:lpstr>Arial</vt:lpstr>
      <vt:lpstr>Georgia</vt:lpstr>
      <vt:lpstr>Times New Roman</vt:lpstr>
      <vt:lpstr>Office 主题​​</vt:lpstr>
      <vt:lpstr>实验4 组合逻辑电路的行为级建模</vt:lpstr>
      <vt:lpstr>行为级建模</vt:lpstr>
      <vt:lpstr>并行</vt:lpstr>
      <vt:lpstr>always 块</vt:lpstr>
      <vt:lpstr>过程赋值语句  vs  连续赋值语句</vt:lpstr>
      <vt:lpstr>组合电路代码中常见的错误</vt:lpstr>
      <vt:lpstr>组合电路代码中常见的错误</vt:lpstr>
      <vt:lpstr>组合电路代码中常见的错误</vt:lpstr>
      <vt:lpstr>避免 锁存器 (Latch) 的产生</vt:lpstr>
      <vt:lpstr>变量未初始化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行为级建模</dc:title>
  <dc:creator>孙 晓光</dc:creator>
  <cp:lastModifiedBy>Sean Sun</cp:lastModifiedBy>
  <cp:revision>33</cp:revision>
  <dcterms:created xsi:type="dcterms:W3CDTF">2022-08-18T07:02:45Z</dcterms:created>
  <dcterms:modified xsi:type="dcterms:W3CDTF">2024-09-22T15:02:27Z</dcterms:modified>
</cp:coreProperties>
</file>