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sldIdLst>
    <p:sldId id="257" r:id="rId2"/>
    <p:sldId id="334" r:id="rId3"/>
    <p:sldId id="258" r:id="rId4"/>
    <p:sldId id="568" r:id="rId5"/>
    <p:sldId id="260" r:id="rId6"/>
    <p:sldId id="570" r:id="rId7"/>
    <p:sldId id="569" r:id="rId8"/>
    <p:sldId id="259" r:id="rId9"/>
    <p:sldId id="261" r:id="rId10"/>
    <p:sldId id="262" r:id="rId11"/>
    <p:sldId id="482" r:id="rId12"/>
    <p:sldId id="483" r:id="rId13"/>
    <p:sldId id="265" r:id="rId14"/>
    <p:sldId id="264" r:id="rId15"/>
    <p:sldId id="501" r:id="rId16"/>
    <p:sldId id="269" r:id="rId17"/>
    <p:sldId id="572" r:id="rId18"/>
    <p:sldId id="567" r:id="rId19"/>
    <p:sldId id="484" r:id="rId20"/>
    <p:sldId id="272" r:id="rId21"/>
    <p:sldId id="486" r:id="rId22"/>
    <p:sldId id="487" r:id="rId23"/>
    <p:sldId id="488" r:id="rId24"/>
    <p:sldId id="489" r:id="rId25"/>
    <p:sldId id="490" r:id="rId26"/>
    <p:sldId id="273" r:id="rId27"/>
    <p:sldId id="274" r:id="rId28"/>
    <p:sldId id="278" r:id="rId29"/>
    <p:sldId id="310" r:id="rId30"/>
    <p:sldId id="311" r:id="rId31"/>
    <p:sldId id="281" r:id="rId32"/>
    <p:sldId id="282" r:id="rId33"/>
    <p:sldId id="494" r:id="rId34"/>
    <p:sldId id="496" r:id="rId35"/>
    <p:sldId id="497" r:id="rId36"/>
    <p:sldId id="499" r:id="rId37"/>
    <p:sldId id="498" r:id="rId38"/>
    <p:sldId id="306" r:id="rId39"/>
    <p:sldId id="307" r:id="rId40"/>
    <p:sldId id="308" r:id="rId41"/>
    <p:sldId id="309" r:id="rId42"/>
    <p:sldId id="492" r:id="rId43"/>
    <p:sldId id="493" r:id="rId44"/>
    <p:sldId id="575" r:id="rId45"/>
    <p:sldId id="578" r:id="rId46"/>
    <p:sldId id="564" r:id="rId47"/>
    <p:sldId id="295" r:id="rId48"/>
    <p:sldId id="296" r:id="rId49"/>
    <p:sldId id="297" r:id="rId50"/>
    <p:sldId id="298" r:id="rId51"/>
    <p:sldId id="305" r:id="rId52"/>
    <p:sldId id="579" r:id="rId53"/>
    <p:sldId id="301" r:id="rId54"/>
    <p:sldId id="577" r:id="rId55"/>
    <p:sldId id="302" r:id="rId56"/>
    <p:sldId id="500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B25F1987-B0D3-428E-A901-02EE75635507}">
          <p14:sldIdLst>
            <p14:sldId id="257"/>
          </p14:sldIdLst>
        </p14:section>
        <p14:section name="1-简介" id="{DC231EAE-BAEC-4C37-9BB9-A1722D79590B}">
          <p14:sldIdLst>
            <p14:sldId id="334"/>
            <p14:sldId id="258"/>
            <p14:sldId id="568"/>
            <p14:sldId id="260"/>
            <p14:sldId id="570"/>
          </p14:sldIdLst>
        </p14:section>
        <p14:section name="2-分析" id="{A20EB65A-B3D1-4E67-AF71-8A7016E14154}">
          <p14:sldIdLst>
            <p14:sldId id="569"/>
            <p14:sldId id="259"/>
            <p14:sldId id="261"/>
            <p14:sldId id="262"/>
            <p14:sldId id="482"/>
            <p14:sldId id="483"/>
            <p14:sldId id="265"/>
            <p14:sldId id="264"/>
            <p14:sldId id="501"/>
            <p14:sldId id="269"/>
            <p14:sldId id="572"/>
          </p14:sldIdLst>
        </p14:section>
        <p14:section name="3-设计" id="{7D0C1905-1726-425C-BE37-F94D84E837A0}">
          <p14:sldIdLst>
            <p14:sldId id="567"/>
            <p14:sldId id="484"/>
            <p14:sldId id="272"/>
            <p14:sldId id="486"/>
            <p14:sldId id="487"/>
            <p14:sldId id="488"/>
            <p14:sldId id="489"/>
            <p14:sldId id="490"/>
            <p14:sldId id="273"/>
            <p14:sldId id="274"/>
            <p14:sldId id="278"/>
            <p14:sldId id="310"/>
            <p14:sldId id="311"/>
            <p14:sldId id="281"/>
            <p14:sldId id="282"/>
            <p14:sldId id="494"/>
            <p14:sldId id="496"/>
            <p14:sldId id="497"/>
            <p14:sldId id="499"/>
            <p14:sldId id="498"/>
            <p14:sldId id="306"/>
            <p14:sldId id="307"/>
            <p14:sldId id="308"/>
            <p14:sldId id="309"/>
            <p14:sldId id="492"/>
            <p14:sldId id="493"/>
          </p14:sldIdLst>
        </p14:section>
        <p14:section name="4-竞争冒险" id="{2A1F7D05-CD1F-4B80-BBDB-C82170063635}">
          <p14:sldIdLst>
            <p14:sldId id="575"/>
            <p14:sldId id="578"/>
            <p14:sldId id="564"/>
            <p14:sldId id="295"/>
            <p14:sldId id="296"/>
            <p14:sldId id="297"/>
            <p14:sldId id="298"/>
            <p14:sldId id="305"/>
            <p14:sldId id="579"/>
            <p14:sldId id="301"/>
            <p14:sldId id="577"/>
            <p14:sldId id="302"/>
          </p14:sldIdLst>
        </p14:section>
        <p14:section name="小节" id="{06091391-5EAA-42A4-A34B-6D9E93A78677}">
          <p14:sldIdLst>
            <p14:sldId id="5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EEBF7"/>
    <a:srgbClr val="A9D18E"/>
    <a:srgbClr val="8FAAD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39" autoAdjust="0"/>
    <p:restoredTop sz="91251" autoAdjust="0"/>
  </p:normalViewPr>
  <p:slideViewPr>
    <p:cSldViewPr snapToGrid="0">
      <p:cViewPr varScale="1">
        <p:scale>
          <a:sx n="109" d="100"/>
          <a:sy n="109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2A658-3AB3-40D8-9B0F-8A9FA37C5C0D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3752A-5423-46A9-A3D5-FE3A669ADB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8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0628C-4DB6-4AF9-96C3-A1CB5EA5F4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028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173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2D8DF703-F3C5-4E6C-8258-B6352D246779}" type="slidenum">
              <a:rPr lang="en-US" altLang="zh-CN" sz="1200" smtClean="0"/>
              <a:pPr eaLnBrk="1" hangingPunct="1"/>
              <a:t>40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919140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173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2D8DF703-F3C5-4E6C-8258-B6352D246779}" type="slidenum">
              <a:rPr lang="en-US" altLang="zh-CN" sz="1200" smtClean="0"/>
              <a:pPr eaLnBrk="1" hangingPunct="1"/>
              <a:t>41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638901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173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2D8DF703-F3C5-4E6C-8258-B6352D246779}" type="slidenum">
              <a:rPr lang="en-US" altLang="zh-CN" sz="1200" smtClean="0"/>
              <a:pPr eaLnBrk="1" hangingPunct="1"/>
              <a:t>42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156003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173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2D8DF703-F3C5-4E6C-8258-B6352D246779}" type="slidenum">
              <a:rPr lang="en-US" altLang="zh-CN" sz="1200" smtClean="0"/>
              <a:pPr eaLnBrk="1" hangingPunct="1"/>
              <a:t>43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845486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前面，认为电路的</a:t>
            </a:r>
            <a:r>
              <a:rPr lang="zh-CN" altLang="en-US" b="1" dirty="0"/>
              <a:t>输入</a:t>
            </a:r>
            <a:r>
              <a:rPr lang="zh-CN" altLang="en-US" dirty="0"/>
              <a:t>、</a:t>
            </a:r>
            <a:r>
              <a:rPr lang="zh-CN" altLang="en-US" b="1" dirty="0"/>
              <a:t>输出</a:t>
            </a:r>
            <a:r>
              <a:rPr lang="zh-CN" altLang="en-US" dirty="0"/>
              <a:t>均处于</a:t>
            </a:r>
            <a:r>
              <a:rPr lang="zh-CN" altLang="en-US" b="1" i="0" u="sng" dirty="0">
                <a:solidFill>
                  <a:srgbClr val="FF0000"/>
                </a:solidFill>
              </a:rPr>
              <a:t>稳定</a:t>
            </a:r>
            <a:r>
              <a:rPr lang="zh-CN" altLang="en-US" dirty="0"/>
              <a:t>的逻辑电平，没有考虑</a:t>
            </a:r>
            <a:r>
              <a:rPr lang="zh-CN" altLang="en-US" b="1" dirty="0"/>
              <a:t>延迟</a:t>
            </a:r>
            <a:r>
              <a:rPr lang="zh-CN" altLang="en-US" dirty="0"/>
              <a:t>对电路的影响。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3752A-5423-46A9-A3D5-FE3A669ADBD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986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在同步时序电路中，组合电路的所有输入都是在特定时刻发生变化的，其输出只有达到稳态后才会被“看到”。</a:t>
            </a:r>
            <a:endParaRPr lang="en-US" altLang="zh-CN" dirty="0"/>
          </a:p>
          <a:p>
            <a:r>
              <a:rPr lang="zh-CN" altLang="en-US" dirty="0"/>
              <a:t>在异步时序电路中，需要进行冒险的分析和消除。</a:t>
            </a:r>
            <a:endParaRPr lang="en-US" altLang="zh-CN" dirty="0"/>
          </a:p>
          <a:p>
            <a:r>
              <a:rPr lang="zh-CN" altLang="en-US" dirty="0"/>
              <a:t>如果成本不是问题，那么获得无冒险的方法是：采用“完全和”</a:t>
            </a:r>
            <a:r>
              <a:rPr lang="en-US" altLang="zh-CN" dirty="0"/>
              <a:t>——</a:t>
            </a:r>
            <a:r>
              <a:rPr lang="zh-CN" altLang="en-US" dirty="0"/>
              <a:t>逻辑函数所有主蕴含项之和。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3752A-5423-46A9-A3D5-FE3A669ADBD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77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从原理图上彻底消除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3752A-5423-46A9-A3D5-FE3A669ADBD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53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有了毛刺，用电容平滑之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3752A-5423-46A9-A3D5-FE3A669ADBD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28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既然有了毛刺，不必去除，而是回避之。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3752A-5423-46A9-A3D5-FE3A669ADBDC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32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173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2D8DF703-F3C5-4E6C-8258-B6352D246779}" type="slidenum">
              <a:rPr lang="en-US" altLang="zh-CN" sz="1200" smtClean="0"/>
              <a:pPr eaLnBrk="1" hangingPunct="1"/>
              <a:t>56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582152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39BEF049-3FC3-451F-9120-3578A2673458}" type="slidenum">
              <a:rPr lang="en-US" altLang="zh-CN" sz="1200" smtClean="0"/>
              <a:pPr eaLnBrk="1" hangingPunct="1"/>
              <a:t>13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600006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1239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EEA113C2-50BC-4386-94A7-E41D6B5FE5FC}" type="slidenum">
              <a:rPr lang="en-US" altLang="zh-CN" sz="1200" smtClean="0"/>
              <a:pPr eaLnBrk="1" hangingPunct="1"/>
              <a:t>14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042188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133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4A9B96ED-1367-490C-ADD1-29CBAD98CF09}" type="slidenum">
              <a:rPr lang="en-US" altLang="zh-CN" sz="1200" smtClean="0"/>
              <a:pPr eaLnBrk="1" hangingPunct="1"/>
              <a:t>26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95259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135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15F95F97-6892-47FD-85D3-DD6193F6D254}" type="slidenum">
              <a:rPr lang="en-US" altLang="zh-CN" sz="1200" smtClean="0"/>
              <a:pPr eaLnBrk="1" hangingPunct="1"/>
              <a:t>27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827476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139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9A93006A-FFE0-4F48-8075-39B22A0B9227}" type="slidenum">
              <a:rPr lang="en-US" altLang="zh-CN" sz="1200" smtClean="0"/>
              <a:pPr eaLnBrk="1" hangingPunct="1"/>
              <a:t>28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270799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现代逻辑设计</a:t>
            </a:r>
            <a:r>
              <a:rPr lang="en-US" altLang="zh-CN" dirty="0"/>
              <a:t>》</a:t>
            </a:r>
            <a:r>
              <a:rPr lang="zh-CN" altLang="en-US" dirty="0"/>
              <a:t>第二版 </a:t>
            </a:r>
            <a:r>
              <a:rPr lang="en-US" altLang="zh-CN" dirty="0"/>
              <a:t>Randy H. Katz, P188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3752A-5423-46A9-A3D5-FE3A669ADBD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376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1582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年以前的惯例：四年一闰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3752A-5423-46A9-A3D5-FE3A669ADBD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210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  <p:sp>
        <p:nvSpPr>
          <p:cNvPr id="173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2D8DF703-F3C5-4E6C-8258-B6352D246779}" type="slidenum">
              <a:rPr lang="en-US" altLang="zh-CN" sz="1200" smtClean="0"/>
              <a:pPr eaLnBrk="1" hangingPunct="1"/>
              <a:t>39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97290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mailto:xgsun@fudan.edu.cn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E9DEA-B966-473A-A6F6-438E25CFF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7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>
            <a:extLst>
              <a:ext uri="{FF2B5EF4-FFF2-40B4-BE49-F238E27FC236}">
                <a16:creationId xmlns:a16="http://schemas.microsoft.com/office/drawing/2014/main" id="{CD163B5E-A636-4AE7-A4F1-11267208D1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56" y="6032456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>
            <a:extLst>
              <a:ext uri="{FF2B5EF4-FFF2-40B4-BE49-F238E27FC236}">
                <a16:creationId xmlns:a16="http://schemas.microsoft.com/office/drawing/2014/main" id="{BB5E0262-7329-423B-BE5D-CDA6FA64276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6626" r="5043" b="2772"/>
          <a:stretch/>
        </p:blipFill>
        <p:spPr bwMode="auto">
          <a:xfrm>
            <a:off x="11124447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53718C1-3E18-419E-A5AD-D360AF3378BC}"/>
              </a:ext>
            </a:extLst>
          </p:cNvPr>
          <p:cNvSpPr txBox="1"/>
          <p:nvPr userDrawn="1"/>
        </p:nvSpPr>
        <p:spPr>
          <a:xfrm>
            <a:off x="2169478" y="6214308"/>
            <a:ext cx="2256970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xgsun@fudan.edu.cn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C:\Users\Sam2013\Desktop\孙晓光.png">
            <a:extLst>
              <a:ext uri="{FF2B5EF4-FFF2-40B4-BE49-F238E27FC236}">
                <a16:creationId xmlns:a16="http://schemas.microsoft.com/office/drawing/2014/main" id="{CBCE3B7F-1CBF-494D-90F6-6A1521A1A8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37" y="6140604"/>
            <a:ext cx="1872208" cy="5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7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037BC-97F2-466A-AF3D-7601F14F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56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F945B02-9C74-44AD-9377-81A1B891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00000"/>
          </a:xfrm>
          <a:solidFill>
            <a:srgbClr val="DEEBF7"/>
          </a:solidFill>
          <a:ln>
            <a:noFill/>
          </a:ln>
        </p:spPr>
        <p:txBody>
          <a:bodyPr>
            <a:normAutofit/>
          </a:bodyPr>
          <a:lstStyle>
            <a:lvl1pPr algn="ct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9072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F552A-F476-4432-BC30-A85F7822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0000"/>
          </a:xfrm>
        </p:spPr>
        <p:txBody>
          <a:bodyPr>
            <a:normAutofit/>
          </a:bodyPr>
          <a:lstStyle>
            <a:lvl1pPr algn="ctr">
              <a:defRPr sz="4000" b="0"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3165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80E0D1-79B7-4DE3-8C61-F385F18D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A203A5-9344-448A-9E73-BA0EC4B79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D6F5C-350C-4816-9E6E-CB458E341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CED0DF-5E5B-4AC5-9E32-C9582BD22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35FAB-9A1C-41D7-963A-FE995D901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9DF0B-D505-483A-BDA3-D5167758AE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48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28.png"/><Relationship Id="rId7" Type="http://schemas.openxmlformats.org/officeDocument/2006/relationships/image" Target="../media/image27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1.png"/><Relationship Id="rId5" Type="http://schemas.openxmlformats.org/officeDocument/2006/relationships/image" Target="../media/image28.emf"/><Relationship Id="rId10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2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0.emf"/><Relationship Id="rId4" Type="http://schemas.openxmlformats.org/officeDocument/2006/relationships/image" Target="../media/image39.emf"/><Relationship Id="rId9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00.png"/><Relationship Id="rId4" Type="http://schemas.openxmlformats.org/officeDocument/2006/relationships/image" Target="../media/image2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7" Type="http://schemas.openxmlformats.org/officeDocument/2006/relationships/image" Target="../media/image390.png"/><Relationship Id="rId2" Type="http://schemas.openxmlformats.org/officeDocument/2006/relationships/image" Target="../media/image4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Relationship Id="rId9" Type="http://schemas.openxmlformats.org/officeDocument/2006/relationships/image" Target="../media/image5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53.png"/><Relationship Id="rId7" Type="http://schemas.openxmlformats.org/officeDocument/2006/relationships/image" Target="../media/image44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11" Type="http://schemas.openxmlformats.org/officeDocument/2006/relationships/image" Target="../media/image55.png"/><Relationship Id="rId5" Type="http://schemas.openxmlformats.org/officeDocument/2006/relationships/image" Target="../media/image420.png"/><Relationship Id="rId10" Type="http://schemas.openxmlformats.org/officeDocument/2006/relationships/image" Target="../media/image54.png"/><Relationship Id="rId4" Type="http://schemas.openxmlformats.org/officeDocument/2006/relationships/image" Target="../media/image400.png"/><Relationship Id="rId9" Type="http://schemas.openxmlformats.org/officeDocument/2006/relationships/image" Target="../media/image46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13" Type="http://schemas.openxmlformats.org/officeDocument/2006/relationships/image" Target="../media/image57.png"/><Relationship Id="rId3" Type="http://schemas.openxmlformats.org/officeDocument/2006/relationships/image" Target="../media/image561.png"/><Relationship Id="rId7" Type="http://schemas.openxmlformats.org/officeDocument/2006/relationships/image" Target="../media/image510.png"/><Relationship Id="rId12" Type="http://schemas.openxmlformats.org/officeDocument/2006/relationships/image" Target="../media/image5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550.png"/><Relationship Id="rId5" Type="http://schemas.openxmlformats.org/officeDocument/2006/relationships/image" Target="../media/image490.png"/><Relationship Id="rId15" Type="http://schemas.openxmlformats.org/officeDocument/2006/relationships/image" Target="../media/image59.png"/><Relationship Id="rId10" Type="http://schemas.openxmlformats.org/officeDocument/2006/relationships/image" Target="../media/image541.png"/><Relationship Id="rId9" Type="http://schemas.openxmlformats.org/officeDocument/2006/relationships/image" Target="../media/image530.png"/><Relationship Id="rId1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0.png"/><Relationship Id="rId10" Type="http://schemas.openxmlformats.org/officeDocument/2006/relationships/image" Target="../media/image540.png"/><Relationship Id="rId4" Type="http://schemas.openxmlformats.org/officeDocument/2006/relationships/image" Target="../media/image5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12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5.png"/><Relationship Id="rId10" Type="http://schemas.openxmlformats.org/officeDocument/2006/relationships/image" Target="../media/image64.png"/><Relationship Id="rId9" Type="http://schemas.openxmlformats.org/officeDocument/2006/relationships/image" Target="../media/image6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8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9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78.emf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0.png"/><Relationship Id="rId3" Type="http://schemas.openxmlformats.org/officeDocument/2006/relationships/image" Target="../media/image830.png"/><Relationship Id="rId7" Type="http://schemas.openxmlformats.org/officeDocument/2006/relationships/image" Target="../media/image870.png"/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5" Type="http://schemas.openxmlformats.org/officeDocument/2006/relationships/image" Target="../media/image850.png"/><Relationship Id="rId10" Type="http://schemas.openxmlformats.org/officeDocument/2006/relationships/image" Target="../media/image900.png"/><Relationship Id="rId4" Type="http://schemas.openxmlformats.org/officeDocument/2006/relationships/image" Target="../media/image840.png"/><Relationship Id="rId9" Type="http://schemas.openxmlformats.org/officeDocument/2006/relationships/image" Target="../media/image89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0.png"/><Relationship Id="rId7" Type="http://schemas.openxmlformats.org/officeDocument/2006/relationships/image" Target="../media/image96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40.png"/><Relationship Id="rId4" Type="http://schemas.openxmlformats.org/officeDocument/2006/relationships/image" Target="../media/image9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3" Type="http://schemas.openxmlformats.org/officeDocument/2006/relationships/image" Target="../media/image970.png"/><Relationship Id="rId21" Type="http://schemas.openxmlformats.org/officeDocument/2006/relationships/image" Target="../media/image115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5.png"/><Relationship Id="rId24" Type="http://schemas.openxmlformats.org/officeDocument/2006/relationships/image" Target="../media/image118.png"/><Relationship Id="rId5" Type="http://schemas.openxmlformats.org/officeDocument/2006/relationships/image" Target="../media/image950.png"/><Relationship Id="rId15" Type="http://schemas.openxmlformats.org/officeDocument/2006/relationships/image" Target="../media/image109.png"/><Relationship Id="rId23" Type="http://schemas.openxmlformats.org/officeDocument/2006/relationships/image" Target="../media/image117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Relationship Id="rId22" Type="http://schemas.openxmlformats.org/officeDocument/2006/relationships/image" Target="../media/image11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00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28.png"/><Relationship Id="rId7" Type="http://schemas.openxmlformats.org/officeDocument/2006/relationships/image" Target="../media/image1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260.png"/><Relationship Id="rId9" Type="http://schemas.openxmlformats.org/officeDocument/2006/relationships/image" Target="../media/image13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3" Type="http://schemas.openxmlformats.org/officeDocument/2006/relationships/image" Target="../media/image1280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2" Type="http://schemas.openxmlformats.org/officeDocument/2006/relationships/image" Target="../media/image129.emf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2.png"/><Relationship Id="rId15" Type="http://schemas.openxmlformats.org/officeDocument/2006/relationships/image" Target="../media/image149.png"/><Relationship Id="rId10" Type="http://schemas.openxmlformats.org/officeDocument/2006/relationships/image" Target="../media/image141.emf"/><Relationship Id="rId4" Type="http://schemas.openxmlformats.org/officeDocument/2006/relationships/image" Target="../media/image131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7" Type="http://schemas.openxmlformats.org/officeDocument/2006/relationships/image" Target="../media/image153.png"/><Relationship Id="rId2" Type="http://schemas.openxmlformats.org/officeDocument/2006/relationships/image" Target="../media/image2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0.png"/><Relationship Id="rId5" Type="http://schemas.openxmlformats.org/officeDocument/2006/relationships/image" Target="../media/image1400.png"/><Relationship Id="rId4" Type="http://schemas.openxmlformats.org/officeDocument/2006/relationships/image" Target="../media/image1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0.png"/><Relationship Id="rId4" Type="http://schemas.openxmlformats.org/officeDocument/2006/relationships/image" Target="../media/image14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600.png"/><Relationship Id="rId3" Type="http://schemas.openxmlformats.org/officeDocument/2006/relationships/image" Target="../media/image162.png"/><Relationship Id="rId7" Type="http://schemas.openxmlformats.org/officeDocument/2006/relationships/image" Target="../media/image1580.png"/><Relationship Id="rId12" Type="http://schemas.openxmlformats.org/officeDocument/2006/relationships/image" Target="../media/image168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7.png"/><Relationship Id="rId5" Type="http://schemas.openxmlformats.org/officeDocument/2006/relationships/image" Target="../media/image164.png"/><Relationship Id="rId15" Type="http://schemas.openxmlformats.org/officeDocument/2006/relationships/image" Target="../media/image1630.png"/><Relationship Id="rId10" Type="http://schemas.openxmlformats.org/officeDocument/2006/relationships/image" Target="../media/image166.png"/><Relationship Id="rId4" Type="http://schemas.openxmlformats.org/officeDocument/2006/relationships/image" Target="../media/image163.png"/><Relationship Id="rId9" Type="http://schemas.openxmlformats.org/officeDocument/2006/relationships/image" Target="../media/image1590.png"/><Relationship Id="rId14" Type="http://schemas.openxmlformats.org/officeDocument/2006/relationships/image" Target="../media/image16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5" Type="http://schemas.openxmlformats.org/officeDocument/2006/relationships/image" Target="../media/image178.png"/><Relationship Id="rId4" Type="http://schemas.openxmlformats.org/officeDocument/2006/relationships/image" Target="../media/image16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058B4B-C109-4AD8-A616-7797F1E7F230}"/>
              </a:ext>
            </a:extLst>
          </p:cNvPr>
          <p:cNvSpPr/>
          <p:nvPr/>
        </p:nvSpPr>
        <p:spPr>
          <a:xfrm>
            <a:off x="7716356" y="94567"/>
            <a:ext cx="4383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sz="32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数字逻辑 </a:t>
            </a:r>
            <a:r>
              <a:rPr lang="zh-CN" altLang="en-US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zh-CN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部件设计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7AB5CAE-407D-48B3-A6FA-89E0D40A89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202950"/>
            <a:ext cx="12192000" cy="1067740"/>
          </a:xfrm>
          <a:noFill/>
        </p:spPr>
        <p:txBody>
          <a:bodyPr anchor="ctr"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4000" b="1" dirty="0">
                <a:solidFill>
                  <a:schemeClr val="tx2"/>
                </a:solidFill>
              </a:rPr>
              <a:t>4.</a:t>
            </a:r>
            <a:r>
              <a:rPr kumimoji="1" lang="zh-CN" altLang="en-US" sz="4000" b="1" dirty="0">
                <a:solidFill>
                  <a:schemeClr val="tx2"/>
                </a:solidFill>
              </a:rPr>
              <a:t>  </a:t>
            </a:r>
            <a:r>
              <a:rPr lang="zh-CN" altLang="en-US" sz="4400" b="1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组合逻辑</a:t>
            </a:r>
            <a:r>
              <a:rPr lang="zh-CN" altLang="en-US" sz="4400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</a:t>
            </a:r>
            <a:r>
              <a:rPr lang="zh-CN" altLang="en-US" sz="4400" b="1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分析、设计</a:t>
            </a:r>
            <a:endParaRPr kumimoji="1" lang="en-US" altLang="zh-CN" sz="2800" dirty="0">
              <a:solidFill>
                <a:schemeClr val="accent5">
                  <a:lumMod val="60000"/>
                  <a:lumOff val="4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4B179F-B72E-43E9-A379-4B460D1C96C6}"/>
              </a:ext>
            </a:extLst>
          </p:cNvPr>
          <p:cNvSpPr txBox="1"/>
          <p:nvPr/>
        </p:nvSpPr>
        <p:spPr>
          <a:xfrm>
            <a:off x="8465574" y="6204926"/>
            <a:ext cx="1335076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2022-10-17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25EF28E-90D6-481E-8259-7FAC5DEEE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0262" y="2631112"/>
            <a:ext cx="5710388" cy="3195439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48727A02-5AA5-40F0-BE83-251B76CC8831}"/>
              </a:ext>
            </a:extLst>
          </p:cNvPr>
          <p:cNvSpPr/>
          <p:nvPr/>
        </p:nvSpPr>
        <p:spPr>
          <a:xfrm>
            <a:off x="3675298" y="3805463"/>
            <a:ext cx="6265115" cy="766916"/>
          </a:xfrm>
          <a:custGeom>
            <a:avLst/>
            <a:gdLst>
              <a:gd name="connsiteX0" fmla="*/ 0 w 6265115"/>
              <a:gd name="connsiteY0" fmla="*/ 127822 h 766916"/>
              <a:gd name="connsiteX1" fmla="*/ 127822 w 6265115"/>
              <a:gd name="connsiteY1" fmla="*/ 0 h 766916"/>
              <a:gd name="connsiteX2" fmla="*/ 734232 w 6265115"/>
              <a:gd name="connsiteY2" fmla="*/ 0 h 766916"/>
              <a:gd name="connsiteX3" fmla="*/ 1100264 w 6265115"/>
              <a:gd name="connsiteY3" fmla="*/ 0 h 766916"/>
              <a:gd name="connsiteX4" fmla="*/ 1766769 w 6265115"/>
              <a:gd name="connsiteY4" fmla="*/ 0 h 766916"/>
              <a:gd name="connsiteX5" fmla="*/ 2192895 w 6265115"/>
              <a:gd name="connsiteY5" fmla="*/ 0 h 766916"/>
              <a:gd name="connsiteX6" fmla="*/ 2739210 w 6265115"/>
              <a:gd name="connsiteY6" fmla="*/ 0 h 766916"/>
              <a:gd name="connsiteX7" fmla="*/ 3345621 w 6265115"/>
              <a:gd name="connsiteY7" fmla="*/ 0 h 766916"/>
              <a:gd name="connsiteX8" fmla="*/ 3952031 w 6265115"/>
              <a:gd name="connsiteY8" fmla="*/ 0 h 766916"/>
              <a:gd name="connsiteX9" fmla="*/ 4438252 w 6265115"/>
              <a:gd name="connsiteY9" fmla="*/ 0 h 766916"/>
              <a:gd name="connsiteX10" fmla="*/ 5044662 w 6265115"/>
              <a:gd name="connsiteY10" fmla="*/ 0 h 766916"/>
              <a:gd name="connsiteX11" fmla="*/ 5470788 w 6265115"/>
              <a:gd name="connsiteY11" fmla="*/ 0 h 766916"/>
              <a:gd name="connsiteX12" fmla="*/ 6137293 w 6265115"/>
              <a:gd name="connsiteY12" fmla="*/ 0 h 766916"/>
              <a:gd name="connsiteX13" fmla="*/ 6265115 w 6265115"/>
              <a:gd name="connsiteY13" fmla="*/ 127822 h 766916"/>
              <a:gd name="connsiteX14" fmla="*/ 6265115 w 6265115"/>
              <a:gd name="connsiteY14" fmla="*/ 639094 h 766916"/>
              <a:gd name="connsiteX15" fmla="*/ 6137293 w 6265115"/>
              <a:gd name="connsiteY15" fmla="*/ 766916 h 766916"/>
              <a:gd name="connsiteX16" fmla="*/ 5711167 w 6265115"/>
              <a:gd name="connsiteY16" fmla="*/ 766916 h 766916"/>
              <a:gd name="connsiteX17" fmla="*/ 5224946 w 6265115"/>
              <a:gd name="connsiteY17" fmla="*/ 766916 h 766916"/>
              <a:gd name="connsiteX18" fmla="*/ 4678630 w 6265115"/>
              <a:gd name="connsiteY18" fmla="*/ 766916 h 766916"/>
              <a:gd name="connsiteX19" fmla="*/ 4132315 w 6265115"/>
              <a:gd name="connsiteY19" fmla="*/ 766916 h 766916"/>
              <a:gd name="connsiteX20" fmla="*/ 3525905 w 6265115"/>
              <a:gd name="connsiteY20" fmla="*/ 766916 h 766916"/>
              <a:gd name="connsiteX21" fmla="*/ 2919494 w 6265115"/>
              <a:gd name="connsiteY21" fmla="*/ 766916 h 766916"/>
              <a:gd name="connsiteX22" fmla="*/ 2313084 w 6265115"/>
              <a:gd name="connsiteY22" fmla="*/ 766916 h 766916"/>
              <a:gd name="connsiteX23" fmla="*/ 1646579 w 6265115"/>
              <a:gd name="connsiteY23" fmla="*/ 766916 h 766916"/>
              <a:gd name="connsiteX24" fmla="*/ 1220453 w 6265115"/>
              <a:gd name="connsiteY24" fmla="*/ 766916 h 766916"/>
              <a:gd name="connsiteX25" fmla="*/ 614043 w 6265115"/>
              <a:gd name="connsiteY25" fmla="*/ 766916 h 766916"/>
              <a:gd name="connsiteX26" fmla="*/ 127822 w 6265115"/>
              <a:gd name="connsiteY26" fmla="*/ 766916 h 766916"/>
              <a:gd name="connsiteX27" fmla="*/ 0 w 6265115"/>
              <a:gd name="connsiteY27" fmla="*/ 639094 h 766916"/>
              <a:gd name="connsiteX28" fmla="*/ 0 w 6265115"/>
              <a:gd name="connsiteY28" fmla="*/ 127822 h 76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265115" h="766916" extrusionOk="0">
                <a:moveTo>
                  <a:pt x="0" y="127822"/>
                </a:moveTo>
                <a:cubicBezTo>
                  <a:pt x="7360" y="44514"/>
                  <a:pt x="39555" y="-8462"/>
                  <a:pt x="127822" y="0"/>
                </a:cubicBezTo>
                <a:cubicBezTo>
                  <a:pt x="357428" y="-26178"/>
                  <a:pt x="588025" y="57998"/>
                  <a:pt x="734232" y="0"/>
                </a:cubicBezTo>
                <a:cubicBezTo>
                  <a:pt x="880439" y="-57998"/>
                  <a:pt x="954725" y="36152"/>
                  <a:pt x="1100264" y="0"/>
                </a:cubicBezTo>
                <a:cubicBezTo>
                  <a:pt x="1245803" y="-36152"/>
                  <a:pt x="1457369" y="10314"/>
                  <a:pt x="1766769" y="0"/>
                </a:cubicBezTo>
                <a:cubicBezTo>
                  <a:pt x="2076170" y="-10314"/>
                  <a:pt x="2067668" y="39968"/>
                  <a:pt x="2192895" y="0"/>
                </a:cubicBezTo>
                <a:cubicBezTo>
                  <a:pt x="2318122" y="-39968"/>
                  <a:pt x="2498157" y="22358"/>
                  <a:pt x="2739210" y="0"/>
                </a:cubicBezTo>
                <a:cubicBezTo>
                  <a:pt x="2980263" y="-22358"/>
                  <a:pt x="3206579" y="40885"/>
                  <a:pt x="3345621" y="0"/>
                </a:cubicBezTo>
                <a:cubicBezTo>
                  <a:pt x="3484663" y="-40885"/>
                  <a:pt x="3780381" y="40269"/>
                  <a:pt x="3952031" y="0"/>
                </a:cubicBezTo>
                <a:cubicBezTo>
                  <a:pt x="4123681" y="-40269"/>
                  <a:pt x="4339874" y="45819"/>
                  <a:pt x="4438252" y="0"/>
                </a:cubicBezTo>
                <a:cubicBezTo>
                  <a:pt x="4536630" y="-45819"/>
                  <a:pt x="4879953" y="22136"/>
                  <a:pt x="5044662" y="0"/>
                </a:cubicBezTo>
                <a:cubicBezTo>
                  <a:pt x="5209371" y="-22136"/>
                  <a:pt x="5263661" y="36735"/>
                  <a:pt x="5470788" y="0"/>
                </a:cubicBezTo>
                <a:cubicBezTo>
                  <a:pt x="5677915" y="-36735"/>
                  <a:pt x="5963774" y="28477"/>
                  <a:pt x="6137293" y="0"/>
                </a:cubicBezTo>
                <a:cubicBezTo>
                  <a:pt x="6221568" y="-6717"/>
                  <a:pt x="6267475" y="50191"/>
                  <a:pt x="6265115" y="127822"/>
                </a:cubicBezTo>
                <a:cubicBezTo>
                  <a:pt x="6306360" y="270227"/>
                  <a:pt x="6252687" y="437074"/>
                  <a:pt x="6265115" y="639094"/>
                </a:cubicBezTo>
                <a:cubicBezTo>
                  <a:pt x="6284969" y="709521"/>
                  <a:pt x="6208889" y="751069"/>
                  <a:pt x="6137293" y="766916"/>
                </a:cubicBezTo>
                <a:cubicBezTo>
                  <a:pt x="6012733" y="804892"/>
                  <a:pt x="5810516" y="740747"/>
                  <a:pt x="5711167" y="766916"/>
                </a:cubicBezTo>
                <a:cubicBezTo>
                  <a:pt x="5611818" y="793085"/>
                  <a:pt x="5404085" y="714578"/>
                  <a:pt x="5224946" y="766916"/>
                </a:cubicBezTo>
                <a:cubicBezTo>
                  <a:pt x="5045807" y="819254"/>
                  <a:pt x="4851706" y="711782"/>
                  <a:pt x="4678630" y="766916"/>
                </a:cubicBezTo>
                <a:cubicBezTo>
                  <a:pt x="4505554" y="822050"/>
                  <a:pt x="4353490" y="706864"/>
                  <a:pt x="4132315" y="766916"/>
                </a:cubicBezTo>
                <a:cubicBezTo>
                  <a:pt x="3911140" y="826968"/>
                  <a:pt x="3717201" y="752480"/>
                  <a:pt x="3525905" y="766916"/>
                </a:cubicBezTo>
                <a:cubicBezTo>
                  <a:pt x="3334609" y="781352"/>
                  <a:pt x="3169018" y="705163"/>
                  <a:pt x="2919494" y="766916"/>
                </a:cubicBezTo>
                <a:cubicBezTo>
                  <a:pt x="2669970" y="828669"/>
                  <a:pt x="2487705" y="737046"/>
                  <a:pt x="2313084" y="766916"/>
                </a:cubicBezTo>
                <a:cubicBezTo>
                  <a:pt x="2138463" y="796786"/>
                  <a:pt x="1865152" y="698412"/>
                  <a:pt x="1646579" y="766916"/>
                </a:cubicBezTo>
                <a:cubicBezTo>
                  <a:pt x="1428007" y="835420"/>
                  <a:pt x="1352164" y="757451"/>
                  <a:pt x="1220453" y="766916"/>
                </a:cubicBezTo>
                <a:cubicBezTo>
                  <a:pt x="1088742" y="776381"/>
                  <a:pt x="890862" y="755459"/>
                  <a:pt x="614043" y="766916"/>
                </a:cubicBezTo>
                <a:cubicBezTo>
                  <a:pt x="337224" y="778373"/>
                  <a:pt x="225782" y="756383"/>
                  <a:pt x="127822" y="766916"/>
                </a:cubicBezTo>
                <a:cubicBezTo>
                  <a:pt x="62291" y="783087"/>
                  <a:pt x="-14427" y="716302"/>
                  <a:pt x="0" y="639094"/>
                </a:cubicBezTo>
                <a:cubicBezTo>
                  <a:pt x="-14194" y="508357"/>
                  <a:pt x="46769" y="299795"/>
                  <a:pt x="0" y="127822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0751480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45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9" t="37216" r="25893" b="7683"/>
          <a:stretch/>
        </p:blipFill>
        <p:spPr bwMode="auto">
          <a:xfrm>
            <a:off x="202535" y="1965183"/>
            <a:ext cx="6121845" cy="263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032E4B4E-7A35-49D6-B099-ECD837E4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000"/>
          </a:xfrm>
          <a:solidFill>
            <a:srgbClr val="DEEBF7"/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② 写出布尔表达式法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00A0F55-0E86-44DD-A587-A6A405A919D0}"/>
              </a:ext>
            </a:extLst>
          </p:cNvPr>
          <p:cNvSpPr txBox="1"/>
          <p:nvPr/>
        </p:nvSpPr>
        <p:spPr>
          <a:xfrm>
            <a:off x="734104" y="1059246"/>
            <a:ext cx="4039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2】</a:t>
            </a:r>
            <a:r>
              <a:rPr lang="zh-CN" altLang="en-US" sz="2400" dirty="0"/>
              <a:t>分析下图的逻辑电路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64D7A8A-67AB-4483-88FC-D8E5054237C3}"/>
              </a:ext>
            </a:extLst>
          </p:cNvPr>
          <p:cNvGrpSpPr/>
          <p:nvPr/>
        </p:nvGrpSpPr>
        <p:grpSpPr>
          <a:xfrm>
            <a:off x="1534962" y="986068"/>
            <a:ext cx="10461841" cy="5467880"/>
            <a:chOff x="1534962" y="986068"/>
            <a:chExt cx="10461841" cy="546788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55A6338-9718-43C9-9BB3-7B749B62097B}"/>
                </a:ext>
              </a:extLst>
            </p:cNvPr>
            <p:cNvGrpSpPr/>
            <p:nvPr/>
          </p:nvGrpSpPr>
          <p:grpSpPr>
            <a:xfrm>
              <a:off x="6533806" y="986068"/>
              <a:ext cx="5462997" cy="4886040"/>
              <a:chOff x="6669437" y="914701"/>
              <a:chExt cx="5462997" cy="4886040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6733659" y="1025052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解</a:t>
                </a:r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</a:rPr>
                  <a:t>】</a:t>
                </a:r>
                <a:endParaRPr lang="zh-CN" altLang="en-US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7744947" y="914701"/>
                <a:ext cx="4185761" cy="1144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因用逐级电平推导法不方便，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故用布尔表达式法</a:t>
                </a:r>
                <a:endParaRPr lang="en-US" altLang="zh-CN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6669437" y="2894236"/>
                    <a:ext cx="4653774" cy="6450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</m:acc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</m:ac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zh-CN" altLang="en-US" sz="2400" i="1" dirty="0"/>
                  </a:p>
                </p:txBody>
              </p:sp>
            </mc:Choice>
            <mc:Fallback xmlns="">
              <p:sp>
                <p:nvSpPr>
                  <p:cNvPr id="8" name="文本框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9437" y="2894236"/>
                    <a:ext cx="4653774" cy="64504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矩形 8"/>
                  <p:cNvSpPr/>
                  <p:nvPr/>
                </p:nvSpPr>
                <p:spPr>
                  <a:xfrm>
                    <a:off x="7027319" y="3492417"/>
                    <a:ext cx="5105115" cy="23083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lnSpc>
                        <a:spcPct val="20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altLang="zh-CN" sz="2400" i="1" dirty="0"/>
                  </a:p>
                  <a:p>
                    <a:pPr>
                      <a:lnSpc>
                        <a:spcPct val="20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altLang="zh-CN" sz="2400" b="0" dirty="0"/>
                  </a:p>
                  <a:p>
                    <a:pPr>
                      <a:lnSpc>
                        <a:spcPct val="20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altLang="zh-CN" sz="2400" dirty="0"/>
                  </a:p>
                </p:txBody>
              </p:sp>
            </mc:Choice>
            <mc:Fallback xmlns="">
              <p:sp>
                <p:nvSpPr>
                  <p:cNvPr id="9" name="矩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7319" y="3492417"/>
                    <a:ext cx="5105115" cy="230832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D186CF6-E8E6-4CC2-A094-5631B85CFDDF}"/>
                </a:ext>
              </a:extLst>
            </p:cNvPr>
            <p:cNvGrpSpPr/>
            <p:nvPr/>
          </p:nvGrpSpPr>
          <p:grpSpPr>
            <a:xfrm>
              <a:off x="1534962" y="5094509"/>
              <a:ext cx="2426671" cy="1359439"/>
              <a:chOff x="1960532" y="4891685"/>
              <a:chExt cx="2426671" cy="1359439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8D08CEE2-8D00-4C70-AA15-80D8DE54A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9361" y="5076510"/>
                <a:ext cx="1460515" cy="100244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CCD091F8-7B75-406B-A4AB-BE0FAAB594A2}"/>
                      </a:ext>
                    </a:extLst>
                  </p:cNvPr>
                  <p:cNvSpPr txBox="1"/>
                  <p:nvPr/>
                </p:nvSpPr>
                <p:spPr>
                  <a:xfrm>
                    <a:off x="1960532" y="4891685"/>
                    <a:ext cx="621102" cy="43088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zh-CN" altLang="en-US" sz="2200" dirty="0"/>
                  </a:p>
                </p:txBody>
              </p:sp>
            </mc:Choice>
            <mc:Fallback xmlns="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CCD091F8-7B75-406B-A4AB-BE0FAAB594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0532" y="4891685"/>
                    <a:ext cx="621102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9CB427A0-E50C-49A1-8FC0-BCF60982A6F3}"/>
                      </a:ext>
                    </a:extLst>
                  </p:cNvPr>
                  <p:cNvSpPr txBox="1"/>
                  <p:nvPr/>
                </p:nvSpPr>
                <p:spPr>
                  <a:xfrm>
                    <a:off x="1960532" y="5190734"/>
                    <a:ext cx="621102" cy="43088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zh-CN" altLang="en-US" sz="2200" dirty="0"/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9CB427A0-E50C-49A1-8FC0-BCF60982A6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0532" y="5190734"/>
                    <a:ext cx="621102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915A8C2E-0682-40DB-8AE6-2FEEF79ACE8C}"/>
                      </a:ext>
                    </a:extLst>
                  </p:cNvPr>
                  <p:cNvSpPr txBox="1"/>
                  <p:nvPr/>
                </p:nvSpPr>
                <p:spPr>
                  <a:xfrm>
                    <a:off x="1960532" y="5507397"/>
                    <a:ext cx="621102" cy="43088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zh-CN" altLang="en-US" sz="2200" dirty="0"/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915A8C2E-0682-40DB-8AE6-2FEEF79ACE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0532" y="5507397"/>
                    <a:ext cx="621102" cy="430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4CEBB654-1CC5-42F9-B662-A92F835A725B}"/>
                      </a:ext>
                    </a:extLst>
                  </p:cNvPr>
                  <p:cNvSpPr txBox="1"/>
                  <p:nvPr/>
                </p:nvSpPr>
                <p:spPr>
                  <a:xfrm>
                    <a:off x="1960532" y="5820237"/>
                    <a:ext cx="621102" cy="43088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zh-CN" altLang="en-US" sz="2200" dirty="0"/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4CEBB654-1CC5-42F9-B662-A92F835A72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0532" y="5820237"/>
                    <a:ext cx="621102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C8CF799E-3DD6-4602-AB11-2D46FEE0486B}"/>
                      </a:ext>
                    </a:extLst>
                  </p:cNvPr>
                  <p:cNvSpPr txBox="1"/>
                  <p:nvPr/>
                </p:nvSpPr>
                <p:spPr>
                  <a:xfrm>
                    <a:off x="3766101" y="5362288"/>
                    <a:ext cx="621102" cy="43088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zh-CN" altLang="en-US" sz="2200" dirty="0"/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C8CF799E-3DD6-4602-AB11-2D46FEE048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66101" y="5362288"/>
                    <a:ext cx="621102" cy="430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B3B21236-B0B9-494A-BAD7-21F07D99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10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11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970D304-30EC-4227-9F20-D4D3C2736D6E}"/>
              </a:ext>
            </a:extLst>
          </p:cNvPr>
          <p:cNvGrpSpPr/>
          <p:nvPr/>
        </p:nvGrpSpPr>
        <p:grpSpPr>
          <a:xfrm>
            <a:off x="6968283" y="1478526"/>
            <a:ext cx="4937537" cy="4738245"/>
            <a:chOff x="7228621" y="2208052"/>
            <a:chExt cx="4550954" cy="4419743"/>
          </a:xfrm>
        </p:grpSpPr>
        <p:pic>
          <p:nvPicPr>
            <p:cNvPr id="8" name="Picture 10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28"/>
            <a:stretch/>
          </p:blipFill>
          <p:spPr bwMode="auto">
            <a:xfrm>
              <a:off x="7228622" y="2306770"/>
              <a:ext cx="4550953" cy="432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7228621" y="2208052"/>
              <a:ext cx="4550952" cy="2047866"/>
            </a:xfrm>
            <a:prstGeom prst="rect">
              <a:avLst/>
            </a:pr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540274" y="6151552"/>
              <a:ext cx="4149203" cy="352280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D393F212-EB7C-48E9-BF42-5BC14179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000"/>
          </a:xfrm>
          <a:solidFill>
            <a:srgbClr val="DEEBF7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② 数字波形图分析法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C5D4EC-B3D7-4969-81C9-A162ADBE22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37" r="2088" b="6264"/>
          <a:stretch/>
        </p:blipFill>
        <p:spPr>
          <a:xfrm>
            <a:off x="554969" y="1899230"/>
            <a:ext cx="5817713" cy="21954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D36F94-E28A-4EF1-B9D8-8EE7598428B6}"/>
              </a:ext>
            </a:extLst>
          </p:cNvPr>
          <p:cNvSpPr txBox="1"/>
          <p:nvPr/>
        </p:nvSpPr>
        <p:spPr>
          <a:xfrm>
            <a:off x="507345" y="1039724"/>
            <a:ext cx="6088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3】</a:t>
            </a:r>
            <a:r>
              <a:rPr lang="zh-CN" altLang="en-US" sz="2400" dirty="0"/>
              <a:t>根据电路图画出输出</a:t>
            </a:r>
            <a:r>
              <a:rPr lang="en-US" altLang="zh-CN" sz="2400" dirty="0"/>
              <a:t>F</a:t>
            </a:r>
            <a:r>
              <a:rPr lang="zh-CN" altLang="en-US" sz="2400" dirty="0"/>
              <a:t>的波形图。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8B7BE9-18E8-4AF5-8581-299033F4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11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03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23" y="1835520"/>
            <a:ext cx="5993763" cy="3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5914890" y="97319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解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】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9859" y="973195"/>
            <a:ext cx="4655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4】</a:t>
            </a:r>
            <a:r>
              <a:rPr lang="zh-CN" altLang="en-US" sz="2400" dirty="0"/>
              <a:t>分析下图电路的逻辑功能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5346E92E-A2FD-4C88-8160-9787D9E4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000"/>
          </a:xfrm>
          <a:solidFill>
            <a:srgbClr val="DEEBF7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③ 真值表分析法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5">
                <a:extLst>
                  <a:ext uri="{FF2B5EF4-FFF2-40B4-BE49-F238E27FC236}">
                    <a16:creationId xmlns:a16="http://schemas.microsoft.com/office/drawing/2014/main" id="{9891E57F-8F60-44A8-9628-A2623AEACD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9736046"/>
                  </p:ext>
                </p:extLst>
              </p:nvPr>
            </p:nvGraphicFramePr>
            <p:xfrm>
              <a:off x="7319938" y="3649883"/>
              <a:ext cx="3040192" cy="304800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60048">
                      <a:extLst>
                        <a:ext uri="{9D8B030D-6E8A-4147-A177-3AD203B41FA5}">
                          <a16:colId xmlns:a16="http://schemas.microsoft.com/office/drawing/2014/main" val="1964055114"/>
                        </a:ext>
                      </a:extLst>
                    </a:gridCol>
                    <a:gridCol w="760048">
                      <a:extLst>
                        <a:ext uri="{9D8B030D-6E8A-4147-A177-3AD203B41FA5}">
                          <a16:colId xmlns:a16="http://schemas.microsoft.com/office/drawing/2014/main" val="283102623"/>
                        </a:ext>
                      </a:extLst>
                    </a:gridCol>
                    <a:gridCol w="760048">
                      <a:extLst>
                        <a:ext uri="{9D8B030D-6E8A-4147-A177-3AD203B41FA5}">
                          <a16:colId xmlns:a16="http://schemas.microsoft.com/office/drawing/2014/main" val="3593062972"/>
                        </a:ext>
                      </a:extLst>
                    </a:gridCol>
                    <a:gridCol w="760048">
                      <a:extLst>
                        <a:ext uri="{9D8B030D-6E8A-4147-A177-3AD203B41FA5}">
                          <a16:colId xmlns:a16="http://schemas.microsoft.com/office/drawing/2014/main" val="1929026907"/>
                        </a:ext>
                      </a:extLst>
                    </a:gridCol>
                  </a:tblGrid>
                  <a:tr h="2881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dirty="0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dirty="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dirty="0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dirty="0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89953754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3775224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1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1686065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1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574537000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1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20317779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1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77862359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1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063213912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/>
                            <a:t>0</a:t>
                          </a:r>
                          <a:endParaRPr lang="zh-CN" altLang="en-US" sz="1600" b="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636051700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157567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5">
                <a:extLst>
                  <a:ext uri="{FF2B5EF4-FFF2-40B4-BE49-F238E27FC236}">
                    <a16:creationId xmlns:a16="http://schemas.microsoft.com/office/drawing/2014/main" id="{9891E57F-8F60-44A8-9628-A2623AEACD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9736046"/>
                  </p:ext>
                </p:extLst>
              </p:nvPr>
            </p:nvGraphicFramePr>
            <p:xfrm>
              <a:off x="7319938" y="3649883"/>
              <a:ext cx="3040192" cy="304800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60048">
                      <a:extLst>
                        <a:ext uri="{9D8B030D-6E8A-4147-A177-3AD203B41FA5}">
                          <a16:colId xmlns:a16="http://schemas.microsoft.com/office/drawing/2014/main" val="1964055114"/>
                        </a:ext>
                      </a:extLst>
                    </a:gridCol>
                    <a:gridCol w="760048">
                      <a:extLst>
                        <a:ext uri="{9D8B030D-6E8A-4147-A177-3AD203B41FA5}">
                          <a16:colId xmlns:a16="http://schemas.microsoft.com/office/drawing/2014/main" val="283102623"/>
                        </a:ext>
                      </a:extLst>
                    </a:gridCol>
                    <a:gridCol w="760048">
                      <a:extLst>
                        <a:ext uri="{9D8B030D-6E8A-4147-A177-3AD203B41FA5}">
                          <a16:colId xmlns:a16="http://schemas.microsoft.com/office/drawing/2014/main" val="3593062972"/>
                        </a:ext>
                      </a:extLst>
                    </a:gridCol>
                    <a:gridCol w="760048">
                      <a:extLst>
                        <a:ext uri="{9D8B030D-6E8A-4147-A177-3AD203B41FA5}">
                          <a16:colId xmlns:a16="http://schemas.microsoft.com/office/drawing/2014/main" val="192902690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667" r="-300800" b="-7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667" r="-200800" b="-7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000" t="-1667" r="-100800" b="-7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1667" r="-800" b="-75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995375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37752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1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16860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1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574537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1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2031777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1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7786235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1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06321391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/>
                            <a:t>0</a:t>
                          </a:r>
                          <a:endParaRPr lang="zh-CN" altLang="en-US" sz="1600" b="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6360517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1575678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5F3D8780-17B6-4AC2-8882-9F7AC57D9981}"/>
              </a:ext>
            </a:extLst>
          </p:cNvPr>
          <p:cNvGrpSpPr/>
          <p:nvPr/>
        </p:nvGrpSpPr>
        <p:grpSpPr>
          <a:xfrm>
            <a:off x="6941389" y="1025596"/>
            <a:ext cx="4748032" cy="2396027"/>
            <a:chOff x="6096000" y="1843139"/>
            <a:chExt cx="4748032" cy="23960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EDB5E815-6B83-4867-97D4-EE660A348FB4}"/>
                    </a:ext>
                  </a:extLst>
                </p:cNvPr>
                <p:cNvSpPr/>
                <p:nvPr/>
              </p:nvSpPr>
              <p:spPr>
                <a:xfrm>
                  <a:off x="6096000" y="1843139"/>
                  <a:ext cx="4700902" cy="5216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acc>
                            <m:r>
                              <a:rPr lang="en-US" altLang="zh-CN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e>
                            </m:acc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oMath>
                    </m:oMathPara>
                  </a14:m>
                  <a:endParaRPr lang="en-US" altLang="zh-CN" sz="2200" i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EDB5E815-6B83-4867-97D4-EE660A348F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1843139"/>
                  <a:ext cx="4700902" cy="5216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7A6DE0C1-DD10-4491-ADD2-139777CBD870}"/>
                    </a:ext>
                  </a:extLst>
                </p:cNvPr>
                <p:cNvSpPr/>
                <p:nvPr/>
              </p:nvSpPr>
              <p:spPr>
                <a:xfrm>
                  <a:off x="6377168" y="2559170"/>
                  <a:ext cx="4466864" cy="440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)+(</m:t>
                        </m:r>
                        <m:acc>
                          <m:accPr>
                            <m:chr m:val="̅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200" i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7A6DE0C1-DD10-4491-ADD2-139777CBD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7168" y="2559170"/>
                  <a:ext cx="4466864" cy="440442"/>
                </a:xfrm>
                <a:prstGeom prst="rect">
                  <a:avLst/>
                </a:prstGeom>
                <a:blipFill>
                  <a:blip r:embed="rId5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782516A9-2212-4881-A69B-A551D8375F09}"/>
                    </a:ext>
                  </a:extLst>
                </p:cNvPr>
                <p:cNvSpPr/>
                <p:nvPr/>
              </p:nvSpPr>
              <p:spPr>
                <a:xfrm>
                  <a:off x="6377168" y="3187732"/>
                  <a:ext cx="3040191" cy="4316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zh-CN" sz="2200" i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782516A9-2212-4881-A69B-A551D8375F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7168" y="3187732"/>
                  <a:ext cx="3040191" cy="431657"/>
                </a:xfrm>
                <a:prstGeom prst="rect">
                  <a:avLst/>
                </a:prstGeom>
                <a:blipFill>
                  <a:blip r:embed="rId6"/>
                  <a:stretch>
                    <a:fillRect r="-18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DD82583D-582E-4236-9B47-76CE5758CA1B}"/>
                    </a:ext>
                  </a:extLst>
                </p:cNvPr>
                <p:cNvSpPr/>
                <p:nvPr/>
              </p:nvSpPr>
              <p:spPr>
                <a:xfrm>
                  <a:off x="6377167" y="3807509"/>
                  <a:ext cx="3996672" cy="4316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acc>
                          <m:accPr>
                            <m:chr m:val="̅"/>
                            <m:ctrlP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CN" sz="220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2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2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200" b="1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2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200" b="1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200" b="1" i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DD82583D-582E-4236-9B47-76CE5758CA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7167" y="3807509"/>
                  <a:ext cx="3996672" cy="431657"/>
                </a:xfrm>
                <a:prstGeom prst="rect">
                  <a:avLst/>
                </a:prstGeom>
                <a:blipFill>
                  <a:blip r:embed="rId7"/>
                  <a:stretch>
                    <a:fillRect r="-2137" b="-154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704C32B-7109-4932-8ED8-F42A6FC9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12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836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12192000" cy="900000"/>
          </a:xfrm>
          <a:solidFill>
            <a:srgbClr val="DEEBF7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分析步骤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2260121" y="924806"/>
            <a:ext cx="9603572" cy="5406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确认是</a:t>
            </a:r>
            <a:r>
              <a:rPr lang="zh-CN" altLang="en-US" sz="2800" b="1" dirty="0"/>
              <a:t>组合电路</a:t>
            </a:r>
            <a:r>
              <a:rPr lang="zh-CN" altLang="en-US" sz="2800" dirty="0"/>
              <a:t>，而非时序电路。</a:t>
            </a:r>
            <a:br>
              <a:rPr lang="en-US" altLang="zh-CN" sz="2800" dirty="0"/>
            </a:br>
            <a:r>
              <a:rPr lang="zh-CN" altLang="en-US" sz="2400" u="sng" dirty="0"/>
              <a:t>组合电路只有</a:t>
            </a:r>
            <a:r>
              <a:rPr lang="zh-CN" altLang="en-US" sz="2400" b="1" u="sng" dirty="0"/>
              <a:t>逻辑门</a:t>
            </a:r>
            <a:r>
              <a:rPr lang="zh-CN" altLang="en-US" sz="2400" u="sng" dirty="0"/>
              <a:t>，没有</a:t>
            </a:r>
            <a:r>
              <a:rPr lang="zh-CN" altLang="en-US" sz="2400" u="sng" dirty="0">
                <a:solidFill>
                  <a:schemeClr val="bg1">
                    <a:lumMod val="65000"/>
                  </a:schemeClr>
                </a:solidFill>
              </a:rPr>
              <a:t>反馈</a:t>
            </a:r>
            <a:r>
              <a:rPr lang="zh-CN" altLang="en-US" sz="2400" u="sng" dirty="0"/>
              <a:t>，也没有</a:t>
            </a:r>
            <a:r>
              <a:rPr lang="zh-CN" altLang="en-US" sz="2400" u="sng" dirty="0">
                <a:solidFill>
                  <a:schemeClr val="bg1">
                    <a:lumMod val="65000"/>
                  </a:schemeClr>
                </a:solidFill>
              </a:rPr>
              <a:t>存储单元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800" dirty="0"/>
              <a:t>确定</a:t>
            </a:r>
            <a:r>
              <a:rPr lang="zh-CN" altLang="en-US" sz="2800" b="1" dirty="0"/>
              <a:t>输出逻辑函数</a:t>
            </a:r>
            <a:r>
              <a:rPr lang="en-US" altLang="zh-CN" sz="2800" dirty="0"/>
              <a:t>/</a:t>
            </a:r>
            <a:r>
              <a:rPr lang="zh-CN" altLang="en-US" sz="2800" b="1" dirty="0"/>
              <a:t>真值表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971550" lvl="1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/>
              <a:t> 由电路图，从输入到输出，写出各级</a:t>
            </a:r>
            <a:r>
              <a:rPr lang="zh-CN" altLang="en-US" sz="2400" b="1" dirty="0"/>
              <a:t>逻辑表达式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971550" lvl="1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/>
              <a:t> </a:t>
            </a:r>
            <a:r>
              <a:rPr lang="zh-CN" altLang="en-US" sz="2400" b="1" dirty="0"/>
              <a:t>化简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变换</a:t>
            </a:r>
            <a:r>
              <a:rPr lang="zh-CN" altLang="en-US" sz="2400" dirty="0"/>
              <a:t>逻辑表达式。</a:t>
            </a:r>
            <a:endParaRPr lang="en-US" altLang="zh-CN" sz="2400" dirty="0"/>
          </a:p>
          <a:p>
            <a:pPr marL="971550" lvl="1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/>
              <a:t> 列出</a:t>
            </a:r>
            <a:r>
              <a:rPr lang="zh-CN" altLang="en-US" sz="2400" b="1" dirty="0"/>
              <a:t>真值表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971550" lvl="1" indent="-51435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/>
              <a:t> </a:t>
            </a:r>
            <a:r>
              <a:rPr lang="zh-CN" altLang="en-US" sz="2400" b="1" dirty="0"/>
              <a:t>分析电路功能</a:t>
            </a:r>
            <a:r>
              <a:rPr lang="zh-CN" altLang="en-US" sz="2400" dirty="0"/>
              <a:t>，并改进。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4F871D3-8231-435E-8C88-E3E96869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13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963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12192000" cy="900000"/>
          </a:xfrm>
          <a:solidFill>
            <a:srgbClr val="DEEBF7"/>
          </a:solidFill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5】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分析电路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338" name="Picture 1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9284" y="1013241"/>
            <a:ext cx="6748776" cy="474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38433" y="849719"/>
            <a:ext cx="4751754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①</a:t>
            </a:r>
            <a:r>
              <a:rPr lang="zh-CN" altLang="en-US" sz="2400" dirty="0"/>
              <a:t> 没有存储单元，没有反馈路径   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zh-CN" altLang="en-US" sz="2400" dirty="0"/>
              <a:t>∴ </a:t>
            </a:r>
            <a:r>
              <a:rPr lang="zh-CN" altLang="en-US" sz="2400" b="1" dirty="0"/>
              <a:t>组合逻辑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D799F58-821E-46D8-ACA2-B2B6AC45DF5E}"/>
              </a:ext>
            </a:extLst>
          </p:cNvPr>
          <p:cNvGrpSpPr/>
          <p:nvPr/>
        </p:nvGrpSpPr>
        <p:grpSpPr>
          <a:xfrm>
            <a:off x="7088372" y="2038036"/>
            <a:ext cx="5059702" cy="1264235"/>
            <a:chOff x="7088372" y="2038036"/>
            <a:chExt cx="5059702" cy="126423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83973F2-A4F8-499D-8360-C30C326F974E}"/>
                </a:ext>
              </a:extLst>
            </p:cNvPr>
            <p:cNvGrpSpPr/>
            <p:nvPr/>
          </p:nvGrpSpPr>
          <p:grpSpPr>
            <a:xfrm>
              <a:off x="7088372" y="2038036"/>
              <a:ext cx="3570756" cy="572464"/>
              <a:chOff x="482328" y="3117164"/>
              <a:chExt cx="3570756" cy="572464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482328" y="3198167"/>
                <a:ext cx="492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</a:rPr>
                  <a:t>②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069062" y="3117164"/>
                    <a:ext cx="2984022" cy="57246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0" i="1">
                              <a:latin typeface="Cambria Math"/>
                            </a:rPr>
                            <m:t>𝐴𝐵</m:t>
                          </m:r>
                          <m:r>
                            <a:rPr lang="en-US" altLang="zh-CN" sz="2400" b="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400" b="0" i="1">
                              <a:latin typeface="Cambria Math"/>
                            </a:rPr>
                            <m:t>𝐴𝐶</m:t>
                          </m:r>
                          <m:r>
                            <a:rPr lang="en-US" altLang="zh-CN" sz="2400" b="0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400" b="0" i="1">
                              <a:latin typeface="Cambria Math"/>
                            </a:rPr>
                            <m:t>𝐵𝐶</m:t>
                          </m:r>
                        </m:oMath>
                      </m:oMathPara>
                    </a14:m>
                    <a:endParaRPr lang="en-US" altLang="zh-CN" sz="2400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9062" y="3117164"/>
                    <a:ext cx="2984022" cy="57246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675183" y="2654786"/>
                  <a:ext cx="4472891" cy="647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acc>
                          <m:accPr>
                            <m:chr m:val="̅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zh-CN" sz="2400" b="0" i="1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400" b="0" i="1">
                            <a:latin typeface="Cambria Math"/>
                          </a:rPr>
                          <m:t>𝐶</m:t>
                        </m:r>
                        <m:r>
                          <a:rPr lang="en-US" altLang="zh-CN" sz="2400" b="0" i="1">
                            <a:latin typeface="Cambria Math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zh-CN" sz="2400" b="0" i="1">
                            <a:latin typeface="Cambria Math"/>
                          </a:rPr>
                          <m:t>+</m:t>
                        </m:r>
                        <m:r>
                          <a:rPr lang="en-US" altLang="zh-CN" sz="2400" b="0" i="1">
                            <a:latin typeface="Cambria Math"/>
                          </a:rPr>
                          <m:t>𝐴𝐵𝐶</m:t>
                        </m:r>
                      </m:oMath>
                    </m:oMathPara>
                  </a14:m>
                  <a:endParaRPr lang="en-US" altLang="zh-CN" sz="2400" i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5183" y="2654786"/>
                  <a:ext cx="4472891" cy="6474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5">
                <a:extLst>
                  <a:ext uri="{FF2B5EF4-FFF2-40B4-BE49-F238E27FC236}">
                    <a16:creationId xmlns:a16="http://schemas.microsoft.com/office/drawing/2014/main" id="{308CF7C8-4E81-4E91-A434-C7646C8F94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646730"/>
                  </p:ext>
                </p:extLst>
              </p:nvPr>
            </p:nvGraphicFramePr>
            <p:xfrm>
              <a:off x="7705772" y="3429000"/>
              <a:ext cx="3417075" cy="304800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683415">
                      <a:extLst>
                        <a:ext uri="{9D8B030D-6E8A-4147-A177-3AD203B41FA5}">
                          <a16:colId xmlns:a16="http://schemas.microsoft.com/office/drawing/2014/main" val="1964055114"/>
                        </a:ext>
                      </a:extLst>
                    </a:gridCol>
                    <a:gridCol w="683415">
                      <a:extLst>
                        <a:ext uri="{9D8B030D-6E8A-4147-A177-3AD203B41FA5}">
                          <a16:colId xmlns:a16="http://schemas.microsoft.com/office/drawing/2014/main" val="283102623"/>
                        </a:ext>
                      </a:extLst>
                    </a:gridCol>
                    <a:gridCol w="683415">
                      <a:extLst>
                        <a:ext uri="{9D8B030D-6E8A-4147-A177-3AD203B41FA5}">
                          <a16:colId xmlns:a16="http://schemas.microsoft.com/office/drawing/2014/main" val="3593062972"/>
                        </a:ext>
                      </a:extLst>
                    </a:gridCol>
                    <a:gridCol w="683415">
                      <a:extLst>
                        <a:ext uri="{9D8B030D-6E8A-4147-A177-3AD203B41FA5}">
                          <a16:colId xmlns:a16="http://schemas.microsoft.com/office/drawing/2014/main" val="1929026907"/>
                        </a:ext>
                      </a:extLst>
                    </a:gridCol>
                    <a:gridCol w="683415">
                      <a:extLst>
                        <a:ext uri="{9D8B030D-6E8A-4147-A177-3AD203B41FA5}">
                          <a16:colId xmlns:a16="http://schemas.microsoft.com/office/drawing/2014/main" val="1250158781"/>
                        </a:ext>
                      </a:extLst>
                    </a:gridCol>
                  </a:tblGrid>
                  <a:tr h="2881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dirty="0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dirty="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dirty="0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dirty="0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dirty="0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89953754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0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0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775224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0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1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21686065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0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1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4537000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1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0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20317779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0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1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862359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1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0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3213912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1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0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36051700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1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1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57567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5">
                <a:extLst>
                  <a:ext uri="{FF2B5EF4-FFF2-40B4-BE49-F238E27FC236}">
                    <a16:creationId xmlns:a16="http://schemas.microsoft.com/office/drawing/2014/main" id="{308CF7C8-4E81-4E91-A434-C7646C8F94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646730"/>
                  </p:ext>
                </p:extLst>
              </p:nvPr>
            </p:nvGraphicFramePr>
            <p:xfrm>
              <a:off x="7705772" y="3429000"/>
              <a:ext cx="3417075" cy="304800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683415">
                      <a:extLst>
                        <a:ext uri="{9D8B030D-6E8A-4147-A177-3AD203B41FA5}">
                          <a16:colId xmlns:a16="http://schemas.microsoft.com/office/drawing/2014/main" val="1964055114"/>
                        </a:ext>
                      </a:extLst>
                    </a:gridCol>
                    <a:gridCol w="683415">
                      <a:extLst>
                        <a:ext uri="{9D8B030D-6E8A-4147-A177-3AD203B41FA5}">
                          <a16:colId xmlns:a16="http://schemas.microsoft.com/office/drawing/2014/main" val="283102623"/>
                        </a:ext>
                      </a:extLst>
                    </a:gridCol>
                    <a:gridCol w="683415">
                      <a:extLst>
                        <a:ext uri="{9D8B030D-6E8A-4147-A177-3AD203B41FA5}">
                          <a16:colId xmlns:a16="http://schemas.microsoft.com/office/drawing/2014/main" val="3593062972"/>
                        </a:ext>
                      </a:extLst>
                    </a:gridCol>
                    <a:gridCol w="683415">
                      <a:extLst>
                        <a:ext uri="{9D8B030D-6E8A-4147-A177-3AD203B41FA5}">
                          <a16:colId xmlns:a16="http://schemas.microsoft.com/office/drawing/2014/main" val="1929026907"/>
                        </a:ext>
                      </a:extLst>
                    </a:gridCol>
                    <a:gridCol w="683415">
                      <a:extLst>
                        <a:ext uri="{9D8B030D-6E8A-4147-A177-3AD203B41FA5}">
                          <a16:colId xmlns:a16="http://schemas.microsoft.com/office/drawing/2014/main" val="125015878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1667" r="-401786" b="-7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1667" r="-301786" b="-7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198230" t="-1667" r="-199115" b="-7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300893" t="-1667" r="-100893" b="-7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400893" t="-1667" r="-893" b="-75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995375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0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0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7752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0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1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216860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0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1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4537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1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0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2031777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0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1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86235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1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0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321391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1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0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360517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1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1</a:t>
                          </a:r>
                          <a:endParaRPr lang="zh-CN" altLang="en-US" sz="1600" b="1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57567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1F9184BA-44CE-47E5-A55C-758024F0065B}"/>
              </a:ext>
            </a:extLst>
          </p:cNvPr>
          <p:cNvSpPr txBox="1"/>
          <p:nvPr/>
        </p:nvSpPr>
        <p:spPr>
          <a:xfrm>
            <a:off x="4922148" y="6015335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④ 三位全加器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5921CA-FF5A-4D8A-B736-2C72D7C53535}"/>
              </a:ext>
            </a:extLst>
          </p:cNvPr>
          <p:cNvSpPr/>
          <p:nvPr/>
        </p:nvSpPr>
        <p:spPr>
          <a:xfrm>
            <a:off x="7097852" y="342900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2ABDB-AF3E-4EEC-882B-2199A82F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14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92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83BB3ED-FCD4-4D4E-A16B-9184D659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练习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分析电路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5">
                <a:extLst>
                  <a:ext uri="{FF2B5EF4-FFF2-40B4-BE49-F238E27FC236}">
                    <a16:creationId xmlns:a16="http://schemas.microsoft.com/office/drawing/2014/main" id="{AC215D25-8B73-4945-827E-BED81B13D7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1455132"/>
                  </p:ext>
                </p:extLst>
              </p:nvPr>
            </p:nvGraphicFramePr>
            <p:xfrm>
              <a:off x="7396311" y="1342461"/>
              <a:ext cx="3398212" cy="4829994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849553">
                      <a:extLst>
                        <a:ext uri="{9D8B030D-6E8A-4147-A177-3AD203B41FA5}">
                          <a16:colId xmlns:a16="http://schemas.microsoft.com/office/drawing/2014/main" val="1964055114"/>
                        </a:ext>
                      </a:extLst>
                    </a:gridCol>
                    <a:gridCol w="849553">
                      <a:extLst>
                        <a:ext uri="{9D8B030D-6E8A-4147-A177-3AD203B41FA5}">
                          <a16:colId xmlns:a16="http://schemas.microsoft.com/office/drawing/2014/main" val="283102623"/>
                        </a:ext>
                      </a:extLst>
                    </a:gridCol>
                    <a:gridCol w="849553">
                      <a:extLst>
                        <a:ext uri="{9D8B030D-6E8A-4147-A177-3AD203B41FA5}">
                          <a16:colId xmlns:a16="http://schemas.microsoft.com/office/drawing/2014/main" val="3593062972"/>
                        </a:ext>
                      </a:extLst>
                    </a:gridCol>
                    <a:gridCol w="849553">
                      <a:extLst>
                        <a:ext uri="{9D8B030D-6E8A-4147-A177-3AD203B41FA5}">
                          <a16:colId xmlns:a16="http://schemas.microsoft.com/office/drawing/2014/main" val="1929026907"/>
                        </a:ext>
                      </a:extLst>
                    </a:gridCol>
                  </a:tblGrid>
                  <a:tr h="6646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89953754"/>
                      </a:ext>
                    </a:extLst>
                  </a:tr>
                  <a:tr h="520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3775224"/>
                      </a:ext>
                    </a:extLst>
                  </a:tr>
                  <a:tr h="520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1686065"/>
                      </a:ext>
                    </a:extLst>
                  </a:tr>
                  <a:tr h="520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574537000"/>
                      </a:ext>
                    </a:extLst>
                  </a:tr>
                  <a:tr h="520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20317779"/>
                      </a:ext>
                    </a:extLst>
                  </a:tr>
                  <a:tr h="520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77862359"/>
                      </a:ext>
                    </a:extLst>
                  </a:tr>
                  <a:tr h="520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063213912"/>
                      </a:ext>
                    </a:extLst>
                  </a:tr>
                  <a:tr h="520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636051700"/>
                      </a:ext>
                    </a:extLst>
                  </a:tr>
                  <a:tr h="520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157567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5">
                <a:extLst>
                  <a:ext uri="{FF2B5EF4-FFF2-40B4-BE49-F238E27FC236}">
                    <a16:creationId xmlns:a16="http://schemas.microsoft.com/office/drawing/2014/main" id="{AC215D25-8B73-4945-827E-BED81B13D7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1455132"/>
                  </p:ext>
                </p:extLst>
              </p:nvPr>
            </p:nvGraphicFramePr>
            <p:xfrm>
              <a:off x="7396311" y="1342461"/>
              <a:ext cx="3398212" cy="4829994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849553">
                      <a:extLst>
                        <a:ext uri="{9D8B030D-6E8A-4147-A177-3AD203B41FA5}">
                          <a16:colId xmlns:a16="http://schemas.microsoft.com/office/drawing/2014/main" val="1964055114"/>
                        </a:ext>
                      </a:extLst>
                    </a:gridCol>
                    <a:gridCol w="849553">
                      <a:extLst>
                        <a:ext uri="{9D8B030D-6E8A-4147-A177-3AD203B41FA5}">
                          <a16:colId xmlns:a16="http://schemas.microsoft.com/office/drawing/2014/main" val="283102623"/>
                        </a:ext>
                      </a:extLst>
                    </a:gridCol>
                    <a:gridCol w="849553">
                      <a:extLst>
                        <a:ext uri="{9D8B030D-6E8A-4147-A177-3AD203B41FA5}">
                          <a16:colId xmlns:a16="http://schemas.microsoft.com/office/drawing/2014/main" val="3593062972"/>
                        </a:ext>
                      </a:extLst>
                    </a:gridCol>
                    <a:gridCol w="849553">
                      <a:extLst>
                        <a:ext uri="{9D8B030D-6E8A-4147-A177-3AD203B41FA5}">
                          <a16:colId xmlns:a16="http://schemas.microsoft.com/office/drawing/2014/main" val="1929026907"/>
                        </a:ext>
                      </a:extLst>
                    </a:gridCol>
                  </a:tblGrid>
                  <a:tr h="66461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917" r="-299286" b="-6339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719" t="-917" r="-201439" b="-6339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99286" t="-917" r="-100000" b="-6339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01439" t="-917" r="-719" b="-6339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9953754"/>
                      </a:ext>
                    </a:extLst>
                  </a:tr>
                  <a:tr h="520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3775224"/>
                      </a:ext>
                    </a:extLst>
                  </a:tr>
                  <a:tr h="520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1686065"/>
                      </a:ext>
                    </a:extLst>
                  </a:tr>
                  <a:tr h="520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574537000"/>
                      </a:ext>
                    </a:extLst>
                  </a:tr>
                  <a:tr h="520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20317779"/>
                      </a:ext>
                    </a:extLst>
                  </a:tr>
                  <a:tr h="520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77862359"/>
                      </a:ext>
                    </a:extLst>
                  </a:tr>
                  <a:tr h="520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063213912"/>
                      </a:ext>
                    </a:extLst>
                  </a:tr>
                  <a:tr h="520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636051700"/>
                      </a:ext>
                    </a:extLst>
                  </a:tr>
                  <a:tr h="520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1575678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3B6DF00-2894-4F3D-91D4-8D9348DEB0E7}"/>
                  </a:ext>
                </a:extLst>
              </p:cNvPr>
              <p:cNvSpPr txBox="1"/>
              <p:nvPr/>
            </p:nvSpPr>
            <p:spPr>
              <a:xfrm>
                <a:off x="1778292" y="4648338"/>
                <a:ext cx="29738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3B6DF00-2894-4F3D-91D4-8D9348DEB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292" y="4648338"/>
                <a:ext cx="297389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>
            <a:extLst>
              <a:ext uri="{FF2B5EF4-FFF2-40B4-BE49-F238E27FC236}">
                <a16:creationId xmlns:a16="http://schemas.microsoft.com/office/drawing/2014/main" id="{2449933E-A86B-4A01-95F7-F29A7A1CDCE7}"/>
              </a:ext>
            </a:extLst>
          </p:cNvPr>
          <p:cNvGrpSpPr/>
          <p:nvPr/>
        </p:nvGrpSpPr>
        <p:grpSpPr>
          <a:xfrm>
            <a:off x="561647" y="1469436"/>
            <a:ext cx="5689346" cy="2245674"/>
            <a:chOff x="1606908" y="3612712"/>
            <a:chExt cx="4621268" cy="1824087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9BB98AC-AD30-40CC-987C-51AB87106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8131" y="3648106"/>
              <a:ext cx="1143000" cy="60007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BB39732-5D20-4567-A1FE-FAF325119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57010" y="4210345"/>
              <a:ext cx="1143000" cy="600075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AEDCDC9-66E1-4A0B-8295-94624D270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8131" y="4810420"/>
              <a:ext cx="1143000" cy="600075"/>
            </a:xfrm>
            <a:prstGeom prst="rect">
              <a:avLst/>
            </a:prstGeom>
          </p:spPr>
        </p:pic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C1D17DC9-89B0-4898-BB86-A178D67C7547}"/>
                </a:ext>
              </a:extLst>
            </p:cNvPr>
            <p:cNvCxnSpPr>
              <a:cxnSpLocks/>
            </p:cNvCxnSpPr>
            <p:nvPr/>
          </p:nvCxnSpPr>
          <p:spPr>
            <a:xfrm>
              <a:off x="3605737" y="3942244"/>
              <a:ext cx="980768" cy="432000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37633152-EDA4-4C8F-A956-74F1BBA7C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5737" y="4642345"/>
              <a:ext cx="980768" cy="462214"/>
            </a:xfrm>
            <a:prstGeom prst="bentConnector3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1EF760FD-1796-4C18-9A38-3C2E4EACA268}"/>
                    </a:ext>
                  </a:extLst>
                </p:cNvPr>
                <p:cNvSpPr txBox="1"/>
                <p:nvPr/>
              </p:nvSpPr>
              <p:spPr>
                <a:xfrm>
                  <a:off x="5726730" y="4279549"/>
                  <a:ext cx="50144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1EF760FD-1796-4C18-9A38-3C2E4EACA2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6730" y="4279549"/>
                  <a:ext cx="50144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0486939A-0452-4926-9BFF-2EFEF94F98FC}"/>
                    </a:ext>
                  </a:extLst>
                </p:cNvPr>
                <p:cNvSpPr txBox="1"/>
                <p:nvPr/>
              </p:nvSpPr>
              <p:spPr>
                <a:xfrm>
                  <a:off x="1606908" y="3612712"/>
                  <a:ext cx="37051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0486939A-0452-4926-9BFF-2EFEF94F98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08" y="3612712"/>
                  <a:ext cx="370518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B94027D6-D2C8-4176-A025-CCEEFB92FFE5}"/>
                    </a:ext>
                  </a:extLst>
                </p:cNvPr>
                <p:cNvSpPr txBox="1"/>
                <p:nvPr/>
              </p:nvSpPr>
              <p:spPr>
                <a:xfrm>
                  <a:off x="1606908" y="4268660"/>
                  <a:ext cx="37051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B94027D6-D2C8-4176-A025-CCEEFB92FF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08" y="4268660"/>
                  <a:ext cx="370518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17A848F-552B-4232-BAAE-776BDD70C2D3}"/>
                    </a:ext>
                  </a:extLst>
                </p:cNvPr>
                <p:cNvSpPr txBox="1"/>
                <p:nvPr/>
              </p:nvSpPr>
              <p:spPr>
                <a:xfrm>
                  <a:off x="1606908" y="5036689"/>
                  <a:ext cx="37051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17A848F-552B-4232-BAAE-776BDD70C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08" y="5036689"/>
                  <a:ext cx="370518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49CA9601-F7A3-4A7D-B63F-529EA6A204D5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1977426" y="5236744"/>
              <a:ext cx="556753" cy="0"/>
            </a:xfrm>
            <a:prstGeom prst="straightConnector1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3B931464-B112-4EE3-BC5E-79FB2441FC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7426" y="4077853"/>
              <a:ext cx="556753" cy="396761"/>
            </a:xfrm>
            <a:prstGeom prst="bentConnector3">
              <a:avLst>
                <a:gd name="adj1" fmla="val 36225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743E06C3-37E5-437F-ADCB-0145D6D58016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1977426" y="3812767"/>
              <a:ext cx="556753" cy="0"/>
            </a:xfrm>
            <a:prstGeom prst="straightConnector1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CE605E51-7D8F-43A0-8DCF-89DE922B936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358563" y="3812767"/>
              <a:ext cx="180000" cy="1152000"/>
            </a:xfrm>
            <a:prstGeom prst="bentConnector2">
              <a:avLst/>
            </a:prstGeom>
            <a:ln w="19050"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055A1C7-9345-4BF5-BFDE-68D4F96C91DB}"/>
              </a:ext>
            </a:extLst>
          </p:cNvPr>
          <p:cNvSpPr txBox="1"/>
          <p:nvPr/>
        </p:nvSpPr>
        <p:spPr>
          <a:xfrm>
            <a:off x="1815380" y="5583530"/>
            <a:ext cx="3197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三变量非一致电路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2787A-9EA8-4CAC-A400-824E6207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15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26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solidFill>
            <a:srgbClr val="DEEBF7"/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练习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：根据电路图判断功能</a:t>
            </a:r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069" y="1054691"/>
            <a:ext cx="7527005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C5DA2360-2E18-4244-BD70-AE1B968B0126}"/>
              </a:ext>
            </a:extLst>
          </p:cNvPr>
          <p:cNvGrpSpPr/>
          <p:nvPr/>
        </p:nvGrpSpPr>
        <p:grpSpPr>
          <a:xfrm>
            <a:off x="706256" y="4117751"/>
            <a:ext cx="3802516" cy="2472765"/>
            <a:chOff x="706256" y="4117751"/>
            <a:chExt cx="3802516" cy="24727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E5B2735A-AC28-4E60-B372-EA9A0DACAF71}"/>
                    </a:ext>
                  </a:extLst>
                </p:cNvPr>
                <p:cNvSpPr txBox="1"/>
                <p:nvPr/>
              </p:nvSpPr>
              <p:spPr>
                <a:xfrm>
                  <a:off x="706256" y="4117751"/>
                  <a:ext cx="3802516" cy="4192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𝐷𝐵𝐴</m:t>
                                </m:r>
                              </m:e>
                            </m:acc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𝐷𝐶</m:t>
                                </m:r>
                              </m:e>
                            </m:acc>
                          </m:e>
                        </m:acc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𝐷𝐵𝐴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𝐷𝐶</m:t>
                        </m:r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E5B2735A-AC28-4E60-B372-EA9A0DACAF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256" y="4117751"/>
                  <a:ext cx="3802516" cy="41921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CB8B91B-1CB3-41F2-8FC2-7C626A429FAA}"/>
                    </a:ext>
                  </a:extLst>
                </p:cNvPr>
                <p:cNvSpPr txBox="1"/>
                <p:nvPr/>
              </p:nvSpPr>
              <p:spPr>
                <a:xfrm>
                  <a:off x="782552" y="4689868"/>
                  <a:ext cx="3337517" cy="11981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𝐶𝐵</m:t>
                                </m:r>
                              </m:e>
                            </m:acc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e>
                            </m:acc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</m:acc>
                          </m:e>
                        </m:acc>
                      </m:oMath>
                    </m:oMathPara>
                  </a14:m>
                  <a:endParaRPr lang="en-US" altLang="zh-CN" sz="2400" i="1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2400" b="0"/>
                    <a:t>    </a:t>
                  </a:r>
                  <a14:m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acc>
                        <m:accPr>
                          <m:chr m:val="̅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acc>
                        <m:accPr>
                          <m:chr m:val="̅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a14:m>
                  <a:endParaRPr lang="zh-CN" altLang="en-US" sz="2400" i="1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CB8B91B-1CB3-41F2-8FC2-7C626A429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52" y="4689868"/>
                  <a:ext cx="3337517" cy="1198149"/>
                </a:xfrm>
                <a:prstGeom prst="rect">
                  <a:avLst/>
                </a:prstGeom>
                <a:blipFill>
                  <a:blip r:embed="rId4"/>
                  <a:stretch>
                    <a:fillRect r="-10584" b="-15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DC02FFF-8464-4850-AF4A-3A0CFD3518F3}"/>
                    </a:ext>
                  </a:extLst>
                </p:cNvPr>
                <p:cNvSpPr txBox="1"/>
                <p:nvPr/>
              </p:nvSpPr>
              <p:spPr>
                <a:xfrm>
                  <a:off x="782552" y="6122183"/>
                  <a:ext cx="3458063" cy="468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</m:acc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e>
                            </m:acc>
                          </m:e>
                        </m:acc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CN" altLang="en-US" sz="2400" i="1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DC02FFF-8464-4850-AF4A-3A0CFD3518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52" y="6122183"/>
                  <a:ext cx="3458063" cy="4683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3B25DA-0691-498A-A21F-71E78193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16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24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0973912-1FC4-46E0-BEC1-2D3A6145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练习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：根据电路图判断功能 </a:t>
            </a:r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5">
                <a:extLst>
                  <a:ext uri="{FF2B5EF4-FFF2-40B4-BE49-F238E27FC236}">
                    <a16:creationId xmlns:a16="http://schemas.microsoft.com/office/drawing/2014/main" id="{359FFA4F-373E-4B40-84C2-4E305458D4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5111143"/>
                  </p:ext>
                </p:extLst>
              </p:nvPr>
            </p:nvGraphicFramePr>
            <p:xfrm>
              <a:off x="2628181" y="991235"/>
              <a:ext cx="6768860" cy="573024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66980">
                      <a:extLst>
                        <a:ext uri="{9D8B030D-6E8A-4147-A177-3AD203B41FA5}">
                          <a16:colId xmlns:a16="http://schemas.microsoft.com/office/drawing/2014/main" val="1964055114"/>
                        </a:ext>
                      </a:extLst>
                    </a:gridCol>
                    <a:gridCol w="966980">
                      <a:extLst>
                        <a:ext uri="{9D8B030D-6E8A-4147-A177-3AD203B41FA5}">
                          <a16:colId xmlns:a16="http://schemas.microsoft.com/office/drawing/2014/main" val="283102623"/>
                        </a:ext>
                      </a:extLst>
                    </a:gridCol>
                    <a:gridCol w="966980">
                      <a:extLst>
                        <a:ext uri="{9D8B030D-6E8A-4147-A177-3AD203B41FA5}">
                          <a16:colId xmlns:a16="http://schemas.microsoft.com/office/drawing/2014/main" val="417494133"/>
                        </a:ext>
                      </a:extLst>
                    </a:gridCol>
                    <a:gridCol w="966980">
                      <a:extLst>
                        <a:ext uri="{9D8B030D-6E8A-4147-A177-3AD203B41FA5}">
                          <a16:colId xmlns:a16="http://schemas.microsoft.com/office/drawing/2014/main" val="3593062972"/>
                        </a:ext>
                      </a:extLst>
                    </a:gridCol>
                    <a:gridCol w="966980">
                      <a:extLst>
                        <a:ext uri="{9D8B030D-6E8A-4147-A177-3AD203B41FA5}">
                          <a16:colId xmlns:a16="http://schemas.microsoft.com/office/drawing/2014/main" val="1929026907"/>
                        </a:ext>
                      </a:extLst>
                    </a:gridCol>
                    <a:gridCol w="966980">
                      <a:extLst>
                        <a:ext uri="{9D8B030D-6E8A-4147-A177-3AD203B41FA5}">
                          <a16:colId xmlns:a16="http://schemas.microsoft.com/office/drawing/2014/main" val="1250158781"/>
                        </a:ext>
                      </a:extLst>
                    </a:gridCol>
                    <a:gridCol w="966980">
                      <a:extLst>
                        <a:ext uri="{9D8B030D-6E8A-4147-A177-3AD203B41FA5}">
                          <a16:colId xmlns:a16="http://schemas.microsoft.com/office/drawing/2014/main" val="1152832527"/>
                        </a:ext>
                      </a:extLst>
                    </a:gridCol>
                  </a:tblGrid>
                  <a:tr h="2881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dirty="0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dirty="0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dirty="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dirty="0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dirty="0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dirty="0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dirty="0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sz="1800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89953754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775224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21686065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4537000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20317779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862359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3213912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36051700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5756788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1694562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004450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6019261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99330770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38440264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58891079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51931450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61007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5">
                <a:extLst>
                  <a:ext uri="{FF2B5EF4-FFF2-40B4-BE49-F238E27FC236}">
                    <a16:creationId xmlns:a16="http://schemas.microsoft.com/office/drawing/2014/main" id="{359FFA4F-373E-4B40-84C2-4E305458D4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5111143"/>
                  </p:ext>
                </p:extLst>
              </p:nvPr>
            </p:nvGraphicFramePr>
            <p:xfrm>
              <a:off x="2628181" y="991235"/>
              <a:ext cx="6768860" cy="573024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66980">
                      <a:extLst>
                        <a:ext uri="{9D8B030D-6E8A-4147-A177-3AD203B41FA5}">
                          <a16:colId xmlns:a16="http://schemas.microsoft.com/office/drawing/2014/main" val="1964055114"/>
                        </a:ext>
                      </a:extLst>
                    </a:gridCol>
                    <a:gridCol w="966980">
                      <a:extLst>
                        <a:ext uri="{9D8B030D-6E8A-4147-A177-3AD203B41FA5}">
                          <a16:colId xmlns:a16="http://schemas.microsoft.com/office/drawing/2014/main" val="283102623"/>
                        </a:ext>
                      </a:extLst>
                    </a:gridCol>
                    <a:gridCol w="966980">
                      <a:extLst>
                        <a:ext uri="{9D8B030D-6E8A-4147-A177-3AD203B41FA5}">
                          <a16:colId xmlns:a16="http://schemas.microsoft.com/office/drawing/2014/main" val="417494133"/>
                        </a:ext>
                      </a:extLst>
                    </a:gridCol>
                    <a:gridCol w="966980">
                      <a:extLst>
                        <a:ext uri="{9D8B030D-6E8A-4147-A177-3AD203B41FA5}">
                          <a16:colId xmlns:a16="http://schemas.microsoft.com/office/drawing/2014/main" val="3593062972"/>
                        </a:ext>
                      </a:extLst>
                    </a:gridCol>
                    <a:gridCol w="966980">
                      <a:extLst>
                        <a:ext uri="{9D8B030D-6E8A-4147-A177-3AD203B41FA5}">
                          <a16:colId xmlns:a16="http://schemas.microsoft.com/office/drawing/2014/main" val="1929026907"/>
                        </a:ext>
                      </a:extLst>
                    </a:gridCol>
                    <a:gridCol w="966980">
                      <a:extLst>
                        <a:ext uri="{9D8B030D-6E8A-4147-A177-3AD203B41FA5}">
                          <a16:colId xmlns:a16="http://schemas.microsoft.com/office/drawing/2014/main" val="1250158781"/>
                        </a:ext>
                      </a:extLst>
                    </a:gridCol>
                    <a:gridCol w="966980">
                      <a:extLst>
                        <a:ext uri="{9D8B030D-6E8A-4147-A177-3AD203B41FA5}">
                          <a16:colId xmlns:a16="http://schemas.microsoft.com/office/drawing/2014/main" val="11528325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667" r="-599371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33" t="-1667" r="-503165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371" t="-1667" r="-400000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99371" t="-1667" r="-300000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99371" t="-1667" r="-200000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532" t="-1667" r="-101266" b="-1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8742" t="-1667" r="-629" b="-14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995375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37752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216860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4537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2031777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7786235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321391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360517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1575678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169456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0044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601926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9933077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3844026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5889107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519314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61007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1">
            <a:extLst>
              <a:ext uri="{FF2B5EF4-FFF2-40B4-BE49-F238E27FC236}">
                <a16:creationId xmlns:a16="http://schemas.microsoft.com/office/drawing/2014/main" id="{7B362909-4BEB-487B-BFE0-C62A0007BD2A}"/>
              </a:ext>
            </a:extLst>
          </p:cNvPr>
          <p:cNvSpPr txBox="1"/>
          <p:nvPr/>
        </p:nvSpPr>
        <p:spPr>
          <a:xfrm>
            <a:off x="9563819" y="1993358"/>
            <a:ext cx="2541917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判断</a:t>
            </a:r>
            <a:r>
              <a:rPr lang="en-US" altLang="zh-CN" sz="2400" dirty="0"/>
              <a:t>4</a:t>
            </a:r>
            <a:r>
              <a:rPr lang="zh-CN" altLang="en-US" sz="2400" dirty="0"/>
              <a:t>位二进制数数值的范围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en-US" altLang="zh-CN" sz="2400" dirty="0"/>
              <a:t>(0-5, 6-10, 11-15)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2A35AE0-F1B1-4534-8149-35D7F5303B36}"/>
                  </a:ext>
                </a:extLst>
              </p:cNvPr>
              <p:cNvSpPr txBox="1"/>
              <p:nvPr/>
            </p:nvSpPr>
            <p:spPr>
              <a:xfrm>
                <a:off x="90582" y="899999"/>
                <a:ext cx="2370821" cy="1464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【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注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】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如果输入顺序为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𝐴𝐵𝐶𝐷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，则看不出规律了。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2A35AE0-F1B1-4534-8149-35D7F5303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2" y="899999"/>
                <a:ext cx="2370821" cy="1464632"/>
              </a:xfrm>
              <a:prstGeom prst="rect">
                <a:avLst/>
              </a:prstGeom>
              <a:blipFill>
                <a:blip r:embed="rId3"/>
                <a:stretch>
                  <a:fillRect l="-4113" t="-417" r="-14396" b="-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13A7C7-68A7-4294-80AB-C60A56B3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17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68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B86FD74-6744-4B33-B674-F3181891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8072"/>
            <a:ext cx="12192000" cy="3012471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zh-CN" altLang="en-US" sz="15000" b="1" dirty="0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设 计</a:t>
            </a:r>
            <a:endParaRPr lang="zh-CN" altLang="en-US" sz="15000" b="1" dirty="0">
              <a:solidFill>
                <a:schemeClr val="accent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2310B6-D96F-46D2-A313-BE517FE45D1D}"/>
              </a:ext>
            </a:extLst>
          </p:cNvPr>
          <p:cNvSpPr txBox="1"/>
          <p:nvPr/>
        </p:nvSpPr>
        <p:spPr>
          <a:xfrm>
            <a:off x="5675264" y="314151"/>
            <a:ext cx="728084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zh-CN" sz="80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3</a:t>
            </a:r>
            <a:endParaRPr lang="zh-CN" altLang="en-US" sz="8000" dirty="0">
              <a:solidFill>
                <a:schemeClr val="accent5">
                  <a:lumMod val="40000"/>
                  <a:lumOff val="6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076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000"/>
          </a:xfrm>
        </p:spPr>
        <p:txBody>
          <a:bodyPr/>
          <a:lstStyle/>
          <a:p>
            <a:pPr algn="ctr"/>
            <a:r>
              <a:rPr lang="zh-CN" altLang="en-US" spc="300" dirty="0"/>
              <a:t>组合逻辑</a:t>
            </a:r>
            <a:r>
              <a:rPr lang="zh-CN" altLang="en-US" sz="4800" b="1" spc="300" dirty="0">
                <a:solidFill>
                  <a:srgbClr val="FF0000"/>
                </a:solidFill>
              </a:rPr>
              <a:t>设计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43ABB09-52B7-4C48-8794-AE8C2E40DC0C}"/>
              </a:ext>
            </a:extLst>
          </p:cNvPr>
          <p:cNvSpPr txBox="1"/>
          <p:nvPr/>
        </p:nvSpPr>
        <p:spPr>
          <a:xfrm>
            <a:off x="3011204" y="919807"/>
            <a:ext cx="6312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组合逻辑设计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组合逻辑分析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逆过程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CDBBCFD-BF0B-4EB6-8CAC-F7C18C795AB2}"/>
              </a:ext>
            </a:extLst>
          </p:cNvPr>
          <p:cNvSpPr/>
          <p:nvPr/>
        </p:nvSpPr>
        <p:spPr>
          <a:xfrm>
            <a:off x="1299708" y="3264209"/>
            <a:ext cx="1008000" cy="128821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b="1" dirty="0"/>
              <a:t>逻辑</a:t>
            </a:r>
            <a:endParaRPr lang="en-US" altLang="zh-CN" sz="2000" b="1" dirty="0"/>
          </a:p>
          <a:p>
            <a:pPr algn="ctr">
              <a:lnSpc>
                <a:spcPct val="150000"/>
              </a:lnSpc>
            </a:pPr>
            <a:r>
              <a:rPr lang="zh-CN" altLang="en-US" sz="2000" b="1" dirty="0"/>
              <a:t>问题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ED20919-489A-48E9-BE63-D5370E433D84}"/>
              </a:ext>
            </a:extLst>
          </p:cNvPr>
          <p:cNvSpPr/>
          <p:nvPr/>
        </p:nvSpPr>
        <p:spPr>
          <a:xfrm>
            <a:off x="3157267" y="3264209"/>
            <a:ext cx="1008000" cy="128821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真值表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59F835A-A9B7-4891-91AF-D4897BF51086}"/>
              </a:ext>
            </a:extLst>
          </p:cNvPr>
          <p:cNvSpPr/>
          <p:nvPr/>
        </p:nvSpPr>
        <p:spPr>
          <a:xfrm>
            <a:off x="4917059" y="3264209"/>
            <a:ext cx="1008000" cy="128821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函数式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12E1CFA-4EE7-4FFE-8C7B-BCFE058F03E8}"/>
              </a:ext>
            </a:extLst>
          </p:cNvPr>
          <p:cNvSpPr/>
          <p:nvPr/>
        </p:nvSpPr>
        <p:spPr>
          <a:xfrm>
            <a:off x="7067912" y="4460405"/>
            <a:ext cx="1008000" cy="128821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函数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变换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145F7E8-ECA2-4CA2-99CE-F768A317C14B}"/>
              </a:ext>
            </a:extLst>
          </p:cNvPr>
          <p:cNvSpPr/>
          <p:nvPr/>
        </p:nvSpPr>
        <p:spPr>
          <a:xfrm>
            <a:off x="7067912" y="2140788"/>
            <a:ext cx="1008000" cy="128821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函数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化简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87EDFE5-C262-4D0A-B82B-6F747A1679BD}"/>
              </a:ext>
            </a:extLst>
          </p:cNvPr>
          <p:cNvSpPr/>
          <p:nvPr/>
        </p:nvSpPr>
        <p:spPr>
          <a:xfrm>
            <a:off x="9085773" y="3264209"/>
            <a:ext cx="1008000" cy="128821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b="1" dirty="0"/>
              <a:t>电路图</a:t>
            </a: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5376E2E8-AD51-4E14-BB05-56E1980F141F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 flipV="1">
            <a:off x="5925059" y="2784894"/>
            <a:ext cx="1142853" cy="1123421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EB255224-0833-463B-824D-5CE2D6EDF99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5925059" y="3908315"/>
            <a:ext cx="1142853" cy="1196196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C6D34074-45D7-4E89-88EB-D7C03D414FD8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8075912" y="2784894"/>
            <a:ext cx="1009861" cy="112342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DAD419C9-31D5-43D0-8B1B-5F23005E2AC2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8075912" y="3908315"/>
            <a:ext cx="1009861" cy="119619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1">
            <a:extLst>
              <a:ext uri="{FF2B5EF4-FFF2-40B4-BE49-F238E27FC236}">
                <a16:creationId xmlns:a16="http://schemas.microsoft.com/office/drawing/2014/main" id="{9D6200C9-B1B9-4DF7-A82C-F8DAF0B7EF86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165267" y="3908315"/>
            <a:ext cx="75179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1">
            <a:extLst>
              <a:ext uri="{FF2B5EF4-FFF2-40B4-BE49-F238E27FC236}">
                <a16:creationId xmlns:a16="http://schemas.microsoft.com/office/drawing/2014/main" id="{AC99FE66-B843-4A18-94A6-3890D8C6F54C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2307708" y="3908315"/>
            <a:ext cx="84955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56FCC9-5F7A-4A9E-AA05-A8E7CE7A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19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19B9BDB9-88FB-4AFE-8731-D02BF9A00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741" y="3464974"/>
            <a:ext cx="1783786" cy="9000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FE6782-D784-4604-B3D9-9C643D27F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56" y="4712759"/>
            <a:ext cx="1507804" cy="164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1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B86FD74-6744-4B33-B674-F3181891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8072"/>
            <a:ext cx="12192000" cy="3012471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zh-CN" altLang="en-US" sz="15000" b="1" dirty="0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简 介</a:t>
            </a:r>
            <a:endParaRPr lang="zh-CN" altLang="en-US" sz="15000" b="1" dirty="0">
              <a:solidFill>
                <a:schemeClr val="accent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2310B6-D96F-46D2-A313-BE517FE45D1D}"/>
              </a:ext>
            </a:extLst>
          </p:cNvPr>
          <p:cNvSpPr txBox="1"/>
          <p:nvPr/>
        </p:nvSpPr>
        <p:spPr>
          <a:xfrm>
            <a:off x="5675264" y="314151"/>
            <a:ext cx="575799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zh-CN" sz="80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1</a:t>
            </a:r>
            <a:endParaRPr lang="zh-CN" altLang="en-US" sz="8000" dirty="0">
              <a:solidFill>
                <a:schemeClr val="accent5">
                  <a:lumMod val="40000"/>
                  <a:lumOff val="6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329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602242" y="949795"/>
            <a:ext cx="8786522" cy="36752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设计</a:t>
            </a:r>
            <a:r>
              <a:rPr lang="zh-CN" altLang="en-US" dirty="0"/>
              <a:t>：由</a:t>
            </a:r>
            <a:r>
              <a:rPr lang="zh-CN" altLang="en-US" b="1" dirty="0"/>
              <a:t>问题的说明 </a:t>
            </a:r>
            <a:r>
              <a:rPr lang="en-US" altLang="zh-CN" dirty="0"/>
              <a:t> =&gt; </a:t>
            </a:r>
            <a:r>
              <a:rPr lang="zh-CN" altLang="en-US" dirty="0"/>
              <a:t>逻辑</a:t>
            </a:r>
            <a:r>
              <a:rPr lang="zh-CN" altLang="en-US" b="1" dirty="0">
                <a:solidFill>
                  <a:srgbClr val="FF0000"/>
                </a:solidFill>
              </a:rPr>
              <a:t>电路图 </a:t>
            </a:r>
            <a:r>
              <a:rPr lang="zh-CN" altLang="en-US" dirty="0"/>
              <a:t>或 一组</a:t>
            </a:r>
            <a:r>
              <a:rPr lang="zh-CN" altLang="en-US" b="1" dirty="0"/>
              <a:t>布尔函数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77900" indent="-514350">
              <a:lnSpc>
                <a:spcPct val="150000"/>
              </a:lnSpc>
              <a:spcBef>
                <a:spcPts val="0"/>
              </a:spcBef>
              <a:buSzPct val="100000"/>
              <a:buFont typeface="+mj-ea"/>
              <a:buAutoNum type="circleNumDbPlain"/>
            </a:pPr>
            <a:r>
              <a:rPr lang="zh-CN" altLang="en-US" sz="2400" dirty="0"/>
              <a:t>根据电路说明，决定需要的</a:t>
            </a:r>
            <a:r>
              <a:rPr lang="zh-CN" altLang="en-US" sz="2400" b="1" dirty="0"/>
              <a:t>输入、输出数目</a:t>
            </a:r>
            <a:r>
              <a:rPr lang="zh-CN" altLang="en-US" sz="2400" dirty="0"/>
              <a:t>，</a:t>
            </a:r>
            <a:br>
              <a:rPr lang="en-US" altLang="zh-CN" sz="2400" dirty="0"/>
            </a:br>
            <a:r>
              <a:rPr lang="zh-CN" altLang="en-US" sz="2400" dirty="0"/>
              <a:t>并给每个输入 </a:t>
            </a:r>
            <a:r>
              <a:rPr lang="en-US" altLang="zh-CN" sz="2400" dirty="0"/>
              <a:t>/ </a:t>
            </a:r>
            <a:r>
              <a:rPr lang="zh-CN" altLang="en-US" sz="2400" dirty="0"/>
              <a:t>输出分配一个符号。</a:t>
            </a:r>
            <a:endParaRPr lang="en-US" altLang="zh-CN" sz="2400" dirty="0"/>
          </a:p>
          <a:p>
            <a:pPr marL="977900" indent="-514350">
              <a:lnSpc>
                <a:spcPct val="150000"/>
              </a:lnSpc>
              <a:spcBef>
                <a:spcPts val="0"/>
              </a:spcBef>
              <a:buSzPct val="100000"/>
              <a:buFont typeface="+mj-ea"/>
              <a:buAutoNum type="circleNumDbPlain"/>
            </a:pPr>
            <a:r>
              <a:rPr lang="zh-CN" altLang="en-US" sz="2400" dirty="0"/>
              <a:t>列出定义输入和输出之间关系的</a:t>
            </a:r>
            <a:r>
              <a:rPr lang="zh-CN" altLang="en-US" sz="2400" b="1" dirty="0"/>
              <a:t>真值表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977900" indent="-514350">
              <a:lnSpc>
                <a:spcPct val="150000"/>
              </a:lnSpc>
              <a:spcBef>
                <a:spcPts val="0"/>
              </a:spcBef>
              <a:buSzPct val="100000"/>
              <a:buFont typeface="+mj-ea"/>
              <a:buAutoNum type="circleNumDbPlain"/>
            </a:pPr>
            <a:r>
              <a:rPr lang="zh-CN" altLang="en-US" sz="2400" dirty="0"/>
              <a:t>求</a:t>
            </a:r>
            <a:r>
              <a:rPr lang="zh-CN" altLang="en-US" sz="2400" b="1" dirty="0"/>
              <a:t>输出函数</a:t>
            </a:r>
            <a:r>
              <a:rPr lang="zh-CN" altLang="en-US" sz="2400" dirty="0"/>
              <a:t>的</a:t>
            </a:r>
            <a:r>
              <a:rPr lang="zh-CN" altLang="en-US" sz="2400" b="1" dirty="0"/>
              <a:t>最简</a:t>
            </a:r>
            <a:r>
              <a:rPr lang="zh-CN" altLang="en-US" sz="2400" dirty="0"/>
              <a:t>表达式。</a:t>
            </a:r>
            <a:endParaRPr lang="en-US" altLang="zh-CN" sz="2400" dirty="0"/>
          </a:p>
          <a:p>
            <a:pPr marL="977900" indent="-514350">
              <a:lnSpc>
                <a:spcPct val="150000"/>
              </a:lnSpc>
              <a:spcBef>
                <a:spcPts val="0"/>
              </a:spcBef>
              <a:buSzPct val="100000"/>
              <a:buFont typeface="+mj-ea"/>
              <a:buAutoNum type="circleNumDbPlain"/>
            </a:pPr>
            <a:r>
              <a:rPr lang="zh-CN" altLang="en-US" sz="2400" dirty="0"/>
              <a:t>画出</a:t>
            </a:r>
            <a:r>
              <a:rPr lang="zh-CN" altLang="en-US" sz="2400" b="1" dirty="0"/>
              <a:t>逻辑电路图</a:t>
            </a:r>
            <a:r>
              <a:rPr lang="zh-CN" altLang="en-US" sz="2400" dirty="0"/>
              <a:t>，并</a:t>
            </a:r>
            <a:r>
              <a:rPr lang="zh-CN" altLang="en-US" sz="2400" b="1" dirty="0"/>
              <a:t>验证</a:t>
            </a:r>
            <a:r>
              <a:rPr lang="zh-CN" altLang="en-US" sz="2400" dirty="0"/>
              <a:t>设计的正确性。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00000"/>
          </a:xfrm>
        </p:spPr>
        <p:txBody>
          <a:bodyPr anchor="ctr">
            <a:normAutofit/>
          </a:bodyPr>
          <a:lstStyle/>
          <a:p>
            <a:pPr algn="ctr"/>
            <a:r>
              <a:rPr lang="zh-CN" altLang="en-US" sz="4900" b="1" spc="3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</a:t>
            </a:r>
            <a:r>
              <a:rPr lang="zh-CN" altLang="en-US" sz="4000" b="1" spc="300" dirty="0"/>
              <a:t>步骤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B34D3895-DB4A-4973-B978-8BFE7CFF480B}"/>
              </a:ext>
            </a:extLst>
          </p:cNvPr>
          <p:cNvSpPr txBox="1">
            <a:spLocks/>
          </p:cNvSpPr>
          <p:nvPr/>
        </p:nvSpPr>
        <p:spPr>
          <a:xfrm>
            <a:off x="1709411" y="4835895"/>
            <a:ext cx="8538903" cy="1621176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SzPct val="100000"/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 附加约束条件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77900" indent="-514350">
              <a:lnSpc>
                <a:spcPct val="130000"/>
              </a:lnSpc>
              <a:spcBef>
                <a:spcPts val="0"/>
              </a:spcBef>
              <a:buSzPct val="100000"/>
              <a:buFont typeface="+mj-ea"/>
              <a:buAutoNum type="circleNumDbPlain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门的个数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77900" indent="-514350">
              <a:lnSpc>
                <a:spcPct val="130000"/>
              </a:lnSpc>
              <a:spcBef>
                <a:spcPts val="0"/>
              </a:spcBef>
              <a:buSzPct val="100000"/>
              <a:buFont typeface="+mj-ea"/>
              <a:buAutoNum type="circleNumDbPlain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一个门的输入数目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77900" indent="-514350">
              <a:lnSpc>
                <a:spcPct val="130000"/>
              </a:lnSpc>
              <a:spcBef>
                <a:spcPts val="0"/>
              </a:spcBef>
              <a:buSzPct val="100000"/>
              <a:buFont typeface="+mj-ea"/>
              <a:buAutoNum type="circleNumDbPlain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信号通过门的传输时延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77900" indent="-514350">
              <a:lnSpc>
                <a:spcPct val="130000"/>
              </a:lnSpc>
              <a:spcBef>
                <a:spcPts val="0"/>
              </a:spcBef>
              <a:buSzPct val="100000"/>
              <a:buFont typeface="+mj-ea"/>
              <a:buAutoNum type="circleNumDbPlain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连线的数目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77900" indent="-514350">
              <a:lnSpc>
                <a:spcPct val="130000"/>
              </a:lnSpc>
              <a:spcBef>
                <a:spcPts val="0"/>
              </a:spcBef>
              <a:buSzPct val="100000"/>
              <a:buFont typeface="+mj-ea"/>
              <a:buAutoNum type="circleNumDbPlain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每个门的驱动能力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03A5AC-7AFB-4699-8B86-5C01AD5E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20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15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0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6】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设计一个多数表决电路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以判断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三人中是否多数赞成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21B8AB3-09A9-45A6-904C-BADED252B8C8}"/>
              </a:ext>
            </a:extLst>
          </p:cNvPr>
          <p:cNvGrpSpPr/>
          <p:nvPr/>
        </p:nvGrpSpPr>
        <p:grpSpPr>
          <a:xfrm>
            <a:off x="6533485" y="2296323"/>
            <a:ext cx="4737664" cy="1132677"/>
            <a:chOff x="6837236" y="3896393"/>
            <a:chExt cx="4737664" cy="11326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D7F7B368-0292-43BD-95C7-248E658F4C50}"/>
                    </a:ext>
                  </a:extLst>
                </p:cNvPr>
                <p:cNvSpPr/>
                <p:nvPr/>
              </p:nvSpPr>
              <p:spPr>
                <a:xfrm>
                  <a:off x="8064418" y="3896393"/>
                  <a:ext cx="2377440" cy="113267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2000" b="1" dirty="0">
                      <a:solidFill>
                        <a:schemeClr val="tx1"/>
                      </a:solidFill>
                    </a:rPr>
                    <a:t>多数表决逻辑</a:t>
                  </a:r>
                  <a:endParaRPr lang="en-US" altLang="zh-CN" sz="20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D7F7B368-0292-43BD-95C7-248E658F4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4418" y="3896393"/>
                  <a:ext cx="2377440" cy="11326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B6B17E5-A0D1-4A81-B232-B68570D96EEE}"/>
                </a:ext>
              </a:extLst>
            </p:cNvPr>
            <p:cNvCxnSpPr>
              <a:cxnSpLocks/>
            </p:cNvCxnSpPr>
            <p:nvPr/>
          </p:nvCxnSpPr>
          <p:spPr>
            <a:xfrm>
              <a:off x="7320029" y="4462731"/>
              <a:ext cx="72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6E1ED04-658D-41EB-A039-4820AFCE082D}"/>
                </a:ext>
              </a:extLst>
            </p:cNvPr>
            <p:cNvCxnSpPr/>
            <p:nvPr/>
          </p:nvCxnSpPr>
          <p:spPr>
            <a:xfrm>
              <a:off x="7320029" y="4774413"/>
              <a:ext cx="72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97C96C6B-3946-4EA8-B96C-40EFE78D5354}"/>
                </a:ext>
              </a:extLst>
            </p:cNvPr>
            <p:cNvCxnSpPr/>
            <p:nvPr/>
          </p:nvCxnSpPr>
          <p:spPr>
            <a:xfrm>
              <a:off x="7320029" y="4160881"/>
              <a:ext cx="72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3E048C8-EC6B-42CC-A79D-43941B3922CB}"/>
                    </a:ext>
                  </a:extLst>
                </p:cNvPr>
                <p:cNvSpPr txBox="1"/>
                <p:nvPr/>
              </p:nvSpPr>
              <p:spPr>
                <a:xfrm>
                  <a:off x="6837236" y="3960827"/>
                  <a:ext cx="42511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zh-CN" altLang="en-US" b="1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3E048C8-EC6B-42CC-A79D-43941B392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36" y="3960827"/>
                  <a:ext cx="425116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269F2692-7BCF-4B77-AA6B-30B8B8880837}"/>
                    </a:ext>
                  </a:extLst>
                </p:cNvPr>
                <p:cNvSpPr txBox="1"/>
                <p:nvPr/>
              </p:nvSpPr>
              <p:spPr>
                <a:xfrm>
                  <a:off x="6837236" y="4262676"/>
                  <a:ext cx="4411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zh-CN" altLang="en-US" b="1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269F2692-7BCF-4B77-AA6B-30B8B88808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36" y="4262676"/>
                  <a:ext cx="441146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9EB68A0-5A51-4965-9080-0D9C793BE726}"/>
                    </a:ext>
                  </a:extLst>
                </p:cNvPr>
                <p:cNvSpPr txBox="1"/>
                <p:nvPr/>
              </p:nvSpPr>
              <p:spPr>
                <a:xfrm>
                  <a:off x="6837236" y="4583277"/>
                  <a:ext cx="42511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zh-CN" altLang="en-US" b="1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9EB68A0-5A51-4965-9080-0D9C793BE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36" y="4583277"/>
                  <a:ext cx="425116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853C7CBC-A366-403B-A541-9A29F54BFB13}"/>
                    </a:ext>
                  </a:extLst>
                </p:cNvPr>
                <p:cNvSpPr txBox="1"/>
                <p:nvPr/>
              </p:nvSpPr>
              <p:spPr>
                <a:xfrm>
                  <a:off x="11149784" y="4262676"/>
                  <a:ext cx="42511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oMath>
                    </m:oMathPara>
                  </a14:m>
                  <a:endParaRPr lang="zh-CN" altLang="en-US" b="1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853C7CBC-A366-403B-A541-9A29F54BF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9784" y="4262676"/>
                  <a:ext cx="425116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20D290E-8CB2-4A49-897F-AF5486FF5B55}"/>
                </a:ext>
              </a:extLst>
            </p:cNvPr>
            <p:cNvCxnSpPr/>
            <p:nvPr/>
          </p:nvCxnSpPr>
          <p:spPr>
            <a:xfrm>
              <a:off x="10441858" y="4462731"/>
              <a:ext cx="72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8F52308-1067-468A-805D-C30EE8B29809}"/>
              </a:ext>
            </a:extLst>
          </p:cNvPr>
          <p:cNvSpPr txBox="1"/>
          <p:nvPr/>
        </p:nvSpPr>
        <p:spPr>
          <a:xfrm>
            <a:off x="273011" y="1084075"/>
            <a:ext cx="56412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2200" b="1" dirty="0">
                <a:solidFill>
                  <a:schemeClr val="bg1">
                    <a:lumMod val="50000"/>
                  </a:schemeClr>
                </a:solidFill>
              </a:rPr>
              <a:t>解</a:t>
            </a:r>
            <a:r>
              <a:rPr lang="en-US" altLang="zh-CN" sz="2200" b="1" dirty="0">
                <a:solidFill>
                  <a:schemeClr val="bg1">
                    <a:lumMod val="50000"/>
                  </a:schemeClr>
                </a:solidFill>
              </a:rPr>
              <a:t>】</a:t>
            </a:r>
            <a:r>
              <a:rPr lang="en-US" altLang="zh-CN" sz="2200" dirty="0"/>
              <a:t>A</a:t>
            </a:r>
            <a:r>
              <a:rPr lang="zh-CN" altLang="en-US" sz="2200" dirty="0"/>
              <a:t>、</a:t>
            </a:r>
            <a:r>
              <a:rPr lang="en-US" altLang="zh-CN" sz="2200" dirty="0"/>
              <a:t>B</a:t>
            </a:r>
            <a:r>
              <a:rPr lang="zh-CN" altLang="en-US" sz="2200" dirty="0"/>
              <a:t>、</a:t>
            </a:r>
            <a:r>
              <a:rPr lang="en-US" altLang="zh-CN" sz="2200" dirty="0"/>
              <a:t>C</a:t>
            </a:r>
            <a:r>
              <a:rPr lang="zh-CN" altLang="en-US" sz="2200" dirty="0"/>
              <a:t>三人中至少</a:t>
            </a:r>
            <a:r>
              <a:rPr lang="en-US" altLang="zh-CN" sz="2200" dirty="0"/>
              <a:t>2</a:t>
            </a:r>
            <a:r>
              <a:rPr lang="zh-CN" altLang="en-US" sz="2200" dirty="0"/>
              <a:t>人赞同即为多数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2191DC7-E7AA-48A8-999C-8F883E4A33B5}"/>
                  </a:ext>
                </a:extLst>
              </p:cNvPr>
              <p:cNvSpPr txBox="1"/>
              <p:nvPr/>
            </p:nvSpPr>
            <p:spPr>
              <a:xfrm>
                <a:off x="6526965" y="3995338"/>
                <a:ext cx="4744184" cy="1941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3, 5, 6,7</m:t>
                          </m:r>
                        </m:e>
                      </m:d>
                    </m:oMath>
                  </m:oMathPara>
                </a14:m>
                <a:endParaRPr lang="en-US" altLang="zh-CN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0" dirty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𝐴𝐵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endParaRPr lang="en-US" altLang="zh-CN" sz="2800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𝐴𝐵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US" altLang="zh-CN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2191DC7-E7AA-48A8-999C-8F883E4A3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965" y="3995338"/>
                <a:ext cx="4744184" cy="1941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5">
                <a:extLst>
                  <a:ext uri="{FF2B5EF4-FFF2-40B4-BE49-F238E27FC236}">
                    <a16:creationId xmlns:a16="http://schemas.microsoft.com/office/drawing/2014/main" id="{37EB5823-8D93-47D5-99B3-1161DF7A7E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018356"/>
                  </p:ext>
                </p:extLst>
              </p:nvPr>
            </p:nvGraphicFramePr>
            <p:xfrm>
              <a:off x="1242658" y="1852864"/>
              <a:ext cx="3581725" cy="4686048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16345">
                      <a:extLst>
                        <a:ext uri="{9D8B030D-6E8A-4147-A177-3AD203B41FA5}">
                          <a16:colId xmlns:a16="http://schemas.microsoft.com/office/drawing/2014/main" val="4058614628"/>
                        </a:ext>
                      </a:extLst>
                    </a:gridCol>
                    <a:gridCol w="716345">
                      <a:extLst>
                        <a:ext uri="{9D8B030D-6E8A-4147-A177-3AD203B41FA5}">
                          <a16:colId xmlns:a16="http://schemas.microsoft.com/office/drawing/2014/main" val="1964055114"/>
                        </a:ext>
                      </a:extLst>
                    </a:gridCol>
                    <a:gridCol w="716345">
                      <a:extLst>
                        <a:ext uri="{9D8B030D-6E8A-4147-A177-3AD203B41FA5}">
                          <a16:colId xmlns:a16="http://schemas.microsoft.com/office/drawing/2014/main" val="283102623"/>
                        </a:ext>
                      </a:extLst>
                    </a:gridCol>
                    <a:gridCol w="716345">
                      <a:extLst>
                        <a:ext uri="{9D8B030D-6E8A-4147-A177-3AD203B41FA5}">
                          <a16:colId xmlns:a16="http://schemas.microsoft.com/office/drawing/2014/main" val="3593062972"/>
                        </a:ext>
                      </a:extLst>
                    </a:gridCol>
                    <a:gridCol w="716345">
                      <a:extLst>
                        <a:ext uri="{9D8B030D-6E8A-4147-A177-3AD203B41FA5}">
                          <a16:colId xmlns:a16="http://schemas.microsoft.com/office/drawing/2014/main" val="1929026907"/>
                        </a:ext>
                      </a:extLst>
                    </a:gridCol>
                  </a:tblGrid>
                  <a:tr h="52067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89953754"/>
                      </a:ext>
                    </a:extLst>
                  </a:tr>
                  <a:tr h="520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/>
                            <a:t>0</a:t>
                          </a:r>
                          <a:endParaRPr lang="zh-CN" altLang="en-US" sz="2000" b="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3775224"/>
                      </a:ext>
                    </a:extLst>
                  </a:tr>
                  <a:tr h="520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/>
                            <a:t>0</a:t>
                          </a:r>
                          <a:endParaRPr lang="zh-CN" altLang="en-US" sz="2000" b="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1686065"/>
                      </a:ext>
                    </a:extLst>
                  </a:tr>
                  <a:tr h="520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/>
                            <a:t>0</a:t>
                          </a:r>
                          <a:endParaRPr lang="zh-CN" altLang="en-US" sz="2000" b="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574537000"/>
                      </a:ext>
                    </a:extLst>
                  </a:tr>
                  <a:tr h="520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20317779"/>
                      </a:ext>
                    </a:extLst>
                  </a:tr>
                  <a:tr h="520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/>
                            <a:t>0</a:t>
                          </a:r>
                          <a:endParaRPr lang="zh-CN" altLang="en-US" sz="2000" b="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77862359"/>
                      </a:ext>
                    </a:extLst>
                  </a:tr>
                  <a:tr h="520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5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063213912"/>
                      </a:ext>
                    </a:extLst>
                  </a:tr>
                  <a:tr h="520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6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636051700"/>
                      </a:ext>
                    </a:extLst>
                  </a:tr>
                  <a:tr h="520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7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157567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5">
                <a:extLst>
                  <a:ext uri="{FF2B5EF4-FFF2-40B4-BE49-F238E27FC236}">
                    <a16:creationId xmlns:a16="http://schemas.microsoft.com/office/drawing/2014/main" id="{37EB5823-8D93-47D5-99B3-1161DF7A7E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018356"/>
                  </p:ext>
                </p:extLst>
              </p:nvPr>
            </p:nvGraphicFramePr>
            <p:xfrm>
              <a:off x="1242658" y="1852864"/>
              <a:ext cx="3581725" cy="4686048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716345">
                      <a:extLst>
                        <a:ext uri="{9D8B030D-6E8A-4147-A177-3AD203B41FA5}">
                          <a16:colId xmlns:a16="http://schemas.microsoft.com/office/drawing/2014/main" val="4058614628"/>
                        </a:ext>
                      </a:extLst>
                    </a:gridCol>
                    <a:gridCol w="716345">
                      <a:extLst>
                        <a:ext uri="{9D8B030D-6E8A-4147-A177-3AD203B41FA5}">
                          <a16:colId xmlns:a16="http://schemas.microsoft.com/office/drawing/2014/main" val="1964055114"/>
                        </a:ext>
                      </a:extLst>
                    </a:gridCol>
                    <a:gridCol w="716345">
                      <a:extLst>
                        <a:ext uri="{9D8B030D-6E8A-4147-A177-3AD203B41FA5}">
                          <a16:colId xmlns:a16="http://schemas.microsoft.com/office/drawing/2014/main" val="283102623"/>
                        </a:ext>
                      </a:extLst>
                    </a:gridCol>
                    <a:gridCol w="716345">
                      <a:extLst>
                        <a:ext uri="{9D8B030D-6E8A-4147-A177-3AD203B41FA5}">
                          <a16:colId xmlns:a16="http://schemas.microsoft.com/office/drawing/2014/main" val="3593062972"/>
                        </a:ext>
                      </a:extLst>
                    </a:gridCol>
                    <a:gridCol w="716345">
                      <a:extLst>
                        <a:ext uri="{9D8B030D-6E8A-4147-A177-3AD203B41FA5}">
                          <a16:colId xmlns:a16="http://schemas.microsoft.com/office/drawing/2014/main" val="1929026907"/>
                        </a:ext>
                      </a:extLst>
                    </a:gridCol>
                  </a:tblGrid>
                  <a:tr h="5206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9"/>
                          <a:stretch>
                            <a:fillRect t="-1163" r="-400000" b="-80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100000" t="-1163" r="-300000" b="-80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1709" t="-1163" r="-202564" b="-80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9"/>
                          <a:stretch>
                            <a:fillRect l="-299153" t="-1163" r="-100847" b="-80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9"/>
                          <a:stretch>
                            <a:fillRect l="-399153" t="-1163" r="-847" b="-803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9953754"/>
                      </a:ext>
                    </a:extLst>
                  </a:tr>
                  <a:tr h="520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/>
                            <a:t>0</a:t>
                          </a:r>
                          <a:endParaRPr lang="zh-CN" altLang="en-US" sz="2000" b="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3775224"/>
                      </a:ext>
                    </a:extLst>
                  </a:tr>
                  <a:tr h="520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/>
                            <a:t>0</a:t>
                          </a:r>
                          <a:endParaRPr lang="zh-CN" altLang="en-US" sz="2000" b="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1686065"/>
                      </a:ext>
                    </a:extLst>
                  </a:tr>
                  <a:tr h="520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/>
                            <a:t>0</a:t>
                          </a:r>
                          <a:endParaRPr lang="zh-CN" altLang="en-US" sz="2000" b="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574537000"/>
                      </a:ext>
                    </a:extLst>
                  </a:tr>
                  <a:tr h="520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20317779"/>
                      </a:ext>
                    </a:extLst>
                  </a:tr>
                  <a:tr h="520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/>
                            <a:t>0</a:t>
                          </a:r>
                          <a:endParaRPr lang="zh-CN" altLang="en-US" sz="2000" b="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77862359"/>
                      </a:ext>
                    </a:extLst>
                  </a:tr>
                  <a:tr h="520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5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063213912"/>
                      </a:ext>
                    </a:extLst>
                  </a:tr>
                  <a:tr h="520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6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636051700"/>
                      </a:ext>
                    </a:extLst>
                  </a:tr>
                  <a:tr h="5206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7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157567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682AEF5-F90E-4650-B843-68847C5A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21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8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71577" y="934992"/>
                <a:ext cx="7890302" cy="1144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解</a:t>
                </a: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</a:rPr>
                  <a:t>】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sz="2400" dirty="0"/>
                  <a:t> 均由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位数组成，有</a:t>
                </a:r>
                <a:r>
                  <a:rPr lang="en-US" altLang="zh-CN" sz="2400" dirty="0"/>
                  <a:t>16</a:t>
                </a:r>
                <a:r>
                  <a:rPr lang="zh-CN" altLang="en-US" sz="2400" dirty="0"/>
                  <a:t>种组合。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           若先比较高位数、再比较低位数，可</a:t>
                </a:r>
                <a:r>
                  <a:rPr lang="zh-CN" altLang="en-US" sz="2400" b="1" dirty="0"/>
                  <a:t>简化真值表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77" y="934992"/>
                <a:ext cx="7890302" cy="1144031"/>
              </a:xfrm>
              <a:prstGeom prst="rect">
                <a:avLst/>
              </a:prstGeom>
              <a:blipFill>
                <a:blip r:embed="rId2"/>
                <a:stretch>
                  <a:fillRect l="-1158" r="-232" b="-11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20CFFA63-2767-4268-9883-6EEF6CE5037F}"/>
              </a:ext>
            </a:extLst>
          </p:cNvPr>
          <p:cNvGrpSpPr/>
          <p:nvPr/>
        </p:nvGrpSpPr>
        <p:grpSpPr>
          <a:xfrm>
            <a:off x="7546123" y="3244611"/>
            <a:ext cx="3660326" cy="1388290"/>
            <a:chOff x="7975329" y="5100347"/>
            <a:chExt cx="3660326" cy="13882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ACD9E15D-4839-4974-8C18-D512EC68F7D5}"/>
                    </a:ext>
                  </a:extLst>
                </p:cNvPr>
                <p:cNvSpPr/>
                <p:nvPr/>
              </p:nvSpPr>
              <p:spPr>
                <a:xfrm>
                  <a:off x="9020114" y="5100347"/>
                  <a:ext cx="1741794" cy="136250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2000" b="1" dirty="0">
                      <a:solidFill>
                        <a:schemeClr val="tx1"/>
                      </a:solidFill>
                    </a:rPr>
                    <a:t>判别逻辑</a:t>
                  </a:r>
                  <a:endParaRPr lang="en-US" altLang="zh-CN" sz="2000" b="1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ACD9E15D-4839-4974-8C18-D512EC68F7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0114" y="5100347"/>
                  <a:ext cx="1741794" cy="136250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415F2F41-9D48-474C-8314-91F5E83FAD68}"/>
                </a:ext>
              </a:extLst>
            </p:cNvPr>
            <p:cNvCxnSpPr>
              <a:cxnSpLocks/>
            </p:cNvCxnSpPr>
            <p:nvPr/>
          </p:nvCxnSpPr>
          <p:spPr>
            <a:xfrm>
              <a:off x="8458122" y="5967981"/>
              <a:ext cx="54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1E17ECC-3A06-40A1-814B-6BEDF9177E82}"/>
                </a:ext>
              </a:extLst>
            </p:cNvPr>
            <p:cNvCxnSpPr/>
            <p:nvPr/>
          </p:nvCxnSpPr>
          <p:spPr>
            <a:xfrm>
              <a:off x="8458122" y="6279663"/>
              <a:ext cx="54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050C336-2A85-45B2-A220-E224BAC37D2D}"/>
                </a:ext>
              </a:extLst>
            </p:cNvPr>
            <p:cNvCxnSpPr/>
            <p:nvPr/>
          </p:nvCxnSpPr>
          <p:spPr>
            <a:xfrm>
              <a:off x="8458122" y="5666131"/>
              <a:ext cx="54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C49A5F35-AD9D-41DF-9CBD-41C3E30FF1AC}"/>
                    </a:ext>
                  </a:extLst>
                </p:cNvPr>
                <p:cNvSpPr txBox="1"/>
                <p:nvPr/>
              </p:nvSpPr>
              <p:spPr>
                <a:xfrm>
                  <a:off x="7975329" y="5466077"/>
                  <a:ext cx="5255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C49A5F35-AD9D-41DF-9CBD-41C3E30FF1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5329" y="5466077"/>
                  <a:ext cx="525528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0EFE8C0-CABD-43B9-8330-BFABDBDBAC72}"/>
                    </a:ext>
                  </a:extLst>
                </p:cNvPr>
                <p:cNvSpPr txBox="1"/>
                <p:nvPr/>
              </p:nvSpPr>
              <p:spPr>
                <a:xfrm>
                  <a:off x="7975329" y="5767926"/>
                  <a:ext cx="5319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0EFE8C0-CABD-43B9-8330-BFABDBDBAC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5329" y="5767926"/>
                  <a:ext cx="53194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F4AD122-E0D8-4DE3-BA97-3C18926C1415}"/>
                    </a:ext>
                  </a:extLst>
                </p:cNvPr>
                <p:cNvSpPr txBox="1"/>
                <p:nvPr/>
              </p:nvSpPr>
              <p:spPr>
                <a:xfrm>
                  <a:off x="7975329" y="6088527"/>
                  <a:ext cx="5319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F4AD122-E0D8-4DE3-BA97-3C18926C14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5329" y="6088527"/>
                  <a:ext cx="53194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38C008F-B101-4767-9714-4119FCD09FD9}"/>
                    </a:ext>
                  </a:extLst>
                </p:cNvPr>
                <p:cNvSpPr txBox="1"/>
                <p:nvPr/>
              </p:nvSpPr>
              <p:spPr>
                <a:xfrm>
                  <a:off x="11210539" y="5581543"/>
                  <a:ext cx="42511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oMath>
                    </m:oMathPara>
                  </a14:m>
                  <a:endParaRPr lang="zh-CN" altLang="en-US" b="1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038C008F-B101-4767-9714-4119FCD09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539" y="5581543"/>
                  <a:ext cx="425116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3FA2AA29-F615-4D31-98C5-F24E15A133EF}"/>
                </a:ext>
              </a:extLst>
            </p:cNvPr>
            <p:cNvCxnSpPr/>
            <p:nvPr/>
          </p:nvCxnSpPr>
          <p:spPr>
            <a:xfrm>
              <a:off x="10761908" y="5785969"/>
              <a:ext cx="54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E957259-9CEF-4474-9ED8-9F46C151F10D}"/>
                </a:ext>
              </a:extLst>
            </p:cNvPr>
            <p:cNvCxnSpPr/>
            <p:nvPr/>
          </p:nvCxnSpPr>
          <p:spPr>
            <a:xfrm>
              <a:off x="8458122" y="5370180"/>
              <a:ext cx="54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1FE84DDB-0E92-49D5-AF6C-F146F0DEB635}"/>
                    </a:ext>
                  </a:extLst>
                </p:cNvPr>
                <p:cNvSpPr txBox="1"/>
                <p:nvPr/>
              </p:nvSpPr>
              <p:spPr>
                <a:xfrm>
                  <a:off x="7983296" y="5141734"/>
                  <a:ext cx="5255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1FE84DDB-0E92-49D5-AF6C-F146F0DEB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296" y="5141734"/>
                  <a:ext cx="525528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标题 1">
                <a:extLst>
                  <a:ext uri="{FF2B5EF4-FFF2-40B4-BE49-F238E27FC236}">
                    <a16:creationId xmlns:a16="http://schemas.microsoft.com/office/drawing/2014/main" id="{9FC2A539-4BA5-46BC-805F-DCBDADB95B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-4265"/>
                <a:ext cx="12192000" cy="914881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80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【</a:t>
                </a:r>
                <a:r>
                  <a:rPr lang="zh-CN" altLang="en-US" sz="280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CN" sz="280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7】</a:t>
                </a: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是两个正整数，写出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的逻辑表达式</a:t>
                </a:r>
              </a:p>
            </p:txBody>
          </p:sp>
        </mc:Choice>
        <mc:Fallback xmlns="">
          <p:sp>
            <p:nvSpPr>
              <p:cNvPr id="23" name="标题 1">
                <a:extLst>
                  <a:ext uri="{FF2B5EF4-FFF2-40B4-BE49-F238E27FC236}">
                    <a16:creationId xmlns:a16="http://schemas.microsoft.com/office/drawing/2014/main" id="{9FC2A539-4BA5-46BC-805F-DCBDADB95B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-4265"/>
                <a:ext cx="12192000" cy="914881"/>
              </a:xfr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C071500-3DF0-4212-ADFB-458898437FA5}"/>
                  </a:ext>
                </a:extLst>
              </p:cNvPr>
              <p:cNvSpPr/>
              <p:nvPr/>
            </p:nvSpPr>
            <p:spPr>
              <a:xfrm>
                <a:off x="1427069" y="5609087"/>
                <a:ext cx="56626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C071500-3DF0-4212-ADFB-458898437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069" y="5609087"/>
                <a:ext cx="566264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5">
                <a:extLst>
                  <a:ext uri="{FF2B5EF4-FFF2-40B4-BE49-F238E27FC236}">
                    <a16:creationId xmlns:a16="http://schemas.microsoft.com/office/drawing/2014/main" id="{75A5D94B-A91E-443C-8AD9-213B56CF27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8700813"/>
                  </p:ext>
                </p:extLst>
              </p:nvPr>
            </p:nvGraphicFramePr>
            <p:xfrm>
              <a:off x="1468235" y="2493468"/>
              <a:ext cx="4627765" cy="251638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25553">
                      <a:extLst>
                        <a:ext uri="{9D8B030D-6E8A-4147-A177-3AD203B41FA5}">
                          <a16:colId xmlns:a16="http://schemas.microsoft.com/office/drawing/2014/main" val="283102623"/>
                        </a:ext>
                      </a:extLst>
                    </a:gridCol>
                    <a:gridCol w="925553">
                      <a:extLst>
                        <a:ext uri="{9D8B030D-6E8A-4147-A177-3AD203B41FA5}">
                          <a16:colId xmlns:a16="http://schemas.microsoft.com/office/drawing/2014/main" val="4163885242"/>
                        </a:ext>
                      </a:extLst>
                    </a:gridCol>
                    <a:gridCol w="925553">
                      <a:extLst>
                        <a:ext uri="{9D8B030D-6E8A-4147-A177-3AD203B41FA5}">
                          <a16:colId xmlns:a16="http://schemas.microsoft.com/office/drawing/2014/main" val="3171306717"/>
                        </a:ext>
                      </a:extLst>
                    </a:gridCol>
                    <a:gridCol w="925553">
                      <a:extLst>
                        <a:ext uri="{9D8B030D-6E8A-4147-A177-3AD203B41FA5}">
                          <a16:colId xmlns:a16="http://schemas.microsoft.com/office/drawing/2014/main" val="1548546904"/>
                        </a:ext>
                      </a:extLst>
                    </a:gridCol>
                    <a:gridCol w="925553">
                      <a:extLst>
                        <a:ext uri="{9D8B030D-6E8A-4147-A177-3AD203B41FA5}">
                          <a16:colId xmlns:a16="http://schemas.microsoft.com/office/drawing/2014/main" val="1929026907"/>
                        </a:ext>
                      </a:extLst>
                    </a:gridCol>
                  </a:tblGrid>
                  <a:tr h="6290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89953754"/>
                      </a:ext>
                    </a:extLst>
                  </a:tr>
                  <a:tr h="6290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3775224"/>
                      </a:ext>
                    </a:extLst>
                  </a:tr>
                  <a:tr h="6290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1686065"/>
                      </a:ext>
                    </a:extLst>
                  </a:tr>
                  <a:tr h="6290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574537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5">
                <a:extLst>
                  <a:ext uri="{FF2B5EF4-FFF2-40B4-BE49-F238E27FC236}">
                    <a16:creationId xmlns:a16="http://schemas.microsoft.com/office/drawing/2014/main" id="{75A5D94B-A91E-443C-8AD9-213B56CF27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8700813"/>
                  </p:ext>
                </p:extLst>
              </p:nvPr>
            </p:nvGraphicFramePr>
            <p:xfrm>
              <a:off x="1468235" y="2493468"/>
              <a:ext cx="4627765" cy="251638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25553">
                      <a:extLst>
                        <a:ext uri="{9D8B030D-6E8A-4147-A177-3AD203B41FA5}">
                          <a16:colId xmlns:a16="http://schemas.microsoft.com/office/drawing/2014/main" val="283102623"/>
                        </a:ext>
                      </a:extLst>
                    </a:gridCol>
                    <a:gridCol w="925553">
                      <a:extLst>
                        <a:ext uri="{9D8B030D-6E8A-4147-A177-3AD203B41FA5}">
                          <a16:colId xmlns:a16="http://schemas.microsoft.com/office/drawing/2014/main" val="4163885242"/>
                        </a:ext>
                      </a:extLst>
                    </a:gridCol>
                    <a:gridCol w="925553">
                      <a:extLst>
                        <a:ext uri="{9D8B030D-6E8A-4147-A177-3AD203B41FA5}">
                          <a16:colId xmlns:a16="http://schemas.microsoft.com/office/drawing/2014/main" val="3171306717"/>
                        </a:ext>
                      </a:extLst>
                    </a:gridCol>
                    <a:gridCol w="925553">
                      <a:extLst>
                        <a:ext uri="{9D8B030D-6E8A-4147-A177-3AD203B41FA5}">
                          <a16:colId xmlns:a16="http://schemas.microsoft.com/office/drawing/2014/main" val="1548546904"/>
                        </a:ext>
                      </a:extLst>
                    </a:gridCol>
                    <a:gridCol w="925553">
                      <a:extLst>
                        <a:ext uri="{9D8B030D-6E8A-4147-A177-3AD203B41FA5}">
                          <a16:colId xmlns:a16="http://schemas.microsoft.com/office/drawing/2014/main" val="1929026907"/>
                        </a:ext>
                      </a:extLst>
                    </a:gridCol>
                  </a:tblGrid>
                  <a:tr h="6290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t="-1942" r="-401316" b="-302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1"/>
                          <a:stretch>
                            <a:fillRect l="-100000" t="-1942" r="-301316" b="-302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1"/>
                          <a:stretch>
                            <a:fillRect l="-200000" t="-1942" r="-201316" b="-302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1"/>
                          <a:stretch>
                            <a:fillRect l="-300000" t="-1942" r="-101316" b="-302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1"/>
                          <a:stretch>
                            <a:fillRect l="-400000" t="-1942" r="-1316" b="-302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9953754"/>
                      </a:ext>
                    </a:extLst>
                  </a:tr>
                  <a:tr h="6290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3775224"/>
                      </a:ext>
                    </a:extLst>
                  </a:tr>
                  <a:tr h="6290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1"/>
                          <a:stretch>
                            <a:fillRect l="-100000" t="-202913" r="-301316" b="-10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1"/>
                          <a:stretch>
                            <a:fillRect l="-300000" t="-202913" r="-101316" b="-10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1686065"/>
                      </a:ext>
                    </a:extLst>
                  </a:tr>
                  <a:tr h="6290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574537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83B1D6D-5E68-444E-91A3-880074D5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22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70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46F2778-237F-418C-8023-39BADF620935}"/>
                  </a:ext>
                </a:extLst>
              </p:cNvPr>
              <p:cNvSpPr txBox="1"/>
              <p:nvPr/>
            </p:nvSpPr>
            <p:spPr>
              <a:xfrm>
                <a:off x="635953" y="812966"/>
                <a:ext cx="10003745" cy="1944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某民航客机的安全起飞装置在同时满足下列条件时，发出允许滑跑信号：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发动机开关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接通；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飞行员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入座，且座位保险带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𝐵</m:t>
                    </m:r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已扣上；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457200" indent="-457200">
                  <a:lnSpc>
                    <a:spcPct val="130000"/>
                  </a:lnSpc>
                  <a:buFont typeface="+mj-ea"/>
                  <a:buAutoNum type="circleNumDbPlain"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乘客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入座，且座位保险带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𝑁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已扣上，或座位上无乘客。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46F2778-237F-418C-8023-39BADF620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53" y="812966"/>
                <a:ext cx="10003745" cy="1944763"/>
              </a:xfrm>
              <a:prstGeom prst="rect">
                <a:avLst/>
              </a:prstGeom>
              <a:blipFill>
                <a:blip r:embed="rId2"/>
                <a:stretch>
                  <a:fillRect l="-914" t="-313" r="-305" b="-6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id="{EB730659-E4AA-40E5-B398-400B1B22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8】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试写出允许发出滑跑信号的逻辑表达式。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ADAC123-B000-444C-B29E-7D76191B5723}"/>
              </a:ext>
            </a:extLst>
          </p:cNvPr>
          <p:cNvGrpSpPr/>
          <p:nvPr/>
        </p:nvGrpSpPr>
        <p:grpSpPr>
          <a:xfrm>
            <a:off x="8057306" y="2832140"/>
            <a:ext cx="3948558" cy="3045824"/>
            <a:chOff x="2355851" y="3709997"/>
            <a:chExt cx="3948558" cy="30458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A1649687-32ED-4058-AB55-88E9B82B6AEC}"/>
                    </a:ext>
                  </a:extLst>
                </p:cNvPr>
                <p:cNvSpPr/>
                <p:nvPr/>
              </p:nvSpPr>
              <p:spPr>
                <a:xfrm>
                  <a:off x="2355851" y="4470386"/>
                  <a:ext cx="3948558" cy="142241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2400" dirty="0">
                      <a:solidFill>
                        <a:schemeClr val="tx1"/>
                      </a:solidFill>
                    </a:rPr>
                    <a:t>安全起飞装置逻辑</a:t>
                  </a:r>
                  <a:endParaRPr lang="en-US" altLang="zh-CN" sz="2400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A1649687-32ED-4058-AB55-88E9B82B6A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851" y="4470386"/>
                  <a:ext cx="3948558" cy="14224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18792C3-9456-48FA-B148-2C131E692E41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>
              <a:off x="4330129" y="5892800"/>
              <a:ext cx="1" cy="415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20D323AD-413C-40D6-B7AE-893592D3CB5B}"/>
                    </a:ext>
                  </a:extLst>
                </p:cNvPr>
                <p:cNvSpPr/>
                <p:nvPr/>
              </p:nvSpPr>
              <p:spPr>
                <a:xfrm>
                  <a:off x="4096732" y="6294156"/>
                  <a:ext cx="46679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20D323AD-413C-40D6-B7AE-893592D3CB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6732" y="6294156"/>
                  <a:ext cx="46679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BF58864-5961-41EA-AC7D-22F8C50CA4B7}"/>
                </a:ext>
              </a:extLst>
            </p:cNvPr>
            <p:cNvCxnSpPr/>
            <p:nvPr/>
          </p:nvCxnSpPr>
          <p:spPr>
            <a:xfrm flipH="1">
              <a:off x="2733967" y="4110386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90A02165-6B03-4D2A-B70A-4DE7CA301285}"/>
                    </a:ext>
                  </a:extLst>
                </p:cNvPr>
                <p:cNvSpPr/>
                <p:nvPr/>
              </p:nvSpPr>
              <p:spPr>
                <a:xfrm>
                  <a:off x="2519042" y="3711584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90A02165-6B03-4D2A-B70A-4DE7CA3012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042" y="3711584"/>
                  <a:ext cx="444352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D892F28-C811-4EE7-B7A4-65F4191D80BC}"/>
                </a:ext>
              </a:extLst>
            </p:cNvPr>
            <p:cNvCxnSpPr/>
            <p:nvPr/>
          </p:nvCxnSpPr>
          <p:spPr>
            <a:xfrm flipH="1">
              <a:off x="3163818" y="4110386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60192A31-7727-41B6-911B-FBD7C5039584}"/>
                    </a:ext>
                  </a:extLst>
                </p:cNvPr>
                <p:cNvSpPr/>
                <p:nvPr/>
              </p:nvSpPr>
              <p:spPr>
                <a:xfrm>
                  <a:off x="2948893" y="3711584"/>
                  <a:ext cx="46820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60192A31-7727-41B6-911B-FBD7C50395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8893" y="3711584"/>
                  <a:ext cx="468205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B1E052B-71BA-4467-92C8-380D58918AA4}"/>
                </a:ext>
              </a:extLst>
            </p:cNvPr>
            <p:cNvCxnSpPr/>
            <p:nvPr/>
          </p:nvCxnSpPr>
          <p:spPr>
            <a:xfrm flipH="1">
              <a:off x="3611277" y="4110386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51F15B5B-D242-45BE-8597-C5B7543D7A27}"/>
                    </a:ext>
                  </a:extLst>
                </p:cNvPr>
                <p:cNvSpPr/>
                <p:nvPr/>
              </p:nvSpPr>
              <p:spPr>
                <a:xfrm>
                  <a:off x="3396352" y="3711584"/>
                  <a:ext cx="47987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51F15B5B-D242-45BE-8597-C5B7543D7A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6352" y="3711584"/>
                  <a:ext cx="479875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C1225FC-E487-4D17-BAD0-5992359C07EF}"/>
                </a:ext>
              </a:extLst>
            </p:cNvPr>
            <p:cNvCxnSpPr/>
            <p:nvPr/>
          </p:nvCxnSpPr>
          <p:spPr>
            <a:xfrm flipH="1">
              <a:off x="4029261" y="4110386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F55A1F1-D71D-4E05-8854-D9BF8311DE1E}"/>
                    </a:ext>
                  </a:extLst>
                </p:cNvPr>
                <p:cNvSpPr/>
                <p:nvPr/>
              </p:nvSpPr>
              <p:spPr>
                <a:xfrm>
                  <a:off x="3768156" y="3711584"/>
                  <a:ext cx="64838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F55A1F1-D71D-4E05-8854-D9BF8311DE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156" y="3711584"/>
                  <a:ext cx="648383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4AB4D3E-FAFB-4DF0-A2B3-BD357CA16761}"/>
                </a:ext>
              </a:extLst>
            </p:cNvPr>
            <p:cNvCxnSpPr/>
            <p:nvPr/>
          </p:nvCxnSpPr>
          <p:spPr>
            <a:xfrm flipH="1">
              <a:off x="4692962" y="4110386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1CBBF773-9C09-464E-9069-EB46339A9853}"/>
                    </a:ext>
                  </a:extLst>
                </p:cNvPr>
                <p:cNvSpPr/>
                <p:nvPr/>
              </p:nvSpPr>
              <p:spPr>
                <a:xfrm>
                  <a:off x="4404149" y="3711584"/>
                  <a:ext cx="67537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1CBBF773-9C09-464E-9069-EB46339A98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149" y="3711584"/>
                  <a:ext cx="675378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691ECA3-FBE2-405C-92F4-9E7C8D969FB0}"/>
                </a:ext>
              </a:extLst>
            </p:cNvPr>
            <p:cNvCxnSpPr/>
            <p:nvPr/>
          </p:nvCxnSpPr>
          <p:spPr>
            <a:xfrm flipH="1">
              <a:off x="5217820" y="4110386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397C55B7-61C0-4B2F-A221-FC4019923057}"/>
                    </a:ext>
                  </a:extLst>
                </p:cNvPr>
                <p:cNvSpPr/>
                <p:nvPr/>
              </p:nvSpPr>
              <p:spPr>
                <a:xfrm>
                  <a:off x="4938243" y="3711584"/>
                  <a:ext cx="6056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397C55B7-61C0-4B2F-A221-FC40199230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8243" y="3711584"/>
                  <a:ext cx="605614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BBF9761-D7FC-46F9-AC39-19A54B7B6C18}"/>
                </a:ext>
              </a:extLst>
            </p:cNvPr>
            <p:cNvCxnSpPr/>
            <p:nvPr/>
          </p:nvCxnSpPr>
          <p:spPr>
            <a:xfrm flipH="1">
              <a:off x="5839888" y="4108799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8F1CA98-6D8F-4A0A-B541-E4BE056AFDDF}"/>
                    </a:ext>
                  </a:extLst>
                </p:cNvPr>
                <p:cNvSpPr/>
                <p:nvPr/>
              </p:nvSpPr>
              <p:spPr>
                <a:xfrm>
                  <a:off x="5624963" y="3709997"/>
                  <a:ext cx="63260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8F1CA98-6D8F-4A0A-B541-E4BE056AFD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4963" y="3709997"/>
                  <a:ext cx="632609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DA2C278-B302-4359-87F1-8899407F236B}"/>
                </a:ext>
              </a:extLst>
            </p:cNvPr>
            <p:cNvSpPr txBox="1"/>
            <p:nvPr/>
          </p:nvSpPr>
          <p:spPr>
            <a:xfrm>
              <a:off x="4155402" y="4057966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4FC87DA-4CDB-4629-9A5E-8E8DC7CEBB30}"/>
                </a:ext>
              </a:extLst>
            </p:cNvPr>
            <p:cNvSpPr txBox="1"/>
            <p:nvPr/>
          </p:nvSpPr>
          <p:spPr>
            <a:xfrm>
              <a:off x="5308471" y="4033320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…</a:t>
              </a:r>
              <a:endParaRPr lang="zh-CN" altLang="en-US" sz="2400" b="1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22BAF0-0394-4F26-A940-DC413CCCEE53}"/>
              </a:ext>
            </a:extLst>
          </p:cNvPr>
          <p:cNvGrpSpPr/>
          <p:nvPr/>
        </p:nvGrpSpPr>
        <p:grpSpPr>
          <a:xfrm>
            <a:off x="23004" y="2874599"/>
            <a:ext cx="8762503" cy="3883441"/>
            <a:chOff x="23004" y="2874599"/>
            <a:chExt cx="8762503" cy="3883441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43DDD3B-464F-4422-A3D7-512F7CB1D359}"/>
                </a:ext>
              </a:extLst>
            </p:cNvPr>
            <p:cNvSpPr txBox="1"/>
            <p:nvPr/>
          </p:nvSpPr>
          <p:spPr>
            <a:xfrm>
              <a:off x="23004" y="301738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</a:rPr>
                <a:t>【</a:t>
              </a:r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</a:rPr>
                <a:t>解</a:t>
              </a:r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</a:rPr>
                <a:t>】</a:t>
              </a:r>
              <a:endParaRPr lang="zh-CN" alt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A483AE4-3A55-46ED-9C40-99C2986ADB03}"/>
                    </a:ext>
                  </a:extLst>
                </p:cNvPr>
                <p:cNvSpPr txBox="1"/>
                <p:nvPr/>
              </p:nvSpPr>
              <p:spPr>
                <a:xfrm>
                  <a:off x="1092679" y="2874599"/>
                  <a:ext cx="6977744" cy="2804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2400" dirty="0"/>
                    <a:t>发动机启动信号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zh-CN" altLang="en-US" sz="2400" dirty="0"/>
                    <a:t>时发动机接通</a:t>
                  </a:r>
                  <a:endParaRPr lang="en-US" altLang="zh-CN" sz="2400" dirty="0"/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2400" dirty="0"/>
                    <a:t>飞行员入座信号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zh-CN" altLang="en-US" sz="2400" dirty="0"/>
                    <a:t>时飞行员入座</a:t>
                  </a:r>
                  <a:endParaRPr lang="en-US" altLang="zh-CN" sz="2400" dirty="0"/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2400" dirty="0"/>
                    <a:t>飞行员座位保险带已扣上信号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zh-CN" altLang="en-US" sz="2400" dirty="0"/>
                    <a:t>时为扣上</a:t>
                  </a:r>
                  <a:endParaRPr lang="en-US" altLang="zh-CN" sz="2400" dirty="0"/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2400" dirty="0"/>
                    <a:t>乘客座位状态信号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400" i="1" baseline="-25000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zh-CN" altLang="en-US" sz="2400" dirty="0"/>
                    <a:t>为有乘客，</a:t>
                  </a:r>
                  <a:r>
                    <a:rPr lang="en-US" altLang="zh-CN" sz="2400" dirty="0" err="1"/>
                    <a:t>i</a:t>
                  </a:r>
                  <a:r>
                    <a:rPr lang="en-US" altLang="zh-CN" sz="2400" dirty="0"/>
                    <a:t>=1,2,3,…,n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zh-CN" altLang="en-US" sz="2400" dirty="0"/>
                    <a:t>乘客座位保险带扣上信号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i="1" baseline="-25000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zh-CN" altLang="en-US" sz="2400" dirty="0"/>
                    <a:t>为扣上。</a:t>
                  </a: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A483AE4-3A55-46ED-9C40-99C2986AD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679" y="2874599"/>
                  <a:ext cx="6977744" cy="2804870"/>
                </a:xfrm>
                <a:prstGeom prst="rect">
                  <a:avLst/>
                </a:prstGeom>
                <a:blipFill>
                  <a:blip r:embed="rId13"/>
                  <a:stretch>
                    <a:fillRect l="-1135" b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6D9AAAEC-0DD1-413E-A6AB-F0001329A900}"/>
                    </a:ext>
                  </a:extLst>
                </p:cNvPr>
                <p:cNvSpPr txBox="1"/>
                <p:nvPr/>
              </p:nvSpPr>
              <p:spPr>
                <a:xfrm>
                  <a:off x="1131000" y="5822258"/>
                  <a:ext cx="765450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6D9AAAEC-0DD1-413E-A6AB-F0001329A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000" y="5822258"/>
                  <a:ext cx="7654507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434" t="-3279" r="-3267" b="-34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69C062E8-5667-4991-9B8A-906333EC68B2}"/>
                    </a:ext>
                  </a:extLst>
                </p:cNvPr>
                <p:cNvSpPr txBox="1"/>
                <p:nvPr/>
              </p:nvSpPr>
              <p:spPr>
                <a:xfrm>
                  <a:off x="1401296" y="6388708"/>
                  <a:ext cx="683212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69C062E8-5667-4991-9B8A-906333EC6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296" y="6388708"/>
                  <a:ext cx="6832122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981" t="-3279" b="-34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CEE23B-CB41-40E8-AD5D-32DBC18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23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22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10314" y="2426154"/>
            <a:ext cx="3911675" cy="278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D1D1A037-09F2-43B6-9627-F178368573D0}"/>
              </a:ext>
            </a:extLst>
          </p:cNvPr>
          <p:cNvGrpSpPr/>
          <p:nvPr/>
        </p:nvGrpSpPr>
        <p:grpSpPr>
          <a:xfrm>
            <a:off x="219961" y="2512146"/>
            <a:ext cx="11920028" cy="3776783"/>
            <a:chOff x="219961" y="2512146"/>
            <a:chExt cx="11920028" cy="3776783"/>
          </a:xfrm>
        </p:grpSpPr>
        <p:sp>
          <p:nvSpPr>
            <p:cNvPr id="10" name="文本框 9"/>
            <p:cNvSpPr txBox="1"/>
            <p:nvPr/>
          </p:nvSpPr>
          <p:spPr>
            <a:xfrm>
              <a:off x="219961" y="251214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【</a:t>
              </a:r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</a:rPr>
                <a:t>解</a:t>
              </a: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】</a:t>
              </a:r>
              <a:endParaRPr lang="zh-CN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1125718" y="2512146"/>
                  <a:ext cx="4136069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2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设起落传感器分别为：</a:t>
                  </a:r>
                  <a14:m>
                    <m:oMath xmlns:m="http://schemas.openxmlformats.org/officeDocument/2006/math">
                      <m:r>
                        <a:rPr lang="en-US" altLang="zh-CN" sz="2200" b="1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𝑨</m:t>
                      </m:r>
                      <m:r>
                        <a:rPr lang="zh-CN" altLang="en-US" sz="220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、</m:t>
                      </m:r>
                      <m:r>
                        <a:rPr lang="en-US" altLang="zh-CN" sz="2200" b="1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𝑩</m:t>
                      </m:r>
                      <m:r>
                        <a:rPr lang="zh-CN" altLang="en-US" sz="220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、</m:t>
                      </m:r>
                      <m:r>
                        <a:rPr lang="en-US" altLang="zh-CN" sz="2200" b="1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𝑪</m:t>
                      </m:r>
                    </m:oMath>
                  </a14:m>
                  <a:endParaRPr lang="zh-CN" altLang="en-US" sz="2200" b="1" i="1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718" y="2512146"/>
                  <a:ext cx="4136069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1917" t="-14085" b="-239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1611673" y="3035628"/>
                  <a:ext cx="344979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2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起落架放下：各传感器</a:t>
                  </a:r>
                  <a14:m>
                    <m:oMath xmlns:m="http://schemas.openxmlformats.org/officeDocument/2006/math">
                      <m:r>
                        <a:rPr lang="en-US" altLang="zh-CN" sz="2200" b="1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sz="2200" b="0" i="0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0</m:t>
                      </m:r>
                    </m:oMath>
                  </a14:m>
                  <a:endParaRPr lang="zh-CN" altLang="en-US" sz="2200" b="1" i="1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673" y="3035628"/>
                  <a:ext cx="3449791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2297" t="-14085" b="-225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1611673" y="3487164"/>
                  <a:ext cx="344979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2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起落架收回：各传感器</a:t>
                  </a:r>
                  <a14:m>
                    <m:oMath xmlns:m="http://schemas.openxmlformats.org/officeDocument/2006/math">
                      <m:r>
                        <a:rPr lang="en-US" altLang="zh-CN" sz="2200" b="1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=1</m:t>
                      </m:r>
                    </m:oMath>
                  </a14:m>
                  <a:endParaRPr lang="zh-CN" altLang="en-US" sz="2200" b="1" i="1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673" y="3487164"/>
                  <a:ext cx="3449791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2297" t="-14085" b="-239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文本框 12"/>
            <p:cNvSpPr txBox="1"/>
            <p:nvPr/>
          </p:nvSpPr>
          <p:spPr>
            <a:xfrm>
              <a:off x="371430" y="4345713"/>
              <a:ext cx="41344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dirty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绿灯亮</a:t>
              </a:r>
              <a:r>
                <a:rPr lang="zh-CN" altLang="en-US" sz="2200" dirty="0">
                  <a:latin typeface="楷体" panose="02010609060101010101" pitchFamily="49" charset="-122"/>
                  <a:ea typeface="楷体" panose="02010609060101010101" pitchFamily="49" charset="-122"/>
                </a:rPr>
                <a:t>：三个起落架同时放下。</a:t>
              </a:r>
              <a:endPara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71430" y="4952354"/>
              <a:ext cx="469872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红灯亮</a:t>
              </a:r>
              <a:r>
                <a:rPr lang="zh-CN" altLang="en-US" sz="2200" dirty="0">
                  <a:latin typeface="楷体" panose="02010609060101010101" pitchFamily="49" charset="-122"/>
                  <a:ea typeface="楷体" panose="02010609060101010101" pitchFamily="49" charset="-122"/>
                </a:rPr>
                <a:t>：三个起落架中有一个收回。</a:t>
              </a:r>
              <a:endPara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5034874" y="4413766"/>
                  <a:ext cx="1879232" cy="3701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4874" y="4413766"/>
                  <a:ext cx="1879232" cy="370101"/>
                </a:xfrm>
                <a:prstGeom prst="rect">
                  <a:avLst/>
                </a:prstGeom>
                <a:blipFill>
                  <a:blip r:embed="rId6"/>
                  <a:stretch>
                    <a:fillRect l="-3571" t="-3279" r="-27597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组合 17"/>
            <p:cNvGrpSpPr/>
            <p:nvPr/>
          </p:nvGrpSpPr>
          <p:grpSpPr>
            <a:xfrm>
              <a:off x="5018085" y="5023003"/>
              <a:ext cx="2164567" cy="370101"/>
              <a:chOff x="5165566" y="4982746"/>
              <a:chExt cx="2164567" cy="3701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5165566" y="4982746"/>
                    <a:ext cx="2164567" cy="37010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65566" y="4982746"/>
                    <a:ext cx="2164567" cy="3701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817" r="-2817"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接连接符 16"/>
              <p:cNvCxnSpPr/>
              <p:nvPr/>
            </p:nvCxnSpPr>
            <p:spPr>
              <a:xfrm>
                <a:off x="5990742" y="4994247"/>
                <a:ext cx="1332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893B115-4921-43E3-8435-57163B99C283}"/>
                </a:ext>
              </a:extLst>
            </p:cNvPr>
            <p:cNvSpPr txBox="1"/>
            <p:nvPr/>
          </p:nvSpPr>
          <p:spPr>
            <a:xfrm>
              <a:off x="485837" y="5888819"/>
              <a:ext cx="116541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【</a:t>
              </a:r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</a:rPr>
                <a:t>注</a:t>
              </a: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】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例</a:t>
              </a: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7~9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逻辑表达式是通过对设计需求的分析直接列出的（不通过真值表，也不通过简化真值表）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29C0A5C-45EB-4DC0-A72F-570F4FF681FE}"/>
              </a:ext>
            </a:extLst>
          </p:cNvPr>
          <p:cNvSpPr txBox="1"/>
          <p:nvPr/>
        </p:nvSpPr>
        <p:spPr>
          <a:xfrm>
            <a:off x="0" y="0"/>
            <a:ext cx="12192000" cy="2061398"/>
          </a:xfrm>
          <a:prstGeom prst="rect">
            <a:avLst/>
          </a:prstGeom>
          <a:solidFill>
            <a:srgbClr val="DEEBF7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9】</a:t>
            </a:r>
            <a:r>
              <a:rPr lang="zh-CN" altLang="en-US" sz="2000" dirty="0"/>
              <a:t>一架飞机的监视部件，其逻辑电路要求飞机着陆之前指示三个起落架所处的状态：</a:t>
            </a:r>
            <a:br>
              <a:rPr lang="en-US" altLang="zh-CN" sz="2000" dirty="0"/>
            </a:br>
            <a:r>
              <a:rPr lang="zh-CN" altLang="en-US" sz="2000" dirty="0"/>
              <a:t>某个起落架放下时，传感器产生一个低电平；</a:t>
            </a:r>
            <a:br>
              <a:rPr lang="en-US" altLang="zh-CN" sz="2000" dirty="0"/>
            </a:br>
            <a:r>
              <a:rPr lang="zh-CN" altLang="en-US" sz="2000" dirty="0"/>
              <a:t>某个起落架回收时，传感器产生一个高电平。</a:t>
            </a:r>
            <a:br>
              <a:rPr lang="en-US" altLang="zh-CN" sz="2000" dirty="0"/>
            </a:br>
            <a:r>
              <a:rPr lang="zh-CN" altLang="en-US" sz="2000" dirty="0"/>
              <a:t>当驾驶员按下“起落架放下”开关准备着陆时，如果三个起落架同时放下，则绿色指示灯闪亮，飞机可以降落；</a:t>
            </a:r>
            <a:br>
              <a:rPr lang="en-US" altLang="zh-CN" sz="2000" dirty="0"/>
            </a:br>
            <a:r>
              <a:rPr lang="zh-CN" altLang="en-US" sz="2000" dirty="0"/>
              <a:t>如果三个起落架中任何一个未放下，则红色指示灯闪亮，警告驾驶员不能降落。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85A5B59-A8CE-4E19-AD75-ADEE183C485C}"/>
              </a:ext>
            </a:extLst>
          </p:cNvPr>
          <p:cNvGrpSpPr/>
          <p:nvPr/>
        </p:nvGrpSpPr>
        <p:grpSpPr>
          <a:xfrm>
            <a:off x="7054745" y="2426154"/>
            <a:ext cx="4362396" cy="2526202"/>
            <a:chOff x="7054745" y="2426154"/>
            <a:chExt cx="4362396" cy="2526202"/>
          </a:xfrm>
        </p:grpSpPr>
        <p:sp>
          <p:nvSpPr>
            <p:cNvPr id="21" name="圆角矩形 18">
              <a:extLst>
                <a:ext uri="{FF2B5EF4-FFF2-40B4-BE49-F238E27FC236}">
                  <a16:creationId xmlns:a16="http://schemas.microsoft.com/office/drawing/2014/main" id="{8F14E365-4C5C-451C-A9B0-F68169767AB4}"/>
                </a:ext>
              </a:extLst>
            </p:cNvPr>
            <p:cNvSpPr/>
            <p:nvPr/>
          </p:nvSpPr>
          <p:spPr>
            <a:xfrm>
              <a:off x="10629262" y="2426154"/>
              <a:ext cx="787879" cy="131195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曲线连接符 15">
              <a:extLst>
                <a:ext uri="{FF2B5EF4-FFF2-40B4-BE49-F238E27FC236}">
                  <a16:creationId xmlns:a16="http://schemas.microsoft.com/office/drawing/2014/main" id="{00D1A3C5-9AAF-40F5-8A12-14641212411F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16200000" flipH="1" flipV="1">
              <a:off x="7775873" y="1705026"/>
              <a:ext cx="2526202" cy="3968457"/>
            </a:xfrm>
            <a:prstGeom prst="curvedConnector4">
              <a:avLst>
                <a:gd name="adj1" fmla="val -9049"/>
                <a:gd name="adj2" fmla="val 97330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B8A5190-FC0C-4720-963A-AC44772D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24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53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0" y="1370310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</a:rPr>
              <a:t>解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</a:rPr>
              <a:t>】</a:t>
            </a:r>
            <a:endParaRPr lang="zh-CN" alt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标题 2">
                <a:extLst>
                  <a:ext uri="{FF2B5EF4-FFF2-40B4-BE49-F238E27FC236}">
                    <a16:creationId xmlns:a16="http://schemas.microsoft.com/office/drawing/2014/main" id="{38E0449C-3CD4-4F5F-8754-53981FDD9F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3187"/>
                <a:ext cx="12192000" cy="1323031"/>
              </a:xfrm>
            </p:spPr>
            <p:txBody>
              <a:bodyPr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3200" b="1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【</a:t>
                </a:r>
                <a:r>
                  <a:rPr lang="zh-CN" altLang="en-US" sz="3200" b="1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CN" sz="3200" b="1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10】</a:t>
                </a:r>
                <a:r>
                  <a:rPr lang="zh-CN" altLang="en-US" sz="32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用</a:t>
                </a:r>
                <a:r>
                  <a:rPr lang="zh-CN" altLang="en-US" sz="3200" b="1" dirty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与非门</a:t>
                </a:r>
                <a:r>
                  <a:rPr lang="zh-CN" altLang="en-US" sz="32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设计一个判别电路，</a:t>
                </a:r>
                <a:br>
                  <a:rPr lang="en-US" altLang="zh-CN" sz="32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zh-CN" altLang="en-US" sz="32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判别</a:t>
                </a:r>
                <a:r>
                  <a:rPr lang="en-US" altLang="zh-CN" sz="32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8421BCD</a:t>
                </a:r>
                <a:r>
                  <a:rPr lang="zh-CN" altLang="en-US" sz="32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码十进制的值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zh-CN" altLang="en-US" sz="32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标题 2">
                <a:extLst>
                  <a:ext uri="{FF2B5EF4-FFF2-40B4-BE49-F238E27FC236}">
                    <a16:creationId xmlns:a16="http://schemas.microsoft.com/office/drawing/2014/main" id="{38E0449C-3CD4-4F5F-8754-53981FDD9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187"/>
                <a:ext cx="12192000" cy="1323031"/>
              </a:xfrm>
              <a:blipFill>
                <a:blip r:embed="rId2"/>
                <a:stretch>
                  <a:fillRect t="-922" b="-11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4CA8EBA4-F45D-4447-8528-C8D546C514DC}"/>
              </a:ext>
            </a:extLst>
          </p:cNvPr>
          <p:cNvSpPr txBox="1"/>
          <p:nvPr/>
        </p:nvSpPr>
        <p:spPr>
          <a:xfrm>
            <a:off x="9403852" y="82787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利用任意项简化逻辑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表格 5">
                <a:extLst>
                  <a:ext uri="{FF2B5EF4-FFF2-40B4-BE49-F238E27FC236}">
                    <a16:creationId xmlns:a16="http://schemas.microsoft.com/office/drawing/2014/main" id="{9295B308-F7E8-4B98-8D1B-0A886BB918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391591"/>
                  </p:ext>
                </p:extLst>
              </p:nvPr>
            </p:nvGraphicFramePr>
            <p:xfrm>
              <a:off x="517605" y="1997075"/>
              <a:ext cx="3090500" cy="472440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618100">
                      <a:extLst>
                        <a:ext uri="{9D8B030D-6E8A-4147-A177-3AD203B41FA5}">
                          <a16:colId xmlns:a16="http://schemas.microsoft.com/office/drawing/2014/main" val="1964055114"/>
                        </a:ext>
                      </a:extLst>
                    </a:gridCol>
                    <a:gridCol w="618100">
                      <a:extLst>
                        <a:ext uri="{9D8B030D-6E8A-4147-A177-3AD203B41FA5}">
                          <a16:colId xmlns:a16="http://schemas.microsoft.com/office/drawing/2014/main" val="283102623"/>
                        </a:ext>
                      </a:extLst>
                    </a:gridCol>
                    <a:gridCol w="618100">
                      <a:extLst>
                        <a:ext uri="{9D8B030D-6E8A-4147-A177-3AD203B41FA5}">
                          <a16:colId xmlns:a16="http://schemas.microsoft.com/office/drawing/2014/main" val="417494133"/>
                        </a:ext>
                      </a:extLst>
                    </a:gridCol>
                    <a:gridCol w="618100">
                      <a:extLst>
                        <a:ext uri="{9D8B030D-6E8A-4147-A177-3AD203B41FA5}">
                          <a16:colId xmlns:a16="http://schemas.microsoft.com/office/drawing/2014/main" val="3593062972"/>
                        </a:ext>
                      </a:extLst>
                    </a:gridCol>
                    <a:gridCol w="618100">
                      <a:extLst>
                        <a:ext uri="{9D8B030D-6E8A-4147-A177-3AD203B41FA5}">
                          <a16:colId xmlns:a16="http://schemas.microsoft.com/office/drawing/2014/main" val="1929026907"/>
                        </a:ext>
                      </a:extLst>
                    </a:gridCol>
                  </a:tblGrid>
                  <a:tr h="2881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dirty="0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dirty="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dirty="0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dirty="0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dirty="0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89953754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3775224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1686065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574537000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20317779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77862359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063213912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636051700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15756788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061694562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0004450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216019261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…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…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51931450"/>
                      </a:ext>
                    </a:extLst>
                  </a:tr>
                  <a:tr h="2641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3461007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表格 5">
                <a:extLst>
                  <a:ext uri="{FF2B5EF4-FFF2-40B4-BE49-F238E27FC236}">
                    <a16:creationId xmlns:a16="http://schemas.microsoft.com/office/drawing/2014/main" id="{9295B308-F7E8-4B98-8D1B-0A886BB918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391591"/>
                  </p:ext>
                </p:extLst>
              </p:nvPr>
            </p:nvGraphicFramePr>
            <p:xfrm>
              <a:off x="517605" y="1997075"/>
              <a:ext cx="3090500" cy="472440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618100">
                      <a:extLst>
                        <a:ext uri="{9D8B030D-6E8A-4147-A177-3AD203B41FA5}">
                          <a16:colId xmlns:a16="http://schemas.microsoft.com/office/drawing/2014/main" val="1964055114"/>
                        </a:ext>
                      </a:extLst>
                    </a:gridCol>
                    <a:gridCol w="618100">
                      <a:extLst>
                        <a:ext uri="{9D8B030D-6E8A-4147-A177-3AD203B41FA5}">
                          <a16:colId xmlns:a16="http://schemas.microsoft.com/office/drawing/2014/main" val="283102623"/>
                        </a:ext>
                      </a:extLst>
                    </a:gridCol>
                    <a:gridCol w="618100">
                      <a:extLst>
                        <a:ext uri="{9D8B030D-6E8A-4147-A177-3AD203B41FA5}">
                          <a16:colId xmlns:a16="http://schemas.microsoft.com/office/drawing/2014/main" val="417494133"/>
                        </a:ext>
                      </a:extLst>
                    </a:gridCol>
                    <a:gridCol w="618100">
                      <a:extLst>
                        <a:ext uri="{9D8B030D-6E8A-4147-A177-3AD203B41FA5}">
                          <a16:colId xmlns:a16="http://schemas.microsoft.com/office/drawing/2014/main" val="3593062972"/>
                        </a:ext>
                      </a:extLst>
                    </a:gridCol>
                    <a:gridCol w="618100">
                      <a:extLst>
                        <a:ext uri="{9D8B030D-6E8A-4147-A177-3AD203B41FA5}">
                          <a16:colId xmlns:a16="http://schemas.microsoft.com/office/drawing/2014/main" val="192902690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667" r="-399020" b="-1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990" t="-1667" r="-302970" b="-1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99020" t="-1667" r="-200000" b="-1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1980" t="-1667" r="-101980" b="-1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98039" t="-1667" r="-980" b="-12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995375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37752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2168606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574537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2031777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67786235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06321391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6360517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61575678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06169456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00044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/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98039" t="-1112727" r="-980" b="-2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01926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…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…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519314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accent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98039" t="-1312727" r="-980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610073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78B62F66-01D1-49F0-AE74-BDB443EF521E}"/>
              </a:ext>
            </a:extLst>
          </p:cNvPr>
          <p:cNvGrpSpPr/>
          <p:nvPr/>
        </p:nvGrpSpPr>
        <p:grpSpPr>
          <a:xfrm>
            <a:off x="3866791" y="1757269"/>
            <a:ext cx="7350126" cy="983834"/>
            <a:chOff x="3866791" y="1757269"/>
            <a:chExt cx="7350126" cy="9838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AAF80190-92A6-4B84-BEC2-7B07741EB804}"/>
                    </a:ext>
                  </a:extLst>
                </p:cNvPr>
                <p:cNvSpPr txBox="1"/>
                <p:nvPr/>
              </p:nvSpPr>
              <p:spPr>
                <a:xfrm>
                  <a:off x="3866791" y="1757269"/>
                  <a:ext cx="7229357" cy="4001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5,6,7,8,9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600" b="0" i="1" smtClean="0"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10,11,12,13,14,15</m:t>
                            </m:r>
                          </m:e>
                        </m:d>
                      </m:oMath>
                    </m:oMathPara>
                  </a14:m>
                  <a:endParaRPr lang="zh-CN" altLang="en-US" sz="2600" i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AAF80190-92A6-4B84-BEC2-7B07741EB8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6791" y="1757269"/>
                  <a:ext cx="7229357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9B7E91F-D4AB-45BD-A660-36389D720D21}"/>
                    </a:ext>
                  </a:extLst>
                </p:cNvPr>
                <p:cNvSpPr txBox="1"/>
                <p:nvPr/>
              </p:nvSpPr>
              <p:spPr>
                <a:xfrm>
                  <a:off x="3987560" y="2321886"/>
                  <a:ext cx="7229357" cy="4192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𝐵𝐷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𝐵𝐷</m:t>
                                </m:r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𝐵𝐶</m:t>
                                </m:r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𝐵𝐷</m:t>
                                </m:r>
                              </m:e>
                            </m:acc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𝐵𝐶</m:t>
                                </m:r>
                              </m:e>
                            </m:acc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zh-CN" altLang="en-US" sz="2000" i="1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99B7E91F-D4AB-45BD-A660-36389D720D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7560" y="2321886"/>
                  <a:ext cx="7229357" cy="41921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3" name="Picture 8">
            <a:extLst>
              <a:ext uri="{FF2B5EF4-FFF2-40B4-BE49-F238E27FC236}">
                <a16:creationId xmlns:a16="http://schemas.microsoft.com/office/drawing/2014/main" id="{C545E421-37A6-4B42-A7A0-201E3A3EB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18288" y="3799672"/>
            <a:ext cx="3926238" cy="186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0C3ECDA6-C68C-441E-84AE-667521582C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2630659"/>
                  </p:ext>
                </p:extLst>
              </p:nvPr>
            </p:nvGraphicFramePr>
            <p:xfrm>
              <a:off x="4034864" y="3152540"/>
              <a:ext cx="3384104" cy="27798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225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/>
                                  </a:rPr>
                                  <m:t>𝑨𝑩</m:t>
                                </m:r>
                                <m:r>
                                  <a:rPr lang="en-US" altLang="zh-CN" sz="2800" b="1" i="1" baseline="30000" smtClean="0">
                                    <a:latin typeface="Cambria Math"/>
                                  </a:rPr>
                                  <m:t>𝑪𝑫</m:t>
                                </m:r>
                              </m:oMath>
                            </m:oMathPara>
                          </a14:m>
                          <a:endParaRPr lang="zh-CN" altLang="en-US" sz="2000" b="1" baseline="30000"/>
                        </a:p>
                      </a:txBody>
                      <a:tcPr anchor="ctr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00</a:t>
                          </a:r>
                          <a:endParaRPr lang="zh-CN" altLang="en-US" sz="20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01</a:t>
                          </a:r>
                          <a:endParaRPr lang="zh-CN" altLang="en-US" sz="20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</a:t>
                          </a:r>
                          <a:endParaRPr lang="zh-CN" altLang="en-US" sz="20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endParaRPr lang="zh-CN" altLang="en-US" sz="20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/>
                            <a:t>00</a:t>
                          </a:r>
                          <a:endParaRPr lang="zh-CN" altLang="en-US" sz="200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/>
                            <a:t>01</a:t>
                          </a:r>
                          <a:endParaRPr lang="zh-CN" altLang="en-US" sz="200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5</a:t>
                          </a:r>
                          <a:endParaRPr lang="zh-CN" alt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7</a:t>
                          </a:r>
                          <a:endParaRPr lang="zh-CN" alt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6</a:t>
                          </a:r>
                          <a:endParaRPr lang="zh-CN" alt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3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/>
                            <a:t>11</a:t>
                          </a:r>
                          <a:endParaRPr lang="zh-CN" altLang="en-US" sz="200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CN" altLang="en-US" sz="24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CN" altLang="en-US" sz="24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CN" altLang="en-US" sz="24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CN" altLang="en-US" sz="2400" b="0" i="1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3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/>
                            <a:t>10</a:t>
                          </a:r>
                          <a:endParaRPr lang="zh-CN" altLang="en-US" sz="200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8</a:t>
                          </a:r>
                          <a:endParaRPr lang="zh-CN" alt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9</a:t>
                          </a:r>
                          <a:endParaRPr lang="zh-CN" alt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0C3ECDA6-C68C-441E-84AE-667521582C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2630659"/>
                  </p:ext>
                </p:extLst>
              </p:nvPr>
            </p:nvGraphicFramePr>
            <p:xfrm>
              <a:off x="4034864" y="3152540"/>
              <a:ext cx="3384104" cy="27798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2257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12"/>
                          <a:stretch>
                            <a:fillRect t="-980" r="-262987" b="-36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00</a:t>
                          </a:r>
                          <a:endParaRPr lang="zh-CN" altLang="en-US" sz="20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01</a:t>
                          </a:r>
                          <a:endParaRPr lang="zh-CN" altLang="en-US" sz="20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</a:t>
                          </a:r>
                          <a:endParaRPr lang="zh-CN" altLang="en-US" sz="20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endParaRPr lang="zh-CN" altLang="en-US" sz="20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/>
                            <a:t>00</a:t>
                          </a:r>
                          <a:endParaRPr lang="zh-CN" altLang="en-US" sz="200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/>
                            <a:t>01</a:t>
                          </a:r>
                          <a:endParaRPr lang="zh-CN" altLang="en-US" sz="200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5</a:t>
                          </a:r>
                          <a:endParaRPr lang="zh-CN" alt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7</a:t>
                          </a:r>
                          <a:endParaRPr lang="zh-CN" alt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6</a:t>
                          </a:r>
                          <a:endParaRPr lang="zh-CN" alt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3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/>
                            <a:t>11</a:t>
                          </a:r>
                          <a:endParaRPr lang="zh-CN" altLang="en-US" sz="200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52475" t="-319318" r="-300990" b="-11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52475" t="-319318" r="-200990" b="-11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56000" t="-319318" r="-103000" b="-119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451485" t="-319318" r="-1980" b="-119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393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/>
                            <a:t>10</a:t>
                          </a:r>
                          <a:endParaRPr lang="zh-CN" altLang="en-US" sz="200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8</a:t>
                          </a:r>
                          <a:endParaRPr lang="zh-CN" alt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9</a:t>
                          </a:r>
                          <a:endParaRPr lang="zh-CN" alt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56000" t="-414607" r="-103000" b="-17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451485" t="-414607" r="-1980" b="-179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圆角矩形 11">
            <a:extLst>
              <a:ext uri="{FF2B5EF4-FFF2-40B4-BE49-F238E27FC236}">
                <a16:creationId xmlns:a16="http://schemas.microsoft.com/office/drawing/2014/main" id="{E12DA945-24D4-4845-B5AF-6855BB0469EB}"/>
              </a:ext>
            </a:extLst>
          </p:cNvPr>
          <p:cNvSpPr/>
          <p:nvPr/>
        </p:nvSpPr>
        <p:spPr>
          <a:xfrm>
            <a:off x="5074143" y="4911305"/>
            <a:ext cx="2211280" cy="942545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11">
            <a:extLst>
              <a:ext uri="{FF2B5EF4-FFF2-40B4-BE49-F238E27FC236}">
                <a16:creationId xmlns:a16="http://schemas.microsoft.com/office/drawing/2014/main" id="{7D0638BA-D36C-4DE3-B5A5-1969536E3EFF}"/>
              </a:ext>
            </a:extLst>
          </p:cNvPr>
          <p:cNvSpPr/>
          <p:nvPr/>
        </p:nvSpPr>
        <p:spPr>
          <a:xfrm>
            <a:off x="5634859" y="4410974"/>
            <a:ext cx="1092721" cy="942545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11">
            <a:extLst>
              <a:ext uri="{FF2B5EF4-FFF2-40B4-BE49-F238E27FC236}">
                <a16:creationId xmlns:a16="http://schemas.microsoft.com/office/drawing/2014/main" id="{B244779C-626C-4ED0-9266-0B78B3A4993A}"/>
              </a:ext>
            </a:extLst>
          </p:cNvPr>
          <p:cNvSpPr/>
          <p:nvPr/>
        </p:nvSpPr>
        <p:spPr>
          <a:xfrm>
            <a:off x="6282477" y="4346031"/>
            <a:ext cx="1092721" cy="942545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873F16B-AE33-4DF2-982A-8C7EADF6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25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8A1FFD-310C-A84A-5505-1BDDFF307E85}"/>
              </a:ext>
            </a:extLst>
          </p:cNvPr>
          <p:cNvSpPr txBox="1"/>
          <p:nvPr/>
        </p:nvSpPr>
        <p:spPr>
          <a:xfrm>
            <a:off x="137353" y="2348262"/>
            <a:ext cx="333746" cy="346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3000"/>
              </a:lnSpc>
            </a:pPr>
            <a:r>
              <a:rPr lang="en-US" altLang="zh-CN" sz="21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lnSpc>
                <a:spcPct val="103000"/>
              </a:lnSpc>
            </a:pPr>
            <a:r>
              <a:rPr lang="en-US" altLang="zh-CN" sz="21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lnSpc>
                <a:spcPct val="103000"/>
              </a:lnSpc>
            </a:pPr>
            <a:r>
              <a:rPr lang="en-US" altLang="zh-CN" sz="21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03000"/>
              </a:lnSpc>
            </a:pPr>
            <a:r>
              <a:rPr lang="en-US" altLang="zh-CN" sz="21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03000"/>
              </a:lnSpc>
            </a:pPr>
            <a:r>
              <a:rPr lang="en-US" altLang="zh-CN" sz="21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>
              <a:lnSpc>
                <a:spcPct val="103000"/>
              </a:lnSpc>
            </a:pPr>
            <a:r>
              <a:rPr lang="en-US" altLang="zh-CN" sz="21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03000"/>
              </a:lnSpc>
            </a:pPr>
            <a:r>
              <a:rPr lang="en-US" altLang="zh-CN" sz="21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pPr>
              <a:lnSpc>
                <a:spcPct val="103000"/>
              </a:lnSpc>
            </a:pPr>
            <a:r>
              <a:rPr lang="en-US" altLang="zh-CN" sz="21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  <a:p>
            <a:pPr>
              <a:lnSpc>
                <a:spcPct val="103000"/>
              </a:lnSpc>
            </a:pPr>
            <a:r>
              <a:rPr lang="en-US" altLang="zh-CN" sz="21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  <a:p>
            <a:pPr>
              <a:lnSpc>
                <a:spcPct val="103000"/>
              </a:lnSpc>
            </a:pPr>
            <a:r>
              <a:rPr lang="en-US" altLang="zh-CN" sz="21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2100" i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60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 animBg="1"/>
      <p:bldP spid="26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00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11】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码变换</a:t>
            </a:r>
            <a:endParaRPr lang="en-US" altLang="zh-CN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365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23979" y="1836792"/>
            <a:ext cx="7144041" cy="470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1"/>
          <p:cNvSpPr>
            <a:spLocks noGrp="1"/>
          </p:cNvSpPr>
          <p:nvPr>
            <p:ph idx="4294967295"/>
          </p:nvPr>
        </p:nvSpPr>
        <p:spPr>
          <a:xfrm>
            <a:off x="3548332" y="900000"/>
            <a:ext cx="6918385" cy="616375"/>
          </a:xfrm>
          <a:prstGeom prst="wedgeRectCallout">
            <a:avLst>
              <a:gd name="adj1" fmla="val -1978"/>
              <a:gd name="adj2" fmla="val -69990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dirty="0"/>
              <a:t>使两个使用不同二进制代码系统协调工作的电路。</a:t>
            </a:r>
            <a:endParaRPr lang="en-US" altLang="zh-CN" sz="2400" dirty="0"/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A9D4B8B8-F743-4C7E-A1DF-B7FD2FEA54F9}"/>
              </a:ext>
            </a:extLst>
          </p:cNvPr>
          <p:cNvSpPr txBox="1">
            <a:spLocks/>
          </p:cNvSpPr>
          <p:nvPr/>
        </p:nvSpPr>
        <p:spPr>
          <a:xfrm>
            <a:off x="411191" y="3923994"/>
            <a:ext cx="1831677" cy="61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  <a:r>
              <a:rPr lang="en-US" altLang="zh-CN" dirty="0"/>
              <a:t>: </a:t>
            </a:r>
            <a:r>
              <a:rPr lang="zh-CN" altLang="en-US" b="1" dirty="0"/>
              <a:t>原码</a:t>
            </a:r>
            <a:endParaRPr lang="en-US" altLang="zh-CN" dirty="0"/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2C7A7795-8CCB-4E09-A276-5692F67BE971}"/>
              </a:ext>
            </a:extLst>
          </p:cNvPr>
          <p:cNvSpPr txBox="1">
            <a:spLocks/>
          </p:cNvSpPr>
          <p:nvPr/>
        </p:nvSpPr>
        <p:spPr>
          <a:xfrm>
            <a:off x="9601198" y="3923994"/>
            <a:ext cx="2355013" cy="61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  <a:r>
              <a:rPr lang="en-US" altLang="zh-CN" dirty="0"/>
              <a:t>: </a:t>
            </a:r>
            <a:r>
              <a:rPr lang="zh-CN" altLang="en-US" b="1" dirty="0"/>
              <a:t>目标码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D3B46C1-FF56-4D45-9D4B-0B6F08DE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26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8628EE-D754-42C7-82BF-FD7A0EF1701F}"/>
              </a:ext>
            </a:extLst>
          </p:cNvPr>
          <p:cNvSpPr txBox="1"/>
          <p:nvPr/>
        </p:nvSpPr>
        <p:spPr>
          <a:xfrm>
            <a:off x="2272263" y="2975893"/>
            <a:ext cx="333746" cy="3462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3000"/>
              </a:lnSpc>
            </a:pPr>
            <a:r>
              <a:rPr lang="en-US" altLang="zh-CN" sz="21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lnSpc>
                <a:spcPct val="103000"/>
              </a:lnSpc>
            </a:pPr>
            <a:r>
              <a:rPr lang="en-US" altLang="zh-CN" sz="21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lnSpc>
                <a:spcPct val="103000"/>
              </a:lnSpc>
            </a:pPr>
            <a:r>
              <a:rPr lang="en-US" altLang="zh-CN" sz="21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03000"/>
              </a:lnSpc>
            </a:pPr>
            <a:r>
              <a:rPr lang="en-US" altLang="zh-CN" sz="21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03000"/>
              </a:lnSpc>
            </a:pPr>
            <a:r>
              <a:rPr lang="en-US" altLang="zh-CN" sz="21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>
              <a:lnSpc>
                <a:spcPct val="103000"/>
              </a:lnSpc>
            </a:pPr>
            <a:r>
              <a:rPr lang="en-US" altLang="zh-CN" sz="21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03000"/>
              </a:lnSpc>
            </a:pPr>
            <a:r>
              <a:rPr lang="en-US" altLang="zh-CN" sz="21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pPr>
              <a:lnSpc>
                <a:spcPct val="103000"/>
              </a:lnSpc>
            </a:pPr>
            <a:r>
              <a:rPr lang="en-US" altLang="zh-CN" sz="21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  <a:p>
            <a:pPr>
              <a:lnSpc>
                <a:spcPct val="103000"/>
              </a:lnSpc>
            </a:pPr>
            <a:r>
              <a:rPr lang="en-US" altLang="zh-CN" sz="21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  <a:p>
            <a:pPr>
              <a:lnSpc>
                <a:spcPct val="103000"/>
              </a:lnSpc>
            </a:pPr>
            <a:r>
              <a:rPr lang="en-US" altLang="zh-CN" sz="21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2100" i="1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0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78" name="Picture 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" y="1487907"/>
            <a:ext cx="4664585" cy="186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12192000" cy="900000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11】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码变换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化简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93019" y="3478970"/>
                <a:ext cx="314784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/>
                        </a:rPr>
                        <m:t>𝒘</m:t>
                      </m:r>
                      <m:r>
                        <a:rPr lang="en-US" altLang="zh-CN" sz="2800" b="1" i="1">
                          <a:latin typeface="Cambria Math"/>
                        </a:rPr>
                        <m:t>=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altLang="zh-CN" sz="2800" b="1" i="1">
                          <a:latin typeface="Cambria Math"/>
                        </a:rPr>
                        <m:t>+</m:t>
                      </m:r>
                      <m:r>
                        <a:rPr lang="en-US" altLang="zh-CN" sz="2800" b="1" i="1">
                          <a:solidFill>
                            <a:srgbClr val="0070C0"/>
                          </a:solidFill>
                          <a:latin typeface="Cambria Math"/>
                        </a:rPr>
                        <m:t>𝑩𝑪</m:t>
                      </m:r>
                      <m:r>
                        <a:rPr lang="en-US" altLang="zh-CN" sz="2800" b="1" i="1">
                          <a:latin typeface="Cambria Math"/>
                        </a:rPr>
                        <m:t>+</m:t>
                      </m:r>
                      <m:r>
                        <a:rPr lang="en-US" altLang="zh-CN" sz="2800" b="1" i="1">
                          <a:solidFill>
                            <a:srgbClr val="00B050"/>
                          </a:solidFill>
                          <a:latin typeface="Cambria Math"/>
                        </a:rPr>
                        <m:t>𝑩𝑫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019" y="3478970"/>
                <a:ext cx="314784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92">
            <a:extLst>
              <a:ext uri="{FF2B5EF4-FFF2-40B4-BE49-F238E27FC236}">
                <a16:creationId xmlns:a16="http://schemas.microsoft.com/office/drawing/2014/main" id="{13AC0188-6FDA-4463-B059-B6B29E3C4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96" y="1692578"/>
            <a:ext cx="5216504" cy="1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">
                <a:extLst>
                  <a:ext uri="{FF2B5EF4-FFF2-40B4-BE49-F238E27FC236}">
                    <a16:creationId xmlns:a16="http://schemas.microsoft.com/office/drawing/2014/main" id="{382C9317-04F9-49C4-A2E5-288F6034057D}"/>
                  </a:ext>
                </a:extLst>
              </p:cNvPr>
              <p:cNvSpPr txBox="1"/>
              <p:nvPr/>
            </p:nvSpPr>
            <p:spPr>
              <a:xfrm>
                <a:off x="7036449" y="3478970"/>
                <a:ext cx="3582263" cy="52411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𝒙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altLang="zh-CN" sz="2800" b="1" i="1">
                          <a:solidFill>
                            <a:srgbClr val="00B050"/>
                          </a:solidFill>
                          <a:latin typeface="Cambria Math"/>
                        </a:rPr>
                        <m:t>𝑪</m:t>
                      </m:r>
                      <m:r>
                        <a:rPr lang="en-US" altLang="zh-CN" sz="2800" b="1" i="1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altLang="zh-CN" sz="2800" b="1" i="1">
                          <a:solidFill>
                            <a:srgbClr val="0070C0"/>
                          </a:solidFill>
                          <a:latin typeface="Cambria Math"/>
                        </a:rPr>
                        <m:t>𝑫</m:t>
                      </m:r>
                      <m:r>
                        <a:rPr lang="en-US" altLang="zh-CN" sz="2800" b="1" i="1">
                          <a:latin typeface="Cambria Math"/>
                        </a:rPr>
                        <m:t>+</m:t>
                      </m:r>
                      <m:r>
                        <a:rPr lang="en-US" altLang="zh-CN" sz="2800" b="1" i="1">
                          <a:solidFill>
                            <a:srgbClr val="FF0000"/>
                          </a:solidFill>
                          <a:latin typeface="Cambria Math"/>
                        </a:rPr>
                        <m:t>𝑩</m:t>
                      </m:r>
                      <m:acc>
                        <m:accPr>
                          <m:chr m:val="̅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1">
                <a:extLst>
                  <a:ext uri="{FF2B5EF4-FFF2-40B4-BE49-F238E27FC236}">
                    <a16:creationId xmlns:a16="http://schemas.microsoft.com/office/drawing/2014/main" id="{382C9317-04F9-49C4-A2E5-288F60340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449" y="3478970"/>
                <a:ext cx="3582263" cy="5241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96">
            <a:extLst>
              <a:ext uri="{FF2B5EF4-FFF2-40B4-BE49-F238E27FC236}">
                <a16:creationId xmlns:a16="http://schemas.microsoft.com/office/drawing/2014/main" id="{D5C9C7B8-A6C6-40E5-AF0D-599382745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53" y="4301914"/>
            <a:ext cx="4912254" cy="1538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736ECDE0-14AC-4438-A758-DB63684C7B16}"/>
                  </a:ext>
                </a:extLst>
              </p:cNvPr>
              <p:cNvSpPr txBox="1"/>
              <p:nvPr/>
            </p:nvSpPr>
            <p:spPr>
              <a:xfrm>
                <a:off x="1771332" y="6056627"/>
                <a:ext cx="2383986" cy="52411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/>
                        </a:rPr>
                        <m:t>𝒚</m:t>
                      </m:r>
                      <m:r>
                        <a:rPr lang="en-US" altLang="zh-CN" sz="2800" b="1" i="1">
                          <a:latin typeface="Cambria Math"/>
                        </a:rPr>
                        <m:t>=</m:t>
                      </m:r>
                      <m:r>
                        <a:rPr lang="en-US" altLang="zh-CN" sz="2800" b="1" i="1">
                          <a:solidFill>
                            <a:srgbClr val="0070C0"/>
                          </a:solidFill>
                          <a:latin typeface="Cambria Math"/>
                        </a:rPr>
                        <m:t>𝑪𝑫</m:t>
                      </m:r>
                      <m:r>
                        <a:rPr lang="en-US" altLang="zh-CN" sz="2800" b="1" i="1">
                          <a:latin typeface="Cambria Math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736ECDE0-14AC-4438-A758-DB63684C7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332" y="6056627"/>
                <a:ext cx="2383986" cy="5241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95">
            <a:extLst>
              <a:ext uri="{FF2B5EF4-FFF2-40B4-BE49-F238E27FC236}">
                <a16:creationId xmlns:a16="http://schemas.microsoft.com/office/drawing/2014/main" id="{AD96C33A-E8B1-4A6A-A380-5F5DF74BE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175" y="4301913"/>
            <a:ext cx="5124573" cy="164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5D4BAD39-25D6-4414-985F-DE441540F712}"/>
                  </a:ext>
                </a:extLst>
              </p:cNvPr>
              <p:cNvSpPr txBox="1"/>
              <p:nvPr/>
            </p:nvSpPr>
            <p:spPr>
              <a:xfrm>
                <a:off x="8530860" y="6056627"/>
                <a:ext cx="1206549" cy="5232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/>
                        </a:rPr>
                        <m:t>𝒛</m:t>
                      </m:r>
                      <m:r>
                        <a:rPr lang="en-US" altLang="zh-CN" sz="2800" b="1" i="1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5D4BAD39-25D6-4414-985F-DE441540F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860" y="6056627"/>
                <a:ext cx="120654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CDFA286-F31A-4139-807D-6548C216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27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4538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00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11】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码变换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电路图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9BAF30-EE8B-41E4-9E45-3D7CEE7A3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464" y="1247490"/>
            <a:ext cx="6544574" cy="5133476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7C57FF-41E5-4960-906F-A06B590F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28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931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B27EE0D-DAD5-4527-B718-6B070835B1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4" r="24638"/>
          <a:stretch/>
        </p:blipFill>
        <p:spPr bwMode="auto">
          <a:xfrm>
            <a:off x="8532499" y="1988841"/>
            <a:ext cx="188545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7095"/>
            <a:ext cx="12192000" cy="900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练习</a:t>
            </a:r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：用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位二进制加法器实现</a:t>
            </a:r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BCD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码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转换为 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余</a:t>
            </a:r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码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566321"/>
              </p:ext>
            </p:extLst>
          </p:nvPr>
        </p:nvGraphicFramePr>
        <p:xfrm>
          <a:off x="1274078" y="1726024"/>
          <a:ext cx="4896544" cy="4079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Y3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560091" y="1195128"/>
            <a:ext cx="9790914" cy="5408854"/>
            <a:chOff x="36090" y="1195127"/>
            <a:chExt cx="9790914" cy="5408854"/>
          </a:xfrm>
        </p:grpSpPr>
        <p:sp>
          <p:nvSpPr>
            <p:cNvPr id="5" name="矩形 4"/>
            <p:cNvSpPr/>
            <p:nvPr/>
          </p:nvSpPr>
          <p:spPr>
            <a:xfrm>
              <a:off x="36090" y="1195127"/>
              <a:ext cx="20136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/>
                <a:t>输入：</a:t>
              </a:r>
              <a:r>
                <a:rPr lang="en-US" altLang="zh-CN" sz="2400" b="1" dirty="0"/>
                <a:t>BCD</a:t>
              </a:r>
              <a:r>
                <a:rPr lang="zh-CN" altLang="en-US" sz="2400" b="1" dirty="0"/>
                <a:t>码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2580768" y="1195127"/>
              <a:ext cx="18854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/>
                <a:t>输出：</a:t>
              </a:r>
              <a:r>
                <a:rPr lang="zh-CN" altLang="en-US" sz="2400" b="1" dirty="0"/>
                <a:t>余</a:t>
              </a:r>
              <a:r>
                <a:rPr lang="en-US" altLang="zh-CN" sz="2400" b="1" dirty="0"/>
                <a:t>3</a:t>
              </a:r>
              <a:r>
                <a:rPr lang="zh-CN" altLang="en-US" sz="2400" b="1" dirty="0"/>
                <a:t>码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59428" y="6080761"/>
                  <a:ext cx="42067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/>
                          </a:rPr>
                          <m:t>=</m:t>
                        </m:r>
                        <m:r>
                          <a:rPr lang="en-US" altLang="zh-CN" sz="2800" i="1">
                            <a:latin typeface="Cambria Math"/>
                          </a:rPr>
                          <m:t>𝐷𝐶𝐵𝐴</m:t>
                        </m:r>
                        <m:r>
                          <a:rPr lang="en-US" altLang="zh-CN" sz="2800" i="1">
                            <a:latin typeface="Cambria Math"/>
                          </a:rPr>
                          <m:t>+0011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28" y="6080761"/>
                  <a:ext cx="4206793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08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5449" y="1988840"/>
              <a:ext cx="3751555" cy="3672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矩形 8"/>
          <p:cNvSpPr/>
          <p:nvPr/>
        </p:nvSpPr>
        <p:spPr>
          <a:xfrm>
            <a:off x="7841606" y="5693187"/>
            <a:ext cx="3267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四位二进制超前进位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全加器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0EBBCB7-1FD1-4C4B-A905-9384258F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29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36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72A9FFF-4815-4CE4-82BD-2B82C687D246}"/>
              </a:ext>
            </a:extLst>
          </p:cNvPr>
          <p:cNvSpPr txBox="1"/>
          <p:nvPr/>
        </p:nvSpPr>
        <p:spPr>
          <a:xfrm>
            <a:off x="385035" y="1237880"/>
            <a:ext cx="4943658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在数字电路中，</a:t>
            </a:r>
            <a:r>
              <a:rPr lang="zh-CN" altLang="en-US" sz="2400" b="1" dirty="0">
                <a:solidFill>
                  <a:srgbClr val="FF0000"/>
                </a:solidFill>
              </a:rPr>
              <a:t>电路</a:t>
            </a:r>
            <a:r>
              <a:rPr lang="zh-CN" altLang="en-US" sz="2400" dirty="0"/>
              <a:t>是一个</a:t>
            </a:r>
            <a:br>
              <a:rPr lang="en-US" altLang="zh-CN" sz="2400" dirty="0"/>
            </a:br>
            <a:r>
              <a:rPr lang="zh-CN" altLang="en-US" sz="2400" dirty="0"/>
              <a:t>可以处理离散值变量的网络。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一个</a:t>
            </a:r>
            <a:r>
              <a:rPr lang="zh-CN" altLang="en-US" sz="2400" b="1" dirty="0"/>
              <a:t>电路</a:t>
            </a:r>
            <a:r>
              <a:rPr lang="zh-CN" altLang="en-US" sz="2400" dirty="0"/>
              <a:t>可看作一个</a:t>
            </a:r>
            <a:r>
              <a:rPr lang="zh-CN" altLang="en-US" sz="2400" b="1" dirty="0"/>
              <a:t>黑盒子</a:t>
            </a:r>
            <a:r>
              <a:rPr lang="zh-CN" altLang="en-US" sz="2400" dirty="0"/>
              <a:t>。</a:t>
            </a:r>
          </a:p>
        </p:txBody>
      </p:sp>
      <p:sp>
        <p:nvSpPr>
          <p:cNvPr id="19" name="标题 2">
            <a:extLst>
              <a:ext uri="{FF2B5EF4-FFF2-40B4-BE49-F238E27FC236}">
                <a16:creationId xmlns:a16="http://schemas.microsoft.com/office/drawing/2014/main" id="{A995D108-36DA-4AA8-BADC-10FBBCD7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000"/>
          </a:xfrm>
        </p:spPr>
        <p:txBody>
          <a:bodyPr/>
          <a:lstStyle/>
          <a:p>
            <a:r>
              <a:rPr lang="zh-CN" altLang="en-US" spc="300" dirty="0"/>
              <a:t>数字逻辑</a:t>
            </a:r>
            <a:r>
              <a:rPr lang="zh-CN" altLang="en-US" b="1" spc="300" dirty="0"/>
              <a:t>电路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B3EE2D9-DE51-4CD7-A5EA-C20C9D7A096A}"/>
              </a:ext>
            </a:extLst>
          </p:cNvPr>
          <p:cNvGrpSpPr/>
          <p:nvPr/>
        </p:nvGrpSpPr>
        <p:grpSpPr>
          <a:xfrm>
            <a:off x="6246246" y="1085463"/>
            <a:ext cx="5377246" cy="1783725"/>
            <a:chOff x="6246246" y="1085463"/>
            <a:chExt cx="5377246" cy="1783725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B1CB303-BA60-4E4B-9E4F-4C5BF6EDCED2}"/>
                </a:ext>
              </a:extLst>
            </p:cNvPr>
            <p:cNvSpPr/>
            <p:nvPr/>
          </p:nvSpPr>
          <p:spPr>
            <a:xfrm>
              <a:off x="7383979" y="1085463"/>
              <a:ext cx="3176956" cy="1783725"/>
            </a:xfrm>
            <a:prstGeom prst="roundRect">
              <a:avLst>
                <a:gd name="adj" fmla="val 8607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93FBB0A-CAFD-40C4-9869-FBF08918D2E2}"/>
                </a:ext>
              </a:extLst>
            </p:cNvPr>
            <p:cNvGrpSpPr/>
            <p:nvPr/>
          </p:nvGrpSpPr>
          <p:grpSpPr>
            <a:xfrm>
              <a:off x="10558497" y="1729552"/>
              <a:ext cx="432000" cy="495546"/>
              <a:chOff x="10215408" y="1908662"/>
              <a:chExt cx="432000" cy="495546"/>
            </a:xfrm>
          </p:grpSpPr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A7AFAE39-0576-4B01-8616-274F0BB5C36B}"/>
                  </a:ext>
                </a:extLst>
              </p:cNvPr>
              <p:cNvCxnSpPr/>
              <p:nvPr/>
            </p:nvCxnSpPr>
            <p:spPr>
              <a:xfrm flipV="1">
                <a:off x="10215408" y="1908662"/>
                <a:ext cx="4320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776326FB-8049-44B9-8B42-E83BA9D36755}"/>
                  </a:ext>
                </a:extLst>
              </p:cNvPr>
              <p:cNvCxnSpPr/>
              <p:nvPr/>
            </p:nvCxnSpPr>
            <p:spPr>
              <a:xfrm flipV="1">
                <a:off x="10215408" y="2404208"/>
                <a:ext cx="4320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B0009DD-B8D0-460A-A1D9-D492FB72AF67}"/>
                </a:ext>
              </a:extLst>
            </p:cNvPr>
            <p:cNvSpPr txBox="1"/>
            <p:nvPr/>
          </p:nvSpPr>
          <p:spPr>
            <a:xfrm flipH="1">
              <a:off x="6246246" y="1561827"/>
              <a:ext cx="5807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E019BD6-31CA-427D-8317-1810D7EA21A9}"/>
                </a:ext>
              </a:extLst>
            </p:cNvPr>
            <p:cNvSpPr txBox="1"/>
            <p:nvPr/>
          </p:nvSpPr>
          <p:spPr>
            <a:xfrm flipH="1">
              <a:off x="11072391" y="1561827"/>
              <a:ext cx="5511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00B3F-A387-45FA-8602-16DE64BFFC57}"/>
                </a:ext>
              </a:extLst>
            </p:cNvPr>
            <p:cNvSpPr txBox="1"/>
            <p:nvPr/>
          </p:nvSpPr>
          <p:spPr>
            <a:xfrm>
              <a:off x="8224486" y="1317657"/>
              <a:ext cx="1620957" cy="1319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FFFF00"/>
                  </a:solidFill>
                </a:rPr>
                <a:t>功能规范</a:t>
              </a:r>
              <a:endParaRPr lang="en-US" altLang="zh-CN" sz="2800" b="1" dirty="0">
                <a:solidFill>
                  <a:srgbClr val="FFFF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FFFF00"/>
                  </a:solidFill>
                </a:rPr>
                <a:t>时序规范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17E803A-2923-47C3-93DC-8AEA444D912D}"/>
                </a:ext>
              </a:extLst>
            </p:cNvPr>
            <p:cNvGrpSpPr/>
            <p:nvPr/>
          </p:nvGrpSpPr>
          <p:grpSpPr>
            <a:xfrm>
              <a:off x="6931412" y="1565372"/>
              <a:ext cx="432000" cy="823906"/>
              <a:chOff x="6494879" y="1952445"/>
              <a:chExt cx="432000" cy="823906"/>
            </a:xfrm>
          </p:grpSpPr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0B93EB2A-F9DA-4F6C-8778-C9F8CDC116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4879" y="1952445"/>
                <a:ext cx="4320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FE2707B4-6193-4FD8-907A-3B640A6296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4879" y="2364398"/>
                <a:ext cx="4320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54FEE456-1E30-429D-8DDE-B54E9224D6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4879" y="2776351"/>
                <a:ext cx="4320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95E6EE3-1DF4-46E9-9E4F-F2C4684519CF}"/>
              </a:ext>
            </a:extLst>
          </p:cNvPr>
          <p:cNvGrpSpPr/>
          <p:nvPr/>
        </p:nvGrpSpPr>
        <p:grpSpPr>
          <a:xfrm>
            <a:off x="6275719" y="3463852"/>
            <a:ext cx="5341304" cy="3102027"/>
            <a:chOff x="6275719" y="3463852"/>
            <a:chExt cx="5341304" cy="3102027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545DD7F-0700-4E3A-9259-B8C16B5C3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5719" y="4011862"/>
              <a:ext cx="5341304" cy="2554017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DCD59A3-041C-4C65-9B91-BCE70FDA11B7}"/>
                </a:ext>
              </a:extLst>
            </p:cNvPr>
            <p:cNvSpPr txBox="1"/>
            <p:nvPr/>
          </p:nvSpPr>
          <p:spPr>
            <a:xfrm>
              <a:off x="9869640" y="3463852"/>
              <a:ext cx="1415772" cy="461665"/>
            </a:xfrm>
            <a:prstGeom prst="accentCallout1">
              <a:avLst>
                <a:gd name="adj1" fmla="val 19996"/>
                <a:gd name="adj2" fmla="val 1416"/>
                <a:gd name="adj3" fmla="val 185995"/>
                <a:gd name="adj4" fmla="val -38740"/>
              </a:avLst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</a:rPr>
                <a:t>内部节点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EDA7758-9F0D-4330-B2A0-15A9D32E2648}"/>
                </a:ext>
              </a:extLst>
            </p:cNvPr>
            <p:cNvSpPr txBox="1"/>
            <p:nvPr/>
          </p:nvSpPr>
          <p:spPr>
            <a:xfrm>
              <a:off x="6888119" y="3463852"/>
              <a:ext cx="800219" cy="461665"/>
            </a:xfrm>
            <a:prstGeom prst="accentCallout1">
              <a:avLst>
                <a:gd name="adj1" fmla="val 26224"/>
                <a:gd name="adj2" fmla="val 96062"/>
                <a:gd name="adj3" fmla="val 187241"/>
                <a:gd name="adj4" fmla="val 170675"/>
              </a:avLst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50000"/>
                    </a:schemeClr>
                  </a:solidFill>
                </a:rPr>
                <a:t>元件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51E5D2F-EB2D-4BD7-8CC7-554A6B615495}"/>
              </a:ext>
            </a:extLst>
          </p:cNvPr>
          <p:cNvGrpSpPr/>
          <p:nvPr/>
        </p:nvGrpSpPr>
        <p:grpSpPr>
          <a:xfrm>
            <a:off x="425569" y="3853132"/>
            <a:ext cx="5300769" cy="2409645"/>
            <a:chOff x="425569" y="3853132"/>
            <a:chExt cx="5300769" cy="2409645"/>
          </a:xfrm>
        </p:grpSpPr>
        <p:sp>
          <p:nvSpPr>
            <p:cNvPr id="6" name="矩形: 折角 5">
              <a:extLst>
                <a:ext uri="{FF2B5EF4-FFF2-40B4-BE49-F238E27FC236}">
                  <a16:creationId xmlns:a16="http://schemas.microsoft.com/office/drawing/2014/main" id="{79284867-A62B-440D-873A-36B4D98D696C}"/>
                </a:ext>
              </a:extLst>
            </p:cNvPr>
            <p:cNvSpPr/>
            <p:nvPr/>
          </p:nvSpPr>
          <p:spPr>
            <a:xfrm>
              <a:off x="425569" y="3853132"/>
              <a:ext cx="5300769" cy="2409645"/>
            </a:xfrm>
            <a:prstGeom prst="foldedCorner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EDAAFE9-4606-4304-B6E8-F8B910BFDA1C}"/>
                </a:ext>
              </a:extLst>
            </p:cNvPr>
            <p:cNvSpPr txBox="1"/>
            <p:nvPr/>
          </p:nvSpPr>
          <p:spPr>
            <a:xfrm>
              <a:off x="624645" y="3974096"/>
              <a:ext cx="4827252" cy="195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spc="3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</a:t>
              </a:r>
              <a:r>
                <a:rPr lang="zh-CN" altLang="en-US" sz="2800" spc="3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会把你从</a:t>
              </a:r>
              <a:r>
                <a:rPr lang="en-US" altLang="zh-CN" sz="2800" spc="3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2800" spc="3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带到</a:t>
              </a:r>
              <a:r>
                <a:rPr lang="en-US" altLang="zh-CN" sz="2800" spc="3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zh-CN" altLang="en-US" sz="2800" spc="300" dirty="0">
                  <a:solidFill>
                    <a:schemeClr val="accent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 sz="2800" spc="3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 spc="3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想象力能带你去任何地方。</a:t>
              </a:r>
              <a:endParaRPr lang="en-US" altLang="zh-CN" sz="28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sz="2800" b="1" spc="3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爱因斯坦</a:t>
              </a:r>
            </a:p>
          </p:txBody>
        </p:sp>
      </p:grp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55E5EEA1-6631-4E9F-9404-B7A2D039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3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49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1961"/>
            <a:ext cx="12192000" cy="900000"/>
          </a:xfrm>
        </p:spPr>
        <p:txBody>
          <a:bodyPr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练习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：四位二进制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8421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码 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转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 格雷码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37982"/>
              </p:ext>
            </p:extLst>
          </p:nvPr>
        </p:nvGraphicFramePr>
        <p:xfrm>
          <a:off x="553166" y="973394"/>
          <a:ext cx="5417016" cy="582340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77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1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1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1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5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r>
                        <a:rPr lang="en-US" altLang="zh-CN" sz="1600" baseline="-25000" dirty="0"/>
                        <a:t>3</a:t>
                      </a:r>
                      <a:endParaRPr lang="zh-CN" alt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r>
                        <a:rPr lang="en-US" altLang="zh-CN" sz="1600" baseline="-25000" dirty="0"/>
                        <a:t>2</a:t>
                      </a:r>
                      <a:endParaRPr lang="zh-CN" alt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r>
                        <a:rPr lang="en-US" altLang="zh-CN" sz="1600" baseline="-25000" dirty="0"/>
                        <a:t>1</a:t>
                      </a:r>
                      <a:endParaRPr lang="zh-CN" alt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r>
                        <a:rPr lang="en-US" altLang="zh-CN" sz="1600" baseline="-25000" dirty="0"/>
                        <a:t>0</a:t>
                      </a:r>
                      <a:endParaRPr lang="zh-CN" altLang="en-US" sz="1600" baseline="-25000" dirty="0"/>
                    </a:p>
                  </a:txBody>
                  <a:tcPr anchor="ctr"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G</a:t>
                      </a:r>
                      <a:r>
                        <a:rPr lang="en-US" altLang="zh-CN" sz="1600" baseline="-25000" dirty="0"/>
                        <a:t>3</a:t>
                      </a:r>
                      <a:endParaRPr lang="zh-CN" altLang="en-US" sz="1600" baseline="-25000" dirty="0"/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G</a:t>
                      </a:r>
                      <a:r>
                        <a:rPr lang="en-US" altLang="zh-CN" sz="1600" baseline="-25000" dirty="0"/>
                        <a:t>2</a:t>
                      </a:r>
                      <a:endParaRPr lang="zh-CN" alt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G</a:t>
                      </a:r>
                      <a:r>
                        <a:rPr lang="en-US" altLang="zh-CN" sz="1600" baseline="-25000" dirty="0"/>
                        <a:t>1</a:t>
                      </a:r>
                      <a:endParaRPr lang="zh-CN" altLang="en-US" sz="1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G</a:t>
                      </a:r>
                      <a:r>
                        <a:rPr lang="en-US" altLang="zh-CN" sz="1600" baseline="-25000" dirty="0"/>
                        <a:t>0</a:t>
                      </a:r>
                      <a:endParaRPr lang="zh-CN" altLang="en-US" sz="16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5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5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5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5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5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5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5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5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5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5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5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5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25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25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25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25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7756225" y="933944"/>
            <a:ext cx="2887870" cy="2457380"/>
            <a:chOff x="5572562" y="1268760"/>
            <a:chExt cx="2887870" cy="24573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572562" y="1268760"/>
                  <a:ext cx="28803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562" y="1268760"/>
                  <a:ext cx="2880320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572562" y="1908619"/>
                  <a:ext cx="28803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/>
                          </a:rPr>
                          <m:t>⊕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562" y="1908619"/>
                  <a:ext cx="288032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572562" y="2534199"/>
                  <a:ext cx="28803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/>
                          </a:rPr>
                          <m:t>⊕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562" y="2534199"/>
                  <a:ext cx="288032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580112" y="3202920"/>
                  <a:ext cx="28803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/>
                          </a:rPr>
                          <m:t>⊕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0112" y="3202920"/>
                  <a:ext cx="288032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E00F568-FF19-4EB9-8D13-FD232CB6896A}"/>
              </a:ext>
            </a:extLst>
          </p:cNvPr>
          <p:cNvGrpSpPr/>
          <p:nvPr/>
        </p:nvGrpSpPr>
        <p:grpSpPr>
          <a:xfrm>
            <a:off x="6509904" y="3892016"/>
            <a:ext cx="5395448" cy="2507230"/>
            <a:chOff x="6509904" y="3661976"/>
            <a:chExt cx="5395448" cy="2507230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8A55D13-078C-44C4-9C1E-045A3962982C}"/>
                </a:ext>
              </a:extLst>
            </p:cNvPr>
            <p:cNvCxnSpPr>
              <a:cxnSpLocks/>
            </p:cNvCxnSpPr>
            <p:nvPr/>
          </p:nvCxnSpPr>
          <p:spPr>
            <a:xfrm>
              <a:off x="7062158" y="3885094"/>
              <a:ext cx="42916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B0E5EF6-17A7-460D-9020-E4E3213E56FD}"/>
                    </a:ext>
                  </a:extLst>
                </p:cNvPr>
                <p:cNvSpPr txBox="1"/>
                <p:nvPr/>
              </p:nvSpPr>
              <p:spPr>
                <a:xfrm>
                  <a:off x="6509904" y="3661976"/>
                  <a:ext cx="5522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B0E5EF6-17A7-460D-9020-E4E3213E56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904" y="3661976"/>
                  <a:ext cx="552254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D6A96150-F518-4DF7-9EE0-D3FF9372F950}"/>
                    </a:ext>
                  </a:extLst>
                </p:cNvPr>
                <p:cNvSpPr txBox="1"/>
                <p:nvPr/>
              </p:nvSpPr>
              <p:spPr>
                <a:xfrm>
                  <a:off x="6509904" y="4343831"/>
                  <a:ext cx="5522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D6A96150-F518-4DF7-9EE0-D3FF9372F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904" y="4343831"/>
                  <a:ext cx="55225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706E56D7-ECA8-4547-BAEF-741C70C2CF84}"/>
                    </a:ext>
                  </a:extLst>
                </p:cNvPr>
                <p:cNvSpPr txBox="1"/>
                <p:nvPr/>
              </p:nvSpPr>
              <p:spPr>
                <a:xfrm>
                  <a:off x="6509904" y="5025686"/>
                  <a:ext cx="5522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706E56D7-ECA8-4547-BAEF-741C70C2C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904" y="5025686"/>
                  <a:ext cx="552254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A451A771-C112-461B-A488-B5FF9BE20295}"/>
                    </a:ext>
                  </a:extLst>
                </p:cNvPr>
                <p:cNvSpPr txBox="1"/>
                <p:nvPr/>
              </p:nvSpPr>
              <p:spPr>
                <a:xfrm>
                  <a:off x="6509904" y="5707541"/>
                  <a:ext cx="5522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A451A771-C112-461B-A488-B5FF9BE20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904" y="5707541"/>
                  <a:ext cx="552254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E6ACFD78-AED8-406D-B338-CFC3706C76DF}"/>
                    </a:ext>
                  </a:extLst>
                </p:cNvPr>
                <p:cNvSpPr txBox="1"/>
                <p:nvPr/>
              </p:nvSpPr>
              <p:spPr>
                <a:xfrm>
                  <a:off x="11353098" y="3661976"/>
                  <a:ext cx="5522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E6ACFD78-AED8-406D-B338-CFC3706C7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3098" y="3661976"/>
                  <a:ext cx="552254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2DB05381-4844-47A9-BF50-C4A8D4133559}"/>
                    </a:ext>
                  </a:extLst>
                </p:cNvPr>
                <p:cNvSpPr txBox="1"/>
                <p:nvPr/>
              </p:nvSpPr>
              <p:spPr>
                <a:xfrm>
                  <a:off x="11353098" y="4201973"/>
                  <a:ext cx="5522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2DB05381-4844-47A9-BF50-C4A8D41335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3098" y="4201973"/>
                  <a:ext cx="552254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E5892847-8448-4129-8B49-7D20AD778FEC}"/>
                    </a:ext>
                  </a:extLst>
                </p:cNvPr>
                <p:cNvSpPr txBox="1"/>
                <p:nvPr/>
              </p:nvSpPr>
              <p:spPr>
                <a:xfrm>
                  <a:off x="11353098" y="4874243"/>
                  <a:ext cx="5522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E5892847-8448-4129-8B49-7D20AD778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3098" y="4874243"/>
                  <a:ext cx="552254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6F49D1C-0275-40CC-A6E5-C94E8A3618B2}"/>
                    </a:ext>
                  </a:extLst>
                </p:cNvPr>
                <p:cNvSpPr txBox="1"/>
                <p:nvPr/>
              </p:nvSpPr>
              <p:spPr>
                <a:xfrm>
                  <a:off x="11353098" y="5558015"/>
                  <a:ext cx="55225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6F49D1C-0275-40CC-A6E5-C94E8A361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3098" y="5558015"/>
                  <a:ext cx="552254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15D9540C-82DD-495E-8B43-CBD3271D46B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306797" y="3941056"/>
              <a:ext cx="396000" cy="288000"/>
            </a:xfrm>
            <a:prstGeom prst="bentConnector3">
              <a:avLst>
                <a:gd name="adj1" fmla="val 102472"/>
              </a:avLst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697E62EF-DF19-4165-A52E-A7B38F48F6ED}"/>
                </a:ext>
              </a:extLst>
            </p:cNvPr>
            <p:cNvCxnSpPr>
              <a:cxnSpLocks/>
            </p:cNvCxnSpPr>
            <p:nvPr/>
          </p:nvCxnSpPr>
          <p:spPr>
            <a:xfrm>
              <a:off x="7062158" y="4540701"/>
              <a:ext cx="6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75CC9604-F934-4C98-8EC4-3BDC29B99A42}"/>
                </a:ext>
              </a:extLst>
            </p:cNvPr>
            <p:cNvCxnSpPr>
              <a:cxnSpLocks/>
            </p:cNvCxnSpPr>
            <p:nvPr/>
          </p:nvCxnSpPr>
          <p:spPr>
            <a:xfrm>
              <a:off x="7062158" y="5230814"/>
              <a:ext cx="18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AA286AE5-0192-4CDC-9FF1-8992EC44B1E5}"/>
                </a:ext>
              </a:extLst>
            </p:cNvPr>
            <p:cNvCxnSpPr>
              <a:cxnSpLocks/>
            </p:cNvCxnSpPr>
            <p:nvPr/>
          </p:nvCxnSpPr>
          <p:spPr>
            <a:xfrm>
              <a:off x="7062158" y="5917898"/>
              <a:ext cx="291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52062D5-CB46-4434-844F-8C65BA9474BB}"/>
                </a:ext>
              </a:extLst>
            </p:cNvPr>
            <p:cNvCxnSpPr>
              <a:cxnSpLocks/>
            </p:cNvCxnSpPr>
            <p:nvPr/>
          </p:nvCxnSpPr>
          <p:spPr>
            <a:xfrm>
              <a:off x="10906383" y="5796819"/>
              <a:ext cx="43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8B3C3F80-BC44-4278-9B76-93B431490A77}"/>
                </a:ext>
              </a:extLst>
            </p:cNvPr>
            <p:cNvCxnSpPr>
              <a:cxnSpLocks/>
            </p:cNvCxnSpPr>
            <p:nvPr/>
          </p:nvCxnSpPr>
          <p:spPr>
            <a:xfrm>
              <a:off x="9753114" y="5109735"/>
              <a:ext cx="158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649BB35E-D688-4A8E-AA7B-A4477F7A88AF}"/>
                </a:ext>
              </a:extLst>
            </p:cNvPr>
            <p:cNvCxnSpPr>
              <a:cxnSpLocks/>
            </p:cNvCxnSpPr>
            <p:nvPr/>
          </p:nvCxnSpPr>
          <p:spPr>
            <a:xfrm>
              <a:off x="8591909" y="4419622"/>
              <a:ext cx="2743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EC58D918-8795-4B31-A297-0A7B1AB4A22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998158" y="4111651"/>
              <a:ext cx="432000" cy="1296000"/>
            </a:xfrm>
            <a:prstGeom prst="bentConnector3">
              <a:avLst>
                <a:gd name="adj1" fmla="val 102472"/>
              </a:avLst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1DF54BD4-0BC8-42BD-BEB4-C0386E5E24D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114158" y="4793947"/>
              <a:ext cx="432000" cy="1296000"/>
            </a:xfrm>
            <a:prstGeom prst="bentConnector3">
              <a:avLst>
                <a:gd name="adj1" fmla="val 102472"/>
              </a:avLst>
            </a:prstGeom>
            <a:ln w="190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4EA3784-0D8E-44B4-A46C-E7D7CC080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613710" y="4143244"/>
              <a:ext cx="1047750" cy="55245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188FDEC-F9F8-44E1-A695-02B2A8547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825811" y="4834472"/>
              <a:ext cx="1047750" cy="55245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7F7F6CF0-C929-43E9-A631-A0B66BB7A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957399" y="5520258"/>
              <a:ext cx="1047750" cy="552450"/>
            </a:xfrm>
            <a:prstGeom prst="rect">
              <a:avLst/>
            </a:prstGeom>
          </p:spPr>
        </p:pic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4FA7FDB-A3C9-4D1C-B0DF-294A87EC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30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151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000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000" dirty="0"/>
              <a:t>练习</a:t>
            </a:r>
            <a:r>
              <a:rPr lang="en-US" altLang="zh-CN" sz="4000" dirty="0"/>
              <a:t>5</a:t>
            </a:r>
            <a:r>
              <a:rPr lang="zh-CN" altLang="en-US" sz="4000" dirty="0"/>
              <a:t>：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设计一个监视交通信号灯工作状态的逻辑电路</a:t>
            </a:r>
            <a:endParaRPr lang="zh-CN" altLang="en-US" sz="4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2861" y="3812501"/>
            <a:ext cx="10103794" cy="1965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每一组信号均由</a:t>
            </a:r>
            <a:r>
              <a:rPr lang="zh-CN" altLang="en-US" sz="2800" b="1" dirty="0">
                <a:solidFill>
                  <a:srgbClr val="FF0000"/>
                </a:solidFill>
              </a:rPr>
              <a:t>红</a:t>
            </a:r>
            <a:r>
              <a:rPr lang="zh-CN" altLang="en-US" sz="2800" dirty="0"/>
              <a:t>、</a:t>
            </a:r>
            <a:r>
              <a:rPr lang="zh-CN" altLang="en-US" sz="2800" b="1" dirty="0">
                <a:solidFill>
                  <a:schemeClr val="accent4"/>
                </a:solidFill>
              </a:rPr>
              <a:t>黄</a:t>
            </a:r>
            <a:r>
              <a:rPr lang="zh-CN" altLang="en-US" sz="2800" dirty="0"/>
              <a:t>、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</a:rPr>
              <a:t>绿</a:t>
            </a:r>
            <a:r>
              <a:rPr lang="zh-CN" altLang="en-US" sz="2800" dirty="0"/>
              <a:t>三盏灯组成。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正常情况下，任何时刻必有一盏且只有一盏灯点亮；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5</a:t>
            </a:r>
            <a:r>
              <a:rPr lang="zh-CN" altLang="en-US" sz="2800" dirty="0"/>
              <a:t>种故障状态时，要求发出故障信号，以提醒维修人员去修理。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6CD3385-4AC7-42ED-B95B-4EC7ED9C7007}"/>
              </a:ext>
            </a:extLst>
          </p:cNvPr>
          <p:cNvGrpSpPr/>
          <p:nvPr/>
        </p:nvGrpSpPr>
        <p:grpSpPr>
          <a:xfrm>
            <a:off x="2967488" y="1424193"/>
            <a:ext cx="1800000" cy="672860"/>
            <a:chOff x="1777042" y="1322717"/>
            <a:chExt cx="1800000" cy="67286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9D4D0420-18E5-4AA8-AD2E-389B8B9C4BDB}"/>
                </a:ext>
              </a:extLst>
            </p:cNvPr>
            <p:cNvSpPr/>
            <p:nvPr/>
          </p:nvSpPr>
          <p:spPr>
            <a:xfrm>
              <a:off x="1777042" y="1322717"/>
              <a:ext cx="1800000" cy="672860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9E234F2-51E5-4A60-82D4-DF6DF82ADCC0}"/>
                </a:ext>
              </a:extLst>
            </p:cNvPr>
            <p:cNvGrpSpPr/>
            <p:nvPr/>
          </p:nvGrpSpPr>
          <p:grpSpPr>
            <a:xfrm>
              <a:off x="1925826" y="1449238"/>
              <a:ext cx="1502433" cy="419819"/>
              <a:chOff x="1932317" y="1449237"/>
              <a:chExt cx="1502433" cy="419819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E89E57F-AA41-4145-B4D9-C21332AB8036}"/>
                  </a:ext>
                </a:extLst>
              </p:cNvPr>
              <p:cNvSpPr/>
              <p:nvPr/>
            </p:nvSpPr>
            <p:spPr>
              <a:xfrm>
                <a:off x="1932317" y="1449237"/>
                <a:ext cx="419819" cy="4198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93F6A674-6D45-435C-9E3C-EB2C638231BF}"/>
                  </a:ext>
                </a:extLst>
              </p:cNvPr>
              <p:cNvSpPr/>
              <p:nvPr/>
            </p:nvSpPr>
            <p:spPr>
              <a:xfrm>
                <a:off x="2473624" y="1449237"/>
                <a:ext cx="419819" cy="41981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F8AAD186-7721-46FE-9284-6AEF3C9E5BA0}"/>
                  </a:ext>
                </a:extLst>
              </p:cNvPr>
              <p:cNvSpPr/>
              <p:nvPr/>
            </p:nvSpPr>
            <p:spPr>
              <a:xfrm>
                <a:off x="3014931" y="1449237"/>
                <a:ext cx="419819" cy="41981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76C68D0-1D10-401D-9746-1249A43F5D9F}"/>
              </a:ext>
            </a:extLst>
          </p:cNvPr>
          <p:cNvGrpSpPr/>
          <p:nvPr/>
        </p:nvGrpSpPr>
        <p:grpSpPr>
          <a:xfrm>
            <a:off x="701616" y="2618347"/>
            <a:ext cx="1800000" cy="672860"/>
            <a:chOff x="1777042" y="1322717"/>
            <a:chExt cx="1800000" cy="672860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01F0341-C913-4592-BD7E-E793748C53ED}"/>
                </a:ext>
              </a:extLst>
            </p:cNvPr>
            <p:cNvSpPr/>
            <p:nvPr/>
          </p:nvSpPr>
          <p:spPr>
            <a:xfrm>
              <a:off x="1777042" y="1322717"/>
              <a:ext cx="1800000" cy="672860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25EE7B2-A5A8-4166-A5E4-C7927DDB1A2F}"/>
                </a:ext>
              </a:extLst>
            </p:cNvPr>
            <p:cNvGrpSpPr/>
            <p:nvPr/>
          </p:nvGrpSpPr>
          <p:grpSpPr>
            <a:xfrm>
              <a:off x="1925826" y="1449238"/>
              <a:ext cx="1502433" cy="419819"/>
              <a:chOff x="1932317" y="1449237"/>
              <a:chExt cx="1502433" cy="419819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194386A1-3C95-4D85-8E83-D08DF8B7A7F5}"/>
                  </a:ext>
                </a:extLst>
              </p:cNvPr>
              <p:cNvSpPr/>
              <p:nvPr/>
            </p:nvSpPr>
            <p:spPr>
              <a:xfrm>
                <a:off x="1932317" y="1449237"/>
                <a:ext cx="419819" cy="41981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A1600947-6FEC-495E-94FF-B2134F2D1EE9}"/>
                  </a:ext>
                </a:extLst>
              </p:cNvPr>
              <p:cNvSpPr/>
              <p:nvPr/>
            </p:nvSpPr>
            <p:spPr>
              <a:xfrm>
                <a:off x="2473624" y="1449237"/>
                <a:ext cx="419819" cy="41981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25041E25-E850-49BA-AECB-710D8D1CFD2F}"/>
                  </a:ext>
                </a:extLst>
              </p:cNvPr>
              <p:cNvSpPr/>
              <p:nvPr/>
            </p:nvSpPr>
            <p:spPr>
              <a:xfrm>
                <a:off x="3014931" y="1449237"/>
                <a:ext cx="419819" cy="41981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4641A9C-14BB-4D1B-8EA9-DEFDA89837ED}"/>
              </a:ext>
            </a:extLst>
          </p:cNvPr>
          <p:cNvGrpSpPr/>
          <p:nvPr/>
        </p:nvGrpSpPr>
        <p:grpSpPr>
          <a:xfrm>
            <a:off x="2967488" y="2618347"/>
            <a:ext cx="1800000" cy="672860"/>
            <a:chOff x="1777042" y="1322717"/>
            <a:chExt cx="1800000" cy="67286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20C9A1ED-B75A-437A-B161-8BB7B1C5305B}"/>
                </a:ext>
              </a:extLst>
            </p:cNvPr>
            <p:cNvSpPr/>
            <p:nvPr/>
          </p:nvSpPr>
          <p:spPr>
            <a:xfrm>
              <a:off x="1777042" y="1322717"/>
              <a:ext cx="1800000" cy="672860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9621D77-7912-46E8-9CB8-8EAB98EA5AF1}"/>
                </a:ext>
              </a:extLst>
            </p:cNvPr>
            <p:cNvGrpSpPr/>
            <p:nvPr/>
          </p:nvGrpSpPr>
          <p:grpSpPr>
            <a:xfrm>
              <a:off x="1925826" y="1449238"/>
              <a:ext cx="1502433" cy="419819"/>
              <a:chOff x="1932317" y="1449237"/>
              <a:chExt cx="1502433" cy="419819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C03166EE-1936-4E2C-AB11-F53ED68AC499}"/>
                  </a:ext>
                </a:extLst>
              </p:cNvPr>
              <p:cNvSpPr/>
              <p:nvPr/>
            </p:nvSpPr>
            <p:spPr>
              <a:xfrm>
                <a:off x="1932317" y="1449237"/>
                <a:ext cx="419819" cy="4198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8EBCEDE4-61D6-4EF5-9452-6C90EFEA4625}"/>
                  </a:ext>
                </a:extLst>
              </p:cNvPr>
              <p:cNvSpPr/>
              <p:nvPr/>
            </p:nvSpPr>
            <p:spPr>
              <a:xfrm>
                <a:off x="2473624" y="1449237"/>
                <a:ext cx="419819" cy="4198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4AF36140-CB10-492F-91A2-DD5E5D610A9A}"/>
                  </a:ext>
                </a:extLst>
              </p:cNvPr>
              <p:cNvSpPr/>
              <p:nvPr/>
            </p:nvSpPr>
            <p:spPr>
              <a:xfrm>
                <a:off x="3014931" y="1449237"/>
                <a:ext cx="419819" cy="41981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272784D-8D5C-4E65-A55A-B069B9C28549}"/>
              </a:ext>
            </a:extLst>
          </p:cNvPr>
          <p:cNvGrpSpPr/>
          <p:nvPr/>
        </p:nvGrpSpPr>
        <p:grpSpPr>
          <a:xfrm>
            <a:off x="5233360" y="2618347"/>
            <a:ext cx="1800000" cy="672860"/>
            <a:chOff x="1777042" y="1322717"/>
            <a:chExt cx="1800000" cy="67286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6D9171B7-2AC2-42E2-B6D2-56D5A5CD2B63}"/>
                </a:ext>
              </a:extLst>
            </p:cNvPr>
            <p:cNvSpPr/>
            <p:nvPr/>
          </p:nvSpPr>
          <p:spPr>
            <a:xfrm>
              <a:off x="1777042" y="1322717"/>
              <a:ext cx="1800000" cy="672860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96E2992-6F76-4C92-BCD8-86BE5C8A0E57}"/>
                </a:ext>
              </a:extLst>
            </p:cNvPr>
            <p:cNvGrpSpPr/>
            <p:nvPr/>
          </p:nvGrpSpPr>
          <p:grpSpPr>
            <a:xfrm>
              <a:off x="1925826" y="1449238"/>
              <a:ext cx="1502433" cy="419819"/>
              <a:chOff x="1932317" y="1449237"/>
              <a:chExt cx="1502433" cy="419819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92555D05-08FE-4A3C-B4B2-9B07BC19A2C5}"/>
                  </a:ext>
                </a:extLst>
              </p:cNvPr>
              <p:cNvSpPr/>
              <p:nvPr/>
            </p:nvSpPr>
            <p:spPr>
              <a:xfrm>
                <a:off x="1932317" y="1449237"/>
                <a:ext cx="419819" cy="41981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661E9966-28B2-470C-80A7-FA4B9634DC3F}"/>
                  </a:ext>
                </a:extLst>
              </p:cNvPr>
              <p:cNvSpPr/>
              <p:nvPr/>
            </p:nvSpPr>
            <p:spPr>
              <a:xfrm>
                <a:off x="2473624" y="1449237"/>
                <a:ext cx="419819" cy="4198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E166CF92-E196-4492-9F9E-BDE5DB7159CA}"/>
                  </a:ext>
                </a:extLst>
              </p:cNvPr>
              <p:cNvSpPr/>
              <p:nvPr/>
            </p:nvSpPr>
            <p:spPr>
              <a:xfrm>
                <a:off x="3014931" y="1449237"/>
                <a:ext cx="419819" cy="4198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E4426D9-F96C-451E-89C6-EB30934F88A9}"/>
              </a:ext>
            </a:extLst>
          </p:cNvPr>
          <p:cNvGrpSpPr/>
          <p:nvPr/>
        </p:nvGrpSpPr>
        <p:grpSpPr>
          <a:xfrm>
            <a:off x="7499232" y="2618347"/>
            <a:ext cx="1800000" cy="672860"/>
            <a:chOff x="1777042" y="1322717"/>
            <a:chExt cx="1800000" cy="672860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C738B39E-28C6-4EE7-9315-434429013BF1}"/>
                </a:ext>
              </a:extLst>
            </p:cNvPr>
            <p:cNvSpPr/>
            <p:nvPr/>
          </p:nvSpPr>
          <p:spPr>
            <a:xfrm>
              <a:off x="1777042" y="1322717"/>
              <a:ext cx="1800000" cy="672860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61627F1-4F8B-4878-97CA-4C7AA9FC433B}"/>
                </a:ext>
              </a:extLst>
            </p:cNvPr>
            <p:cNvGrpSpPr/>
            <p:nvPr/>
          </p:nvGrpSpPr>
          <p:grpSpPr>
            <a:xfrm>
              <a:off x="1925826" y="1449238"/>
              <a:ext cx="1502433" cy="419819"/>
              <a:chOff x="1932317" y="1449237"/>
              <a:chExt cx="1502433" cy="419819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18516B7B-A0F5-4015-8184-A9DA1E4E2429}"/>
                  </a:ext>
                </a:extLst>
              </p:cNvPr>
              <p:cNvSpPr/>
              <p:nvPr/>
            </p:nvSpPr>
            <p:spPr>
              <a:xfrm>
                <a:off x="1932317" y="1449237"/>
                <a:ext cx="419819" cy="4198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26D86830-2699-4B06-8CE0-5875F31C33B3}"/>
                  </a:ext>
                </a:extLst>
              </p:cNvPr>
              <p:cNvSpPr/>
              <p:nvPr/>
            </p:nvSpPr>
            <p:spPr>
              <a:xfrm>
                <a:off x="2473624" y="1449237"/>
                <a:ext cx="419819" cy="41981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6F7772B1-AE6F-4337-9A3B-02F0322B18E6}"/>
                  </a:ext>
                </a:extLst>
              </p:cNvPr>
              <p:cNvSpPr/>
              <p:nvPr/>
            </p:nvSpPr>
            <p:spPr>
              <a:xfrm>
                <a:off x="3014931" y="1449237"/>
                <a:ext cx="419819" cy="4198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56EF71E-5A3D-4264-B581-A975220D17C0}"/>
              </a:ext>
            </a:extLst>
          </p:cNvPr>
          <p:cNvGrpSpPr/>
          <p:nvPr/>
        </p:nvGrpSpPr>
        <p:grpSpPr>
          <a:xfrm>
            <a:off x="9765102" y="2618347"/>
            <a:ext cx="1800000" cy="672860"/>
            <a:chOff x="1777042" y="1322717"/>
            <a:chExt cx="1800000" cy="672860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3DDEEB35-8743-4C89-887A-87FEA2A9F1B2}"/>
                </a:ext>
              </a:extLst>
            </p:cNvPr>
            <p:cNvSpPr/>
            <p:nvPr/>
          </p:nvSpPr>
          <p:spPr>
            <a:xfrm>
              <a:off x="1777042" y="1322717"/>
              <a:ext cx="1800000" cy="672860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D8C360F-E938-42F4-A91B-5F0B1D94BEC4}"/>
                </a:ext>
              </a:extLst>
            </p:cNvPr>
            <p:cNvGrpSpPr/>
            <p:nvPr/>
          </p:nvGrpSpPr>
          <p:grpSpPr>
            <a:xfrm>
              <a:off x="1925826" y="1449238"/>
              <a:ext cx="1502433" cy="419819"/>
              <a:chOff x="1932317" y="1449237"/>
              <a:chExt cx="1502433" cy="419819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31F999A8-FA18-4ABD-BBA7-1A8A615BDAB0}"/>
                  </a:ext>
                </a:extLst>
              </p:cNvPr>
              <p:cNvSpPr/>
              <p:nvPr/>
            </p:nvSpPr>
            <p:spPr>
              <a:xfrm>
                <a:off x="1932317" y="1449237"/>
                <a:ext cx="419819" cy="4198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2601EBDB-E00F-4C71-8618-DBD59AFFB0E1}"/>
                  </a:ext>
                </a:extLst>
              </p:cNvPr>
              <p:cNvSpPr/>
              <p:nvPr/>
            </p:nvSpPr>
            <p:spPr>
              <a:xfrm>
                <a:off x="2473624" y="1449237"/>
                <a:ext cx="419819" cy="4198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3AA8120C-7282-4D4E-85E7-43F859DDFDAF}"/>
                  </a:ext>
                </a:extLst>
              </p:cNvPr>
              <p:cNvSpPr/>
              <p:nvPr/>
            </p:nvSpPr>
            <p:spPr>
              <a:xfrm>
                <a:off x="3014931" y="1449237"/>
                <a:ext cx="419819" cy="4198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A191C93-D5AB-482C-BB50-D89B05433445}"/>
              </a:ext>
            </a:extLst>
          </p:cNvPr>
          <p:cNvGrpSpPr/>
          <p:nvPr/>
        </p:nvGrpSpPr>
        <p:grpSpPr>
          <a:xfrm>
            <a:off x="5233360" y="1422743"/>
            <a:ext cx="1800000" cy="672860"/>
            <a:chOff x="1777042" y="1322717"/>
            <a:chExt cx="1800000" cy="672860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8E7C3CE6-CE57-44A7-A66B-73FC4B55C545}"/>
                </a:ext>
              </a:extLst>
            </p:cNvPr>
            <p:cNvSpPr/>
            <p:nvPr/>
          </p:nvSpPr>
          <p:spPr>
            <a:xfrm>
              <a:off x="1777042" y="1322717"/>
              <a:ext cx="1800000" cy="672860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D0B76520-5144-4FE9-A46B-1335E55651B4}"/>
                </a:ext>
              </a:extLst>
            </p:cNvPr>
            <p:cNvGrpSpPr/>
            <p:nvPr/>
          </p:nvGrpSpPr>
          <p:grpSpPr>
            <a:xfrm>
              <a:off x="1925826" y="1449238"/>
              <a:ext cx="1502433" cy="419819"/>
              <a:chOff x="1932317" y="1449237"/>
              <a:chExt cx="1502433" cy="419819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9506A209-2BB5-420B-B274-3C2A9499407D}"/>
                  </a:ext>
                </a:extLst>
              </p:cNvPr>
              <p:cNvSpPr/>
              <p:nvPr/>
            </p:nvSpPr>
            <p:spPr>
              <a:xfrm>
                <a:off x="1932317" y="1449237"/>
                <a:ext cx="419819" cy="41981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33257478-C9A8-4167-8335-9D8750D594DA}"/>
                  </a:ext>
                </a:extLst>
              </p:cNvPr>
              <p:cNvSpPr/>
              <p:nvPr/>
            </p:nvSpPr>
            <p:spPr>
              <a:xfrm>
                <a:off x="2473624" y="1449237"/>
                <a:ext cx="419819" cy="41981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E4AEAE82-5A27-436A-861C-7912E5A95355}"/>
                  </a:ext>
                </a:extLst>
              </p:cNvPr>
              <p:cNvSpPr/>
              <p:nvPr/>
            </p:nvSpPr>
            <p:spPr>
              <a:xfrm>
                <a:off x="3014931" y="1449237"/>
                <a:ext cx="419819" cy="41981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F4304D6-BFBC-4B3C-AACC-090C39C91308}"/>
              </a:ext>
            </a:extLst>
          </p:cNvPr>
          <p:cNvGrpSpPr/>
          <p:nvPr/>
        </p:nvGrpSpPr>
        <p:grpSpPr>
          <a:xfrm>
            <a:off x="7499232" y="1422743"/>
            <a:ext cx="1800000" cy="672860"/>
            <a:chOff x="1777042" y="1322717"/>
            <a:chExt cx="1800000" cy="672860"/>
          </a:xfrm>
        </p:grpSpPr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B1F43B1C-C48E-43ED-8045-192208E5761A}"/>
                </a:ext>
              </a:extLst>
            </p:cNvPr>
            <p:cNvSpPr/>
            <p:nvPr/>
          </p:nvSpPr>
          <p:spPr>
            <a:xfrm>
              <a:off x="1777042" y="1322717"/>
              <a:ext cx="1800000" cy="672860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BA1B0E92-976E-461B-B1EB-0DE9DF839AD8}"/>
                </a:ext>
              </a:extLst>
            </p:cNvPr>
            <p:cNvGrpSpPr/>
            <p:nvPr/>
          </p:nvGrpSpPr>
          <p:grpSpPr>
            <a:xfrm>
              <a:off x="1925826" y="1449238"/>
              <a:ext cx="1502433" cy="419819"/>
              <a:chOff x="1932317" y="1449237"/>
              <a:chExt cx="1502433" cy="419819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85AC7F73-7501-4CF9-B729-51BE25FAA5BE}"/>
                  </a:ext>
                </a:extLst>
              </p:cNvPr>
              <p:cNvSpPr/>
              <p:nvPr/>
            </p:nvSpPr>
            <p:spPr>
              <a:xfrm>
                <a:off x="1932317" y="1449237"/>
                <a:ext cx="419819" cy="41981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4C73C84E-B85E-434A-96BA-7FB16A57A98C}"/>
                  </a:ext>
                </a:extLst>
              </p:cNvPr>
              <p:cNvSpPr/>
              <p:nvPr/>
            </p:nvSpPr>
            <p:spPr>
              <a:xfrm>
                <a:off x="2473624" y="1449237"/>
                <a:ext cx="419819" cy="41981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48C28FED-8152-482E-A4C1-DF1FF5D935D2}"/>
                  </a:ext>
                </a:extLst>
              </p:cNvPr>
              <p:cNvSpPr/>
              <p:nvPr/>
            </p:nvSpPr>
            <p:spPr>
              <a:xfrm>
                <a:off x="3014931" y="1449237"/>
                <a:ext cx="419819" cy="419819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7613B192-99C6-4A60-88CD-8C74E4E45938}"/>
              </a:ext>
            </a:extLst>
          </p:cNvPr>
          <p:cNvSpPr txBox="1"/>
          <p:nvPr/>
        </p:nvSpPr>
        <p:spPr>
          <a:xfrm>
            <a:off x="791137" y="149756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正常状态</a:t>
            </a:r>
            <a:endParaRPr lang="zh-CN" altLang="en-US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9A12AC4-4B59-467B-9B04-B0F0E481189E}"/>
              </a:ext>
            </a:extLst>
          </p:cNvPr>
          <p:cNvSpPr txBox="1"/>
          <p:nvPr/>
        </p:nvSpPr>
        <p:spPr>
          <a:xfrm>
            <a:off x="6988185" y="271338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</a:rPr>
              <a:t>状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灯片编号占位符 53">
            <a:extLst>
              <a:ext uri="{FF2B5EF4-FFF2-40B4-BE49-F238E27FC236}">
                <a16:creationId xmlns:a16="http://schemas.microsoft.com/office/drawing/2014/main" id="{3950A338-67FF-4AFA-9971-0D0EFBFC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31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7173796-D52F-4440-B25B-BBD35D7FEA5D}"/>
              </a:ext>
            </a:extLst>
          </p:cNvPr>
          <p:cNvSpPr txBox="1"/>
          <p:nvPr/>
        </p:nvSpPr>
        <p:spPr>
          <a:xfrm>
            <a:off x="2462682" y="271338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</a:rPr>
              <a:t>故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02068B8-5319-4BA9-A985-25A28D2DC96B}"/>
              </a:ext>
            </a:extLst>
          </p:cNvPr>
          <p:cNvSpPr txBox="1"/>
          <p:nvPr/>
        </p:nvSpPr>
        <p:spPr>
          <a:xfrm>
            <a:off x="9224512" y="271338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</a:rPr>
              <a:t>态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13AC4D6-FF60-4444-B9AD-D76AD339D996}"/>
              </a:ext>
            </a:extLst>
          </p:cNvPr>
          <p:cNvSpPr txBox="1"/>
          <p:nvPr/>
        </p:nvSpPr>
        <p:spPr>
          <a:xfrm>
            <a:off x="4708044" y="271338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</a:rPr>
              <a:t>障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455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练习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设计一个监视交通信号灯工作状态的逻辑电路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21949" y="1091612"/>
            <a:ext cx="6757562" cy="1222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192745"/>
              </p:ext>
            </p:extLst>
          </p:nvPr>
        </p:nvGraphicFramePr>
        <p:xfrm>
          <a:off x="687186" y="3006887"/>
          <a:ext cx="3672408" cy="3337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 anchor="ctr"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5648" y="1256784"/>
            <a:ext cx="3667992" cy="12270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R, Y, G</a:t>
            </a:r>
            <a:r>
              <a:rPr lang="zh-CN" altLang="en-US" sz="2400" dirty="0"/>
              <a:t>灯亮为</a:t>
            </a:r>
            <a:r>
              <a:rPr lang="en-US" altLang="zh-CN" sz="2400" dirty="0"/>
              <a:t>1</a:t>
            </a:r>
            <a:r>
              <a:rPr lang="zh-CN" altLang="en-US" sz="2400" dirty="0"/>
              <a:t>，不亮为 </a:t>
            </a:r>
            <a:r>
              <a:rPr lang="en-US" altLang="zh-CN" sz="2400" dirty="0"/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正常时 </a:t>
            </a:r>
            <a:r>
              <a:rPr lang="en-US" altLang="zh-CN" sz="2400" dirty="0"/>
              <a:t>Z=0 </a:t>
            </a:r>
            <a:r>
              <a:rPr lang="zh-CN" altLang="en-US" sz="2800" dirty="0"/>
              <a:t>，</a:t>
            </a:r>
            <a:r>
              <a:rPr lang="zh-CN" altLang="en-US" sz="2400" dirty="0"/>
              <a:t>故障时</a:t>
            </a:r>
            <a:r>
              <a:rPr lang="en-US" altLang="zh-CN" sz="2400" dirty="0"/>
              <a:t>Z=1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9046" y="2844888"/>
                <a:ext cx="4434291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𝒁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acc>
                      <m:r>
                        <a:rPr lang="en-US" altLang="zh-CN" sz="2800" b="1" i="1">
                          <a:latin typeface="Cambria Math"/>
                        </a:rPr>
                        <m:t>+</m:t>
                      </m:r>
                      <m:r>
                        <a:rPr lang="en-US" altLang="zh-CN" sz="2800" b="1" i="1">
                          <a:latin typeface="Cambria Math"/>
                        </a:rPr>
                        <m:t>𝑹𝒀</m:t>
                      </m:r>
                      <m:r>
                        <a:rPr lang="en-US" altLang="zh-CN" sz="2800" b="1" i="1">
                          <a:latin typeface="Cambria Math"/>
                        </a:rPr>
                        <m:t>+</m:t>
                      </m:r>
                      <m:r>
                        <a:rPr lang="en-US" altLang="zh-CN" sz="2800" b="1" i="1">
                          <a:latin typeface="Cambria Math"/>
                        </a:rPr>
                        <m:t>𝑹𝑮</m:t>
                      </m:r>
                      <m:r>
                        <a:rPr lang="en-US" altLang="zh-CN" sz="2800" b="1" i="1">
                          <a:latin typeface="Cambria Math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2800" b="1" i="1"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046" y="2844888"/>
                <a:ext cx="4434291" cy="524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F3575193-E0E5-4910-8AAC-50743E503FD7}"/>
              </a:ext>
            </a:extLst>
          </p:cNvPr>
          <p:cNvGrpSpPr/>
          <p:nvPr/>
        </p:nvGrpSpPr>
        <p:grpSpPr>
          <a:xfrm>
            <a:off x="6520186" y="3589516"/>
            <a:ext cx="3757341" cy="3131959"/>
            <a:chOff x="6520186" y="3589516"/>
            <a:chExt cx="3757341" cy="3131959"/>
          </a:xfrm>
        </p:grpSpPr>
        <p:pic>
          <p:nvPicPr>
            <p:cNvPr id="78850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679393" y="3589516"/>
              <a:ext cx="3598134" cy="31319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351AFBAB-92C1-49CF-9897-82B537EEEBF4}"/>
                    </a:ext>
                  </a:extLst>
                </p:cNvPr>
                <p:cNvSpPr txBox="1"/>
                <p:nvPr/>
              </p:nvSpPr>
              <p:spPr>
                <a:xfrm>
                  <a:off x="6520186" y="4475612"/>
                  <a:ext cx="431321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351AFBAB-92C1-49CF-9897-82B537EEE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0186" y="4475612"/>
                  <a:ext cx="431321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ADF2E68-D80B-450D-B5CB-2B8EACA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32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243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EDC19-7BFB-498F-9568-1C53C8D6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00000"/>
          </a:xfrm>
        </p:spPr>
        <p:txBody>
          <a:bodyPr/>
          <a:lstStyle/>
          <a:p>
            <a:pPr algn="ctr"/>
            <a:r>
              <a:rPr lang="zh-CN" altLang="en-US" dirty="0"/>
              <a:t>分层设计 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Hierarchical design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AAB86-6DED-492F-9709-FCA44868136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82097" y="962166"/>
            <a:ext cx="8889836" cy="1478013"/>
          </a:xfrm>
          <a:noFill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为了处理复杂电路，电路被分成多个简单模块</a:t>
            </a:r>
            <a:r>
              <a:rPr lang="en-US" altLang="zh-CN" b="1" dirty="0">
                <a:solidFill>
                  <a:schemeClr val="tx1"/>
                </a:solidFill>
              </a:rPr>
              <a:t>(Block)</a:t>
            </a:r>
            <a:r>
              <a:rPr lang="zh-CN" altLang="en-US" b="1" dirty="0">
                <a:solidFill>
                  <a:schemeClr val="tx1"/>
                </a:solidFill>
              </a:rPr>
              <a:t>，模块之间相互连接构成复杂电路。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DCB2BE3-3F5F-4DE3-96BF-296032C9EFBB}"/>
              </a:ext>
            </a:extLst>
          </p:cNvPr>
          <p:cNvGrpSpPr/>
          <p:nvPr/>
        </p:nvGrpSpPr>
        <p:grpSpPr>
          <a:xfrm>
            <a:off x="290972" y="2853369"/>
            <a:ext cx="11610056" cy="3771607"/>
            <a:chOff x="510314" y="2871067"/>
            <a:chExt cx="11610056" cy="3771607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1B28089-51EA-4719-B362-AB2A6CA2E893}"/>
                </a:ext>
              </a:extLst>
            </p:cNvPr>
            <p:cNvSpPr/>
            <p:nvPr/>
          </p:nvSpPr>
          <p:spPr>
            <a:xfrm>
              <a:off x="510314" y="2871067"/>
              <a:ext cx="3964547" cy="13193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dirty="0">
                  <a:solidFill>
                    <a:schemeClr val="bg1">
                      <a:lumMod val="50000"/>
                    </a:schemeClr>
                  </a:solidFill>
                </a:rPr>
                <a:t>【</a:t>
              </a:r>
              <a:r>
                <a:rPr lang="zh-CN" altLang="en-US" sz="2800" b="1" dirty="0">
                  <a:solidFill>
                    <a:schemeClr val="bg1">
                      <a:lumMod val="50000"/>
                    </a:schemeClr>
                  </a:solidFill>
                </a:rPr>
                <a:t>例</a:t>
              </a:r>
              <a:r>
                <a:rPr lang="en-US" altLang="zh-CN" sz="2800" b="1" dirty="0">
                  <a:solidFill>
                    <a:schemeClr val="bg1">
                      <a:lumMod val="50000"/>
                    </a:schemeClr>
                  </a:solidFill>
                </a:rPr>
                <a:t>12】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800" dirty="0"/>
                <a:t>设计一个</a:t>
              </a:r>
              <a:r>
                <a:rPr lang="en-US" altLang="zh-CN" sz="2800" dirty="0"/>
                <a:t>4</a:t>
              </a:r>
              <a:r>
                <a:rPr lang="zh-CN" altLang="en-US" sz="2800" dirty="0"/>
                <a:t>位相等比较器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2DBC16E-6331-49F7-A560-98CC6BE233BD}"/>
                </a:ext>
              </a:extLst>
            </p:cNvPr>
            <p:cNvSpPr/>
            <p:nvPr/>
          </p:nvSpPr>
          <p:spPr>
            <a:xfrm>
              <a:off x="6223715" y="2896585"/>
              <a:ext cx="1742327" cy="37460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</a:rPr>
                <a:t>相等</a:t>
              </a:r>
              <a:endParaRPr lang="en-US" altLang="zh-CN" sz="28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</a:rPr>
                <a:t>比较器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ADDC0D97-5406-4C4C-B349-A73C9095E319}"/>
                </a:ext>
              </a:extLst>
            </p:cNvPr>
            <p:cNvCxnSpPr/>
            <p:nvPr/>
          </p:nvCxnSpPr>
          <p:spPr>
            <a:xfrm>
              <a:off x="5719715" y="3126659"/>
              <a:ext cx="504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53D0765-04A7-4261-99DF-068E87E58545}"/>
                    </a:ext>
                  </a:extLst>
                </p:cNvPr>
                <p:cNvSpPr txBox="1"/>
                <p:nvPr/>
              </p:nvSpPr>
              <p:spPr>
                <a:xfrm>
                  <a:off x="5313148" y="2972770"/>
                  <a:ext cx="3633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53D0765-04A7-4261-99DF-068E87E585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148" y="2972770"/>
                  <a:ext cx="363305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5254" r="-8475"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C3FF511-C261-43FD-8DCF-B12B0014CCE5}"/>
                </a:ext>
              </a:extLst>
            </p:cNvPr>
            <p:cNvCxnSpPr/>
            <p:nvPr/>
          </p:nvCxnSpPr>
          <p:spPr>
            <a:xfrm>
              <a:off x="5719715" y="3558138"/>
              <a:ext cx="504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609CBDBE-C1C2-4924-A092-4EACC803C098}"/>
                    </a:ext>
                  </a:extLst>
                </p:cNvPr>
                <p:cNvSpPr txBox="1"/>
                <p:nvPr/>
              </p:nvSpPr>
              <p:spPr>
                <a:xfrm>
                  <a:off x="5313148" y="3404249"/>
                  <a:ext cx="3633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609CBDBE-C1C2-4924-A092-4EACC803C0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148" y="3404249"/>
                  <a:ext cx="36330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5254" r="-8475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170B60B-C012-437D-BCBA-DD7D65EAC804}"/>
                </a:ext>
              </a:extLst>
            </p:cNvPr>
            <p:cNvCxnSpPr/>
            <p:nvPr/>
          </p:nvCxnSpPr>
          <p:spPr>
            <a:xfrm>
              <a:off x="5719715" y="3989617"/>
              <a:ext cx="504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6EE061BB-55BC-4654-A74A-B374DA6DDFA8}"/>
                    </a:ext>
                  </a:extLst>
                </p:cNvPr>
                <p:cNvSpPr txBox="1"/>
                <p:nvPr/>
              </p:nvSpPr>
              <p:spPr>
                <a:xfrm>
                  <a:off x="5313148" y="3835728"/>
                  <a:ext cx="3633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6EE061BB-55BC-4654-A74A-B374DA6DD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148" y="3835728"/>
                  <a:ext cx="363305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5254" r="-8475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6175A09-A18D-433B-83AD-2E59929760E0}"/>
                </a:ext>
              </a:extLst>
            </p:cNvPr>
            <p:cNvCxnSpPr/>
            <p:nvPr/>
          </p:nvCxnSpPr>
          <p:spPr>
            <a:xfrm>
              <a:off x="5719715" y="4421095"/>
              <a:ext cx="504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8B39B93-87F1-4608-8A5E-C77AB64DD1F5}"/>
                    </a:ext>
                  </a:extLst>
                </p:cNvPr>
                <p:cNvSpPr txBox="1"/>
                <p:nvPr/>
              </p:nvSpPr>
              <p:spPr>
                <a:xfrm>
                  <a:off x="5313148" y="4267206"/>
                  <a:ext cx="3633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8B39B93-87F1-4608-8A5E-C77AB64DD1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148" y="4267206"/>
                  <a:ext cx="36330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5254" r="-8475"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7297F2D-07FD-4CFA-9F57-A7C195529909}"/>
                </a:ext>
              </a:extLst>
            </p:cNvPr>
            <p:cNvCxnSpPr/>
            <p:nvPr/>
          </p:nvCxnSpPr>
          <p:spPr>
            <a:xfrm>
              <a:off x="5719715" y="5053270"/>
              <a:ext cx="504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D3E874E-A99C-4B6C-BD80-B568C5C06CD8}"/>
                    </a:ext>
                  </a:extLst>
                </p:cNvPr>
                <p:cNvSpPr txBox="1"/>
                <p:nvPr/>
              </p:nvSpPr>
              <p:spPr>
                <a:xfrm>
                  <a:off x="5313148" y="4899381"/>
                  <a:ext cx="3793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D3E874E-A99C-4B6C-BD80-B568C5C06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148" y="4899381"/>
                  <a:ext cx="37933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4516" r="-6452"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1280020-6DCF-4605-9604-08711499C4E4}"/>
                </a:ext>
              </a:extLst>
            </p:cNvPr>
            <p:cNvCxnSpPr/>
            <p:nvPr/>
          </p:nvCxnSpPr>
          <p:spPr>
            <a:xfrm>
              <a:off x="5719715" y="5484749"/>
              <a:ext cx="504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9C9BAA6D-8B85-48F4-9470-992EA8E06E64}"/>
                    </a:ext>
                  </a:extLst>
                </p:cNvPr>
                <p:cNvSpPr txBox="1"/>
                <p:nvPr/>
              </p:nvSpPr>
              <p:spPr>
                <a:xfrm>
                  <a:off x="5313148" y="5330860"/>
                  <a:ext cx="3793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9C9BAA6D-8B85-48F4-9470-992EA8E06E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148" y="5330860"/>
                  <a:ext cx="37933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4516" r="-6452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41CA54EF-E243-4650-B7D3-8188E01252A2}"/>
                </a:ext>
              </a:extLst>
            </p:cNvPr>
            <p:cNvCxnSpPr/>
            <p:nvPr/>
          </p:nvCxnSpPr>
          <p:spPr>
            <a:xfrm>
              <a:off x="5719715" y="5916228"/>
              <a:ext cx="504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11F85DBA-4404-4CC9-BB20-855A3CF951B4}"/>
                    </a:ext>
                  </a:extLst>
                </p:cNvPr>
                <p:cNvSpPr txBox="1"/>
                <p:nvPr/>
              </p:nvSpPr>
              <p:spPr>
                <a:xfrm>
                  <a:off x="5313148" y="5762339"/>
                  <a:ext cx="3793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11F85DBA-4404-4CC9-BB20-855A3CF95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148" y="5762339"/>
                  <a:ext cx="379335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4516" r="-6452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C237D05-D96D-4604-B56E-04AA1037635A}"/>
                </a:ext>
              </a:extLst>
            </p:cNvPr>
            <p:cNvCxnSpPr/>
            <p:nvPr/>
          </p:nvCxnSpPr>
          <p:spPr>
            <a:xfrm>
              <a:off x="5719715" y="6347706"/>
              <a:ext cx="504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06B167B-B6D6-452C-A7D6-A5AF5998D4E3}"/>
                    </a:ext>
                  </a:extLst>
                </p:cNvPr>
                <p:cNvSpPr txBox="1"/>
                <p:nvPr/>
              </p:nvSpPr>
              <p:spPr>
                <a:xfrm>
                  <a:off x="5313148" y="6193817"/>
                  <a:ext cx="3793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06B167B-B6D6-452C-A7D6-A5AF5998D4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3148" y="6193817"/>
                  <a:ext cx="379335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4516" r="-6452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20823FFD-DC2F-439F-B909-D210C416C1BB}"/>
                </a:ext>
              </a:extLst>
            </p:cNvPr>
            <p:cNvCxnSpPr/>
            <p:nvPr/>
          </p:nvCxnSpPr>
          <p:spPr>
            <a:xfrm>
              <a:off x="7960213" y="4685583"/>
              <a:ext cx="504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2410D3CD-D0F7-459C-B3A9-6F4C0132F907}"/>
                    </a:ext>
                  </a:extLst>
                </p:cNvPr>
                <p:cNvSpPr txBox="1"/>
                <p:nvPr/>
              </p:nvSpPr>
              <p:spPr>
                <a:xfrm>
                  <a:off x="8460948" y="4531694"/>
                  <a:ext cx="238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zh-CN" altLang="en-US" sz="2000" b="1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2410D3CD-D0F7-459C-B3A9-6F4C0132F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0948" y="4531694"/>
                  <a:ext cx="238847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3077" r="-23077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AB5906A-A632-4B1E-A74F-128C814BAA70}"/>
                </a:ext>
              </a:extLst>
            </p:cNvPr>
            <p:cNvSpPr txBox="1"/>
            <p:nvPr/>
          </p:nvSpPr>
          <p:spPr>
            <a:xfrm>
              <a:off x="8891601" y="4454749"/>
              <a:ext cx="32287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/>
                <a:t>若相等则</a:t>
              </a:r>
              <a:r>
                <a:rPr lang="en-US" altLang="zh-CN" sz="2400"/>
                <a:t>E=1, </a:t>
              </a:r>
              <a:r>
                <a:rPr lang="zh-CN" altLang="en-US" sz="2400"/>
                <a:t>否则</a:t>
              </a:r>
              <a:r>
                <a:rPr lang="en-US" altLang="zh-CN" sz="2400"/>
                <a:t>E=0</a:t>
              </a:r>
              <a:endParaRPr lang="zh-CN" altLang="en-US" sz="240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574F433-22C5-4AC4-A699-787E7A4FDA6A}"/>
                </a:ext>
              </a:extLst>
            </p:cNvPr>
            <p:cNvSpPr txBox="1"/>
            <p:nvPr/>
          </p:nvSpPr>
          <p:spPr>
            <a:xfrm>
              <a:off x="1160940" y="4870450"/>
              <a:ext cx="2662908" cy="1113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若采用真值表，</a:t>
              </a:r>
              <a:endParaRPr lang="en-US" altLang="zh-CN" sz="2400" b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8</a:t>
              </a:r>
              <a:r>
                <a:rPr lang="zh-CN" altLang="en-US" sz="2400" b="1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输入需要</a:t>
              </a:r>
              <a:r>
                <a:rPr lang="en-US" altLang="zh-CN" sz="2400" b="1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256</a:t>
              </a:r>
              <a:r>
                <a:rPr lang="zh-CN" altLang="en-US" sz="2400" b="1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行！</a:t>
              </a:r>
            </a:p>
          </p:txBody>
        </p:sp>
      </p:grpSp>
      <p:sp>
        <p:nvSpPr>
          <p:cNvPr id="26" name="灯片编号占位符 25">
            <a:extLst>
              <a:ext uri="{FF2B5EF4-FFF2-40B4-BE49-F238E27FC236}">
                <a16:creationId xmlns:a16="http://schemas.microsoft.com/office/drawing/2014/main" id="{84BB4575-136A-4E78-AC0A-49EACB24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33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77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EDC19-7BFB-498F-9568-1C53C8D6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00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12】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设计一个</a:t>
            </a:r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位相等比较器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D6D4136-901E-4128-8036-7383ABF699BD}"/>
              </a:ext>
            </a:extLst>
          </p:cNvPr>
          <p:cNvGrpSpPr/>
          <p:nvPr/>
        </p:nvGrpSpPr>
        <p:grpSpPr>
          <a:xfrm>
            <a:off x="502920" y="1318559"/>
            <a:ext cx="4670815" cy="4427416"/>
            <a:chOff x="1210843" y="1905492"/>
            <a:chExt cx="5334000" cy="4672289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064F204-182E-4054-A4F6-8AEAE2288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0843" y="2015613"/>
              <a:ext cx="5334000" cy="4419600"/>
            </a:xfrm>
            <a:prstGeom prst="rect">
              <a:avLst/>
            </a:prstGeom>
          </p:spPr>
        </p:pic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1CDB65AC-F52E-4C68-844A-506B948F7F8C}"/>
                </a:ext>
              </a:extLst>
            </p:cNvPr>
            <p:cNvSpPr/>
            <p:nvPr/>
          </p:nvSpPr>
          <p:spPr>
            <a:xfrm>
              <a:off x="1888531" y="1905492"/>
              <a:ext cx="3468821" cy="4672289"/>
            </a:xfrm>
            <a:prstGeom prst="roundRect">
              <a:avLst>
                <a:gd name="adj" fmla="val 4592"/>
              </a:avLst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88F397D-7C2B-4429-9175-15608E5F1C01}"/>
              </a:ext>
            </a:extLst>
          </p:cNvPr>
          <p:cNvSpPr txBox="1"/>
          <p:nvPr/>
        </p:nvSpPr>
        <p:spPr>
          <a:xfrm>
            <a:off x="1156790" y="5706331"/>
            <a:ext cx="2977097" cy="968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/>
              <a:t>MX</a:t>
            </a:r>
            <a:r>
              <a:rPr lang="zh-CN" altLang="en-US" sz="2000"/>
              <a:t>：一位比较电路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 b="1"/>
              <a:t>ME</a:t>
            </a:r>
            <a:r>
              <a:rPr lang="zh-CN" altLang="en-US" sz="2000"/>
              <a:t>：合并</a:t>
            </a:r>
            <a:r>
              <a:rPr lang="en-US" altLang="zh-CN" sz="2000"/>
              <a:t>4</a:t>
            </a:r>
            <a:r>
              <a:rPr lang="zh-CN" altLang="en-US" sz="2000"/>
              <a:t>个比较的电路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FF79E9B-2779-4FE4-9796-CFDB6D36552B}"/>
              </a:ext>
            </a:extLst>
          </p:cNvPr>
          <p:cNvGrpSpPr/>
          <p:nvPr/>
        </p:nvGrpSpPr>
        <p:grpSpPr>
          <a:xfrm>
            <a:off x="5447071" y="1098212"/>
            <a:ext cx="6293711" cy="3014619"/>
            <a:chOff x="5447071" y="1098212"/>
            <a:chExt cx="6293711" cy="30146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4B645A7-C1A3-4EAB-9383-5B83FA569F8A}"/>
                    </a:ext>
                  </a:extLst>
                </p:cNvPr>
                <p:cNvSpPr txBox="1"/>
                <p:nvPr/>
              </p:nvSpPr>
              <p:spPr>
                <a:xfrm>
                  <a:off x="5447071" y="1098212"/>
                  <a:ext cx="6293711" cy="11440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2400"/>
                    <a:t>对于位置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2400"/>
                    <a:t>，当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/>
                    <a:t>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/>
                    <a:t>相等时，</a:t>
                  </a:r>
                  <a:r>
                    <a:rPr lang="en-US" altLang="zh-CN" sz="2400"/>
                    <a:t>MX</a:t>
                  </a:r>
                  <a:r>
                    <a:rPr lang="zh-CN" altLang="en-US" sz="2400"/>
                    <a:t>输出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2400"/>
                    <a:t>=0</a:t>
                  </a:r>
                  <a:r>
                    <a:rPr lang="zh-CN" altLang="en-US" sz="2400"/>
                    <a:t>，</a:t>
                  </a:r>
                  <a:endParaRPr lang="en-US" altLang="zh-CN" sz="2400"/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2400"/>
                    <a:t>否则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400"/>
                    <a:t>=1</a:t>
                  </a:r>
                  <a:r>
                    <a:rPr lang="zh-CN" altLang="en-US" sz="2400"/>
                    <a:t>。故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endParaRPr lang="zh-CN" altLang="en-US" sz="2400" b="1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4B645A7-C1A3-4EAB-9383-5B83FA569F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7071" y="1098212"/>
                  <a:ext cx="6293711" cy="1144031"/>
                </a:xfrm>
                <a:prstGeom prst="rect">
                  <a:avLst/>
                </a:prstGeom>
                <a:blipFill>
                  <a:blip r:embed="rId3"/>
                  <a:stretch>
                    <a:fillRect l="-1550" r="-484" b="-117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B13A127-CD5F-4EBA-B261-07337790A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1802" y="2303081"/>
              <a:ext cx="4257675" cy="1809750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EC227EF-3202-46AF-A382-A9D6F01E9995}"/>
              </a:ext>
            </a:extLst>
          </p:cNvPr>
          <p:cNvGrpSpPr/>
          <p:nvPr/>
        </p:nvGrpSpPr>
        <p:grpSpPr>
          <a:xfrm>
            <a:off x="5030236" y="4456180"/>
            <a:ext cx="6917870" cy="2070425"/>
            <a:chOff x="5030236" y="4456180"/>
            <a:chExt cx="6917870" cy="20704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B4366273-F717-495E-9A81-30A065B81F48}"/>
                    </a:ext>
                  </a:extLst>
                </p:cNvPr>
                <p:cNvSpPr/>
                <p:nvPr/>
              </p:nvSpPr>
              <p:spPr>
                <a:xfrm>
                  <a:off x="8452341" y="4456180"/>
                  <a:ext cx="349576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sz="2400" b="1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B4366273-F717-495E-9A81-30A065B81F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2341" y="4456180"/>
                  <a:ext cx="349576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E5752BDA-7199-4BA0-84BD-BD6ABAD23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66935" y="5250255"/>
              <a:ext cx="2895600" cy="12763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A65DF66C-51F4-476D-B662-663D52282FE1}"/>
                    </a:ext>
                  </a:extLst>
                </p:cNvPr>
                <p:cNvSpPr/>
                <p:nvPr/>
              </p:nvSpPr>
              <p:spPr>
                <a:xfrm>
                  <a:off x="5030236" y="4473869"/>
                  <a:ext cx="326724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/>
                    <a:t>当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2400"/>
                    <a:t>全部为</a:t>
                  </a:r>
                  <a:r>
                    <a:rPr lang="en-US" altLang="zh-CN" sz="2400"/>
                    <a:t>0</a:t>
                  </a:r>
                  <a:r>
                    <a:rPr lang="zh-CN" altLang="en-US" sz="2400"/>
                    <a:t>时，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zh-CN" altLang="en-US" sz="240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A65DF66C-51F4-476D-B662-663D52282F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0236" y="4473869"/>
                  <a:ext cx="3267241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799" t="-9211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BFE03EA9-027F-46B8-B8EA-B6DBDC65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34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79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EDC19-7BFB-498F-9568-1C53C8D6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77"/>
            <a:ext cx="12192000" cy="900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13】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闰年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(1582</a:t>
            </a:r>
            <a:r>
              <a:rPr lang="en-US" altLang="zh-CN" sz="4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~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9999)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5B871E-8F9B-471F-B559-FECF964FD982}"/>
              </a:ext>
            </a:extLst>
          </p:cNvPr>
          <p:cNvSpPr/>
          <p:nvPr/>
        </p:nvSpPr>
        <p:spPr>
          <a:xfrm>
            <a:off x="719721" y="888062"/>
            <a:ext cx="10548047" cy="114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）非整百年：能被</a:t>
            </a:r>
            <a:r>
              <a:rPr lang="en-US" altLang="zh-CN" sz="2400" dirty="0"/>
              <a:t>4</a:t>
            </a:r>
            <a:r>
              <a:rPr lang="zh-CN" altLang="en-US" sz="2400" dirty="0"/>
              <a:t>整除的为闰年。（如</a:t>
            </a:r>
            <a:r>
              <a:rPr lang="en-US" altLang="zh-CN" sz="2400" dirty="0"/>
              <a:t>2004</a:t>
            </a:r>
            <a:r>
              <a:rPr lang="zh-CN" altLang="en-US" sz="2400" dirty="0"/>
              <a:t>年就是闰年</a:t>
            </a:r>
            <a:r>
              <a:rPr lang="en-US" altLang="zh-CN" sz="2400" dirty="0"/>
              <a:t>,2001</a:t>
            </a:r>
            <a:r>
              <a:rPr lang="zh-CN" altLang="en-US" sz="2400" dirty="0"/>
              <a:t>年不是闰年）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）整 百 年 ：能被</a:t>
            </a:r>
            <a:r>
              <a:rPr lang="en-US" altLang="zh-CN" sz="2400" dirty="0"/>
              <a:t>400</a:t>
            </a:r>
            <a:r>
              <a:rPr lang="zh-CN" altLang="en-US" sz="2400" dirty="0"/>
              <a:t>整除的是闰年。</a:t>
            </a:r>
            <a:r>
              <a:rPr lang="en-US" altLang="zh-CN" sz="2400" dirty="0"/>
              <a:t>(</a:t>
            </a:r>
            <a:r>
              <a:rPr lang="zh-CN" altLang="en-US" sz="2400" dirty="0"/>
              <a:t>如</a:t>
            </a:r>
            <a:r>
              <a:rPr lang="en-US" altLang="zh-CN" sz="2400" dirty="0"/>
              <a:t>2000</a:t>
            </a:r>
            <a:r>
              <a:rPr lang="zh-CN" altLang="en-US" sz="2400" dirty="0"/>
              <a:t>年是闰年，</a:t>
            </a:r>
            <a:r>
              <a:rPr lang="en-US" altLang="zh-CN" sz="2400" dirty="0"/>
              <a:t>1900</a:t>
            </a:r>
            <a:r>
              <a:rPr lang="zh-CN" altLang="en-US" sz="2400" dirty="0"/>
              <a:t>年不是闰年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BCFBB3A-4405-4F58-809D-56CD917D8A43}"/>
              </a:ext>
            </a:extLst>
          </p:cNvPr>
          <p:cNvSpPr/>
          <p:nvPr/>
        </p:nvSpPr>
        <p:spPr>
          <a:xfrm>
            <a:off x="1689461" y="2507225"/>
            <a:ext cx="2818258" cy="42062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闰年计算器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209AF62-8974-49AC-95BE-551437AE7D4D}"/>
              </a:ext>
            </a:extLst>
          </p:cNvPr>
          <p:cNvCxnSpPr/>
          <p:nvPr/>
        </p:nvCxnSpPr>
        <p:spPr>
          <a:xfrm>
            <a:off x="926199" y="3754922"/>
            <a:ext cx="72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DE767E2-DDD1-4FA1-BDC5-61EA4A99E378}"/>
                  </a:ext>
                </a:extLst>
              </p:cNvPr>
              <p:cNvSpPr txBox="1"/>
              <p:nvPr/>
            </p:nvSpPr>
            <p:spPr>
              <a:xfrm>
                <a:off x="519632" y="3589235"/>
                <a:ext cx="2693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sz="2400" b="1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DE767E2-DDD1-4FA1-BDC5-61EA4A99E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32" y="3589235"/>
                <a:ext cx="269304" cy="369332"/>
              </a:xfrm>
              <a:prstGeom prst="rect">
                <a:avLst/>
              </a:prstGeom>
              <a:blipFill>
                <a:blip r:embed="rId3"/>
                <a:stretch>
                  <a:fillRect l="-22727" r="-25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2430E88-0ADD-4834-9384-3EBA3E72BD88}"/>
              </a:ext>
            </a:extLst>
          </p:cNvPr>
          <p:cNvCxnSpPr/>
          <p:nvPr/>
        </p:nvCxnSpPr>
        <p:spPr>
          <a:xfrm>
            <a:off x="926199" y="4331918"/>
            <a:ext cx="72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2F327AC-E325-47B6-BD3B-8B3AF6F87079}"/>
                  </a:ext>
                </a:extLst>
              </p:cNvPr>
              <p:cNvSpPr txBox="1"/>
              <p:nvPr/>
            </p:nvSpPr>
            <p:spPr>
              <a:xfrm>
                <a:off x="519632" y="4166231"/>
                <a:ext cx="2693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2F327AC-E325-47B6-BD3B-8B3AF6F87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32" y="4166231"/>
                <a:ext cx="269304" cy="369332"/>
              </a:xfrm>
              <a:prstGeom prst="rect">
                <a:avLst/>
              </a:prstGeom>
              <a:blipFill>
                <a:blip r:embed="rId4"/>
                <a:stretch>
                  <a:fillRect l="-22727" r="-25000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A4C33C9-0870-4D28-97B0-6F4C3350FA8A}"/>
              </a:ext>
            </a:extLst>
          </p:cNvPr>
          <p:cNvCxnSpPr/>
          <p:nvPr/>
        </p:nvCxnSpPr>
        <p:spPr>
          <a:xfrm>
            <a:off x="926199" y="4908914"/>
            <a:ext cx="72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5465EC6-2453-4B93-B5A7-8175EFF0CE11}"/>
                  </a:ext>
                </a:extLst>
              </p:cNvPr>
              <p:cNvSpPr txBox="1"/>
              <p:nvPr/>
            </p:nvSpPr>
            <p:spPr>
              <a:xfrm>
                <a:off x="519632" y="4743227"/>
                <a:ext cx="2693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5465EC6-2453-4B93-B5A7-8175EFF0C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32" y="4743227"/>
                <a:ext cx="269304" cy="369332"/>
              </a:xfrm>
              <a:prstGeom prst="rect">
                <a:avLst/>
              </a:prstGeom>
              <a:blipFill>
                <a:blip r:embed="rId5"/>
                <a:stretch>
                  <a:fillRect l="-22727" r="-25000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9A5A215-5087-475F-8E01-406A1266C034}"/>
              </a:ext>
            </a:extLst>
          </p:cNvPr>
          <p:cNvCxnSpPr/>
          <p:nvPr/>
        </p:nvCxnSpPr>
        <p:spPr>
          <a:xfrm>
            <a:off x="926199" y="5485911"/>
            <a:ext cx="72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A5A99D6-45CB-4C32-A568-54A988AC58BA}"/>
                  </a:ext>
                </a:extLst>
              </p:cNvPr>
              <p:cNvSpPr txBox="1"/>
              <p:nvPr/>
            </p:nvSpPr>
            <p:spPr>
              <a:xfrm>
                <a:off x="519632" y="5320224"/>
                <a:ext cx="2693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A5A99D6-45CB-4C32-A568-54A988AC5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32" y="5320224"/>
                <a:ext cx="269304" cy="369332"/>
              </a:xfrm>
              <a:prstGeom prst="rect">
                <a:avLst/>
              </a:prstGeom>
              <a:blipFill>
                <a:blip r:embed="rId6"/>
                <a:stretch>
                  <a:fillRect l="-22727" r="-25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D51CB6F-051C-4A6C-8636-53A1A7969AEA}"/>
              </a:ext>
            </a:extLst>
          </p:cNvPr>
          <p:cNvCxnSpPr/>
          <p:nvPr/>
        </p:nvCxnSpPr>
        <p:spPr>
          <a:xfrm>
            <a:off x="4550982" y="4584249"/>
            <a:ext cx="720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C2D4F08-0C04-497F-9B74-FB0087945070}"/>
                  </a:ext>
                </a:extLst>
              </p:cNvPr>
              <p:cNvSpPr txBox="1"/>
              <p:nvPr/>
            </p:nvSpPr>
            <p:spPr>
              <a:xfrm>
                <a:off x="5366966" y="4430359"/>
                <a:ext cx="6748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𝑳𝒆𝒂𝒑</m:t>
                      </m:r>
                    </m:oMath>
                  </m:oMathPara>
                </a14:m>
                <a:endParaRPr lang="zh-CN" altLang="en-US" sz="2000" b="1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C2D4F08-0C04-497F-9B74-FB0087945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966" y="4430359"/>
                <a:ext cx="674865" cy="307777"/>
              </a:xfrm>
              <a:prstGeom prst="rect">
                <a:avLst/>
              </a:prstGeom>
              <a:blipFill>
                <a:blip r:embed="rId7"/>
                <a:stretch>
                  <a:fillRect l="-11712" r="-11712" b="-3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组合 93">
            <a:extLst>
              <a:ext uri="{FF2B5EF4-FFF2-40B4-BE49-F238E27FC236}">
                <a16:creationId xmlns:a16="http://schemas.microsoft.com/office/drawing/2014/main" id="{4CFAC07D-3072-4CB2-B614-CA3280256DCD}"/>
              </a:ext>
            </a:extLst>
          </p:cNvPr>
          <p:cNvGrpSpPr/>
          <p:nvPr/>
        </p:nvGrpSpPr>
        <p:grpSpPr>
          <a:xfrm>
            <a:off x="7356305" y="2507225"/>
            <a:ext cx="4097740" cy="4206239"/>
            <a:chOff x="7356305" y="2507225"/>
            <a:chExt cx="4097740" cy="4206239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ACEF9A2-D4D6-443B-83E8-4484805B12DD}"/>
                </a:ext>
              </a:extLst>
            </p:cNvPr>
            <p:cNvSpPr/>
            <p:nvPr/>
          </p:nvSpPr>
          <p:spPr>
            <a:xfrm>
              <a:off x="8545422" y="2507225"/>
              <a:ext cx="1194411" cy="420623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</a:rPr>
                <a:t>闰年</a:t>
              </a:r>
              <a:r>
                <a:rPr lang="zh-CN" altLang="en-US" sz="2400" b="1" dirty="0">
                  <a:solidFill>
                    <a:schemeClr val="tx1"/>
                  </a:solidFill>
                </a:rPr>
                <a:t>计算器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DB074E16-0F0B-4CAD-BC62-834895B92DB0}"/>
                    </a:ext>
                  </a:extLst>
                </p:cNvPr>
                <p:cNvSpPr txBox="1"/>
                <p:nvPr/>
              </p:nvSpPr>
              <p:spPr>
                <a:xfrm>
                  <a:off x="7361826" y="2539934"/>
                  <a:ext cx="527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DB074E16-0F0B-4CAD-BC62-834895B92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1826" y="2539934"/>
                  <a:ext cx="52738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0465" r="-9302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7675F8D-ABCB-499D-A830-B5F90A816FC9}"/>
                </a:ext>
              </a:extLst>
            </p:cNvPr>
            <p:cNvGrpSpPr/>
            <p:nvPr/>
          </p:nvGrpSpPr>
          <p:grpSpPr>
            <a:xfrm>
              <a:off x="8005423" y="2678307"/>
              <a:ext cx="540000" cy="658446"/>
              <a:chOff x="7456786" y="2760896"/>
              <a:chExt cx="540000" cy="658446"/>
            </a:xfrm>
          </p:grpSpPr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71C59461-00CB-45D3-A3D4-862E0B624142}"/>
                  </a:ext>
                </a:extLst>
              </p:cNvPr>
              <p:cNvCxnSpPr/>
              <p:nvPr/>
            </p:nvCxnSpPr>
            <p:spPr>
              <a:xfrm>
                <a:off x="7456786" y="2760896"/>
                <a:ext cx="54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476A339B-D0A8-4F8E-A4CB-4243A10DB3A5}"/>
                  </a:ext>
                </a:extLst>
              </p:cNvPr>
              <p:cNvCxnSpPr/>
              <p:nvPr/>
            </p:nvCxnSpPr>
            <p:spPr>
              <a:xfrm>
                <a:off x="7456786" y="3199860"/>
                <a:ext cx="54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74009DF0-C2E0-49E3-B6C4-B102B174C44B}"/>
                  </a:ext>
                </a:extLst>
              </p:cNvPr>
              <p:cNvCxnSpPr/>
              <p:nvPr/>
            </p:nvCxnSpPr>
            <p:spPr>
              <a:xfrm>
                <a:off x="7456786" y="3419342"/>
                <a:ext cx="54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DFDD6AAC-14A5-4EC5-B013-1706471F5083}"/>
                  </a:ext>
                </a:extLst>
              </p:cNvPr>
              <p:cNvCxnSpPr/>
              <p:nvPr/>
            </p:nvCxnSpPr>
            <p:spPr>
              <a:xfrm>
                <a:off x="7456786" y="2980378"/>
                <a:ext cx="54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88FCA852-F55C-43F5-A9B0-3D516F6B2D8C}"/>
                </a:ext>
              </a:extLst>
            </p:cNvPr>
            <p:cNvCxnSpPr/>
            <p:nvPr/>
          </p:nvCxnSpPr>
          <p:spPr>
            <a:xfrm>
              <a:off x="9739833" y="4584249"/>
              <a:ext cx="540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53282242-683E-4771-965C-7F590FCF7C15}"/>
                    </a:ext>
                  </a:extLst>
                </p:cNvPr>
                <p:cNvSpPr txBox="1"/>
                <p:nvPr/>
              </p:nvSpPr>
              <p:spPr>
                <a:xfrm>
                  <a:off x="10779180" y="4430359"/>
                  <a:ext cx="6748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𝑳𝒆𝒂𝒑</m:t>
                        </m:r>
                      </m:oMath>
                    </m:oMathPara>
                  </a14:m>
                  <a:endParaRPr lang="zh-CN" altLang="en-US" sz="2000" b="1"/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53282242-683E-4771-965C-7F590FCF7C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9180" y="4430359"/>
                  <a:ext cx="674865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1712" r="-11712" b="-3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CD06A875-508D-4A12-9771-B3DD5C2A87AC}"/>
                </a:ext>
              </a:extLst>
            </p:cNvPr>
            <p:cNvGrpSpPr/>
            <p:nvPr/>
          </p:nvGrpSpPr>
          <p:grpSpPr>
            <a:xfrm>
              <a:off x="8005423" y="3742837"/>
              <a:ext cx="540000" cy="658446"/>
              <a:chOff x="7456786" y="2760896"/>
              <a:chExt cx="540000" cy="658446"/>
            </a:xfrm>
          </p:grpSpPr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9F33190F-C0E4-46DE-8CCE-856E9CDBD38A}"/>
                  </a:ext>
                </a:extLst>
              </p:cNvPr>
              <p:cNvCxnSpPr/>
              <p:nvPr/>
            </p:nvCxnSpPr>
            <p:spPr>
              <a:xfrm>
                <a:off x="7456786" y="2760896"/>
                <a:ext cx="54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35466974-C85A-4AC2-90B1-1135FFFD26E9}"/>
                  </a:ext>
                </a:extLst>
              </p:cNvPr>
              <p:cNvCxnSpPr/>
              <p:nvPr/>
            </p:nvCxnSpPr>
            <p:spPr>
              <a:xfrm>
                <a:off x="7456786" y="3199860"/>
                <a:ext cx="54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CD087982-16DD-47FE-9C39-6DFF1B936C9F}"/>
                  </a:ext>
                </a:extLst>
              </p:cNvPr>
              <p:cNvCxnSpPr/>
              <p:nvPr/>
            </p:nvCxnSpPr>
            <p:spPr>
              <a:xfrm>
                <a:off x="7456786" y="3419342"/>
                <a:ext cx="54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FBEA6F1A-1AD7-4D03-8BA4-95EA5B3530EB}"/>
                  </a:ext>
                </a:extLst>
              </p:cNvPr>
              <p:cNvCxnSpPr/>
              <p:nvPr/>
            </p:nvCxnSpPr>
            <p:spPr>
              <a:xfrm>
                <a:off x="7456786" y="2980378"/>
                <a:ext cx="54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BC01EA70-C4A8-454F-A43A-F545A54641B6}"/>
                </a:ext>
              </a:extLst>
            </p:cNvPr>
            <p:cNvGrpSpPr/>
            <p:nvPr/>
          </p:nvGrpSpPr>
          <p:grpSpPr>
            <a:xfrm>
              <a:off x="8005423" y="4807367"/>
              <a:ext cx="540000" cy="658446"/>
              <a:chOff x="7456786" y="2760896"/>
              <a:chExt cx="540000" cy="658446"/>
            </a:xfrm>
          </p:grpSpPr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A0F0EF3F-3416-4149-8598-B7C07DD7A932}"/>
                  </a:ext>
                </a:extLst>
              </p:cNvPr>
              <p:cNvCxnSpPr/>
              <p:nvPr/>
            </p:nvCxnSpPr>
            <p:spPr>
              <a:xfrm>
                <a:off x="7456786" y="2760896"/>
                <a:ext cx="54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DA57FB7B-F402-4EB3-8598-59718761E190}"/>
                  </a:ext>
                </a:extLst>
              </p:cNvPr>
              <p:cNvCxnSpPr/>
              <p:nvPr/>
            </p:nvCxnSpPr>
            <p:spPr>
              <a:xfrm>
                <a:off x="7456786" y="3199860"/>
                <a:ext cx="54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1816FD70-8569-4FE3-A0D8-006E441D537C}"/>
                  </a:ext>
                </a:extLst>
              </p:cNvPr>
              <p:cNvCxnSpPr/>
              <p:nvPr/>
            </p:nvCxnSpPr>
            <p:spPr>
              <a:xfrm>
                <a:off x="7456786" y="3419342"/>
                <a:ext cx="54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>
                <a:extLst>
                  <a:ext uri="{FF2B5EF4-FFF2-40B4-BE49-F238E27FC236}">
                    <a16:creationId xmlns:a16="http://schemas.microsoft.com/office/drawing/2014/main" id="{6689DAE8-0669-4D05-84A3-ECBAA460B31E}"/>
                  </a:ext>
                </a:extLst>
              </p:cNvPr>
              <p:cNvCxnSpPr/>
              <p:nvPr/>
            </p:nvCxnSpPr>
            <p:spPr>
              <a:xfrm>
                <a:off x="7456786" y="2980378"/>
                <a:ext cx="54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55CDA994-D01C-42F5-8FBC-47B5B5F8C6FC}"/>
                </a:ext>
              </a:extLst>
            </p:cNvPr>
            <p:cNvGrpSpPr/>
            <p:nvPr/>
          </p:nvGrpSpPr>
          <p:grpSpPr>
            <a:xfrm>
              <a:off x="8005422" y="5871898"/>
              <a:ext cx="540000" cy="658446"/>
              <a:chOff x="7456786" y="2760896"/>
              <a:chExt cx="540000" cy="658446"/>
            </a:xfrm>
          </p:grpSpPr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BE0012D3-E250-481C-B6DA-04BFF01C05F1}"/>
                  </a:ext>
                </a:extLst>
              </p:cNvPr>
              <p:cNvCxnSpPr/>
              <p:nvPr/>
            </p:nvCxnSpPr>
            <p:spPr>
              <a:xfrm>
                <a:off x="7456786" y="2760896"/>
                <a:ext cx="54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984767A3-F12E-4C13-A686-900E42FDC0CC}"/>
                  </a:ext>
                </a:extLst>
              </p:cNvPr>
              <p:cNvCxnSpPr/>
              <p:nvPr/>
            </p:nvCxnSpPr>
            <p:spPr>
              <a:xfrm>
                <a:off x="7456786" y="3199860"/>
                <a:ext cx="54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FAD984F5-DE04-45D2-969F-E305FBD3F3A3}"/>
                  </a:ext>
                </a:extLst>
              </p:cNvPr>
              <p:cNvCxnSpPr/>
              <p:nvPr/>
            </p:nvCxnSpPr>
            <p:spPr>
              <a:xfrm>
                <a:off x="7456786" y="3419342"/>
                <a:ext cx="54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D136233A-8D31-47C3-96DD-9D1FE7311718}"/>
                  </a:ext>
                </a:extLst>
              </p:cNvPr>
              <p:cNvCxnSpPr/>
              <p:nvPr/>
            </p:nvCxnSpPr>
            <p:spPr>
              <a:xfrm>
                <a:off x="7456786" y="2980378"/>
                <a:ext cx="54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80A03EA-6A14-43C8-B7E1-0ED60AC8EB99}"/>
                    </a:ext>
                  </a:extLst>
                </p:cNvPr>
                <p:cNvSpPr txBox="1"/>
                <p:nvPr/>
              </p:nvSpPr>
              <p:spPr>
                <a:xfrm>
                  <a:off x="7361826" y="2765492"/>
                  <a:ext cx="527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D80A03EA-6A14-43C8-B7E1-0ED60AC8EB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1826" y="2765492"/>
                  <a:ext cx="52738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465" r="-9302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D6334473-AD37-4847-B2BA-70923BC502BC}"/>
                    </a:ext>
                  </a:extLst>
                </p:cNvPr>
                <p:cNvSpPr txBox="1"/>
                <p:nvPr/>
              </p:nvSpPr>
              <p:spPr>
                <a:xfrm>
                  <a:off x="7361826" y="3011907"/>
                  <a:ext cx="527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D6334473-AD37-4847-B2BA-70923BC50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1826" y="3011907"/>
                  <a:ext cx="52738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0465" r="-9302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F1223FF5-C1BB-41AA-8CA9-8968AB916282}"/>
                    </a:ext>
                  </a:extLst>
                </p:cNvPr>
                <p:cNvSpPr txBox="1"/>
                <p:nvPr/>
              </p:nvSpPr>
              <p:spPr>
                <a:xfrm>
                  <a:off x="7361826" y="3237465"/>
                  <a:ext cx="527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F1223FF5-C1BB-41AA-8CA9-8968AB9162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1826" y="3237465"/>
                  <a:ext cx="52738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0465" r="-9302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8584FEE2-4985-46A2-A291-D0A272DA04DE}"/>
                    </a:ext>
                  </a:extLst>
                </p:cNvPr>
                <p:cNvSpPr txBox="1"/>
                <p:nvPr/>
              </p:nvSpPr>
              <p:spPr>
                <a:xfrm>
                  <a:off x="7356305" y="3609719"/>
                  <a:ext cx="4985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8584FEE2-4985-46A2-A291-D0A272DA0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305" y="3609719"/>
                  <a:ext cx="49853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0976" r="-9756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1F55B8D-4EC0-448A-A9EC-F827E63318F3}"/>
                    </a:ext>
                  </a:extLst>
                </p:cNvPr>
                <p:cNvSpPr txBox="1"/>
                <p:nvPr/>
              </p:nvSpPr>
              <p:spPr>
                <a:xfrm>
                  <a:off x="7356305" y="3835277"/>
                  <a:ext cx="4985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E1F55B8D-4EC0-448A-A9EC-F827E63318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305" y="3835277"/>
                  <a:ext cx="498534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0976" r="-9756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94B8573D-57D3-4831-8177-F92EE1D07921}"/>
                    </a:ext>
                  </a:extLst>
                </p:cNvPr>
                <p:cNvSpPr txBox="1"/>
                <p:nvPr/>
              </p:nvSpPr>
              <p:spPr>
                <a:xfrm>
                  <a:off x="7356305" y="4081692"/>
                  <a:ext cx="4985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94B8573D-57D3-4831-8177-F92EE1D07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305" y="4081692"/>
                  <a:ext cx="498534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0976" r="-975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E2CC5874-FF8E-40CC-9787-A973DEF75A84}"/>
                    </a:ext>
                  </a:extLst>
                </p:cNvPr>
                <p:cNvSpPr txBox="1"/>
                <p:nvPr/>
              </p:nvSpPr>
              <p:spPr>
                <a:xfrm>
                  <a:off x="7356305" y="4307250"/>
                  <a:ext cx="4985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E2CC5874-FF8E-40CC-9787-A973DEF75A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305" y="4307250"/>
                  <a:ext cx="498534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0976" r="-975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198A6AD2-063D-448F-8D58-531A3EDCEC46}"/>
                    </a:ext>
                  </a:extLst>
                </p:cNvPr>
                <p:cNvSpPr txBox="1"/>
                <p:nvPr/>
              </p:nvSpPr>
              <p:spPr>
                <a:xfrm>
                  <a:off x="7364172" y="4683391"/>
                  <a:ext cx="4680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198A6AD2-063D-448F-8D58-531A3EDCE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4172" y="4683391"/>
                  <a:ext cx="468077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0390" r="-11688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1A6CE46E-AE14-4383-B4B8-B553783A10B1}"/>
                    </a:ext>
                  </a:extLst>
                </p:cNvPr>
                <p:cNvSpPr txBox="1"/>
                <p:nvPr/>
              </p:nvSpPr>
              <p:spPr>
                <a:xfrm>
                  <a:off x="7364172" y="4908949"/>
                  <a:ext cx="4680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1A6CE46E-AE14-4383-B4B8-B553783A10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4172" y="4908949"/>
                  <a:ext cx="468077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0390" r="-11688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C7BCE137-7513-44EA-8BE6-ED0C25924B40}"/>
                    </a:ext>
                  </a:extLst>
                </p:cNvPr>
                <p:cNvSpPr txBox="1"/>
                <p:nvPr/>
              </p:nvSpPr>
              <p:spPr>
                <a:xfrm>
                  <a:off x="7364172" y="5155364"/>
                  <a:ext cx="4680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C7BCE137-7513-44EA-8BE6-ED0C25924B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4172" y="5155364"/>
                  <a:ext cx="468077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0390" r="-11688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9837D984-1562-47BD-92A4-7EBD5069B250}"/>
                    </a:ext>
                  </a:extLst>
                </p:cNvPr>
                <p:cNvSpPr txBox="1"/>
                <p:nvPr/>
              </p:nvSpPr>
              <p:spPr>
                <a:xfrm>
                  <a:off x="7364172" y="5380922"/>
                  <a:ext cx="4680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9837D984-1562-47BD-92A4-7EBD5069B2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4172" y="5380922"/>
                  <a:ext cx="468077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0390" r="-11688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52319280-67A6-4A08-958A-269D134655FB}"/>
                    </a:ext>
                  </a:extLst>
                </p:cNvPr>
                <p:cNvSpPr txBox="1"/>
                <p:nvPr/>
              </p:nvSpPr>
              <p:spPr>
                <a:xfrm>
                  <a:off x="7364172" y="5727636"/>
                  <a:ext cx="4857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𝑌𝑂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52319280-67A6-4A08-958A-269D134655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4172" y="5727636"/>
                  <a:ext cx="485709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0000" r="-11250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27C29E7F-F604-4086-9E4B-2EFFE55DDC9D}"/>
                    </a:ext>
                  </a:extLst>
                </p:cNvPr>
                <p:cNvSpPr txBox="1"/>
                <p:nvPr/>
              </p:nvSpPr>
              <p:spPr>
                <a:xfrm>
                  <a:off x="7364172" y="5953194"/>
                  <a:ext cx="4857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𝑌𝑂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27C29E7F-F604-4086-9E4B-2EFFE55DDC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4172" y="5953194"/>
                  <a:ext cx="485709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10000" r="-11250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15D30FA1-8262-494F-9453-87DEDF1B3D8F}"/>
                    </a:ext>
                  </a:extLst>
                </p:cNvPr>
                <p:cNvSpPr txBox="1"/>
                <p:nvPr/>
              </p:nvSpPr>
              <p:spPr>
                <a:xfrm>
                  <a:off x="7364172" y="6199609"/>
                  <a:ext cx="4857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𝑌𝑂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15D30FA1-8262-494F-9453-87DEDF1B3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4172" y="6199609"/>
                  <a:ext cx="485709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10000" r="-11250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75CF525B-1CA3-40AE-91CA-7747EBD129DA}"/>
                    </a:ext>
                  </a:extLst>
                </p:cNvPr>
                <p:cNvSpPr txBox="1"/>
                <p:nvPr/>
              </p:nvSpPr>
              <p:spPr>
                <a:xfrm>
                  <a:off x="7364172" y="6425167"/>
                  <a:ext cx="4857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𝑌𝑂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75CF525B-1CA3-40AE-91CA-7747EBD129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4172" y="6425167"/>
                  <a:ext cx="485709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10000" r="-11250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B9B01735-D1EC-46E2-8F46-A1387E215CAD}"/>
              </a:ext>
            </a:extLst>
          </p:cNvPr>
          <p:cNvGrpSpPr/>
          <p:nvPr/>
        </p:nvGrpSpPr>
        <p:grpSpPr>
          <a:xfrm>
            <a:off x="1903080" y="3396746"/>
            <a:ext cx="2411314" cy="2802863"/>
            <a:chOff x="1903080" y="3396746"/>
            <a:chExt cx="2411314" cy="2802863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CA8EDBB-7186-4950-9BEF-B6B34A04344A}"/>
                </a:ext>
              </a:extLst>
            </p:cNvPr>
            <p:cNvSpPr/>
            <p:nvPr/>
          </p:nvSpPr>
          <p:spPr>
            <a:xfrm>
              <a:off x="1903081" y="3396746"/>
              <a:ext cx="1608554" cy="5978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/>
                <a:t>被</a:t>
              </a:r>
              <a:r>
                <a:rPr lang="en-US" altLang="zh-CN" sz="2200"/>
                <a:t>4</a:t>
              </a:r>
              <a:r>
                <a:rPr lang="zh-CN" altLang="en-US" sz="2200"/>
                <a:t>整除</a:t>
              </a:r>
              <a:r>
                <a:rPr lang="zh-CN" altLang="en-US" sz="2000"/>
                <a:t>？</a:t>
              </a:r>
              <a:endParaRPr lang="zh-CN" altLang="en-US" sz="220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AB5BA848-D5AC-46B1-9EC3-A8C0DF19164C}"/>
                </a:ext>
              </a:extLst>
            </p:cNvPr>
            <p:cNvSpPr/>
            <p:nvPr/>
          </p:nvSpPr>
          <p:spPr>
            <a:xfrm>
              <a:off x="1903080" y="4499272"/>
              <a:ext cx="1608555" cy="5978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/>
                <a:t>被</a:t>
              </a:r>
              <a:r>
                <a:rPr lang="en-US" altLang="zh-CN" sz="2200"/>
                <a:t>100</a:t>
              </a:r>
              <a:r>
                <a:rPr lang="zh-CN" altLang="en-US" sz="2200"/>
                <a:t>整除</a:t>
              </a:r>
              <a:r>
                <a:rPr lang="zh-CN" altLang="en-US" sz="2000"/>
                <a:t>？</a:t>
              </a:r>
              <a:endParaRPr lang="zh-CN" altLang="en-US" sz="2200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99CBC963-04EF-4F9F-B79A-F63A6E8F9CC6}"/>
                </a:ext>
              </a:extLst>
            </p:cNvPr>
            <p:cNvSpPr/>
            <p:nvPr/>
          </p:nvSpPr>
          <p:spPr>
            <a:xfrm>
              <a:off x="1903729" y="5601797"/>
              <a:ext cx="1607906" cy="5978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/>
                <a:t>被</a:t>
              </a:r>
              <a:r>
                <a:rPr lang="en-US" altLang="zh-CN" sz="2200"/>
                <a:t>400</a:t>
              </a:r>
              <a:r>
                <a:rPr lang="zh-CN" altLang="en-US" sz="2200"/>
                <a:t>整除</a:t>
              </a:r>
              <a:r>
                <a:rPr lang="zh-CN" altLang="en-US" sz="2000"/>
                <a:t>？</a:t>
              </a:r>
              <a:endParaRPr lang="zh-CN" altLang="en-US" sz="220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C87ACE68-791D-43C2-9079-4B441727D24B}"/>
                </a:ext>
              </a:extLst>
            </p:cNvPr>
            <p:cNvSpPr/>
            <p:nvPr/>
          </p:nvSpPr>
          <p:spPr>
            <a:xfrm>
              <a:off x="3707799" y="3396746"/>
              <a:ext cx="606595" cy="28028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200"/>
                <a:t>综合三者结果</a:t>
              </a:r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5CDCB9-A089-4001-B512-B8AB50E8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35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49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54353D1-54F0-463E-8989-CE7AAAE4A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84" y="1050085"/>
            <a:ext cx="3298659" cy="248657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53EDC19-7BFB-498F-9568-1C53C8D6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" y="-1"/>
            <a:ext cx="12190263" cy="900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13】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闰年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(1582</a:t>
            </a:r>
            <a:r>
              <a:rPr lang="en-US" altLang="zh-CN" sz="4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~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9999)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5B871E-8F9B-471F-B559-FECF964FD982}"/>
              </a:ext>
            </a:extLst>
          </p:cNvPr>
          <p:cNvSpPr/>
          <p:nvPr/>
        </p:nvSpPr>
        <p:spPr>
          <a:xfrm>
            <a:off x="2802195" y="928044"/>
            <a:ext cx="1421744" cy="548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/>
              <a:t>被</a:t>
            </a:r>
            <a:r>
              <a:rPr lang="en-US" altLang="zh-CN" sz="2200" b="1" dirty="0"/>
              <a:t>4</a:t>
            </a:r>
            <a:r>
              <a:rPr lang="zh-CN" altLang="en-US" sz="2200" b="1" dirty="0"/>
              <a:t>整除</a:t>
            </a:r>
            <a:r>
              <a:rPr lang="zh-CN" altLang="en-US" sz="2200" dirty="0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AA35B832-EB51-4CB0-A9D1-5EDF94BF9018}"/>
                  </a:ext>
                </a:extLst>
              </p:cNvPr>
              <p:cNvSpPr/>
              <p:nvPr/>
            </p:nvSpPr>
            <p:spPr>
              <a:xfrm>
                <a:off x="4072659" y="946613"/>
                <a:ext cx="8024951" cy="10553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200" dirty="0"/>
                  <a:t>若十位</a:t>
                </a:r>
                <a:r>
                  <a:rPr lang="en-US" altLang="zh-CN" sz="2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𝑌𝑇</m:t>
                        </m:r>
                      </m:e>
                      <m:sub>
                        <m:r>
                          <a:rPr lang="en-US" altLang="zh-CN" sz="2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dirty="0"/>
                  <a:t>=0)</a:t>
                </a:r>
                <a:r>
                  <a:rPr lang="zh-CN" altLang="en-US" sz="2200" dirty="0"/>
                  <a:t>为</a:t>
                </a:r>
                <a:r>
                  <a:rPr lang="zh-CN" altLang="en-US" sz="2200" dirty="0">
                    <a:solidFill>
                      <a:schemeClr val="accent1"/>
                    </a:solidFill>
                  </a:rPr>
                  <a:t>偶数</a:t>
                </a:r>
                <a:r>
                  <a:rPr lang="zh-CN" altLang="en-US" sz="2200" dirty="0"/>
                  <a:t>，个位</a:t>
                </a:r>
                <a:r>
                  <a:rPr lang="en-US" altLang="zh-CN" sz="2200" dirty="0"/>
                  <a:t>=</a:t>
                </a:r>
                <a:r>
                  <a:rPr lang="en-US" altLang="zh-CN" sz="2200" b="1" dirty="0"/>
                  <a:t>0</a:t>
                </a:r>
                <a:r>
                  <a:rPr lang="zh-CN" altLang="en-US" sz="2200" dirty="0"/>
                  <a:t>或</a:t>
                </a:r>
                <a:r>
                  <a:rPr lang="en-US" altLang="zh-CN" sz="2200" b="1" dirty="0"/>
                  <a:t>4</a:t>
                </a:r>
                <a:r>
                  <a:rPr lang="zh-CN" altLang="en-US" sz="2200" dirty="0"/>
                  <a:t>或</a:t>
                </a:r>
                <a:r>
                  <a:rPr lang="en-US" altLang="zh-CN" sz="2200" b="1" dirty="0"/>
                  <a:t>8</a:t>
                </a:r>
                <a:r>
                  <a:rPr lang="zh-CN" altLang="en-US" sz="2200" dirty="0"/>
                  <a:t>，如，</a:t>
                </a:r>
                <a:r>
                  <a:rPr lang="en-US" altLang="zh-CN" sz="2200" b="1" dirty="0">
                    <a:solidFill>
                      <a:schemeClr val="accent1"/>
                    </a:solidFill>
                  </a:rPr>
                  <a:t>2</a:t>
                </a:r>
                <a:r>
                  <a:rPr lang="en-US" altLang="zh-CN" sz="2200" dirty="0"/>
                  <a:t>0</a:t>
                </a:r>
                <a:r>
                  <a:rPr lang="zh-CN" altLang="en-US" sz="2200" dirty="0"/>
                  <a:t>、</a:t>
                </a:r>
                <a:r>
                  <a:rPr lang="en-US" altLang="zh-CN" sz="2200" b="1" dirty="0">
                    <a:solidFill>
                      <a:schemeClr val="accent1"/>
                    </a:solidFill>
                  </a:rPr>
                  <a:t>2</a:t>
                </a:r>
                <a:r>
                  <a:rPr lang="en-US" altLang="zh-CN" sz="2200" dirty="0"/>
                  <a:t>4</a:t>
                </a:r>
                <a:r>
                  <a:rPr lang="zh-CN" altLang="en-US" sz="2200" dirty="0"/>
                  <a:t>、</a:t>
                </a:r>
                <a:r>
                  <a:rPr lang="en-US" altLang="zh-CN" sz="2200" b="1" dirty="0">
                    <a:solidFill>
                      <a:schemeClr val="accent1"/>
                    </a:solidFill>
                  </a:rPr>
                  <a:t>2</a:t>
                </a:r>
                <a:r>
                  <a:rPr lang="en-US" altLang="zh-CN" sz="2200" dirty="0"/>
                  <a:t>8</a:t>
                </a:r>
                <a:r>
                  <a:rPr lang="zh-CN" altLang="en-US" sz="2200" dirty="0"/>
                  <a:t>、</a:t>
                </a:r>
                <a:r>
                  <a:rPr lang="en-US" altLang="zh-CN" sz="2200" b="1" dirty="0">
                    <a:solidFill>
                      <a:schemeClr val="accent1"/>
                    </a:solidFill>
                  </a:rPr>
                  <a:t>4</a:t>
                </a:r>
                <a:r>
                  <a:rPr lang="en-US" altLang="zh-CN" sz="2200" dirty="0"/>
                  <a:t>0…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200" dirty="0"/>
                  <a:t>若十位</a:t>
                </a:r>
                <a:r>
                  <a:rPr lang="en-US" altLang="zh-CN" sz="2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𝑌𝑇</m:t>
                        </m:r>
                      </m:e>
                      <m:sub>
                        <m:r>
                          <a:rPr lang="en-US" altLang="zh-CN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dirty="0"/>
                  <a:t>=1)</a:t>
                </a:r>
                <a:r>
                  <a:rPr lang="zh-CN" altLang="en-US" sz="2200" dirty="0"/>
                  <a:t>为</a:t>
                </a:r>
                <a:r>
                  <a:rPr lang="zh-CN" altLang="en-US" sz="2200" dirty="0">
                    <a:solidFill>
                      <a:schemeClr val="accent1"/>
                    </a:solidFill>
                  </a:rPr>
                  <a:t>奇数</a:t>
                </a:r>
                <a:r>
                  <a:rPr lang="zh-CN" altLang="en-US" sz="2200" dirty="0"/>
                  <a:t>，个位</a:t>
                </a:r>
                <a:r>
                  <a:rPr lang="en-US" altLang="zh-CN" sz="2200" dirty="0"/>
                  <a:t>=</a:t>
                </a:r>
                <a:r>
                  <a:rPr lang="en-US" altLang="zh-CN" sz="2200" b="1" dirty="0"/>
                  <a:t>2</a:t>
                </a:r>
                <a:r>
                  <a:rPr lang="zh-CN" altLang="en-US" sz="2200" dirty="0"/>
                  <a:t>或</a:t>
                </a:r>
                <a:r>
                  <a:rPr lang="en-US" altLang="zh-CN" sz="2200" b="1" dirty="0"/>
                  <a:t>6</a:t>
                </a:r>
                <a:r>
                  <a:rPr lang="zh-CN" altLang="en-US" sz="2200" dirty="0"/>
                  <a:t>，如，</a:t>
                </a:r>
                <a:r>
                  <a:rPr lang="en-US" altLang="zh-CN" sz="2200" b="1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zh-CN" sz="2200" dirty="0"/>
                  <a:t>2</a:t>
                </a:r>
                <a:r>
                  <a:rPr lang="zh-CN" altLang="en-US" sz="2200" dirty="0"/>
                  <a:t>、</a:t>
                </a:r>
                <a:r>
                  <a:rPr lang="en-US" altLang="zh-CN" sz="2200" b="1" dirty="0">
                    <a:solidFill>
                      <a:schemeClr val="accent1"/>
                    </a:solidFill>
                  </a:rPr>
                  <a:t>1</a:t>
                </a:r>
                <a:r>
                  <a:rPr lang="en-US" altLang="zh-CN" sz="2200" dirty="0"/>
                  <a:t>6</a:t>
                </a:r>
                <a:r>
                  <a:rPr lang="zh-CN" altLang="en-US" sz="2200" dirty="0"/>
                  <a:t>、</a:t>
                </a:r>
                <a:r>
                  <a:rPr lang="en-US" altLang="zh-CN" sz="2200" b="1" dirty="0">
                    <a:solidFill>
                      <a:schemeClr val="accent1"/>
                    </a:solidFill>
                  </a:rPr>
                  <a:t>3</a:t>
                </a:r>
                <a:r>
                  <a:rPr lang="en-US" altLang="zh-CN" sz="2200" dirty="0"/>
                  <a:t>2</a:t>
                </a:r>
                <a:r>
                  <a:rPr lang="zh-CN" altLang="en-US" sz="2200" dirty="0"/>
                  <a:t>、</a:t>
                </a:r>
                <a:r>
                  <a:rPr lang="en-US" altLang="zh-CN" sz="2200" b="1" dirty="0">
                    <a:solidFill>
                      <a:schemeClr val="accent1"/>
                    </a:solidFill>
                  </a:rPr>
                  <a:t>3</a:t>
                </a:r>
                <a:r>
                  <a:rPr lang="en-US" altLang="zh-CN" sz="2200" dirty="0"/>
                  <a:t>6…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AA35B832-EB51-4CB0-A9D1-5EDF94BF9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659" y="946613"/>
                <a:ext cx="8024951" cy="1055354"/>
              </a:xfrm>
              <a:prstGeom prst="rect">
                <a:avLst/>
              </a:prstGeom>
              <a:blipFill>
                <a:blip r:embed="rId4"/>
                <a:stretch>
                  <a:fillRect l="-987" b="-11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5A716CC-77A7-40B4-8527-96EF62D9E299}"/>
                  </a:ext>
                </a:extLst>
              </p:cNvPr>
              <p:cNvSpPr txBox="1"/>
              <p:nvPr/>
            </p:nvSpPr>
            <p:spPr>
              <a:xfrm>
                <a:off x="2744255" y="2740902"/>
                <a:ext cx="8969891" cy="308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𝑌𝑇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acc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𝒀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𝒀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acc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𝑌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𝒀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𝒀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𝑌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𝒀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𝒀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5A716CC-77A7-40B4-8527-96EF62D9E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255" y="2740902"/>
                <a:ext cx="8969891" cy="308482"/>
              </a:xfrm>
              <a:prstGeom prst="rect">
                <a:avLst/>
              </a:prstGeom>
              <a:blipFill>
                <a:blip r:embed="rId5"/>
                <a:stretch>
                  <a:fillRect l="-476" t="-4000" r="-883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143FE67-078A-4387-942E-99D4D5B03E09}"/>
                  </a:ext>
                </a:extLst>
              </p:cNvPr>
              <p:cNvSpPr txBox="1"/>
              <p:nvPr/>
            </p:nvSpPr>
            <p:spPr>
              <a:xfrm>
                <a:off x="3193026" y="3234685"/>
                <a:ext cx="5930341" cy="308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𝑌𝑇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acc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𝒀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𝒀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acc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𝑌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𝒀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𝒀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143FE67-078A-4387-942E-99D4D5B03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026" y="3234685"/>
                <a:ext cx="5930341" cy="308482"/>
              </a:xfrm>
              <a:prstGeom prst="rect">
                <a:avLst/>
              </a:prstGeom>
              <a:blipFill>
                <a:blip r:embed="rId6"/>
                <a:stretch>
                  <a:fillRect l="-411" t="-4000" r="-1028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D48121F-0076-42CA-9732-FC8CAD969F68}"/>
                  </a:ext>
                </a:extLst>
              </p:cNvPr>
              <p:cNvSpPr txBox="1"/>
              <p:nvPr/>
            </p:nvSpPr>
            <p:spPr>
              <a:xfrm>
                <a:off x="5995936" y="3915151"/>
                <a:ext cx="4873835" cy="339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zh-CN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200" b="1" i="1">
                              <a:latin typeface="Cambria Math" panose="02040503050406030204" pitchFamily="18" charset="0"/>
                            </a:rPr>
                            <m:t>𝒀</m:t>
                          </m:r>
                          <m:sSub>
                            <m:sSubPr>
                              <m:ctrlPr>
                                <a:rPr lang="en-US" altLang="zh-CN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altLang="zh-CN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zh-CN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200" b="1" i="1">
                              <a:latin typeface="Cambria Math" panose="02040503050406030204" pitchFamily="18" charset="0"/>
                            </a:rPr>
                            <m:t>𝒀</m:t>
                          </m:r>
                          <m:sSub>
                            <m:sSubPr>
                              <m:ctrlPr>
                                <a:rPr lang="en-US" altLang="zh-CN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𝒀</m:t>
                      </m:r>
                      <m:sSub>
                        <m:sSubPr>
                          <m:ctrlP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sz="2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zh-CN" sz="2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200" b="1" i="1">
                              <a:latin typeface="Cambria Math" panose="02040503050406030204" pitchFamily="18" charset="0"/>
                            </a:rPr>
                            <m:t>𝒀</m:t>
                          </m:r>
                          <m:sSub>
                            <m:sSubPr>
                              <m:ctrlPr>
                                <a:rPr lang="en-US" altLang="zh-CN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sz="2200" b="1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4D48121F-0076-42CA-9732-FC8CAD969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936" y="3915151"/>
                <a:ext cx="4873835" cy="339324"/>
              </a:xfrm>
              <a:prstGeom prst="rect">
                <a:avLst/>
              </a:prstGeom>
              <a:blipFill>
                <a:blip r:embed="rId7"/>
                <a:stretch>
                  <a:fillRect l="-751" r="-125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EEFA39E3-EDE5-4E52-9542-872EBA5D55A1}"/>
              </a:ext>
            </a:extLst>
          </p:cNvPr>
          <p:cNvSpPr txBox="1"/>
          <p:nvPr/>
        </p:nvSpPr>
        <p:spPr>
          <a:xfrm>
            <a:off x="2472985" y="3741134"/>
            <a:ext cx="32768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因数字</a:t>
            </a:r>
            <a:r>
              <a:rPr lang="en-US" altLang="zh-CN" sz="2000" dirty="0"/>
              <a:t>10(A)~15(F)</a:t>
            </a:r>
            <a:r>
              <a:rPr lang="zh-CN" altLang="en-US" sz="2000" dirty="0"/>
              <a:t>不会出现</a:t>
            </a:r>
            <a:endParaRPr lang="en-US" altLang="zh-CN" sz="2000" dirty="0"/>
          </a:p>
          <a:p>
            <a:r>
              <a:rPr lang="zh-CN" altLang="en-US" sz="2000" dirty="0"/>
              <a:t>利用无关项进一步化简为：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6B00E6C-17BA-45FC-845A-7D30F8194CB3}"/>
              </a:ext>
            </a:extLst>
          </p:cNvPr>
          <p:cNvGrpSpPr/>
          <p:nvPr/>
        </p:nvGrpSpPr>
        <p:grpSpPr>
          <a:xfrm>
            <a:off x="290053" y="4484748"/>
            <a:ext cx="11607865" cy="548612"/>
            <a:chOff x="290053" y="4484748"/>
            <a:chExt cx="11607865" cy="548612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3746ED83-0167-4D73-8212-6DBDA1AE56F1}"/>
                </a:ext>
              </a:extLst>
            </p:cNvPr>
            <p:cNvSpPr/>
            <p:nvPr/>
          </p:nvSpPr>
          <p:spPr>
            <a:xfrm>
              <a:off x="290053" y="4484748"/>
              <a:ext cx="5263206" cy="5486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200" b="1"/>
                <a:t>被</a:t>
              </a:r>
              <a:r>
                <a:rPr lang="en-US" altLang="zh-CN" sz="2200" b="1"/>
                <a:t>100</a:t>
              </a:r>
              <a:r>
                <a:rPr lang="zh-CN" altLang="en-US" sz="2200" b="1"/>
                <a:t>整除</a:t>
              </a:r>
              <a:r>
                <a:rPr lang="zh-CN" altLang="en-US" sz="2200"/>
                <a:t>：后两位十进制数是否为</a:t>
              </a:r>
              <a:r>
                <a:rPr lang="en-US" altLang="zh-CN" sz="2200"/>
                <a:t>0</a:t>
              </a:r>
              <a:endParaRPr lang="zh-CN" altLang="en-US" sz="2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6B8C25BA-BF61-4E6F-BE39-562D0B85AF5A}"/>
                    </a:ext>
                  </a:extLst>
                </p:cNvPr>
                <p:cNvSpPr txBox="1"/>
                <p:nvPr/>
              </p:nvSpPr>
              <p:spPr>
                <a:xfrm>
                  <a:off x="5786052" y="4646987"/>
                  <a:ext cx="6111866" cy="3393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altLang="zh-CN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altLang="zh-CN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altLang="zh-CN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6B8C25BA-BF61-4E6F-BE39-562D0B85A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052" y="4646987"/>
                  <a:ext cx="6111866" cy="339324"/>
                </a:xfrm>
                <a:prstGeom prst="rect">
                  <a:avLst/>
                </a:prstGeom>
                <a:blipFill>
                  <a:blip r:embed="rId8"/>
                  <a:stretch>
                    <a:fillRect l="-499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CFF8ED7-8F6A-4928-825F-7560E5A4F742}"/>
              </a:ext>
            </a:extLst>
          </p:cNvPr>
          <p:cNvGrpSpPr/>
          <p:nvPr/>
        </p:nvGrpSpPr>
        <p:grpSpPr>
          <a:xfrm>
            <a:off x="290053" y="5107533"/>
            <a:ext cx="11444198" cy="548612"/>
            <a:chOff x="290053" y="5107533"/>
            <a:chExt cx="11444198" cy="548612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56E41EDC-7804-4AC5-A733-059BB35E0BAD}"/>
                </a:ext>
              </a:extLst>
            </p:cNvPr>
            <p:cNvSpPr/>
            <p:nvPr/>
          </p:nvSpPr>
          <p:spPr>
            <a:xfrm>
              <a:off x="290053" y="5107533"/>
              <a:ext cx="5805947" cy="5486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200" b="1" dirty="0"/>
                <a:t>被</a:t>
              </a:r>
              <a:r>
                <a:rPr lang="en-US" altLang="zh-CN" sz="2200" b="1" dirty="0"/>
                <a:t>400</a:t>
              </a:r>
              <a:r>
                <a:rPr lang="zh-CN" altLang="en-US" sz="2200" b="1" dirty="0"/>
                <a:t>整除</a:t>
              </a:r>
              <a:r>
                <a:rPr lang="zh-CN" altLang="en-US" sz="2200" dirty="0"/>
                <a:t>：能被</a:t>
              </a:r>
              <a:r>
                <a:rPr lang="en-US" altLang="zh-CN" sz="2200" dirty="0"/>
                <a:t>100</a:t>
              </a:r>
              <a:r>
                <a:rPr lang="zh-CN" altLang="en-US" sz="2200" dirty="0"/>
                <a:t>整除且高</a:t>
              </a:r>
              <a:r>
                <a:rPr lang="en-US" altLang="zh-CN" sz="2200" dirty="0"/>
                <a:t>2</a:t>
              </a:r>
              <a:r>
                <a:rPr lang="zh-CN" altLang="en-US" sz="2200" dirty="0"/>
                <a:t>位能被</a:t>
              </a:r>
              <a:r>
                <a:rPr lang="en-US" altLang="zh-CN" sz="2200" dirty="0"/>
                <a:t>4</a:t>
              </a:r>
              <a:r>
                <a:rPr lang="zh-CN" altLang="en-US" sz="2200" dirty="0"/>
                <a:t>整除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51541B1B-208C-4CE5-859D-B9C042EB743A}"/>
                    </a:ext>
                  </a:extLst>
                </p:cNvPr>
                <p:cNvSpPr txBox="1"/>
                <p:nvPr/>
              </p:nvSpPr>
              <p:spPr>
                <a:xfrm>
                  <a:off x="5793009" y="5273154"/>
                  <a:ext cx="5941242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sSub>
                                  <m:sSub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sSub>
                                  <m:sSub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sSub>
                                  <m:sSub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sSub>
                                  <m:sSub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51541B1B-208C-4CE5-859D-B9C042EB7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3009" y="5273154"/>
                  <a:ext cx="5941242" cy="338554"/>
                </a:xfrm>
                <a:prstGeom prst="rect">
                  <a:avLst/>
                </a:prstGeom>
                <a:blipFill>
                  <a:blip r:embed="rId9"/>
                  <a:stretch>
                    <a:fillRect l="-513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DDD93D1-D159-4571-879E-2A22BE0991A1}"/>
              </a:ext>
            </a:extLst>
          </p:cNvPr>
          <p:cNvGrpSpPr/>
          <p:nvPr/>
        </p:nvGrpSpPr>
        <p:grpSpPr>
          <a:xfrm>
            <a:off x="2472985" y="5955935"/>
            <a:ext cx="5526313" cy="548612"/>
            <a:chOff x="290053" y="5932445"/>
            <a:chExt cx="5526313" cy="548612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B827EE89-4F3C-49BC-A862-D8F98D57098B}"/>
                </a:ext>
              </a:extLst>
            </p:cNvPr>
            <p:cNvSpPr/>
            <p:nvPr/>
          </p:nvSpPr>
          <p:spPr>
            <a:xfrm>
              <a:off x="290053" y="5932445"/>
              <a:ext cx="1816018" cy="5486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200" b="1"/>
                <a:t>综 合 判 断</a:t>
              </a:r>
              <a:r>
                <a:rPr lang="zh-CN" altLang="en-US" sz="2200"/>
                <a:t>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84B96FEE-03B6-4FCF-9F80-785ECFFC3797}"/>
                    </a:ext>
                  </a:extLst>
                </p:cNvPr>
                <p:cNvSpPr txBox="1"/>
                <p:nvPr/>
              </p:nvSpPr>
              <p:spPr>
                <a:xfrm>
                  <a:off x="2404791" y="6082201"/>
                  <a:ext cx="341157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𝒍𝒆𝒂𝒑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𝟎𝟎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𝟒𝟎𝟎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/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84B96FEE-03B6-4FCF-9F80-785ECFFC3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4791" y="6082201"/>
                  <a:ext cx="341157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500" t="-3333" r="-357" b="-3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821846-3B4A-48B1-978F-25D0965F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36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032E2FB-EF41-46D4-80CA-DD2FCA8BEDCA}"/>
              </a:ext>
            </a:extLst>
          </p:cNvPr>
          <p:cNvSpPr/>
          <p:nvPr/>
        </p:nvSpPr>
        <p:spPr>
          <a:xfrm>
            <a:off x="134132" y="2740901"/>
            <a:ext cx="367787" cy="1620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E4A710D-0327-4D80-B1E6-408C234E7918}"/>
              </a:ext>
            </a:extLst>
          </p:cNvPr>
          <p:cNvSpPr/>
          <p:nvPr/>
        </p:nvSpPr>
        <p:spPr>
          <a:xfrm>
            <a:off x="158197" y="1528247"/>
            <a:ext cx="367787" cy="1620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6B979BA-FD69-E0CD-F57F-1FF861C525F8}"/>
              </a:ext>
            </a:extLst>
          </p:cNvPr>
          <p:cNvCxnSpPr>
            <a:cxnSpLocks/>
          </p:cNvCxnSpPr>
          <p:nvPr/>
        </p:nvCxnSpPr>
        <p:spPr>
          <a:xfrm flipH="1">
            <a:off x="5553259" y="1410055"/>
            <a:ext cx="2289479" cy="125401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8BF33CC-1444-0174-F084-C310E183DB85}"/>
              </a:ext>
            </a:extLst>
          </p:cNvPr>
          <p:cNvCxnSpPr>
            <a:cxnSpLocks/>
          </p:cNvCxnSpPr>
          <p:nvPr/>
        </p:nvCxnSpPr>
        <p:spPr>
          <a:xfrm flipH="1">
            <a:off x="7578969" y="1446677"/>
            <a:ext cx="706446" cy="121380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4CF881A-0470-5919-539A-60C90E42F93F}"/>
              </a:ext>
            </a:extLst>
          </p:cNvPr>
          <p:cNvCxnSpPr>
            <a:cxnSpLocks/>
          </p:cNvCxnSpPr>
          <p:nvPr/>
        </p:nvCxnSpPr>
        <p:spPr>
          <a:xfrm>
            <a:off x="8763630" y="1442856"/>
            <a:ext cx="860099" cy="124326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FC431882-ED3C-D393-165C-633FF8D08F6A}"/>
              </a:ext>
            </a:extLst>
          </p:cNvPr>
          <p:cNvCxnSpPr>
            <a:cxnSpLocks/>
            <a:stCxn id="96" idx="3"/>
            <a:endCxn id="100" idx="3"/>
          </p:cNvCxnSpPr>
          <p:nvPr/>
        </p:nvCxnSpPr>
        <p:spPr>
          <a:xfrm>
            <a:off x="10869771" y="4084813"/>
            <a:ext cx="864480" cy="1357618"/>
          </a:xfrm>
          <a:prstGeom prst="curvedConnector3">
            <a:avLst>
              <a:gd name="adj1" fmla="val 126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7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EDC19-7BFB-498F-9568-1C53C8D6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00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13】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闰年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(1582</a:t>
            </a:r>
            <a:r>
              <a:rPr lang="en-US" altLang="zh-CN" sz="40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~</a:t>
            </a: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9999)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E45312-E2EA-40CE-95BB-B3218DA64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507" y="1191670"/>
            <a:ext cx="9504414" cy="5442776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62E526-B31C-4C2B-AE42-3CE320DC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37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BE2937-6629-49D1-B336-D19B2BFB3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401" y="942422"/>
            <a:ext cx="3298659" cy="248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20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F0372D80-4D12-40B1-A56E-4DD1E2C8B665}"/>
              </a:ext>
            </a:extLst>
          </p:cNvPr>
          <p:cNvSpPr/>
          <p:nvPr/>
        </p:nvSpPr>
        <p:spPr>
          <a:xfrm>
            <a:off x="8775463" y="4091539"/>
            <a:ext cx="1697126" cy="2270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1252747" y="1105354"/>
            <a:ext cx="5400600" cy="337298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输入：</a:t>
            </a:r>
            <a:r>
              <a:rPr lang="en-US" altLang="zh-CN" b="1" dirty="0">
                <a:solidFill>
                  <a:srgbClr val="0070C0"/>
                </a:solidFill>
              </a:rPr>
              <a:t>9</a:t>
            </a:r>
            <a:r>
              <a:rPr lang="en-US" altLang="zh-CN" dirty="0"/>
              <a:t> bits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A</a:t>
            </a:r>
            <a:r>
              <a:rPr lang="zh-CN" altLang="en-US" dirty="0"/>
              <a:t>：  </a:t>
            </a:r>
            <a:r>
              <a:rPr lang="en-US" altLang="zh-CN" b="1" dirty="0">
                <a:solidFill>
                  <a:srgbClr val="0070C0"/>
                </a:solidFill>
              </a:rPr>
              <a:t>4</a:t>
            </a:r>
            <a:r>
              <a:rPr lang="zh-CN" altLang="en-US" dirty="0"/>
              <a:t>位二进制数  </a:t>
            </a:r>
            <a:r>
              <a:rPr lang="en-US" altLang="zh-CN" dirty="0"/>
              <a:t>(</a:t>
            </a:r>
            <a:r>
              <a:rPr lang="zh-CN" altLang="en-US" dirty="0"/>
              <a:t>加数</a:t>
            </a:r>
            <a:r>
              <a:rPr lang="en-US" altLang="zh-CN" dirty="0"/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B</a:t>
            </a:r>
            <a:r>
              <a:rPr lang="zh-CN" altLang="en-US" dirty="0"/>
              <a:t>：  </a:t>
            </a:r>
            <a:r>
              <a:rPr lang="en-US" altLang="zh-CN" b="1" dirty="0">
                <a:solidFill>
                  <a:srgbClr val="0070C0"/>
                </a:solidFill>
              </a:rPr>
              <a:t>4</a:t>
            </a:r>
            <a:r>
              <a:rPr lang="zh-CN" altLang="en-US" dirty="0"/>
              <a:t>位二进制数  </a:t>
            </a:r>
            <a:r>
              <a:rPr lang="en-US" altLang="zh-CN" dirty="0"/>
              <a:t>(</a:t>
            </a:r>
            <a:r>
              <a:rPr lang="zh-CN" altLang="en-US" dirty="0"/>
              <a:t>被加数</a:t>
            </a:r>
            <a:r>
              <a:rPr lang="en-US" altLang="zh-CN" dirty="0"/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zh-CN" dirty="0" err="1"/>
              <a:t>C</a:t>
            </a:r>
            <a:r>
              <a:rPr lang="en-US" altLang="zh-CN" baseline="-25000" dirty="0" err="1"/>
              <a:t>in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rgbClr val="0070C0"/>
                </a:solidFill>
              </a:rPr>
              <a:t>1</a:t>
            </a:r>
            <a:r>
              <a:rPr lang="zh-CN" altLang="en-US" dirty="0"/>
              <a:t>位二进制数  </a:t>
            </a:r>
            <a:r>
              <a:rPr lang="en-US" altLang="zh-CN" dirty="0"/>
              <a:t>(</a:t>
            </a:r>
            <a:r>
              <a:rPr lang="zh-CN" altLang="en-US" dirty="0"/>
              <a:t>进位</a:t>
            </a:r>
            <a:r>
              <a:rPr lang="en-US" altLang="zh-CN" dirty="0"/>
              <a:t>)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输出：</a:t>
            </a:r>
            <a:r>
              <a:rPr lang="en-US" altLang="zh-CN" b="1" dirty="0">
                <a:solidFill>
                  <a:srgbClr val="0070C0"/>
                </a:solidFill>
              </a:rPr>
              <a:t>5</a:t>
            </a:r>
            <a:r>
              <a:rPr lang="en-US" altLang="zh-CN" dirty="0"/>
              <a:t> bits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S</a:t>
            </a:r>
            <a:r>
              <a:rPr lang="zh-CN" altLang="en-US" dirty="0"/>
              <a:t>：   </a:t>
            </a:r>
            <a:r>
              <a:rPr lang="en-US" altLang="zh-CN" b="1" dirty="0">
                <a:solidFill>
                  <a:srgbClr val="0070C0"/>
                </a:solidFill>
              </a:rPr>
              <a:t>4</a:t>
            </a:r>
            <a:r>
              <a:rPr lang="zh-CN" altLang="en-US" dirty="0"/>
              <a:t>位二进制数  </a:t>
            </a:r>
            <a:r>
              <a:rPr lang="en-US" altLang="zh-CN" dirty="0"/>
              <a:t>(</a:t>
            </a:r>
            <a:r>
              <a:rPr lang="zh-CN" altLang="en-US" dirty="0"/>
              <a:t>和</a:t>
            </a:r>
            <a:r>
              <a:rPr lang="en-US" altLang="zh-CN" dirty="0"/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zh-CN" dirty="0" err="1"/>
              <a:t>C</a:t>
            </a:r>
            <a:r>
              <a:rPr lang="en-US" altLang="zh-CN" baseline="-25000" dirty="0" err="1"/>
              <a:t>out</a:t>
            </a:r>
            <a:r>
              <a:rPr lang="zh-CN" altLang="en-US" sz="2000" dirty="0"/>
              <a:t>：</a:t>
            </a:r>
            <a:r>
              <a:rPr lang="en-US" altLang="zh-CN" b="1" dirty="0">
                <a:solidFill>
                  <a:srgbClr val="0070C0"/>
                </a:solidFill>
              </a:rPr>
              <a:t>1</a:t>
            </a:r>
            <a:r>
              <a:rPr lang="zh-CN" altLang="en-US" dirty="0"/>
              <a:t>位二进制数  </a:t>
            </a:r>
            <a:r>
              <a:rPr lang="en-US" altLang="zh-CN" dirty="0"/>
              <a:t>(</a:t>
            </a:r>
            <a:r>
              <a:rPr lang="zh-CN" altLang="en-US" dirty="0"/>
              <a:t>进位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07"/>
            <a:ext cx="12192000" cy="900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14】 </a:t>
            </a:r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zh-CN" altLang="en-US" sz="4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十进制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加法器</a:t>
            </a:r>
            <a:endParaRPr lang="en-US" altLang="zh-CN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0297" y="1124745"/>
            <a:ext cx="1697125" cy="2246769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altLang="zh-CN" sz="1400" dirty="0"/>
          </a:p>
          <a:p>
            <a:r>
              <a:rPr lang="en-US" altLang="zh-CN" sz="2800" dirty="0"/>
              <a:t>          8</a:t>
            </a:r>
          </a:p>
          <a:p>
            <a:r>
              <a:rPr lang="en-US" altLang="zh-CN" sz="2800" dirty="0"/>
              <a:t>          7</a:t>
            </a:r>
          </a:p>
          <a:p>
            <a:r>
              <a:rPr lang="en-US" altLang="zh-CN" sz="2800" dirty="0"/>
              <a:t>   +     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zh-CN" sz="2800" dirty="0"/>
              <a:t>       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en-US" altLang="zh-CN" sz="2800" dirty="0"/>
              <a:t>  6</a:t>
            </a:r>
          </a:p>
          <a:p>
            <a:endParaRPr lang="zh-CN" altLang="en-US" sz="1400" dirty="0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9189802" y="2667356"/>
            <a:ext cx="1080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47" name="组合 46"/>
          <p:cNvGrpSpPr/>
          <p:nvPr/>
        </p:nvGrpSpPr>
        <p:grpSpPr>
          <a:xfrm>
            <a:off x="888419" y="4553519"/>
            <a:ext cx="6862849" cy="2035426"/>
            <a:chOff x="1545701" y="4581128"/>
            <a:chExt cx="6862849" cy="2035426"/>
          </a:xfrm>
        </p:grpSpPr>
        <p:sp>
          <p:nvSpPr>
            <p:cNvPr id="7" name="矩形 6"/>
            <p:cNvSpPr/>
            <p:nvPr/>
          </p:nvSpPr>
          <p:spPr bwMode="auto">
            <a:xfrm>
              <a:off x="3921965" y="4678190"/>
              <a:ext cx="2088232" cy="1728192"/>
            </a:xfrm>
            <a:prstGeom prst="rect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8800" dirty="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？ </a:t>
              </a: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646113" y="4750198"/>
              <a:ext cx="699788" cy="61206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DCB</a:t>
              </a:r>
              <a:endParaRPr kumimoji="1" lang="zh-CN" altLang="en-US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>
              <a:off x="1905741" y="5056232"/>
              <a:ext cx="74037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552759" y="47971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>
              <a:off x="3332110" y="4824939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>
              <a:off x="3332110" y="4977339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3332110" y="5129739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3332110" y="5282139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6" name="矩形 15"/>
            <p:cNvSpPr/>
            <p:nvPr/>
          </p:nvSpPr>
          <p:spPr bwMode="auto">
            <a:xfrm>
              <a:off x="2639055" y="5506282"/>
              <a:ext cx="699788" cy="61206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DCB</a:t>
              </a:r>
              <a:endParaRPr kumimoji="1" lang="zh-CN" altLang="en-US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 bwMode="auto">
            <a:xfrm>
              <a:off x="1898683" y="5812316"/>
              <a:ext cx="74037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545701" y="556526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/>
            <p:nvPr/>
          </p:nvCxnSpPr>
          <p:spPr bwMode="auto">
            <a:xfrm>
              <a:off x="3325052" y="5581023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3325052" y="5733423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3325052" y="5885823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3325052" y="6038223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3462896" y="4581128"/>
              <a:ext cx="26161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dirty="0"/>
                <a:t>1</a:t>
              </a:r>
            </a:p>
            <a:p>
              <a:pPr algn="ctr"/>
              <a:r>
                <a:rPr lang="en-US" altLang="zh-CN" sz="1100" dirty="0"/>
                <a:t>0</a:t>
              </a:r>
            </a:p>
            <a:p>
              <a:pPr algn="ctr"/>
              <a:r>
                <a:rPr lang="en-US" altLang="zh-CN" sz="1100" dirty="0"/>
                <a:t>0</a:t>
              </a:r>
            </a:p>
            <a:p>
              <a:pPr algn="ctr"/>
              <a:r>
                <a:rPr lang="en-US" altLang="zh-CN" sz="1100" dirty="0"/>
                <a:t>0</a:t>
              </a:r>
              <a:endParaRPr lang="zh-CN" altLang="en-US" sz="11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58186" y="5348909"/>
              <a:ext cx="26161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dirty="0"/>
                <a:t>0</a:t>
              </a:r>
            </a:p>
            <a:p>
              <a:pPr algn="ctr"/>
              <a:r>
                <a:rPr lang="en-US" altLang="zh-CN" sz="1100" dirty="0"/>
                <a:t>1</a:t>
              </a:r>
            </a:p>
            <a:p>
              <a:pPr algn="ctr"/>
              <a:r>
                <a:rPr lang="en-US" altLang="zh-CN" sz="1100" dirty="0"/>
                <a:t>1</a:t>
              </a:r>
            </a:p>
            <a:p>
              <a:pPr algn="ctr"/>
              <a:r>
                <a:rPr lang="en-US" altLang="zh-CN" sz="1100" dirty="0"/>
                <a:t>1</a:t>
              </a:r>
              <a:endParaRPr lang="zh-CN" altLang="en-US" sz="1100" dirty="0"/>
            </a:p>
          </p:txBody>
        </p:sp>
        <p:cxnSp>
          <p:nvCxnSpPr>
            <p:cNvPr id="26" name="直接箭头连接符 25"/>
            <p:cNvCxnSpPr/>
            <p:nvPr/>
          </p:nvCxnSpPr>
          <p:spPr bwMode="auto">
            <a:xfrm>
              <a:off x="1869832" y="6280368"/>
              <a:ext cx="201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1562289" y="60471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65917" y="474090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加数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65917" y="546098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被加数</a:t>
              </a: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6604631" y="5625244"/>
              <a:ext cx="699788" cy="61206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BCD</a:t>
              </a:r>
              <a:endParaRPr kumimoji="1" lang="zh-CN" altLang="en-US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 bwMode="auto">
            <a:xfrm>
              <a:off x="7288012" y="5920275"/>
              <a:ext cx="74037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8084858" y="569099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34" name="直接箭头连接符 33"/>
            <p:cNvCxnSpPr/>
            <p:nvPr/>
          </p:nvCxnSpPr>
          <p:spPr bwMode="auto">
            <a:xfrm>
              <a:off x="6010197" y="5711682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6010197" y="5864082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6010197" y="6016482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>
              <a:off x="6010197" y="6168882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6140983" y="5467871"/>
              <a:ext cx="26161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dirty="0"/>
                <a:t>0</a:t>
              </a:r>
            </a:p>
            <a:p>
              <a:pPr algn="ctr"/>
              <a:r>
                <a:rPr lang="en-US" altLang="zh-CN" sz="1100" dirty="0"/>
                <a:t>1</a:t>
              </a:r>
            </a:p>
            <a:p>
              <a:pPr algn="ctr"/>
              <a:r>
                <a:rPr lang="en-US" altLang="zh-CN" sz="1100" dirty="0"/>
                <a:t>1</a:t>
              </a:r>
            </a:p>
            <a:p>
              <a:pPr algn="ctr"/>
              <a:r>
                <a:rPr lang="en-US" altLang="zh-CN" sz="1100" dirty="0"/>
                <a:t>0</a:t>
              </a:r>
              <a:endParaRPr lang="zh-CN" altLang="en-US" sz="11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68870" y="56049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和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98445" y="627800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进位输入</a:t>
              </a:r>
            </a:p>
          </p:txBody>
        </p:sp>
        <p:cxnSp>
          <p:nvCxnSpPr>
            <p:cNvPr id="44" name="直接箭头连接符 43"/>
            <p:cNvCxnSpPr/>
            <p:nvPr/>
          </p:nvCxnSpPr>
          <p:spPr bwMode="auto">
            <a:xfrm>
              <a:off x="6036999" y="5172025"/>
              <a:ext cx="201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8102056" y="491412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15593" y="4797152"/>
              <a:ext cx="795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进位 </a:t>
              </a:r>
              <a:r>
                <a:rPr lang="en-US" altLang="zh-CN" sz="1600" b="1" dirty="0"/>
                <a:t>C</a:t>
              </a:r>
              <a:endParaRPr lang="zh-CN" altLang="en-US" sz="1600" b="1" dirty="0"/>
            </a:p>
          </p:txBody>
        </p:sp>
      </p:grpSp>
      <p:cxnSp>
        <p:nvCxnSpPr>
          <p:cNvPr id="49" name="直接连接符 48"/>
          <p:cNvCxnSpPr/>
          <p:nvPr/>
        </p:nvCxnSpPr>
        <p:spPr bwMode="auto">
          <a:xfrm>
            <a:off x="8921710" y="5636324"/>
            <a:ext cx="151216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9281933" y="4221088"/>
            <a:ext cx="1223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600" dirty="0">
                <a:solidFill>
                  <a:schemeClr val="bg1"/>
                </a:solidFill>
                <a:latin typeface="Calibri" panose="020F0502020204030204" pitchFamily="34" charset="0"/>
              </a:rPr>
              <a:t>1000</a:t>
            </a:r>
            <a:endParaRPr lang="zh-CN" altLang="en-US" sz="2800" spc="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281614" y="4633972"/>
            <a:ext cx="1223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600" dirty="0">
                <a:solidFill>
                  <a:schemeClr val="bg1"/>
                </a:solidFill>
                <a:latin typeface="Calibri" panose="020F0502020204030204" pitchFamily="34" charset="0"/>
              </a:rPr>
              <a:t>0111</a:t>
            </a:r>
            <a:endParaRPr lang="zh-CN" altLang="en-US" sz="2800" spc="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061485" y="5066020"/>
            <a:ext cx="444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600" dirty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endParaRPr lang="zh-CN" altLang="en-US" sz="2800" spc="6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849654" y="5122879"/>
            <a:ext cx="436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+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065561" y="5714092"/>
            <a:ext cx="1483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600" dirty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en-US" altLang="zh-CN" sz="2800" spc="600" dirty="0">
                <a:solidFill>
                  <a:schemeClr val="bg1"/>
                </a:solidFill>
                <a:latin typeface="Calibri" panose="020F0502020204030204" pitchFamily="34" charset="0"/>
              </a:rPr>
              <a:t>0000</a:t>
            </a:r>
            <a:endParaRPr lang="zh-CN" altLang="en-US" sz="2800" spc="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04E722D-C1AC-4ABE-AEA5-D752E119A487}"/>
              </a:ext>
            </a:extLst>
          </p:cNvPr>
          <p:cNvSpPr/>
          <p:nvPr/>
        </p:nvSpPr>
        <p:spPr>
          <a:xfrm>
            <a:off x="7915683" y="3515627"/>
            <a:ext cx="36327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采用</a:t>
            </a:r>
            <a:r>
              <a:rPr lang="en-US" altLang="zh-CN" sz="2000" b="1"/>
              <a:t>8421 BCD</a:t>
            </a:r>
            <a:r>
              <a:rPr lang="zh-CN" altLang="en-US" sz="2000" b="1"/>
              <a:t>码表示十进制数</a:t>
            </a:r>
            <a:endParaRPr lang="zh-CN" altLang="en-US" sz="200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86EC5E-1247-4C7C-BF8D-CA96903C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38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833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00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14】</a:t>
            </a:r>
            <a:r>
              <a:rPr lang="en-US" altLang="zh-CN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 1</a:t>
            </a:r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位十进制加法器</a:t>
            </a:r>
            <a:endParaRPr lang="en-US" altLang="zh-CN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1840950" y="1052736"/>
          <a:ext cx="8431514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2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2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2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2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22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22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22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22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22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225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A0</a:t>
                      </a:r>
                      <a:endParaRPr lang="zh-CN" altLang="en-US" sz="1600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B3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B0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Cin</a:t>
                      </a:r>
                      <a:endParaRPr lang="zh-CN" altLang="en-US" sz="1600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S3</a:t>
                      </a:r>
                      <a:endParaRPr lang="zh-CN" altLang="en-US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S2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9" name="波形 38"/>
          <p:cNvSpPr/>
          <p:nvPr/>
        </p:nvSpPr>
        <p:spPr bwMode="auto">
          <a:xfrm>
            <a:off x="1847528" y="4430646"/>
            <a:ext cx="8424936" cy="1014579"/>
          </a:xfrm>
          <a:prstGeom prst="wave">
            <a:avLst>
              <a:gd name="adj1" fmla="val 20000"/>
              <a:gd name="adj2" fmla="val 211"/>
            </a:avLst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2495600" y="1700808"/>
            <a:ext cx="7128792" cy="23042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2639617" y="1825622"/>
            <a:ext cx="6862849" cy="2035426"/>
            <a:chOff x="1545701" y="4581128"/>
            <a:chExt cx="6862849" cy="2035426"/>
          </a:xfrm>
        </p:grpSpPr>
        <p:sp>
          <p:nvSpPr>
            <p:cNvPr id="78" name="矩形 77"/>
            <p:cNvSpPr/>
            <p:nvPr/>
          </p:nvSpPr>
          <p:spPr bwMode="auto">
            <a:xfrm>
              <a:off x="3921965" y="4678190"/>
              <a:ext cx="2088232" cy="1728192"/>
            </a:xfrm>
            <a:prstGeom prst="rect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8800" dirty="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？ </a:t>
              </a: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2646113" y="4750198"/>
              <a:ext cx="699788" cy="61206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DCB</a:t>
              </a:r>
              <a:endParaRPr kumimoji="1" lang="zh-CN" altLang="en-US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80" name="直接箭头连接符 79"/>
            <p:cNvCxnSpPr/>
            <p:nvPr/>
          </p:nvCxnSpPr>
          <p:spPr bwMode="auto">
            <a:xfrm>
              <a:off x="1905741" y="5056232"/>
              <a:ext cx="74037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81" name="TextBox 80"/>
            <p:cNvSpPr txBox="1"/>
            <p:nvPr/>
          </p:nvSpPr>
          <p:spPr>
            <a:xfrm>
              <a:off x="1552759" y="48645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82" name="直接箭头连接符 81"/>
            <p:cNvCxnSpPr/>
            <p:nvPr/>
          </p:nvCxnSpPr>
          <p:spPr bwMode="auto">
            <a:xfrm>
              <a:off x="3332110" y="4824939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3332110" y="4977339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84" name="直接箭头连接符 83"/>
            <p:cNvCxnSpPr/>
            <p:nvPr/>
          </p:nvCxnSpPr>
          <p:spPr bwMode="auto">
            <a:xfrm>
              <a:off x="3332110" y="5129739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>
              <a:off x="3332110" y="5282139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86" name="矩形 85"/>
            <p:cNvSpPr/>
            <p:nvPr/>
          </p:nvSpPr>
          <p:spPr bwMode="auto">
            <a:xfrm>
              <a:off x="2639055" y="5506282"/>
              <a:ext cx="699788" cy="61206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DCB</a:t>
              </a:r>
              <a:endParaRPr kumimoji="1" lang="zh-CN" altLang="en-US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 bwMode="auto">
            <a:xfrm>
              <a:off x="1898683" y="5812316"/>
              <a:ext cx="74037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1545701" y="556526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89" name="直接箭头连接符 88"/>
            <p:cNvCxnSpPr/>
            <p:nvPr/>
          </p:nvCxnSpPr>
          <p:spPr bwMode="auto">
            <a:xfrm>
              <a:off x="3325052" y="5581023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90" name="直接箭头连接符 89"/>
            <p:cNvCxnSpPr/>
            <p:nvPr/>
          </p:nvCxnSpPr>
          <p:spPr bwMode="auto">
            <a:xfrm>
              <a:off x="3325052" y="5733423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>
              <a:off x="3325052" y="5885823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3325052" y="6038223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3462896" y="4581128"/>
              <a:ext cx="26161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dirty="0"/>
                <a:t>1</a:t>
              </a:r>
            </a:p>
            <a:p>
              <a:pPr algn="ctr"/>
              <a:r>
                <a:rPr lang="en-US" altLang="zh-CN" sz="1100" dirty="0"/>
                <a:t>0</a:t>
              </a:r>
            </a:p>
            <a:p>
              <a:pPr algn="ctr"/>
              <a:r>
                <a:rPr lang="en-US" altLang="zh-CN" sz="1100" dirty="0"/>
                <a:t>0</a:t>
              </a:r>
            </a:p>
            <a:p>
              <a:pPr algn="ctr"/>
              <a:r>
                <a:rPr lang="en-US" altLang="zh-CN" sz="1100" dirty="0"/>
                <a:t>0</a:t>
              </a:r>
              <a:endParaRPr lang="zh-CN" altLang="en-US" sz="11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458186" y="5348909"/>
              <a:ext cx="26161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dirty="0"/>
                <a:t>0</a:t>
              </a:r>
            </a:p>
            <a:p>
              <a:pPr algn="ctr"/>
              <a:r>
                <a:rPr lang="en-US" altLang="zh-CN" sz="1100" dirty="0"/>
                <a:t>1</a:t>
              </a:r>
            </a:p>
            <a:p>
              <a:pPr algn="ctr"/>
              <a:r>
                <a:rPr lang="en-US" altLang="zh-CN" sz="1100" dirty="0"/>
                <a:t>1</a:t>
              </a:r>
            </a:p>
            <a:p>
              <a:pPr algn="ctr"/>
              <a:r>
                <a:rPr lang="en-US" altLang="zh-CN" sz="1100" dirty="0"/>
                <a:t>1</a:t>
              </a:r>
              <a:endParaRPr lang="zh-CN" altLang="en-US" sz="1100" dirty="0"/>
            </a:p>
          </p:txBody>
        </p:sp>
        <p:cxnSp>
          <p:nvCxnSpPr>
            <p:cNvPr id="95" name="直接箭头连接符 94"/>
            <p:cNvCxnSpPr/>
            <p:nvPr/>
          </p:nvCxnSpPr>
          <p:spPr bwMode="auto">
            <a:xfrm>
              <a:off x="1869832" y="6280368"/>
              <a:ext cx="201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96" name="TextBox 95"/>
            <p:cNvSpPr txBox="1"/>
            <p:nvPr/>
          </p:nvSpPr>
          <p:spPr>
            <a:xfrm>
              <a:off x="1562289" y="60471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865917" y="474090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加数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865917" y="546098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被加数</a:t>
              </a:r>
            </a:p>
          </p:txBody>
        </p:sp>
        <p:sp>
          <p:nvSpPr>
            <p:cNvPr id="99" name="矩形 98"/>
            <p:cNvSpPr/>
            <p:nvPr/>
          </p:nvSpPr>
          <p:spPr bwMode="auto">
            <a:xfrm>
              <a:off x="6604631" y="5625244"/>
              <a:ext cx="699788" cy="61206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BCD</a:t>
              </a:r>
              <a:endParaRPr kumimoji="1" lang="zh-CN" altLang="en-US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100" name="直接箭头连接符 99"/>
            <p:cNvCxnSpPr/>
            <p:nvPr/>
          </p:nvCxnSpPr>
          <p:spPr bwMode="auto">
            <a:xfrm>
              <a:off x="7288012" y="5920275"/>
              <a:ext cx="74037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8084858" y="569099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102" name="直接箭头连接符 101"/>
            <p:cNvCxnSpPr/>
            <p:nvPr/>
          </p:nvCxnSpPr>
          <p:spPr bwMode="auto">
            <a:xfrm>
              <a:off x="6010197" y="5711682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>
              <a:off x="6010197" y="5864082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04" name="直接箭头连接符 103"/>
            <p:cNvCxnSpPr/>
            <p:nvPr/>
          </p:nvCxnSpPr>
          <p:spPr bwMode="auto">
            <a:xfrm>
              <a:off x="6010197" y="6016482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05" name="直接箭头连接符 104"/>
            <p:cNvCxnSpPr/>
            <p:nvPr/>
          </p:nvCxnSpPr>
          <p:spPr bwMode="auto">
            <a:xfrm>
              <a:off x="6010197" y="6168882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>
              <a:off x="6140983" y="5467871"/>
              <a:ext cx="26161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dirty="0"/>
                <a:t>0</a:t>
              </a:r>
            </a:p>
            <a:p>
              <a:pPr algn="ctr"/>
              <a:r>
                <a:rPr lang="en-US" altLang="zh-CN" sz="1100" dirty="0"/>
                <a:t>1</a:t>
              </a:r>
            </a:p>
            <a:p>
              <a:pPr algn="ctr"/>
              <a:r>
                <a:rPr lang="en-US" altLang="zh-CN" sz="1100" dirty="0"/>
                <a:t>1</a:t>
              </a:r>
            </a:p>
            <a:p>
              <a:pPr algn="ctr"/>
              <a:r>
                <a:rPr lang="en-US" altLang="zh-CN" sz="1100" dirty="0"/>
                <a:t>0</a:t>
              </a:r>
              <a:endParaRPr lang="zh-CN" altLang="en-US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468870" y="56049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和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198445" y="627800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进位输入</a:t>
              </a:r>
            </a:p>
          </p:txBody>
        </p:sp>
        <p:cxnSp>
          <p:nvCxnSpPr>
            <p:cNvPr id="109" name="直接箭头连接符 108"/>
            <p:cNvCxnSpPr/>
            <p:nvPr/>
          </p:nvCxnSpPr>
          <p:spPr bwMode="auto">
            <a:xfrm>
              <a:off x="6036999" y="5172025"/>
              <a:ext cx="201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10" name="TextBox 109"/>
            <p:cNvSpPr txBox="1"/>
            <p:nvPr/>
          </p:nvSpPr>
          <p:spPr>
            <a:xfrm>
              <a:off x="8102056" y="491412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15593" y="4797152"/>
              <a:ext cx="795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进位 </a:t>
              </a:r>
              <a:r>
                <a:rPr lang="en-US" altLang="zh-CN" sz="1600" b="1" dirty="0"/>
                <a:t>C</a:t>
              </a:r>
              <a:endParaRPr lang="zh-CN" altLang="en-US" sz="1600" b="1" dirty="0"/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27AB72F6-74A7-4850-BEFF-304167566484}"/>
              </a:ext>
            </a:extLst>
          </p:cNvPr>
          <p:cNvSpPr/>
          <p:nvPr/>
        </p:nvSpPr>
        <p:spPr>
          <a:xfrm rot="448523">
            <a:off x="4603541" y="4722559"/>
            <a:ext cx="3623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spc="600" dirty="0">
                <a:solidFill>
                  <a:schemeClr val="bg1">
                    <a:lumMod val="75000"/>
                  </a:schemeClr>
                </a:solidFill>
              </a:rPr>
              <a:t>需要</a:t>
            </a:r>
            <a:r>
              <a:rPr lang="en-US" altLang="zh-CN" sz="2400" b="1" spc="600" dirty="0">
                <a:solidFill>
                  <a:schemeClr val="accent2"/>
                </a:solidFill>
              </a:rPr>
              <a:t>512</a:t>
            </a:r>
            <a:r>
              <a:rPr lang="zh-CN" altLang="en-US" sz="2400" spc="600" dirty="0">
                <a:solidFill>
                  <a:schemeClr val="bg1">
                    <a:lumMod val="75000"/>
                  </a:schemeClr>
                </a:solidFill>
              </a:rPr>
              <a:t>行真值表！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FA0200-2C42-47E3-A407-A94C9BBF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39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59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06F5D58-8945-4997-853D-7ECEF6EA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+mj-lt"/>
              </a:rPr>
              <a:t>组合逻辑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电路</a:t>
            </a:r>
            <a:r>
              <a:rPr lang="zh-CN" altLang="en-US" sz="3600" dirty="0">
                <a:latin typeface="+mj-lt"/>
              </a:rPr>
              <a:t>、时序逻辑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电路</a:t>
            </a:r>
            <a:endParaRPr lang="zh-CN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28DD11E-FC41-4FFF-99B9-136EBD89FE74}"/>
              </a:ext>
            </a:extLst>
          </p:cNvPr>
          <p:cNvSpPr txBox="1">
            <a:spLocks/>
          </p:cNvSpPr>
          <p:nvPr/>
        </p:nvSpPr>
        <p:spPr>
          <a:xfrm>
            <a:off x="431321" y="932587"/>
            <a:ext cx="11121149" cy="149018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/>
              <a:t>组合逻辑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电路</a:t>
            </a:r>
            <a:r>
              <a:rPr lang="zh-CN" altLang="en-US" dirty="0"/>
              <a:t>：输出</a:t>
            </a:r>
            <a:r>
              <a:rPr lang="zh-CN" altLang="en-US" dirty="0">
                <a:solidFill>
                  <a:schemeClr val="accent1"/>
                </a:solidFill>
              </a:rPr>
              <a:t>仅仅</a:t>
            </a:r>
            <a:r>
              <a:rPr lang="zh-CN" altLang="en-US" dirty="0"/>
              <a:t>取决于输入值。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无记忆、无反馈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/>
              <a:t>时序逻辑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电路</a:t>
            </a:r>
            <a:r>
              <a:rPr lang="zh-CN" altLang="en-US" dirty="0"/>
              <a:t>：输出取决与当前输入值、之前的输入值。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有记忆、有反馈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26AF68-E58B-4840-AF3B-17F6CE2FD94E}"/>
              </a:ext>
            </a:extLst>
          </p:cNvPr>
          <p:cNvSpPr txBox="1"/>
          <p:nvPr/>
        </p:nvSpPr>
        <p:spPr>
          <a:xfrm>
            <a:off x="115020" y="244390"/>
            <a:ext cx="2868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Combinational Logic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circuit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A62F94-C854-4CB9-BC73-92EDA9A63D21}"/>
              </a:ext>
            </a:extLst>
          </p:cNvPr>
          <p:cNvSpPr txBox="1"/>
          <p:nvPr/>
        </p:nvSpPr>
        <p:spPr>
          <a:xfrm>
            <a:off x="9213343" y="249944"/>
            <a:ext cx="285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2000" dirty="0"/>
              <a:t>Sequential Logic </a:t>
            </a:r>
            <a:r>
              <a:rPr lang="en-US" altLang="zh-CN" sz="2000" b="0" dirty="0">
                <a:latin typeface="Arial Narrow" panose="020B0606020202030204" pitchFamily="34" charset="0"/>
              </a:rPr>
              <a:t>circuit</a:t>
            </a:r>
            <a:endParaRPr lang="zh-CN" altLang="en-US" sz="2000" b="0" dirty="0">
              <a:latin typeface="Arial Narrow" panose="020B0606020202030204" pitchFamily="34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2B2F2DA-962B-4DF7-AA7E-D295ECC660D1}"/>
              </a:ext>
            </a:extLst>
          </p:cNvPr>
          <p:cNvGrpSpPr/>
          <p:nvPr/>
        </p:nvGrpSpPr>
        <p:grpSpPr>
          <a:xfrm>
            <a:off x="584150" y="2563700"/>
            <a:ext cx="10790039" cy="4130397"/>
            <a:chOff x="584150" y="2563700"/>
            <a:chExt cx="10790039" cy="413039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80AFFE1-3B3B-4671-B393-8F2D35E5B4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431"/>
            <a:stretch/>
          </p:blipFill>
          <p:spPr>
            <a:xfrm>
              <a:off x="3664923" y="2751292"/>
              <a:ext cx="2245780" cy="738872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BB5ECB0-3734-415F-9C58-BF5B733C56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838" b="13425"/>
            <a:stretch/>
          </p:blipFill>
          <p:spPr>
            <a:xfrm>
              <a:off x="1799372" y="4259328"/>
              <a:ext cx="3248470" cy="948906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8147841-46F5-48B6-B6F6-EB9FA3F2D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0577" y="5609432"/>
              <a:ext cx="3339942" cy="866154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FC9699C-3798-4610-A260-5238805CD6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761" b="70907"/>
            <a:stretch/>
          </p:blipFill>
          <p:spPr>
            <a:xfrm>
              <a:off x="1015472" y="2699085"/>
              <a:ext cx="1924361" cy="843286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97D0E5C-BA7A-4BE2-99FA-981268E1CF3B}"/>
                </a:ext>
              </a:extLst>
            </p:cNvPr>
            <p:cNvSpPr/>
            <p:nvPr/>
          </p:nvSpPr>
          <p:spPr>
            <a:xfrm>
              <a:off x="586596" y="4088920"/>
              <a:ext cx="5687683" cy="260517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37D0685-E4C2-4E71-9FAD-B0CA27A0E006}"/>
                </a:ext>
              </a:extLst>
            </p:cNvPr>
            <p:cNvSpPr/>
            <p:nvPr/>
          </p:nvSpPr>
          <p:spPr>
            <a:xfrm>
              <a:off x="584150" y="2563700"/>
              <a:ext cx="5687683" cy="12332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7EE9915B-80F2-4512-AEAC-1438871A8BCB}"/>
                </a:ext>
              </a:extLst>
            </p:cNvPr>
            <p:cNvGrpSpPr/>
            <p:nvPr/>
          </p:nvGrpSpPr>
          <p:grpSpPr>
            <a:xfrm>
              <a:off x="7108164" y="2563701"/>
              <a:ext cx="4266025" cy="4130396"/>
              <a:chOff x="7286445" y="2563701"/>
              <a:chExt cx="4266025" cy="4130396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53E36364-9A39-48C7-A204-1BA8FE1E1D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3932" y="4116294"/>
                <a:ext cx="3460794" cy="2367912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AD9BC8B4-4D97-4654-BAC3-2FD41B860E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39001" y="2593526"/>
                <a:ext cx="2026784" cy="948845"/>
              </a:xfrm>
              <a:prstGeom prst="rect">
                <a:avLst/>
              </a:prstGeom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72417D1-178F-4BA0-BE1D-CF0E75D87F48}"/>
                  </a:ext>
                </a:extLst>
              </p:cNvPr>
              <p:cNvSpPr/>
              <p:nvPr/>
            </p:nvSpPr>
            <p:spPr>
              <a:xfrm>
                <a:off x="7286445" y="2563701"/>
                <a:ext cx="4266025" cy="413039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F1CA5F8E-4F54-4D8A-8544-991DCB32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4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95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-4004"/>
            <a:ext cx="12192000" cy="900000"/>
          </a:xfrm>
        </p:spPr>
        <p:txBody>
          <a:bodyPr anchor="b">
            <a:normAutofit/>
          </a:bodyPr>
          <a:lstStyle/>
          <a:p>
            <a:pPr algn="r"/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14】</a:t>
            </a:r>
          </a:p>
        </p:txBody>
      </p:sp>
      <p:sp>
        <p:nvSpPr>
          <p:cNvPr id="106" name="矩形 105"/>
          <p:cNvSpPr/>
          <p:nvPr/>
        </p:nvSpPr>
        <p:spPr bwMode="auto">
          <a:xfrm>
            <a:off x="6384032" y="1384555"/>
            <a:ext cx="2088232" cy="1728192"/>
          </a:xfrm>
          <a:prstGeom prst="rect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88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</a:p>
        </p:txBody>
      </p:sp>
      <p:sp>
        <p:nvSpPr>
          <p:cNvPr id="107" name="矩形 106"/>
          <p:cNvSpPr/>
          <p:nvPr/>
        </p:nvSpPr>
        <p:spPr bwMode="auto">
          <a:xfrm>
            <a:off x="5108180" y="1456563"/>
            <a:ext cx="699788" cy="6120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DCB</a:t>
            </a:r>
            <a:endParaRPr kumimoji="1" lang="zh-CN" altLang="en-US" sz="2000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108" name="直接箭头连接符 107"/>
          <p:cNvCxnSpPr/>
          <p:nvPr/>
        </p:nvCxnSpPr>
        <p:spPr bwMode="auto">
          <a:xfrm>
            <a:off x="4367808" y="1762597"/>
            <a:ext cx="7403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4014826" y="15709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110" name="直接箭头连接符 109"/>
          <p:cNvCxnSpPr/>
          <p:nvPr/>
        </p:nvCxnSpPr>
        <p:spPr bwMode="auto">
          <a:xfrm>
            <a:off x="5794177" y="1522876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11" name="直接箭头连接符 110"/>
          <p:cNvCxnSpPr/>
          <p:nvPr/>
        </p:nvCxnSpPr>
        <p:spPr bwMode="auto">
          <a:xfrm>
            <a:off x="5794177" y="1683704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12" name="直接箭头连接符 111"/>
          <p:cNvCxnSpPr/>
          <p:nvPr/>
        </p:nvCxnSpPr>
        <p:spPr bwMode="auto">
          <a:xfrm>
            <a:off x="5794177" y="1836104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13" name="直接箭头连接符 112"/>
          <p:cNvCxnSpPr/>
          <p:nvPr/>
        </p:nvCxnSpPr>
        <p:spPr bwMode="auto">
          <a:xfrm>
            <a:off x="5794177" y="1988504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14" name="矩形 113"/>
          <p:cNvSpPr/>
          <p:nvPr/>
        </p:nvSpPr>
        <p:spPr bwMode="auto">
          <a:xfrm>
            <a:off x="5101122" y="2212647"/>
            <a:ext cx="699788" cy="6120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DCB</a:t>
            </a:r>
            <a:endParaRPr kumimoji="1" lang="zh-CN" altLang="en-US" sz="2000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115" name="直接箭头连接符 114"/>
          <p:cNvCxnSpPr/>
          <p:nvPr/>
        </p:nvCxnSpPr>
        <p:spPr bwMode="auto">
          <a:xfrm>
            <a:off x="4360750" y="2518681"/>
            <a:ext cx="7403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16" name="TextBox 115"/>
          <p:cNvSpPr txBox="1"/>
          <p:nvPr/>
        </p:nvSpPr>
        <p:spPr>
          <a:xfrm>
            <a:off x="4007768" y="22716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117" name="直接箭头连接符 116"/>
          <p:cNvCxnSpPr/>
          <p:nvPr/>
        </p:nvCxnSpPr>
        <p:spPr bwMode="auto">
          <a:xfrm>
            <a:off x="5787119" y="2287388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18" name="直接箭头连接符 117"/>
          <p:cNvCxnSpPr/>
          <p:nvPr/>
        </p:nvCxnSpPr>
        <p:spPr bwMode="auto">
          <a:xfrm>
            <a:off x="5787119" y="2439788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19" name="直接箭头连接符 118"/>
          <p:cNvCxnSpPr/>
          <p:nvPr/>
        </p:nvCxnSpPr>
        <p:spPr bwMode="auto">
          <a:xfrm>
            <a:off x="5787119" y="2592188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20" name="直接箭头连接符 119"/>
          <p:cNvCxnSpPr/>
          <p:nvPr/>
        </p:nvCxnSpPr>
        <p:spPr bwMode="auto">
          <a:xfrm>
            <a:off x="5787119" y="2753016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21" name="TextBox 120"/>
          <p:cNvSpPr txBox="1"/>
          <p:nvPr/>
        </p:nvSpPr>
        <p:spPr>
          <a:xfrm>
            <a:off x="5924963" y="1287494"/>
            <a:ext cx="2616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1</a:t>
            </a:r>
          </a:p>
          <a:p>
            <a:pPr algn="ctr"/>
            <a:r>
              <a:rPr lang="en-US" altLang="zh-CN" sz="1100" dirty="0"/>
              <a:t>0</a:t>
            </a:r>
          </a:p>
          <a:p>
            <a:pPr algn="ctr"/>
            <a:r>
              <a:rPr lang="en-US" altLang="zh-CN" sz="1100" dirty="0"/>
              <a:t>0</a:t>
            </a:r>
          </a:p>
          <a:p>
            <a:pPr algn="ctr"/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920253" y="2055275"/>
            <a:ext cx="2616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0</a:t>
            </a:r>
          </a:p>
          <a:p>
            <a:pPr algn="ctr"/>
            <a:r>
              <a:rPr lang="en-US" altLang="zh-CN" sz="1100" dirty="0"/>
              <a:t>1</a:t>
            </a:r>
          </a:p>
          <a:p>
            <a:pPr algn="ctr"/>
            <a:r>
              <a:rPr lang="en-US" altLang="zh-CN" sz="1100" dirty="0"/>
              <a:t>1</a:t>
            </a:r>
          </a:p>
          <a:p>
            <a:pPr algn="ctr"/>
            <a:r>
              <a:rPr lang="en-US" altLang="zh-CN" sz="1100" dirty="0"/>
              <a:t>1</a:t>
            </a:r>
            <a:endParaRPr lang="zh-CN" altLang="en-US" sz="1100" dirty="0"/>
          </a:p>
        </p:txBody>
      </p:sp>
      <p:cxnSp>
        <p:nvCxnSpPr>
          <p:cNvPr id="123" name="直接箭头连接符 122"/>
          <p:cNvCxnSpPr/>
          <p:nvPr/>
        </p:nvCxnSpPr>
        <p:spPr bwMode="auto">
          <a:xfrm>
            <a:off x="4331899" y="2986733"/>
            <a:ext cx="201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4024356" y="27535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327985" y="14472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加数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327985" y="216735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被加数</a:t>
            </a:r>
          </a:p>
        </p:txBody>
      </p:sp>
      <p:sp>
        <p:nvSpPr>
          <p:cNvPr id="127" name="矩形 126"/>
          <p:cNvSpPr/>
          <p:nvPr/>
        </p:nvSpPr>
        <p:spPr bwMode="auto">
          <a:xfrm>
            <a:off x="9066698" y="2320889"/>
            <a:ext cx="699788" cy="6120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BCD</a:t>
            </a:r>
            <a:endParaRPr kumimoji="1" lang="zh-CN" altLang="en-US" sz="2000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128" name="直接箭头连接符 127"/>
          <p:cNvCxnSpPr/>
          <p:nvPr/>
        </p:nvCxnSpPr>
        <p:spPr bwMode="auto">
          <a:xfrm>
            <a:off x="9750079" y="2626640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10269033" y="23973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30" name="直接箭头连接符 129"/>
          <p:cNvCxnSpPr/>
          <p:nvPr/>
        </p:nvCxnSpPr>
        <p:spPr bwMode="auto">
          <a:xfrm>
            <a:off x="8472264" y="2401191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31" name="直接箭头连接符 130"/>
          <p:cNvCxnSpPr/>
          <p:nvPr/>
        </p:nvCxnSpPr>
        <p:spPr bwMode="auto">
          <a:xfrm>
            <a:off x="8472264" y="2570447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32" name="直接箭头连接符 131"/>
          <p:cNvCxnSpPr/>
          <p:nvPr/>
        </p:nvCxnSpPr>
        <p:spPr bwMode="auto">
          <a:xfrm>
            <a:off x="8472264" y="2722847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33" name="直接箭头连接符 132"/>
          <p:cNvCxnSpPr/>
          <p:nvPr/>
        </p:nvCxnSpPr>
        <p:spPr bwMode="auto">
          <a:xfrm>
            <a:off x="8472264" y="2875247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34" name="TextBox 133"/>
          <p:cNvSpPr txBox="1"/>
          <p:nvPr/>
        </p:nvSpPr>
        <p:spPr>
          <a:xfrm>
            <a:off x="8488435" y="2174237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rgbClr val="0070C0"/>
                </a:solidFill>
              </a:rPr>
              <a:t>S8</a:t>
            </a:r>
            <a:r>
              <a:rPr lang="en-US" altLang="zh-CN" sz="1100" dirty="0"/>
              <a:t>  0</a:t>
            </a:r>
          </a:p>
          <a:p>
            <a:pPr algn="ctr"/>
            <a:r>
              <a:rPr lang="en-US" altLang="zh-CN" sz="1100" b="1" dirty="0">
                <a:solidFill>
                  <a:srgbClr val="0070C0"/>
                </a:solidFill>
              </a:rPr>
              <a:t>S4</a:t>
            </a:r>
            <a:r>
              <a:rPr lang="en-US" altLang="zh-CN" sz="1100" dirty="0"/>
              <a:t>  1</a:t>
            </a:r>
          </a:p>
          <a:p>
            <a:pPr algn="ctr"/>
            <a:r>
              <a:rPr lang="en-US" altLang="zh-CN" sz="1100" b="1" dirty="0">
                <a:solidFill>
                  <a:srgbClr val="0070C0"/>
                </a:solidFill>
              </a:rPr>
              <a:t>S2</a:t>
            </a:r>
            <a:r>
              <a:rPr lang="en-US" altLang="zh-CN" sz="1100" dirty="0"/>
              <a:t>  1</a:t>
            </a:r>
          </a:p>
          <a:p>
            <a:pPr algn="ctr"/>
            <a:r>
              <a:rPr lang="en-US" altLang="zh-CN" sz="1100" b="1" dirty="0">
                <a:solidFill>
                  <a:srgbClr val="0070C0"/>
                </a:solidFill>
              </a:rPr>
              <a:t>S1</a:t>
            </a:r>
            <a:r>
              <a:rPr lang="en-US" altLang="zh-CN" sz="1100" dirty="0"/>
              <a:t>  0</a:t>
            </a:r>
            <a:endParaRPr lang="zh-CN" altLang="en-US" sz="1100" dirty="0"/>
          </a:p>
        </p:txBody>
      </p:sp>
      <p:sp>
        <p:nvSpPr>
          <p:cNvPr id="135" name="TextBox 134"/>
          <p:cNvSpPr txBox="1"/>
          <p:nvPr/>
        </p:nvSpPr>
        <p:spPr>
          <a:xfrm>
            <a:off x="9930937" y="23113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和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660513" y="298436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进位输入</a:t>
            </a:r>
          </a:p>
        </p:txBody>
      </p:sp>
      <p:cxnSp>
        <p:nvCxnSpPr>
          <p:cNvPr id="137" name="直接箭头连接符 136"/>
          <p:cNvCxnSpPr/>
          <p:nvPr/>
        </p:nvCxnSpPr>
        <p:spPr bwMode="auto">
          <a:xfrm>
            <a:off x="8499066" y="1878390"/>
            <a:ext cx="1872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10299476" y="16204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177661" y="150351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进位</a:t>
            </a:r>
            <a:endParaRPr lang="zh-CN" altLang="en-US" sz="1600" b="1" dirty="0"/>
          </a:p>
        </p:txBody>
      </p:sp>
      <p:sp>
        <p:nvSpPr>
          <p:cNvPr id="140" name="矩形 139"/>
          <p:cNvSpPr/>
          <p:nvPr/>
        </p:nvSpPr>
        <p:spPr bwMode="auto">
          <a:xfrm>
            <a:off x="6440356" y="1439305"/>
            <a:ext cx="571377" cy="1620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ahoma" pitchFamily="34" charset="0"/>
                <a:ea typeface="宋体" pitchFamily="2" charset="-122"/>
              </a:rPr>
              <a:t>4</a:t>
            </a:r>
            <a:r>
              <a:rPr kumimoji="1" lang="zh-CN" altLang="en-US" sz="2000" dirty="0">
                <a:latin typeface="Tahoma" pitchFamily="34" charset="0"/>
                <a:ea typeface="宋体" pitchFamily="2" charset="-122"/>
              </a:rPr>
              <a:t>位</a:t>
            </a:r>
            <a:endParaRPr kumimoji="1" lang="en-US" altLang="zh-CN" sz="2000" dirty="0">
              <a:latin typeface="Tahoma" pitchFamily="34" charset="0"/>
              <a:ea typeface="宋体" pitchFamily="2" charset="-122"/>
            </a:endParaRP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latin typeface="Tahoma" pitchFamily="34" charset="0"/>
                <a:ea typeface="宋体" pitchFamily="2" charset="-122"/>
              </a:rPr>
              <a:t>二进</a:t>
            </a:r>
            <a:endParaRPr kumimoji="1" lang="en-US" altLang="zh-CN" sz="2000" dirty="0">
              <a:latin typeface="Tahoma" pitchFamily="34" charset="0"/>
              <a:ea typeface="宋体" pitchFamily="2" charset="-122"/>
            </a:endParaRP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latin typeface="Tahoma" pitchFamily="34" charset="0"/>
                <a:ea typeface="宋体" pitchFamily="2" charset="-122"/>
              </a:rPr>
              <a:t>制加</a:t>
            </a:r>
            <a:endParaRPr kumimoji="1" lang="en-US" altLang="zh-CN" sz="2000" dirty="0">
              <a:latin typeface="Tahoma" pitchFamily="34" charset="0"/>
              <a:ea typeface="宋体" pitchFamily="2" charset="-122"/>
            </a:endParaRP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latin typeface="Tahoma" pitchFamily="34" charset="0"/>
                <a:ea typeface="宋体" pitchFamily="2" charset="-122"/>
              </a:rPr>
              <a:t>法器</a:t>
            </a:r>
          </a:p>
        </p:txBody>
      </p:sp>
      <p:sp>
        <p:nvSpPr>
          <p:cNvPr id="141" name="矩形 140"/>
          <p:cNvSpPr/>
          <p:nvPr/>
        </p:nvSpPr>
        <p:spPr bwMode="auto">
          <a:xfrm>
            <a:off x="7601651" y="1442580"/>
            <a:ext cx="828000" cy="162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142" name="直接箭头连接符 141"/>
          <p:cNvCxnSpPr/>
          <p:nvPr/>
        </p:nvCxnSpPr>
        <p:spPr bwMode="auto">
          <a:xfrm>
            <a:off x="7011796" y="2364851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43" name="直接箭头连接符 142"/>
          <p:cNvCxnSpPr/>
          <p:nvPr/>
        </p:nvCxnSpPr>
        <p:spPr bwMode="auto">
          <a:xfrm>
            <a:off x="7011796" y="2536103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44" name="直接箭头连接符 143"/>
          <p:cNvCxnSpPr/>
          <p:nvPr/>
        </p:nvCxnSpPr>
        <p:spPr bwMode="auto">
          <a:xfrm>
            <a:off x="7011796" y="2688503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45" name="直接箭头连接符 144"/>
          <p:cNvCxnSpPr/>
          <p:nvPr/>
        </p:nvCxnSpPr>
        <p:spPr bwMode="auto">
          <a:xfrm>
            <a:off x="7011796" y="2855042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7027111" y="2151590"/>
            <a:ext cx="4972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0  </a:t>
            </a:r>
            <a:r>
              <a:rPr lang="en-US" altLang="zh-CN" sz="1100" b="1" dirty="0">
                <a:solidFill>
                  <a:srgbClr val="0070C0"/>
                </a:solidFill>
              </a:rPr>
              <a:t>Z8</a:t>
            </a:r>
          </a:p>
          <a:p>
            <a:pPr algn="ctr"/>
            <a:r>
              <a:rPr lang="en-US" altLang="zh-CN" sz="1100" dirty="0"/>
              <a:t>0  </a:t>
            </a:r>
            <a:r>
              <a:rPr lang="en-US" altLang="zh-CN" sz="1100" b="1" dirty="0">
                <a:solidFill>
                  <a:srgbClr val="0070C0"/>
                </a:solidFill>
              </a:rPr>
              <a:t>Z4</a:t>
            </a:r>
          </a:p>
          <a:p>
            <a:pPr algn="ctr"/>
            <a:r>
              <a:rPr lang="en-US" altLang="zh-CN" sz="1100" dirty="0"/>
              <a:t>0  </a:t>
            </a:r>
            <a:r>
              <a:rPr lang="en-US" altLang="zh-CN" sz="1100" b="1" dirty="0">
                <a:solidFill>
                  <a:srgbClr val="0070C0"/>
                </a:solidFill>
              </a:rPr>
              <a:t>Z2</a:t>
            </a:r>
          </a:p>
          <a:p>
            <a:pPr algn="ctr"/>
            <a:r>
              <a:rPr lang="en-US" altLang="zh-CN" sz="1100" dirty="0"/>
              <a:t>0  </a:t>
            </a:r>
            <a:r>
              <a:rPr lang="en-US" altLang="zh-CN" sz="1100" b="1" dirty="0">
                <a:solidFill>
                  <a:srgbClr val="0070C0"/>
                </a:solidFill>
              </a:rPr>
              <a:t>Z1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  <p:cxnSp>
        <p:nvCxnSpPr>
          <p:cNvPr id="147" name="直接箭头连接符 146"/>
          <p:cNvCxnSpPr/>
          <p:nvPr/>
        </p:nvCxnSpPr>
        <p:spPr bwMode="auto">
          <a:xfrm>
            <a:off x="7011732" y="1899269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48" name="TextBox 147"/>
          <p:cNvSpPr txBox="1"/>
          <p:nvPr/>
        </p:nvSpPr>
        <p:spPr>
          <a:xfrm>
            <a:off x="6998197" y="16277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  </a:t>
            </a:r>
            <a:r>
              <a:rPr lang="en-US" altLang="zh-CN" sz="1400" b="1" dirty="0">
                <a:solidFill>
                  <a:srgbClr val="0070C0"/>
                </a:solidFill>
              </a:rPr>
              <a:t>K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587797" y="1713820"/>
            <a:ext cx="83365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FF0000"/>
                </a:solidFill>
                <a:latin typeface="+mn-ea"/>
              </a:rPr>
              <a:t>?</a:t>
            </a:r>
            <a:endParaRPr lang="zh-CN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56032" y="1615147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</a:rPr>
              <a:t>C</a:t>
            </a:r>
            <a:r>
              <a:rPr lang="en-US" altLang="zh-CN" sz="1400" b="1" dirty="0"/>
              <a:t>  1</a:t>
            </a:r>
            <a:endParaRPr lang="zh-CN" altLang="en-US" sz="1400" b="1" dirty="0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6C28426E-41BA-426B-9C57-6FB3CBC99BE5}"/>
              </a:ext>
            </a:extLst>
          </p:cNvPr>
          <p:cNvGrpSpPr/>
          <p:nvPr/>
        </p:nvGrpSpPr>
        <p:grpSpPr>
          <a:xfrm>
            <a:off x="1657567" y="1086363"/>
            <a:ext cx="1773361" cy="2270576"/>
            <a:chOff x="939176" y="776568"/>
            <a:chExt cx="1773361" cy="2270576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125BCAE8-8D37-43AF-8E10-BE60D0B1F88C}"/>
                </a:ext>
              </a:extLst>
            </p:cNvPr>
            <p:cNvSpPr/>
            <p:nvPr/>
          </p:nvSpPr>
          <p:spPr>
            <a:xfrm>
              <a:off x="939176" y="776568"/>
              <a:ext cx="1697126" cy="22705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A7B059A0-7D0D-4753-A6A7-A1BF06E38612}"/>
                </a:ext>
              </a:extLst>
            </p:cNvPr>
            <p:cNvCxnSpPr/>
            <p:nvPr/>
          </p:nvCxnSpPr>
          <p:spPr bwMode="auto">
            <a:xfrm>
              <a:off x="1085423" y="2321353"/>
              <a:ext cx="151216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68" name="TextBox 22">
              <a:extLst>
                <a:ext uri="{FF2B5EF4-FFF2-40B4-BE49-F238E27FC236}">
                  <a16:creationId xmlns:a16="http://schemas.microsoft.com/office/drawing/2014/main" id="{52BEC56D-099F-4B0F-AFCE-56AE697B0F62}"/>
                </a:ext>
              </a:extLst>
            </p:cNvPr>
            <p:cNvSpPr txBox="1"/>
            <p:nvPr/>
          </p:nvSpPr>
          <p:spPr>
            <a:xfrm>
              <a:off x="1445646" y="906117"/>
              <a:ext cx="12235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spc="600" dirty="0">
                  <a:solidFill>
                    <a:schemeClr val="bg1"/>
                  </a:solidFill>
                  <a:latin typeface="Calibri" panose="020F0502020204030204" pitchFamily="34" charset="0"/>
                </a:rPr>
                <a:t>1000</a:t>
              </a:r>
              <a:endParaRPr lang="zh-CN" altLang="en-US" sz="2800" spc="6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9" name="TextBox 49">
              <a:extLst>
                <a:ext uri="{FF2B5EF4-FFF2-40B4-BE49-F238E27FC236}">
                  <a16:creationId xmlns:a16="http://schemas.microsoft.com/office/drawing/2014/main" id="{5912F8CB-D7AE-49A3-A4FE-E66A06C778BD}"/>
                </a:ext>
              </a:extLst>
            </p:cNvPr>
            <p:cNvSpPr txBox="1"/>
            <p:nvPr/>
          </p:nvSpPr>
          <p:spPr>
            <a:xfrm>
              <a:off x="1445327" y="1319001"/>
              <a:ext cx="12235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spc="600" dirty="0">
                  <a:solidFill>
                    <a:schemeClr val="bg1"/>
                  </a:solidFill>
                  <a:latin typeface="Calibri" panose="020F0502020204030204" pitchFamily="34" charset="0"/>
                </a:rPr>
                <a:t>0111</a:t>
              </a:r>
              <a:endParaRPr lang="zh-CN" altLang="en-US" sz="2800" spc="6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0" name="TextBox 50">
              <a:extLst>
                <a:ext uri="{FF2B5EF4-FFF2-40B4-BE49-F238E27FC236}">
                  <a16:creationId xmlns:a16="http://schemas.microsoft.com/office/drawing/2014/main" id="{B0F28E3E-E756-47DC-9BC2-FEA17A45AB25}"/>
                </a:ext>
              </a:extLst>
            </p:cNvPr>
            <p:cNvSpPr txBox="1"/>
            <p:nvPr/>
          </p:nvSpPr>
          <p:spPr>
            <a:xfrm>
              <a:off x="2225198" y="1751049"/>
              <a:ext cx="444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spc="6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  <a:endParaRPr lang="zh-CN" altLang="en-US" sz="2800" spc="6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1EDB3E7-CCA8-4BD9-88A7-9AF952E622BD}"/>
                </a:ext>
              </a:extLst>
            </p:cNvPr>
            <p:cNvSpPr/>
            <p:nvPr/>
          </p:nvSpPr>
          <p:spPr>
            <a:xfrm>
              <a:off x="1013367" y="1807908"/>
              <a:ext cx="4363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+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51">
              <a:extLst>
                <a:ext uri="{FF2B5EF4-FFF2-40B4-BE49-F238E27FC236}">
                  <a16:creationId xmlns:a16="http://schemas.microsoft.com/office/drawing/2014/main" id="{9D1C9C9E-9E0A-4B53-A8D4-D3D1DBB371CF}"/>
                </a:ext>
              </a:extLst>
            </p:cNvPr>
            <p:cNvSpPr txBox="1"/>
            <p:nvPr/>
          </p:nvSpPr>
          <p:spPr>
            <a:xfrm>
              <a:off x="1229274" y="2399121"/>
              <a:ext cx="14832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spc="6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  <a:r>
                <a:rPr lang="en-US" altLang="zh-CN" sz="2800" spc="600" dirty="0">
                  <a:solidFill>
                    <a:schemeClr val="bg1"/>
                  </a:solidFill>
                  <a:latin typeface="Calibri" panose="020F0502020204030204" pitchFamily="34" charset="0"/>
                </a:rPr>
                <a:t>0000</a:t>
              </a:r>
              <a:endParaRPr lang="zh-CN" altLang="en-US" sz="2800" spc="6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B605B0-B4B7-414F-BC2F-CC48B407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40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812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18454AF3-F15E-467E-8009-966807EA1834}"/>
              </a:ext>
            </a:extLst>
          </p:cNvPr>
          <p:cNvSpPr/>
          <p:nvPr/>
        </p:nvSpPr>
        <p:spPr bwMode="auto">
          <a:xfrm>
            <a:off x="6384032" y="1384555"/>
            <a:ext cx="2088232" cy="1728192"/>
          </a:xfrm>
          <a:prstGeom prst="rect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88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B9B0B9D-0EBB-4CB0-A545-198757EBE073}"/>
              </a:ext>
            </a:extLst>
          </p:cNvPr>
          <p:cNvSpPr/>
          <p:nvPr/>
        </p:nvSpPr>
        <p:spPr bwMode="auto">
          <a:xfrm>
            <a:off x="5108180" y="1456563"/>
            <a:ext cx="699788" cy="6120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DCB</a:t>
            </a:r>
            <a:endParaRPr kumimoji="1" lang="zh-CN" altLang="en-US" sz="2000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31B8204-F362-4ADF-945E-FEC7898AE054}"/>
              </a:ext>
            </a:extLst>
          </p:cNvPr>
          <p:cNvCxnSpPr/>
          <p:nvPr/>
        </p:nvCxnSpPr>
        <p:spPr bwMode="auto">
          <a:xfrm>
            <a:off x="4367808" y="1762597"/>
            <a:ext cx="7403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77" name="TextBox 108">
            <a:extLst>
              <a:ext uri="{FF2B5EF4-FFF2-40B4-BE49-F238E27FC236}">
                <a16:creationId xmlns:a16="http://schemas.microsoft.com/office/drawing/2014/main" id="{0CB28E68-8248-4F86-BBBB-F7F767BF8C65}"/>
              </a:ext>
            </a:extLst>
          </p:cNvPr>
          <p:cNvSpPr txBox="1"/>
          <p:nvPr/>
        </p:nvSpPr>
        <p:spPr>
          <a:xfrm>
            <a:off x="4014826" y="15709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4220DBE-2A11-46E1-888E-74E3F2FD9CC2}"/>
              </a:ext>
            </a:extLst>
          </p:cNvPr>
          <p:cNvCxnSpPr/>
          <p:nvPr/>
        </p:nvCxnSpPr>
        <p:spPr bwMode="auto">
          <a:xfrm>
            <a:off x="5794177" y="1522876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4074967E-FB84-4E34-AF06-6CE4273C4428}"/>
              </a:ext>
            </a:extLst>
          </p:cNvPr>
          <p:cNvCxnSpPr/>
          <p:nvPr/>
        </p:nvCxnSpPr>
        <p:spPr bwMode="auto">
          <a:xfrm>
            <a:off x="5794177" y="1683704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364B06E-BCEF-4586-893C-BE480AC4205D}"/>
              </a:ext>
            </a:extLst>
          </p:cNvPr>
          <p:cNvCxnSpPr/>
          <p:nvPr/>
        </p:nvCxnSpPr>
        <p:spPr bwMode="auto">
          <a:xfrm>
            <a:off x="5794177" y="1836104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1915B475-8A6F-4D78-BBB7-96A8D490BB81}"/>
              </a:ext>
            </a:extLst>
          </p:cNvPr>
          <p:cNvCxnSpPr/>
          <p:nvPr/>
        </p:nvCxnSpPr>
        <p:spPr bwMode="auto">
          <a:xfrm>
            <a:off x="5794177" y="1988504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8DDAB997-1DC7-46E7-9EC9-E31D99D54CE5}"/>
              </a:ext>
            </a:extLst>
          </p:cNvPr>
          <p:cNvSpPr/>
          <p:nvPr/>
        </p:nvSpPr>
        <p:spPr bwMode="auto">
          <a:xfrm>
            <a:off x="5101122" y="2212647"/>
            <a:ext cx="699788" cy="6120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DCB</a:t>
            </a:r>
            <a:endParaRPr kumimoji="1" lang="zh-CN" altLang="en-US" sz="2000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410AFC7D-A6B5-4360-9B55-1BC6A86CB1A7}"/>
              </a:ext>
            </a:extLst>
          </p:cNvPr>
          <p:cNvCxnSpPr/>
          <p:nvPr/>
        </p:nvCxnSpPr>
        <p:spPr bwMode="auto">
          <a:xfrm>
            <a:off x="4360750" y="2518681"/>
            <a:ext cx="7403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95" name="TextBox 115">
            <a:extLst>
              <a:ext uri="{FF2B5EF4-FFF2-40B4-BE49-F238E27FC236}">
                <a16:creationId xmlns:a16="http://schemas.microsoft.com/office/drawing/2014/main" id="{6EED3D48-E1C6-40EE-B782-107D419B8FF6}"/>
              </a:ext>
            </a:extLst>
          </p:cNvPr>
          <p:cNvSpPr txBox="1"/>
          <p:nvPr/>
        </p:nvSpPr>
        <p:spPr>
          <a:xfrm>
            <a:off x="4007768" y="22716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FD578B30-8A10-4811-9DE0-3AE82DA2D910}"/>
              </a:ext>
            </a:extLst>
          </p:cNvPr>
          <p:cNvCxnSpPr/>
          <p:nvPr/>
        </p:nvCxnSpPr>
        <p:spPr bwMode="auto">
          <a:xfrm>
            <a:off x="5787119" y="2287388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F58F612-546B-4D8B-8658-ADF08E6B1ACA}"/>
              </a:ext>
            </a:extLst>
          </p:cNvPr>
          <p:cNvCxnSpPr/>
          <p:nvPr/>
        </p:nvCxnSpPr>
        <p:spPr bwMode="auto">
          <a:xfrm>
            <a:off x="5787119" y="2439788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8DBE4640-0BFF-4CAA-B651-D31A82618EC4}"/>
              </a:ext>
            </a:extLst>
          </p:cNvPr>
          <p:cNvCxnSpPr/>
          <p:nvPr/>
        </p:nvCxnSpPr>
        <p:spPr bwMode="auto">
          <a:xfrm>
            <a:off x="5787119" y="2592188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5ABA8057-27BE-4FF9-8C38-9261D5D0140D}"/>
              </a:ext>
            </a:extLst>
          </p:cNvPr>
          <p:cNvCxnSpPr/>
          <p:nvPr/>
        </p:nvCxnSpPr>
        <p:spPr bwMode="auto">
          <a:xfrm>
            <a:off x="5787119" y="2753016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00" name="TextBox 120">
            <a:extLst>
              <a:ext uri="{FF2B5EF4-FFF2-40B4-BE49-F238E27FC236}">
                <a16:creationId xmlns:a16="http://schemas.microsoft.com/office/drawing/2014/main" id="{A59197B0-1CF5-4274-AD2C-5A140BE2E7BD}"/>
              </a:ext>
            </a:extLst>
          </p:cNvPr>
          <p:cNvSpPr txBox="1"/>
          <p:nvPr/>
        </p:nvSpPr>
        <p:spPr>
          <a:xfrm>
            <a:off x="5924963" y="1287494"/>
            <a:ext cx="2616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1</a:t>
            </a:r>
          </a:p>
          <a:p>
            <a:pPr algn="ctr"/>
            <a:r>
              <a:rPr lang="en-US" altLang="zh-CN" sz="1100" dirty="0"/>
              <a:t>0</a:t>
            </a:r>
          </a:p>
          <a:p>
            <a:pPr algn="ctr"/>
            <a:r>
              <a:rPr lang="en-US" altLang="zh-CN" sz="1100" dirty="0"/>
              <a:t>0</a:t>
            </a:r>
          </a:p>
          <a:p>
            <a:pPr algn="ctr"/>
            <a:r>
              <a:rPr lang="en-US" altLang="zh-CN" sz="1100" dirty="0"/>
              <a:t>0</a:t>
            </a:r>
            <a:endParaRPr lang="zh-CN" altLang="en-US" sz="1100" dirty="0"/>
          </a:p>
        </p:txBody>
      </p:sp>
      <p:sp>
        <p:nvSpPr>
          <p:cNvPr id="101" name="TextBox 121">
            <a:extLst>
              <a:ext uri="{FF2B5EF4-FFF2-40B4-BE49-F238E27FC236}">
                <a16:creationId xmlns:a16="http://schemas.microsoft.com/office/drawing/2014/main" id="{E77B38B5-55D9-47B7-8B31-3804FFCBE2BF}"/>
              </a:ext>
            </a:extLst>
          </p:cNvPr>
          <p:cNvSpPr txBox="1"/>
          <p:nvPr/>
        </p:nvSpPr>
        <p:spPr>
          <a:xfrm>
            <a:off x="5920253" y="2055275"/>
            <a:ext cx="2616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0</a:t>
            </a:r>
          </a:p>
          <a:p>
            <a:pPr algn="ctr"/>
            <a:r>
              <a:rPr lang="en-US" altLang="zh-CN" sz="1100" dirty="0"/>
              <a:t>1</a:t>
            </a:r>
          </a:p>
          <a:p>
            <a:pPr algn="ctr"/>
            <a:r>
              <a:rPr lang="en-US" altLang="zh-CN" sz="1100" dirty="0"/>
              <a:t>1</a:t>
            </a:r>
          </a:p>
          <a:p>
            <a:pPr algn="ctr"/>
            <a:r>
              <a:rPr lang="en-US" altLang="zh-CN" sz="1100" dirty="0"/>
              <a:t>1</a:t>
            </a:r>
            <a:endParaRPr lang="zh-CN" altLang="en-US" sz="1100" dirty="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648D274-DA61-4A39-A896-6D7BA89A7EAE}"/>
              </a:ext>
            </a:extLst>
          </p:cNvPr>
          <p:cNvCxnSpPr/>
          <p:nvPr/>
        </p:nvCxnSpPr>
        <p:spPr bwMode="auto">
          <a:xfrm>
            <a:off x="4331899" y="2986733"/>
            <a:ext cx="201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03" name="TextBox 123">
            <a:extLst>
              <a:ext uri="{FF2B5EF4-FFF2-40B4-BE49-F238E27FC236}">
                <a16:creationId xmlns:a16="http://schemas.microsoft.com/office/drawing/2014/main" id="{C4F98027-31A4-4123-9DE4-92EB79A797BC}"/>
              </a:ext>
            </a:extLst>
          </p:cNvPr>
          <p:cNvSpPr txBox="1"/>
          <p:nvPr/>
        </p:nvSpPr>
        <p:spPr>
          <a:xfrm>
            <a:off x="4024356" y="27535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4" name="TextBox 124">
            <a:extLst>
              <a:ext uri="{FF2B5EF4-FFF2-40B4-BE49-F238E27FC236}">
                <a16:creationId xmlns:a16="http://schemas.microsoft.com/office/drawing/2014/main" id="{00E0DB2F-D153-4E32-A014-943DC0E9B316}"/>
              </a:ext>
            </a:extLst>
          </p:cNvPr>
          <p:cNvSpPr txBox="1"/>
          <p:nvPr/>
        </p:nvSpPr>
        <p:spPr>
          <a:xfrm>
            <a:off x="4327985" y="14472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加数</a:t>
            </a:r>
          </a:p>
        </p:txBody>
      </p:sp>
      <p:sp>
        <p:nvSpPr>
          <p:cNvPr id="105" name="TextBox 125">
            <a:extLst>
              <a:ext uri="{FF2B5EF4-FFF2-40B4-BE49-F238E27FC236}">
                <a16:creationId xmlns:a16="http://schemas.microsoft.com/office/drawing/2014/main" id="{52E5FE31-B5C2-422B-9BF0-C4836D1DA905}"/>
              </a:ext>
            </a:extLst>
          </p:cNvPr>
          <p:cNvSpPr txBox="1"/>
          <p:nvPr/>
        </p:nvSpPr>
        <p:spPr>
          <a:xfrm>
            <a:off x="4327985" y="216735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被加数</a:t>
            </a: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5339AE9B-403D-4C12-A675-4A77FDEEBD0F}"/>
              </a:ext>
            </a:extLst>
          </p:cNvPr>
          <p:cNvSpPr/>
          <p:nvPr/>
        </p:nvSpPr>
        <p:spPr bwMode="auto">
          <a:xfrm>
            <a:off x="9066698" y="2320889"/>
            <a:ext cx="699788" cy="6120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BCD</a:t>
            </a:r>
            <a:endParaRPr kumimoji="1" lang="zh-CN" altLang="en-US" sz="2000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FCB1CA1B-7780-448C-B11E-BB6BA23BE965}"/>
              </a:ext>
            </a:extLst>
          </p:cNvPr>
          <p:cNvCxnSpPr/>
          <p:nvPr/>
        </p:nvCxnSpPr>
        <p:spPr bwMode="auto">
          <a:xfrm>
            <a:off x="9750079" y="2626640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52" name="TextBox 128">
            <a:extLst>
              <a:ext uri="{FF2B5EF4-FFF2-40B4-BE49-F238E27FC236}">
                <a16:creationId xmlns:a16="http://schemas.microsoft.com/office/drawing/2014/main" id="{8ADE4E7E-F376-4F4E-9974-BA728CC1A4CB}"/>
              </a:ext>
            </a:extLst>
          </p:cNvPr>
          <p:cNvSpPr txBox="1"/>
          <p:nvPr/>
        </p:nvSpPr>
        <p:spPr>
          <a:xfrm>
            <a:off x="10269033" y="23973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E775B865-120A-4C4D-AEFE-9792DCB75B63}"/>
              </a:ext>
            </a:extLst>
          </p:cNvPr>
          <p:cNvCxnSpPr/>
          <p:nvPr/>
        </p:nvCxnSpPr>
        <p:spPr bwMode="auto">
          <a:xfrm>
            <a:off x="8472264" y="2401191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E76387D3-BD79-4CD5-A7F0-6AC9564CC7F2}"/>
              </a:ext>
            </a:extLst>
          </p:cNvPr>
          <p:cNvCxnSpPr/>
          <p:nvPr/>
        </p:nvCxnSpPr>
        <p:spPr bwMode="auto">
          <a:xfrm>
            <a:off x="8472264" y="2570447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EF9A3FD8-8835-4571-B615-144947A3ABB8}"/>
              </a:ext>
            </a:extLst>
          </p:cNvPr>
          <p:cNvCxnSpPr/>
          <p:nvPr/>
        </p:nvCxnSpPr>
        <p:spPr bwMode="auto">
          <a:xfrm>
            <a:off x="8472264" y="2722847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2197AAE0-0390-4A1C-9E58-7C53BF5E6946}"/>
              </a:ext>
            </a:extLst>
          </p:cNvPr>
          <p:cNvCxnSpPr/>
          <p:nvPr/>
        </p:nvCxnSpPr>
        <p:spPr bwMode="auto">
          <a:xfrm>
            <a:off x="8472264" y="2875247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57" name="TextBox 133">
            <a:extLst>
              <a:ext uri="{FF2B5EF4-FFF2-40B4-BE49-F238E27FC236}">
                <a16:creationId xmlns:a16="http://schemas.microsoft.com/office/drawing/2014/main" id="{6232611C-C124-4C83-B678-E7386E39DF83}"/>
              </a:ext>
            </a:extLst>
          </p:cNvPr>
          <p:cNvSpPr txBox="1"/>
          <p:nvPr/>
        </p:nvSpPr>
        <p:spPr>
          <a:xfrm>
            <a:off x="8488435" y="2174237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rgbClr val="0070C0"/>
                </a:solidFill>
              </a:rPr>
              <a:t>S8</a:t>
            </a:r>
            <a:r>
              <a:rPr lang="en-US" altLang="zh-CN" sz="1100" dirty="0"/>
              <a:t>  0</a:t>
            </a:r>
          </a:p>
          <a:p>
            <a:pPr algn="ctr"/>
            <a:r>
              <a:rPr lang="en-US" altLang="zh-CN" sz="1100" b="1" dirty="0">
                <a:solidFill>
                  <a:srgbClr val="0070C0"/>
                </a:solidFill>
              </a:rPr>
              <a:t>S4</a:t>
            </a:r>
            <a:r>
              <a:rPr lang="en-US" altLang="zh-CN" sz="1100" dirty="0"/>
              <a:t>  1</a:t>
            </a:r>
          </a:p>
          <a:p>
            <a:pPr algn="ctr"/>
            <a:r>
              <a:rPr lang="en-US" altLang="zh-CN" sz="1100" b="1" dirty="0">
                <a:solidFill>
                  <a:srgbClr val="0070C0"/>
                </a:solidFill>
              </a:rPr>
              <a:t>S2</a:t>
            </a:r>
            <a:r>
              <a:rPr lang="en-US" altLang="zh-CN" sz="1100" dirty="0"/>
              <a:t>  1</a:t>
            </a:r>
          </a:p>
          <a:p>
            <a:pPr algn="ctr"/>
            <a:r>
              <a:rPr lang="en-US" altLang="zh-CN" sz="1100" b="1" dirty="0">
                <a:solidFill>
                  <a:srgbClr val="0070C0"/>
                </a:solidFill>
              </a:rPr>
              <a:t>S1</a:t>
            </a:r>
            <a:r>
              <a:rPr lang="en-US" altLang="zh-CN" sz="1100" dirty="0"/>
              <a:t>  0</a:t>
            </a:r>
            <a:endParaRPr lang="zh-CN" altLang="en-US" sz="1100" dirty="0"/>
          </a:p>
        </p:txBody>
      </p:sp>
      <p:sp>
        <p:nvSpPr>
          <p:cNvPr id="158" name="TextBox 134">
            <a:extLst>
              <a:ext uri="{FF2B5EF4-FFF2-40B4-BE49-F238E27FC236}">
                <a16:creationId xmlns:a16="http://schemas.microsoft.com/office/drawing/2014/main" id="{469E870D-7D49-4DF7-B6C1-1BE4517B3142}"/>
              </a:ext>
            </a:extLst>
          </p:cNvPr>
          <p:cNvSpPr txBox="1"/>
          <p:nvPr/>
        </p:nvSpPr>
        <p:spPr>
          <a:xfrm>
            <a:off x="9930937" y="23113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和</a:t>
            </a: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02D92AE8-73E5-4925-BC15-8C8AF46936EF}"/>
              </a:ext>
            </a:extLst>
          </p:cNvPr>
          <p:cNvCxnSpPr/>
          <p:nvPr/>
        </p:nvCxnSpPr>
        <p:spPr bwMode="auto">
          <a:xfrm>
            <a:off x="8499066" y="1878390"/>
            <a:ext cx="1872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61" name="TextBox 137">
            <a:extLst>
              <a:ext uri="{FF2B5EF4-FFF2-40B4-BE49-F238E27FC236}">
                <a16:creationId xmlns:a16="http://schemas.microsoft.com/office/drawing/2014/main" id="{F4323A3B-5105-4722-8F78-B1793F332EF7}"/>
              </a:ext>
            </a:extLst>
          </p:cNvPr>
          <p:cNvSpPr txBox="1"/>
          <p:nvPr/>
        </p:nvSpPr>
        <p:spPr>
          <a:xfrm>
            <a:off x="10299476" y="16204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2" name="TextBox 138">
            <a:extLst>
              <a:ext uri="{FF2B5EF4-FFF2-40B4-BE49-F238E27FC236}">
                <a16:creationId xmlns:a16="http://schemas.microsoft.com/office/drawing/2014/main" id="{81D443F6-5D1D-49B2-9462-5A476B3E24C0}"/>
              </a:ext>
            </a:extLst>
          </p:cNvPr>
          <p:cNvSpPr txBox="1"/>
          <p:nvPr/>
        </p:nvSpPr>
        <p:spPr>
          <a:xfrm>
            <a:off x="9177661" y="150351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进位</a:t>
            </a:r>
            <a:endParaRPr lang="zh-CN" altLang="en-US" sz="1600" b="1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5A4AB4B6-6877-41A7-9569-EDE92C2B5D8A}"/>
              </a:ext>
            </a:extLst>
          </p:cNvPr>
          <p:cNvSpPr/>
          <p:nvPr/>
        </p:nvSpPr>
        <p:spPr bwMode="auto">
          <a:xfrm>
            <a:off x="6440356" y="1439305"/>
            <a:ext cx="571377" cy="1620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Tahoma" pitchFamily="34" charset="0"/>
                <a:ea typeface="宋体" pitchFamily="2" charset="-122"/>
              </a:rPr>
              <a:t>4</a:t>
            </a:r>
            <a:r>
              <a:rPr kumimoji="1" lang="zh-CN" altLang="en-US" sz="2000" dirty="0">
                <a:latin typeface="Tahoma" pitchFamily="34" charset="0"/>
                <a:ea typeface="宋体" pitchFamily="2" charset="-122"/>
              </a:rPr>
              <a:t>位</a:t>
            </a:r>
            <a:endParaRPr kumimoji="1" lang="en-US" altLang="zh-CN" sz="2000" dirty="0">
              <a:latin typeface="Tahoma" pitchFamily="34" charset="0"/>
              <a:ea typeface="宋体" pitchFamily="2" charset="-122"/>
            </a:endParaRP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latin typeface="Tahoma" pitchFamily="34" charset="0"/>
                <a:ea typeface="宋体" pitchFamily="2" charset="-122"/>
              </a:rPr>
              <a:t>二进</a:t>
            </a:r>
            <a:endParaRPr kumimoji="1" lang="en-US" altLang="zh-CN" sz="2000" dirty="0">
              <a:latin typeface="Tahoma" pitchFamily="34" charset="0"/>
              <a:ea typeface="宋体" pitchFamily="2" charset="-122"/>
            </a:endParaRP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latin typeface="Tahoma" pitchFamily="34" charset="0"/>
                <a:ea typeface="宋体" pitchFamily="2" charset="-122"/>
              </a:rPr>
              <a:t>制加</a:t>
            </a:r>
            <a:endParaRPr kumimoji="1" lang="en-US" altLang="zh-CN" sz="2000" dirty="0">
              <a:latin typeface="Tahoma" pitchFamily="34" charset="0"/>
              <a:ea typeface="宋体" pitchFamily="2" charset="-122"/>
            </a:endParaRP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latin typeface="Tahoma" pitchFamily="34" charset="0"/>
                <a:ea typeface="宋体" pitchFamily="2" charset="-122"/>
              </a:rPr>
              <a:t>法器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01F20E03-3EBF-48E8-A948-A3D63C6652B6}"/>
              </a:ext>
            </a:extLst>
          </p:cNvPr>
          <p:cNvSpPr/>
          <p:nvPr/>
        </p:nvSpPr>
        <p:spPr bwMode="auto">
          <a:xfrm>
            <a:off x="7601651" y="1442580"/>
            <a:ext cx="828000" cy="162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C6828CD9-D1ED-4772-A372-20EF49BF44AA}"/>
              </a:ext>
            </a:extLst>
          </p:cNvPr>
          <p:cNvCxnSpPr/>
          <p:nvPr/>
        </p:nvCxnSpPr>
        <p:spPr bwMode="auto">
          <a:xfrm>
            <a:off x="7011796" y="2364851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3F578916-502F-4BF1-ABFC-4FD6191FE8A3}"/>
              </a:ext>
            </a:extLst>
          </p:cNvPr>
          <p:cNvCxnSpPr/>
          <p:nvPr/>
        </p:nvCxnSpPr>
        <p:spPr bwMode="auto">
          <a:xfrm>
            <a:off x="7011796" y="2536103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B6F619C-A3B6-4955-A8C0-64F8056160CD}"/>
              </a:ext>
            </a:extLst>
          </p:cNvPr>
          <p:cNvCxnSpPr/>
          <p:nvPr/>
        </p:nvCxnSpPr>
        <p:spPr bwMode="auto">
          <a:xfrm>
            <a:off x="7011796" y="2688503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229D78A5-C399-4CC6-9705-6BBE651966D6}"/>
              </a:ext>
            </a:extLst>
          </p:cNvPr>
          <p:cNvCxnSpPr/>
          <p:nvPr/>
        </p:nvCxnSpPr>
        <p:spPr bwMode="auto">
          <a:xfrm>
            <a:off x="7011796" y="2855042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69" name="TextBox 145">
            <a:extLst>
              <a:ext uri="{FF2B5EF4-FFF2-40B4-BE49-F238E27FC236}">
                <a16:creationId xmlns:a16="http://schemas.microsoft.com/office/drawing/2014/main" id="{5E8A3A2F-CE27-4717-A4E7-15D8416E4B57}"/>
              </a:ext>
            </a:extLst>
          </p:cNvPr>
          <p:cNvSpPr txBox="1"/>
          <p:nvPr/>
        </p:nvSpPr>
        <p:spPr>
          <a:xfrm>
            <a:off x="7027111" y="2151590"/>
            <a:ext cx="4972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0  </a:t>
            </a:r>
            <a:r>
              <a:rPr lang="en-US" altLang="zh-CN" sz="1100" b="1" dirty="0">
                <a:solidFill>
                  <a:srgbClr val="0070C0"/>
                </a:solidFill>
              </a:rPr>
              <a:t>Z8</a:t>
            </a:r>
          </a:p>
          <a:p>
            <a:pPr algn="ctr"/>
            <a:r>
              <a:rPr lang="en-US" altLang="zh-CN" sz="1100" dirty="0"/>
              <a:t>0  </a:t>
            </a:r>
            <a:r>
              <a:rPr lang="en-US" altLang="zh-CN" sz="1100" b="1" dirty="0">
                <a:solidFill>
                  <a:srgbClr val="0070C0"/>
                </a:solidFill>
              </a:rPr>
              <a:t>Z4</a:t>
            </a:r>
          </a:p>
          <a:p>
            <a:pPr algn="ctr"/>
            <a:r>
              <a:rPr lang="en-US" altLang="zh-CN" sz="1100" dirty="0"/>
              <a:t>0  </a:t>
            </a:r>
            <a:r>
              <a:rPr lang="en-US" altLang="zh-CN" sz="1100" b="1" dirty="0">
                <a:solidFill>
                  <a:srgbClr val="0070C0"/>
                </a:solidFill>
              </a:rPr>
              <a:t>Z2</a:t>
            </a:r>
          </a:p>
          <a:p>
            <a:pPr algn="ctr"/>
            <a:r>
              <a:rPr lang="en-US" altLang="zh-CN" sz="1100" dirty="0"/>
              <a:t>0  </a:t>
            </a:r>
            <a:r>
              <a:rPr lang="en-US" altLang="zh-CN" sz="1100" b="1" dirty="0">
                <a:solidFill>
                  <a:srgbClr val="0070C0"/>
                </a:solidFill>
              </a:rPr>
              <a:t>Z1</a:t>
            </a:r>
            <a:endParaRPr lang="zh-CN" altLang="en-US" sz="1100" b="1" dirty="0">
              <a:solidFill>
                <a:srgbClr val="0070C0"/>
              </a:solidFill>
            </a:endParaRPr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FE023955-A17C-4B7F-8FA7-2FE6EFF8A355}"/>
              </a:ext>
            </a:extLst>
          </p:cNvPr>
          <p:cNvCxnSpPr/>
          <p:nvPr/>
        </p:nvCxnSpPr>
        <p:spPr bwMode="auto">
          <a:xfrm>
            <a:off x="7011732" y="1899269"/>
            <a:ext cx="576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71" name="TextBox 147">
            <a:extLst>
              <a:ext uri="{FF2B5EF4-FFF2-40B4-BE49-F238E27FC236}">
                <a16:creationId xmlns:a16="http://schemas.microsoft.com/office/drawing/2014/main" id="{74843306-2FE5-4CA7-9CD3-D2382C6B5BAE}"/>
              </a:ext>
            </a:extLst>
          </p:cNvPr>
          <p:cNvSpPr txBox="1"/>
          <p:nvPr/>
        </p:nvSpPr>
        <p:spPr>
          <a:xfrm>
            <a:off x="6998197" y="1627789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  </a:t>
            </a:r>
            <a:r>
              <a:rPr lang="en-US" altLang="zh-CN" sz="1400" b="1" dirty="0">
                <a:solidFill>
                  <a:srgbClr val="0070C0"/>
                </a:solidFill>
              </a:rPr>
              <a:t>K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172" name="TextBox 148">
            <a:extLst>
              <a:ext uri="{FF2B5EF4-FFF2-40B4-BE49-F238E27FC236}">
                <a16:creationId xmlns:a16="http://schemas.microsoft.com/office/drawing/2014/main" id="{08BBBFD9-55A4-4109-B91C-4185B7504F05}"/>
              </a:ext>
            </a:extLst>
          </p:cNvPr>
          <p:cNvSpPr txBox="1"/>
          <p:nvPr/>
        </p:nvSpPr>
        <p:spPr>
          <a:xfrm>
            <a:off x="7587797" y="1713820"/>
            <a:ext cx="83365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FF0000"/>
                </a:solidFill>
                <a:latin typeface="+mn-ea"/>
              </a:rPr>
              <a:t>?</a:t>
            </a:r>
            <a:endParaRPr lang="zh-CN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3" name="TextBox 82">
            <a:extLst>
              <a:ext uri="{FF2B5EF4-FFF2-40B4-BE49-F238E27FC236}">
                <a16:creationId xmlns:a16="http://schemas.microsoft.com/office/drawing/2014/main" id="{62B929F1-ABD3-4090-8B57-12EBD4117444}"/>
              </a:ext>
            </a:extLst>
          </p:cNvPr>
          <p:cNvSpPr txBox="1"/>
          <p:nvPr/>
        </p:nvSpPr>
        <p:spPr>
          <a:xfrm>
            <a:off x="8456032" y="1615147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70C0"/>
                </a:solidFill>
              </a:rPr>
              <a:t>C</a:t>
            </a:r>
            <a:r>
              <a:rPr lang="en-US" altLang="zh-CN" sz="1400" b="1" dirty="0"/>
              <a:t>  1</a:t>
            </a:r>
            <a:endParaRPr lang="zh-CN" altLang="en-US" sz="1400" b="1" dirty="0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FA9CACE-5129-4205-9F01-6FE0F424F01A}"/>
              </a:ext>
            </a:extLst>
          </p:cNvPr>
          <p:cNvGrpSpPr/>
          <p:nvPr/>
        </p:nvGrpSpPr>
        <p:grpSpPr>
          <a:xfrm>
            <a:off x="1657567" y="1003770"/>
            <a:ext cx="1773361" cy="2270576"/>
            <a:chOff x="939176" y="776568"/>
            <a:chExt cx="1773361" cy="2270576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7725E30E-A8FE-46F5-B07D-16DA1AD675E6}"/>
                </a:ext>
              </a:extLst>
            </p:cNvPr>
            <p:cNvSpPr/>
            <p:nvPr/>
          </p:nvSpPr>
          <p:spPr>
            <a:xfrm>
              <a:off x="939176" y="776568"/>
              <a:ext cx="1697126" cy="22705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7CFC76D-5ED1-4969-87DF-EAC1C12A249C}"/>
                </a:ext>
              </a:extLst>
            </p:cNvPr>
            <p:cNvCxnSpPr/>
            <p:nvPr/>
          </p:nvCxnSpPr>
          <p:spPr bwMode="auto">
            <a:xfrm>
              <a:off x="1085423" y="2321353"/>
              <a:ext cx="1512168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82" name="TextBox 22">
              <a:extLst>
                <a:ext uri="{FF2B5EF4-FFF2-40B4-BE49-F238E27FC236}">
                  <a16:creationId xmlns:a16="http://schemas.microsoft.com/office/drawing/2014/main" id="{6D515D3B-5F69-4C15-A5E1-7074A19BFC70}"/>
                </a:ext>
              </a:extLst>
            </p:cNvPr>
            <p:cNvSpPr txBox="1"/>
            <p:nvPr/>
          </p:nvSpPr>
          <p:spPr>
            <a:xfrm>
              <a:off x="1445646" y="906117"/>
              <a:ext cx="12235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spc="600" dirty="0">
                  <a:solidFill>
                    <a:schemeClr val="bg1"/>
                  </a:solidFill>
                  <a:latin typeface="Calibri" panose="020F0502020204030204" pitchFamily="34" charset="0"/>
                </a:rPr>
                <a:t>1000</a:t>
              </a:r>
              <a:endParaRPr lang="zh-CN" altLang="en-US" sz="2800" spc="6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4" name="TextBox 49">
              <a:extLst>
                <a:ext uri="{FF2B5EF4-FFF2-40B4-BE49-F238E27FC236}">
                  <a16:creationId xmlns:a16="http://schemas.microsoft.com/office/drawing/2014/main" id="{B42E392A-B0C6-4260-9AB8-F0361D865DA4}"/>
                </a:ext>
              </a:extLst>
            </p:cNvPr>
            <p:cNvSpPr txBox="1"/>
            <p:nvPr/>
          </p:nvSpPr>
          <p:spPr>
            <a:xfrm>
              <a:off x="1445327" y="1319001"/>
              <a:ext cx="12235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spc="600" dirty="0">
                  <a:solidFill>
                    <a:schemeClr val="bg1"/>
                  </a:solidFill>
                  <a:latin typeface="Calibri" panose="020F0502020204030204" pitchFamily="34" charset="0"/>
                </a:rPr>
                <a:t>0111</a:t>
              </a:r>
              <a:endParaRPr lang="zh-CN" altLang="en-US" sz="2800" spc="6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5" name="TextBox 50">
              <a:extLst>
                <a:ext uri="{FF2B5EF4-FFF2-40B4-BE49-F238E27FC236}">
                  <a16:creationId xmlns:a16="http://schemas.microsoft.com/office/drawing/2014/main" id="{1F293FEC-E89C-465E-B552-806CDD0F855F}"/>
                </a:ext>
              </a:extLst>
            </p:cNvPr>
            <p:cNvSpPr txBox="1"/>
            <p:nvPr/>
          </p:nvSpPr>
          <p:spPr>
            <a:xfrm>
              <a:off x="2225198" y="1751049"/>
              <a:ext cx="444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spc="6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  <a:endParaRPr lang="zh-CN" altLang="en-US" sz="2800" spc="6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863051ED-898B-4517-8A35-5CA7D478CAB9}"/>
                </a:ext>
              </a:extLst>
            </p:cNvPr>
            <p:cNvSpPr/>
            <p:nvPr/>
          </p:nvSpPr>
          <p:spPr>
            <a:xfrm>
              <a:off x="1013367" y="1807908"/>
              <a:ext cx="4363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+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51">
              <a:extLst>
                <a:ext uri="{FF2B5EF4-FFF2-40B4-BE49-F238E27FC236}">
                  <a16:creationId xmlns:a16="http://schemas.microsoft.com/office/drawing/2014/main" id="{989BD3D7-174D-40D3-BF76-74CA3F5D739E}"/>
                </a:ext>
              </a:extLst>
            </p:cNvPr>
            <p:cNvSpPr txBox="1"/>
            <p:nvPr/>
          </p:nvSpPr>
          <p:spPr>
            <a:xfrm>
              <a:off x="1229274" y="2399121"/>
              <a:ext cx="14832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spc="6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  <a:r>
                <a:rPr lang="en-US" altLang="zh-CN" sz="2800" spc="600" dirty="0">
                  <a:solidFill>
                    <a:schemeClr val="bg1"/>
                  </a:solidFill>
                  <a:latin typeface="Calibri" panose="020F0502020204030204" pitchFamily="34" charset="0"/>
                </a:rPr>
                <a:t>0000</a:t>
              </a:r>
              <a:endParaRPr lang="zh-CN" altLang="en-US" sz="2800" spc="6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4660513" y="295928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进位输入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805460" y="4221088"/>
            <a:ext cx="1539013" cy="1656184"/>
            <a:chOff x="6975066" y="4797152"/>
            <a:chExt cx="1539013" cy="1656184"/>
          </a:xfrm>
        </p:grpSpPr>
        <p:grpSp>
          <p:nvGrpSpPr>
            <p:cNvPr id="90" name="组合 89"/>
            <p:cNvGrpSpPr/>
            <p:nvPr/>
          </p:nvGrpSpPr>
          <p:grpSpPr>
            <a:xfrm>
              <a:off x="7054653" y="4797152"/>
              <a:ext cx="1199367" cy="1656184"/>
              <a:chOff x="1149997" y="4422824"/>
              <a:chExt cx="1199367" cy="1656184"/>
            </a:xfrm>
          </p:grpSpPr>
          <p:sp>
            <p:nvSpPr>
              <p:cNvPr id="91" name="矩形 90"/>
              <p:cNvSpPr/>
              <p:nvPr/>
            </p:nvSpPr>
            <p:spPr bwMode="auto">
              <a:xfrm>
                <a:off x="1619608" y="4422824"/>
                <a:ext cx="720144" cy="432048"/>
              </a:xfrm>
              <a:prstGeom prst="rect">
                <a:avLst/>
              </a:prstGeom>
              <a:noFill/>
              <a:ln w="3810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 bwMode="auto">
              <a:xfrm>
                <a:off x="1638042" y="5716814"/>
                <a:ext cx="701710" cy="362194"/>
              </a:xfrm>
              <a:prstGeom prst="rect">
                <a:avLst/>
              </a:prstGeom>
              <a:noFill/>
              <a:ln w="38100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149997" y="4997847"/>
                <a:ext cx="11993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+</a:t>
                </a:r>
                <a:r>
                  <a:rPr lang="en-US" altLang="zh-CN" sz="800" b="1" dirty="0"/>
                  <a:t>    </a:t>
                </a:r>
                <a:r>
                  <a:rPr lang="en-US" altLang="zh-CN" sz="2400" b="1" dirty="0"/>
                  <a:t>0110</a:t>
                </a:r>
                <a:endParaRPr lang="zh-CN" altLang="en-US" sz="2400" b="1" dirty="0"/>
              </a:p>
            </p:txBody>
          </p:sp>
        </p:grpSp>
        <p:cxnSp>
          <p:nvCxnSpPr>
            <p:cNvPr id="3" name="直接连接符 2"/>
            <p:cNvCxnSpPr/>
            <p:nvPr/>
          </p:nvCxnSpPr>
          <p:spPr bwMode="auto">
            <a:xfrm>
              <a:off x="6975066" y="5833840"/>
              <a:ext cx="1539013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48300"/>
              </p:ext>
            </p:extLst>
          </p:nvPr>
        </p:nvGraphicFramePr>
        <p:xfrm>
          <a:off x="4590536" y="-11392"/>
          <a:ext cx="3629544" cy="6938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49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S4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S1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100" dirty="0"/>
                        <a:t>十进制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/>
                        <a:t>3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/>
                        <a:t>5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/>
                        <a:t>6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/>
                        <a:t>7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/>
                        <a:t>8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/>
                        <a:t>9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1400" b="1" dirty="0"/>
                        <a:t> 0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1400" b="1" dirty="0"/>
                        <a:t> 1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1400" b="1" dirty="0"/>
                        <a:t> 2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1400" b="1" dirty="0"/>
                        <a:t> 3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1400" b="1" dirty="0"/>
                        <a:t> 4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1400" b="1" dirty="0"/>
                        <a:t> 5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1400" b="1" dirty="0"/>
                        <a:t> 6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1400" b="1" dirty="0"/>
                        <a:t> 7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1400" b="1" dirty="0"/>
                        <a:t> 8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1400" b="1" dirty="0"/>
                        <a:t> 9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pSp>
        <p:nvGrpSpPr>
          <p:cNvPr id="64" name="组合 63"/>
          <p:cNvGrpSpPr/>
          <p:nvPr/>
        </p:nvGrpSpPr>
        <p:grpSpPr>
          <a:xfrm>
            <a:off x="5195744" y="332656"/>
            <a:ext cx="2376264" cy="6546756"/>
            <a:chOff x="6084168" y="332656"/>
            <a:chExt cx="2376264" cy="6546756"/>
          </a:xfrm>
        </p:grpSpPr>
        <p:sp>
          <p:nvSpPr>
            <p:cNvPr id="65" name="矩形 64"/>
            <p:cNvSpPr/>
            <p:nvPr/>
          </p:nvSpPr>
          <p:spPr bwMode="auto">
            <a:xfrm>
              <a:off x="6084168" y="332656"/>
              <a:ext cx="2376264" cy="3234956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6084168" y="3644456"/>
              <a:ext cx="2376264" cy="3234956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latin typeface="Tahoma" pitchFamily="34" charset="0"/>
                <a:ea typeface="宋体" pitchFamily="2" charset="-122"/>
              </a:endParaRPr>
            </a:p>
          </p:txBody>
        </p:sp>
      </p:grp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21205"/>
              </p:ext>
            </p:extLst>
          </p:nvPr>
        </p:nvGraphicFramePr>
        <p:xfrm>
          <a:off x="1559496" y="-13096"/>
          <a:ext cx="3005430" cy="6938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1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Z8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Z4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Z2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Z1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pSp>
        <p:nvGrpSpPr>
          <p:cNvPr id="68" name="组合 67"/>
          <p:cNvGrpSpPr/>
          <p:nvPr/>
        </p:nvGrpSpPr>
        <p:grpSpPr>
          <a:xfrm>
            <a:off x="2145230" y="332656"/>
            <a:ext cx="2376264" cy="6547324"/>
            <a:chOff x="3016400" y="332656"/>
            <a:chExt cx="2376264" cy="6547324"/>
          </a:xfrm>
        </p:grpSpPr>
        <p:sp>
          <p:nvSpPr>
            <p:cNvPr id="69" name="矩形 68"/>
            <p:cNvSpPr/>
            <p:nvPr/>
          </p:nvSpPr>
          <p:spPr bwMode="auto">
            <a:xfrm>
              <a:off x="3016400" y="332656"/>
              <a:ext cx="2376264" cy="3234956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3016400" y="3645024"/>
              <a:ext cx="2376264" cy="3234956"/>
            </a:xfrm>
            <a:prstGeom prst="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73" name="Rectangle 2">
            <a:extLst>
              <a:ext uri="{FF2B5EF4-FFF2-40B4-BE49-F238E27FC236}">
                <a16:creationId xmlns:a16="http://schemas.microsoft.com/office/drawing/2014/main" id="{11A65972-84A3-4F3D-BF4E-17E3198E9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1451" y="-4004"/>
            <a:ext cx="3770550" cy="900000"/>
          </a:xfrm>
        </p:spPr>
        <p:txBody>
          <a:bodyPr anchor="b">
            <a:normAutofit/>
          </a:bodyPr>
          <a:lstStyle/>
          <a:p>
            <a:pPr algn="r"/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14】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D2FDF1-C2B1-4F3A-AA54-EC420FC9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41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87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4607790" y="-11392"/>
          <a:ext cx="3629544" cy="6938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49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S4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S1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 dirty="0"/>
                        <a:t>十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/>
                        <a:t>1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/>
                        <a:t>2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/>
                        <a:t>3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/>
                        <a:t>5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/>
                        <a:t>6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/>
                        <a:t>7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/>
                        <a:t>8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/>
                        <a:t>9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1400" b="1" dirty="0"/>
                        <a:t> 0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1400" b="1" dirty="0"/>
                        <a:t> 1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1400" b="1" dirty="0"/>
                        <a:t> 2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1400" b="1" dirty="0"/>
                        <a:t> 3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1400" b="1" dirty="0"/>
                        <a:t> 4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1400" b="1" dirty="0"/>
                        <a:t> 5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1400" b="1" dirty="0"/>
                        <a:t> 6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1400" b="1" dirty="0"/>
                        <a:t> 7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1400" b="1" dirty="0"/>
                        <a:t> 8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sz="1400" b="1" dirty="0"/>
                        <a:t> 9</a:t>
                      </a:r>
                      <a:endParaRPr lang="zh-CN" altLang="en-US" sz="1400" b="1" dirty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5212998" y="332656"/>
            <a:ext cx="2376264" cy="6546756"/>
            <a:chOff x="6084168" y="332656"/>
            <a:chExt cx="2376264" cy="6546756"/>
          </a:xfrm>
        </p:grpSpPr>
        <p:sp>
          <p:nvSpPr>
            <p:cNvPr id="2" name="矩形 1"/>
            <p:cNvSpPr/>
            <p:nvPr/>
          </p:nvSpPr>
          <p:spPr bwMode="auto">
            <a:xfrm>
              <a:off x="6084168" y="332656"/>
              <a:ext cx="2376264" cy="3234956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6084168" y="3644456"/>
              <a:ext cx="2376264" cy="3234956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latin typeface="Tahoma" pitchFamily="34" charset="0"/>
                <a:ea typeface="宋体" pitchFamily="2" charset="-122"/>
              </a:endParaRPr>
            </a:p>
          </p:txBody>
        </p:sp>
      </p:grpSp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1559496" y="-13096"/>
          <a:ext cx="3005430" cy="6938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1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K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Z8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Z4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Z2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Z1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303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145230" y="332656"/>
            <a:ext cx="2376264" cy="6547324"/>
            <a:chOff x="3016400" y="332656"/>
            <a:chExt cx="2376264" cy="6547324"/>
          </a:xfrm>
        </p:grpSpPr>
        <p:sp>
          <p:nvSpPr>
            <p:cNvPr id="79" name="矩形 78"/>
            <p:cNvSpPr/>
            <p:nvPr/>
          </p:nvSpPr>
          <p:spPr bwMode="auto">
            <a:xfrm>
              <a:off x="3016400" y="332656"/>
              <a:ext cx="2376264" cy="3234956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3016400" y="3645024"/>
              <a:ext cx="2376264" cy="3234956"/>
            </a:xfrm>
            <a:prstGeom prst="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131" name="矩形 130"/>
          <p:cNvSpPr/>
          <p:nvPr/>
        </p:nvSpPr>
        <p:spPr bwMode="auto">
          <a:xfrm>
            <a:off x="3935760" y="964637"/>
            <a:ext cx="6655180" cy="23042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8242105" y="916968"/>
                <a:ext cx="2447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𝑪</m:t>
                      </m:r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latin typeface="Cambria Math"/>
                        </a:rPr>
                        <m:t>𝑲</m:t>
                      </m:r>
                      <m:r>
                        <a:rPr lang="en-US" altLang="zh-CN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𝟖</m:t>
                          </m:r>
                        </m:sub>
                      </m:sSub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en-US" altLang="zh-CN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𝟖</m:t>
                          </m:r>
                        </m:sub>
                      </m:sSub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105" y="916968"/>
                <a:ext cx="24478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3935761" y="1103306"/>
            <a:ext cx="6608691" cy="2035426"/>
            <a:chOff x="2411760" y="967622"/>
            <a:chExt cx="6608691" cy="2035426"/>
          </a:xfrm>
        </p:grpSpPr>
        <p:sp>
          <p:nvSpPr>
            <p:cNvPr id="87" name="矩形 86"/>
            <p:cNvSpPr/>
            <p:nvPr/>
          </p:nvSpPr>
          <p:spPr bwMode="auto">
            <a:xfrm>
              <a:off x="4788024" y="1064684"/>
              <a:ext cx="2088232" cy="1728192"/>
            </a:xfrm>
            <a:prstGeom prst="rect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8800" dirty="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 </a:t>
              </a: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3512172" y="1136692"/>
              <a:ext cx="699788" cy="61206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DCB</a:t>
              </a:r>
              <a:endParaRPr kumimoji="1" lang="zh-CN" altLang="en-US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89" name="直接箭头连接符 88"/>
            <p:cNvCxnSpPr/>
            <p:nvPr/>
          </p:nvCxnSpPr>
          <p:spPr bwMode="auto">
            <a:xfrm>
              <a:off x="2771800" y="1442726"/>
              <a:ext cx="74037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2418818" y="12510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91" name="直接箭头连接符 90"/>
            <p:cNvCxnSpPr/>
            <p:nvPr/>
          </p:nvCxnSpPr>
          <p:spPr bwMode="auto">
            <a:xfrm>
              <a:off x="4198169" y="1201385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4198169" y="1363833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93" name="直接箭头连接符 92"/>
            <p:cNvCxnSpPr/>
            <p:nvPr/>
          </p:nvCxnSpPr>
          <p:spPr bwMode="auto">
            <a:xfrm>
              <a:off x="4198169" y="1516233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94" name="直接箭头连接符 93"/>
            <p:cNvCxnSpPr/>
            <p:nvPr/>
          </p:nvCxnSpPr>
          <p:spPr bwMode="auto">
            <a:xfrm>
              <a:off x="4198169" y="1668633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95" name="矩形 94"/>
            <p:cNvSpPr/>
            <p:nvPr/>
          </p:nvSpPr>
          <p:spPr bwMode="auto">
            <a:xfrm>
              <a:off x="3505114" y="1892776"/>
              <a:ext cx="699788" cy="61206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DCB</a:t>
              </a:r>
              <a:endParaRPr kumimoji="1" lang="zh-CN" altLang="en-US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96" name="直接箭头连接符 95"/>
            <p:cNvCxnSpPr/>
            <p:nvPr/>
          </p:nvCxnSpPr>
          <p:spPr bwMode="auto">
            <a:xfrm>
              <a:off x="2764742" y="2198810"/>
              <a:ext cx="74037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>
              <a:off x="2411760" y="195175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98" name="直接箭头连接符 97"/>
            <p:cNvCxnSpPr/>
            <p:nvPr/>
          </p:nvCxnSpPr>
          <p:spPr bwMode="auto">
            <a:xfrm>
              <a:off x="4191111" y="1967517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99" name="直接箭头连接符 98"/>
            <p:cNvCxnSpPr/>
            <p:nvPr/>
          </p:nvCxnSpPr>
          <p:spPr bwMode="auto">
            <a:xfrm>
              <a:off x="4191111" y="2119917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00" name="直接箭头连接符 99"/>
            <p:cNvCxnSpPr/>
            <p:nvPr/>
          </p:nvCxnSpPr>
          <p:spPr bwMode="auto">
            <a:xfrm>
              <a:off x="4191111" y="2272317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01" name="直接箭头连接符 100"/>
            <p:cNvCxnSpPr/>
            <p:nvPr/>
          </p:nvCxnSpPr>
          <p:spPr bwMode="auto">
            <a:xfrm>
              <a:off x="4191111" y="2444813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02" name="TextBox 101"/>
            <p:cNvSpPr txBox="1"/>
            <p:nvPr/>
          </p:nvSpPr>
          <p:spPr>
            <a:xfrm>
              <a:off x="4328955" y="967622"/>
              <a:ext cx="26161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dirty="0"/>
                <a:t>1</a:t>
              </a:r>
            </a:p>
            <a:p>
              <a:pPr algn="ctr"/>
              <a:r>
                <a:rPr lang="en-US" altLang="zh-CN" sz="1100" dirty="0"/>
                <a:t>0</a:t>
              </a:r>
            </a:p>
            <a:p>
              <a:pPr algn="ctr"/>
              <a:r>
                <a:rPr lang="en-US" altLang="zh-CN" sz="1100" dirty="0"/>
                <a:t>0</a:t>
              </a:r>
            </a:p>
            <a:p>
              <a:pPr algn="ctr"/>
              <a:r>
                <a:rPr lang="en-US" altLang="zh-CN" sz="1100" dirty="0"/>
                <a:t>0</a:t>
              </a:r>
              <a:endParaRPr lang="zh-CN" altLang="en-US" sz="11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324245" y="1735403"/>
              <a:ext cx="26161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dirty="0"/>
                <a:t>0</a:t>
              </a:r>
            </a:p>
            <a:p>
              <a:pPr algn="ctr"/>
              <a:r>
                <a:rPr lang="en-US" altLang="zh-CN" sz="1100" dirty="0"/>
                <a:t>1</a:t>
              </a:r>
            </a:p>
            <a:p>
              <a:pPr algn="ctr"/>
              <a:r>
                <a:rPr lang="en-US" altLang="zh-CN" sz="1100" dirty="0"/>
                <a:t>1</a:t>
              </a:r>
            </a:p>
            <a:p>
              <a:pPr algn="ctr"/>
              <a:r>
                <a:rPr lang="en-US" altLang="zh-CN" sz="1100" dirty="0"/>
                <a:t>1</a:t>
              </a:r>
              <a:endParaRPr lang="zh-CN" altLang="en-US" sz="1100" dirty="0"/>
            </a:p>
          </p:txBody>
        </p:sp>
        <p:cxnSp>
          <p:nvCxnSpPr>
            <p:cNvPr id="104" name="直接箭头连接符 103"/>
            <p:cNvCxnSpPr/>
            <p:nvPr/>
          </p:nvCxnSpPr>
          <p:spPr bwMode="auto">
            <a:xfrm>
              <a:off x="2735891" y="2666862"/>
              <a:ext cx="201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05" name="TextBox 104"/>
            <p:cNvSpPr txBox="1"/>
            <p:nvPr/>
          </p:nvSpPr>
          <p:spPr>
            <a:xfrm>
              <a:off x="2428348" y="24336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31976" y="11274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加数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31976" y="184748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被加数</a:t>
              </a: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7470690" y="2024844"/>
              <a:ext cx="699788" cy="61206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BCD</a:t>
              </a:r>
              <a:endParaRPr kumimoji="1" lang="zh-CN" altLang="en-US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109" name="直接箭头连接符 108"/>
            <p:cNvCxnSpPr/>
            <p:nvPr/>
          </p:nvCxnSpPr>
          <p:spPr bwMode="auto">
            <a:xfrm>
              <a:off x="8154071" y="2293407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10" name="TextBox 109"/>
            <p:cNvSpPr txBox="1"/>
            <p:nvPr/>
          </p:nvSpPr>
          <p:spPr>
            <a:xfrm>
              <a:off x="8713957" y="206412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111" name="直接箭头连接符 110"/>
            <p:cNvCxnSpPr/>
            <p:nvPr/>
          </p:nvCxnSpPr>
          <p:spPr bwMode="auto">
            <a:xfrm>
              <a:off x="6876256" y="2069742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12" name="直接箭头连接符 111"/>
            <p:cNvCxnSpPr/>
            <p:nvPr/>
          </p:nvCxnSpPr>
          <p:spPr bwMode="auto">
            <a:xfrm>
              <a:off x="6876256" y="2237214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6876256" y="2389614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>
              <a:off x="6876256" y="2542014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15" name="TextBox 114"/>
            <p:cNvSpPr txBox="1"/>
            <p:nvPr/>
          </p:nvSpPr>
          <p:spPr>
            <a:xfrm>
              <a:off x="6897236" y="1841003"/>
              <a:ext cx="4812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dirty="0"/>
                <a:t>S8  0</a:t>
              </a:r>
            </a:p>
            <a:p>
              <a:pPr algn="ctr"/>
              <a:r>
                <a:rPr lang="en-US" altLang="zh-CN" sz="1100" dirty="0"/>
                <a:t>S4  1</a:t>
              </a:r>
            </a:p>
            <a:p>
              <a:pPr algn="ctr"/>
              <a:r>
                <a:rPr lang="en-US" altLang="zh-CN" sz="1100" dirty="0"/>
                <a:t>S2  1</a:t>
              </a:r>
            </a:p>
            <a:p>
              <a:pPr algn="ctr"/>
              <a:r>
                <a:rPr lang="en-US" altLang="zh-CN" sz="1100" dirty="0"/>
                <a:t>S1  0</a:t>
              </a:r>
              <a:endParaRPr lang="zh-CN" altLang="en-US" sz="11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334929" y="197808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和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064504" y="266449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进位输入</a:t>
              </a:r>
            </a:p>
          </p:txBody>
        </p:sp>
        <p:cxnSp>
          <p:nvCxnSpPr>
            <p:cNvPr id="118" name="直接箭头连接符 117"/>
            <p:cNvCxnSpPr/>
            <p:nvPr/>
          </p:nvCxnSpPr>
          <p:spPr bwMode="auto">
            <a:xfrm>
              <a:off x="6903058" y="1558519"/>
              <a:ext cx="1872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>
              <a:off x="8706899" y="130062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524328" y="1183646"/>
              <a:ext cx="7825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进位 </a:t>
              </a:r>
              <a:r>
                <a:rPr lang="en-US" altLang="zh-CN" sz="1600" dirty="0"/>
                <a:t>C</a:t>
              </a:r>
              <a:endParaRPr lang="zh-CN" altLang="en-US" sz="1600" b="1" dirty="0"/>
            </a:p>
          </p:txBody>
        </p:sp>
        <p:sp>
          <p:nvSpPr>
            <p:cNvPr id="121" name="矩形 120"/>
            <p:cNvSpPr/>
            <p:nvPr/>
          </p:nvSpPr>
          <p:spPr bwMode="auto">
            <a:xfrm>
              <a:off x="4844347" y="1119434"/>
              <a:ext cx="571377" cy="1620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latin typeface="Tahoma" pitchFamily="34" charset="0"/>
                  <a:ea typeface="宋体" pitchFamily="2" charset="-122"/>
                </a:rPr>
                <a:t>4</a:t>
              </a:r>
              <a:r>
                <a:rPr kumimoji="1" lang="zh-CN" altLang="en-US" sz="2000" dirty="0">
                  <a:latin typeface="Tahoma" pitchFamily="34" charset="0"/>
                  <a:ea typeface="宋体" pitchFamily="2" charset="-122"/>
                </a:rPr>
                <a:t>位</a:t>
              </a:r>
              <a:endParaRPr kumimoji="1" lang="en-US" altLang="zh-CN" sz="2000" dirty="0">
                <a:latin typeface="Tahoma" pitchFamily="34" charset="0"/>
                <a:ea typeface="宋体" pitchFamily="2" charset="-122"/>
              </a:endParaRPr>
            </a:p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>
                  <a:latin typeface="Tahoma" pitchFamily="34" charset="0"/>
                  <a:ea typeface="宋体" pitchFamily="2" charset="-122"/>
                </a:rPr>
                <a:t>二进</a:t>
              </a:r>
              <a:endParaRPr kumimoji="1" lang="en-US" altLang="zh-CN" sz="2000" dirty="0">
                <a:latin typeface="Tahoma" pitchFamily="34" charset="0"/>
                <a:ea typeface="宋体" pitchFamily="2" charset="-122"/>
              </a:endParaRPr>
            </a:p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>
                  <a:latin typeface="Tahoma" pitchFamily="34" charset="0"/>
                  <a:ea typeface="宋体" pitchFamily="2" charset="-122"/>
                </a:rPr>
                <a:t>制加</a:t>
              </a:r>
              <a:endParaRPr kumimoji="1" lang="en-US" altLang="zh-CN" sz="2000" dirty="0">
                <a:latin typeface="Tahoma" pitchFamily="34" charset="0"/>
                <a:ea typeface="宋体" pitchFamily="2" charset="-122"/>
              </a:endParaRPr>
            </a:p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>
                  <a:latin typeface="Tahoma" pitchFamily="34" charset="0"/>
                  <a:ea typeface="宋体" pitchFamily="2" charset="-122"/>
                </a:rPr>
                <a:t>法器</a:t>
              </a: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6005643" y="1122709"/>
              <a:ext cx="828000" cy="16200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123" name="直接箭头连接符 122"/>
            <p:cNvCxnSpPr/>
            <p:nvPr/>
          </p:nvCxnSpPr>
          <p:spPr bwMode="auto">
            <a:xfrm>
              <a:off x="5415788" y="2061866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24" name="直接箭头连接符 123"/>
            <p:cNvCxnSpPr/>
            <p:nvPr/>
          </p:nvCxnSpPr>
          <p:spPr bwMode="auto">
            <a:xfrm>
              <a:off x="5415788" y="2229338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25" name="直接箭头连接符 124"/>
            <p:cNvCxnSpPr/>
            <p:nvPr/>
          </p:nvCxnSpPr>
          <p:spPr bwMode="auto">
            <a:xfrm>
              <a:off x="5415788" y="2381738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5415788" y="2554234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27" name="TextBox 126"/>
            <p:cNvSpPr txBox="1"/>
            <p:nvPr/>
          </p:nvSpPr>
          <p:spPr>
            <a:xfrm>
              <a:off x="5426293" y="1844824"/>
              <a:ext cx="5068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dirty="0"/>
                <a:t>0  Z8</a:t>
              </a:r>
            </a:p>
            <a:p>
              <a:pPr algn="ctr"/>
              <a:r>
                <a:rPr lang="en-US" altLang="zh-CN" sz="1100" dirty="0"/>
                <a:t>0  Z4</a:t>
              </a:r>
            </a:p>
            <a:p>
              <a:pPr algn="ctr"/>
              <a:r>
                <a:rPr lang="en-US" altLang="zh-CN" sz="1100" dirty="0"/>
                <a:t>0  Z2</a:t>
              </a:r>
            </a:p>
            <a:p>
              <a:pPr algn="ctr"/>
              <a:r>
                <a:rPr lang="en-US" altLang="zh-CN" sz="1100" dirty="0"/>
                <a:t>0  Z1</a:t>
              </a:r>
              <a:endParaRPr lang="zh-CN" altLang="en-US" sz="11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991788" y="1393948"/>
              <a:ext cx="833653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rgbClr val="FF0000"/>
                  </a:solidFill>
                  <a:latin typeface="+mn-ea"/>
                </a:rPr>
                <a:t>?</a:t>
              </a:r>
              <a:endParaRPr lang="zh-CN" altLang="en-US" b="1" dirty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 bwMode="auto">
            <a:xfrm>
              <a:off x="5415724" y="1540241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70" name="TextBox 69"/>
            <p:cNvSpPr txBox="1"/>
            <p:nvPr/>
          </p:nvSpPr>
          <p:spPr>
            <a:xfrm>
              <a:off x="5436096" y="1268760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1  K</a:t>
              </a:r>
              <a:endParaRPr lang="zh-CN" altLang="en-US" sz="1400" b="1" dirty="0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C09D7166-82FC-4FD5-8607-57E9B260F026}"/>
              </a:ext>
            </a:extLst>
          </p:cNvPr>
          <p:cNvGrpSpPr/>
          <p:nvPr/>
        </p:nvGrpSpPr>
        <p:grpSpPr>
          <a:xfrm>
            <a:off x="8834272" y="5145390"/>
            <a:ext cx="2338369" cy="623804"/>
            <a:chOff x="5459908" y="5145390"/>
            <a:chExt cx="2338369" cy="623804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215E5DAA-7CA0-4AD0-A167-7397997E66BA}"/>
                </a:ext>
              </a:extLst>
            </p:cNvPr>
            <p:cNvSpPr/>
            <p:nvPr/>
          </p:nvSpPr>
          <p:spPr bwMode="auto">
            <a:xfrm>
              <a:off x="5464877" y="5147377"/>
              <a:ext cx="432000" cy="617598"/>
            </a:xfrm>
            <a:prstGeom prst="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AE9913CD-1855-43CC-B9AF-595260C6ED99}"/>
                </a:ext>
              </a:extLst>
            </p:cNvPr>
            <p:cNvSpPr/>
            <p:nvPr/>
          </p:nvSpPr>
          <p:spPr bwMode="auto">
            <a:xfrm>
              <a:off x="7366277" y="5151596"/>
              <a:ext cx="432000" cy="617598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5" name="TextBox 54">
              <a:extLst>
                <a:ext uri="{FF2B5EF4-FFF2-40B4-BE49-F238E27FC236}">
                  <a16:creationId xmlns:a16="http://schemas.microsoft.com/office/drawing/2014/main" id="{A05A4425-67D1-481E-9C48-02E584D7AE7C}"/>
                </a:ext>
              </a:extLst>
            </p:cNvPr>
            <p:cNvSpPr txBox="1"/>
            <p:nvPr/>
          </p:nvSpPr>
          <p:spPr>
            <a:xfrm>
              <a:off x="6931645" y="5145390"/>
              <a:ext cx="434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=</a:t>
              </a:r>
              <a:endParaRPr lang="zh-CN" altLang="en-US" b="1" dirty="0"/>
            </a:p>
          </p:txBody>
        </p:sp>
        <p:sp>
          <p:nvSpPr>
            <p:cNvPr id="76" name="TextBox 55">
              <a:extLst>
                <a:ext uri="{FF2B5EF4-FFF2-40B4-BE49-F238E27FC236}">
                  <a16:creationId xmlns:a16="http://schemas.microsoft.com/office/drawing/2014/main" id="{68BDA63E-4BAA-4D3F-91D4-57938613F88A}"/>
                </a:ext>
              </a:extLst>
            </p:cNvPr>
            <p:cNvSpPr txBox="1"/>
            <p:nvPr/>
          </p:nvSpPr>
          <p:spPr>
            <a:xfrm>
              <a:off x="5856690" y="5192089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+</a:t>
              </a:r>
              <a:r>
                <a:rPr lang="en-US" altLang="zh-CN" sz="800" b="1" dirty="0"/>
                <a:t> </a:t>
              </a:r>
              <a:r>
                <a:rPr lang="en-US" altLang="zh-CN" sz="2400" b="1" dirty="0"/>
                <a:t>0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11</a:t>
              </a:r>
              <a:r>
                <a:rPr lang="en-US" altLang="zh-CN" sz="2400" b="1" dirty="0"/>
                <a:t>0</a:t>
              </a:r>
              <a:endParaRPr lang="zh-CN" alt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7BAE8349-3FD6-4CE9-9501-B087B079DEE2}"/>
                    </a:ext>
                  </a:extLst>
                </p:cNvPr>
                <p:cNvSpPr txBox="1"/>
                <p:nvPr/>
              </p:nvSpPr>
              <p:spPr>
                <a:xfrm>
                  <a:off x="5459908" y="5236801"/>
                  <a:ext cx="4635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oMath>
                    </m:oMathPara>
                  </a14:m>
                  <a:endParaRPr lang="zh-CN" altLang="en-US" b="1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7BAE8349-3FD6-4CE9-9501-B087B079DE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908" y="5236801"/>
                  <a:ext cx="46358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CAB8896F-52FF-44B4-81CD-BCD34891DC10}"/>
                    </a:ext>
                  </a:extLst>
                </p:cNvPr>
                <p:cNvSpPr txBox="1"/>
                <p:nvPr/>
              </p:nvSpPr>
              <p:spPr>
                <a:xfrm>
                  <a:off x="7353728" y="5225343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zh-CN" altLang="en-US" b="1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CAB8896F-52FF-44B4-81CD-BCD34891D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728" y="5225343"/>
                  <a:ext cx="444352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Rectangle 2">
            <a:extLst>
              <a:ext uri="{FF2B5EF4-FFF2-40B4-BE49-F238E27FC236}">
                <a16:creationId xmlns:a16="http://schemas.microsoft.com/office/drawing/2014/main" id="{184118AB-C1B7-4422-83DD-CCCBB8037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49443" y="-4004"/>
            <a:ext cx="3842558" cy="900000"/>
          </a:xfrm>
        </p:spPr>
        <p:txBody>
          <a:bodyPr anchor="b">
            <a:normAutofit/>
          </a:bodyPr>
          <a:lstStyle/>
          <a:p>
            <a:pPr algn="r"/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4000" b="1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4000" b="1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14】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C22AB6E-F08D-492D-BF32-069EE18F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42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75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18F531E6-3B42-4BA8-A91E-2BD566A57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723" y="753885"/>
            <a:ext cx="4392458" cy="5507903"/>
          </a:xfrm>
          <a:prstGeom prst="rect">
            <a:avLst/>
          </a:prstGeom>
        </p:spPr>
      </p:pic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6070"/>
            <a:ext cx="3604506" cy="110416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14】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逻辑图</a:t>
            </a:r>
            <a:endParaRPr lang="en-US" altLang="zh-CN" sz="3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257907" y="2823536"/>
                <a:ext cx="415498" cy="370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907" y="2823536"/>
                <a:ext cx="415498" cy="3704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23750" y="2758711"/>
                <a:ext cx="37058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𝑪</m:t>
                      </m:r>
                      <m:r>
                        <a:rPr lang="en-US" altLang="zh-CN" sz="2800" b="1" i="1">
                          <a:latin typeface="Cambria Math"/>
                        </a:rPr>
                        <m:t>=</m:t>
                      </m:r>
                      <m:r>
                        <a:rPr lang="en-US" altLang="zh-CN" sz="2800" b="1" i="1">
                          <a:latin typeface="Cambria Math"/>
                        </a:rPr>
                        <m:t>𝑲</m:t>
                      </m:r>
                      <m:r>
                        <a:rPr lang="en-US" altLang="zh-CN" sz="28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𝟖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en-US" altLang="zh-CN" sz="28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𝟖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750" y="2758711"/>
                <a:ext cx="370588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1B465D9C-D730-4EF5-BB25-6513085E6EF0}"/>
              </a:ext>
            </a:extLst>
          </p:cNvPr>
          <p:cNvGrpSpPr/>
          <p:nvPr/>
        </p:nvGrpSpPr>
        <p:grpSpPr>
          <a:xfrm>
            <a:off x="459060" y="236220"/>
            <a:ext cx="6608691" cy="2035426"/>
            <a:chOff x="459060" y="236220"/>
            <a:chExt cx="6608691" cy="2035426"/>
          </a:xfrm>
        </p:grpSpPr>
        <p:sp>
          <p:nvSpPr>
            <p:cNvPr id="58" name="矩形 57"/>
            <p:cNvSpPr/>
            <p:nvPr/>
          </p:nvSpPr>
          <p:spPr bwMode="auto">
            <a:xfrm>
              <a:off x="2835324" y="333282"/>
              <a:ext cx="2088232" cy="1728192"/>
            </a:xfrm>
            <a:prstGeom prst="rect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8800" dirty="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Arial" pitchFamily="34" charset="0"/>
                </a:rPr>
                <a:t> </a:t>
              </a: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1559472" y="405290"/>
              <a:ext cx="699788" cy="61206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DCB</a:t>
              </a:r>
              <a:endParaRPr kumimoji="1" lang="zh-CN" altLang="en-US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 bwMode="auto">
            <a:xfrm>
              <a:off x="819100" y="711324"/>
              <a:ext cx="74037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61" name="TextBox 60"/>
            <p:cNvSpPr txBox="1"/>
            <p:nvPr/>
          </p:nvSpPr>
          <p:spPr>
            <a:xfrm>
              <a:off x="466118" y="51968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62" name="直接箭头连接符 61"/>
            <p:cNvCxnSpPr/>
            <p:nvPr/>
          </p:nvCxnSpPr>
          <p:spPr bwMode="auto">
            <a:xfrm>
              <a:off x="2245469" y="480031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64" name="直接箭头连接符 63"/>
            <p:cNvCxnSpPr/>
            <p:nvPr/>
          </p:nvCxnSpPr>
          <p:spPr bwMode="auto">
            <a:xfrm>
              <a:off x="2245469" y="632431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2245469" y="784831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 bwMode="auto">
            <a:xfrm>
              <a:off x="2245469" y="937231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67" name="矩形 66"/>
            <p:cNvSpPr/>
            <p:nvPr/>
          </p:nvSpPr>
          <p:spPr bwMode="auto">
            <a:xfrm>
              <a:off x="1552414" y="1161374"/>
              <a:ext cx="699788" cy="61206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DCB</a:t>
              </a:r>
              <a:endParaRPr kumimoji="1" lang="zh-CN" altLang="en-US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 bwMode="auto">
            <a:xfrm>
              <a:off x="812042" y="1467408"/>
              <a:ext cx="74037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459060" y="122035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70" name="直接箭头连接符 69"/>
            <p:cNvCxnSpPr/>
            <p:nvPr/>
          </p:nvCxnSpPr>
          <p:spPr bwMode="auto">
            <a:xfrm>
              <a:off x="2238411" y="1236115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>
              <a:off x="2238411" y="1388515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72" name="直接箭头连接符 71"/>
            <p:cNvCxnSpPr/>
            <p:nvPr/>
          </p:nvCxnSpPr>
          <p:spPr bwMode="auto">
            <a:xfrm>
              <a:off x="2238411" y="1540915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>
              <a:off x="2238411" y="1693315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2376255" y="236220"/>
              <a:ext cx="26161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dirty="0"/>
                <a:t>1</a:t>
              </a:r>
            </a:p>
            <a:p>
              <a:pPr algn="ctr"/>
              <a:r>
                <a:rPr lang="en-US" altLang="zh-CN" sz="1100" dirty="0"/>
                <a:t>0</a:t>
              </a:r>
            </a:p>
            <a:p>
              <a:pPr algn="ctr"/>
              <a:r>
                <a:rPr lang="en-US" altLang="zh-CN" sz="1100" dirty="0"/>
                <a:t>0</a:t>
              </a:r>
            </a:p>
            <a:p>
              <a:pPr algn="ctr"/>
              <a:r>
                <a:rPr lang="en-US" altLang="zh-CN" sz="1100" dirty="0"/>
                <a:t>0</a:t>
              </a:r>
              <a:endParaRPr lang="zh-CN" altLang="en-US" sz="11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371545" y="1004001"/>
              <a:ext cx="26161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dirty="0"/>
                <a:t>0</a:t>
              </a:r>
            </a:p>
            <a:p>
              <a:pPr algn="ctr"/>
              <a:r>
                <a:rPr lang="en-US" altLang="zh-CN" sz="1100" dirty="0"/>
                <a:t>1</a:t>
              </a:r>
            </a:p>
            <a:p>
              <a:pPr algn="ctr"/>
              <a:r>
                <a:rPr lang="en-US" altLang="zh-CN" sz="1100" dirty="0"/>
                <a:t>1</a:t>
              </a:r>
            </a:p>
            <a:p>
              <a:pPr algn="ctr"/>
              <a:r>
                <a:rPr lang="en-US" altLang="zh-CN" sz="1100" dirty="0"/>
                <a:t>1</a:t>
              </a:r>
              <a:endParaRPr lang="zh-CN" altLang="en-US" sz="1100" dirty="0"/>
            </a:p>
          </p:txBody>
        </p:sp>
        <p:cxnSp>
          <p:nvCxnSpPr>
            <p:cNvPr id="76" name="直接箭头连接符 75"/>
            <p:cNvCxnSpPr/>
            <p:nvPr/>
          </p:nvCxnSpPr>
          <p:spPr bwMode="auto">
            <a:xfrm>
              <a:off x="783191" y="1935460"/>
              <a:ext cx="201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475648" y="170226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79276" y="39599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加数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79276" y="1116078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被加数</a:t>
              </a: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5517990" y="1263534"/>
              <a:ext cx="699788" cy="61206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BCD</a:t>
              </a:r>
              <a:endParaRPr kumimoji="1" lang="zh-CN" altLang="en-US" sz="20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 bwMode="auto">
            <a:xfrm>
              <a:off x="6201371" y="1562005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83" name="TextBox 82"/>
            <p:cNvSpPr txBox="1"/>
            <p:nvPr/>
          </p:nvSpPr>
          <p:spPr>
            <a:xfrm>
              <a:off x="6761257" y="133272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84" name="直接箭头连接符 83"/>
            <p:cNvCxnSpPr/>
            <p:nvPr/>
          </p:nvCxnSpPr>
          <p:spPr bwMode="auto">
            <a:xfrm>
              <a:off x="4923556" y="1327582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>
              <a:off x="4923556" y="1505812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>
              <a:off x="4923556" y="1658212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直接箭头连接符 129"/>
            <p:cNvCxnSpPr/>
            <p:nvPr/>
          </p:nvCxnSpPr>
          <p:spPr bwMode="auto">
            <a:xfrm>
              <a:off x="4923556" y="1810612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31" name="TextBox 130"/>
            <p:cNvSpPr txBox="1"/>
            <p:nvPr/>
          </p:nvSpPr>
          <p:spPr>
            <a:xfrm>
              <a:off x="4944536" y="1109601"/>
              <a:ext cx="48122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dirty="0"/>
                <a:t>S8  0</a:t>
              </a:r>
            </a:p>
            <a:p>
              <a:pPr algn="ctr"/>
              <a:r>
                <a:rPr lang="en-US" altLang="zh-CN" sz="1100" dirty="0"/>
                <a:t>S4  1</a:t>
              </a:r>
            </a:p>
            <a:p>
              <a:pPr algn="ctr"/>
              <a:r>
                <a:rPr lang="en-US" altLang="zh-CN" sz="1100" dirty="0"/>
                <a:t>S2  1</a:t>
              </a:r>
            </a:p>
            <a:p>
              <a:pPr algn="ctr"/>
              <a:r>
                <a:rPr lang="en-US" altLang="zh-CN" sz="1100" dirty="0"/>
                <a:t>S1  0</a:t>
              </a:r>
              <a:endParaRPr lang="zh-CN" altLang="en-US" sz="11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382229" y="124667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和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111804" y="193309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进位输入</a:t>
              </a:r>
            </a:p>
          </p:txBody>
        </p:sp>
        <p:cxnSp>
          <p:nvCxnSpPr>
            <p:cNvPr id="134" name="直接箭头连接符 133"/>
            <p:cNvCxnSpPr/>
            <p:nvPr/>
          </p:nvCxnSpPr>
          <p:spPr bwMode="auto">
            <a:xfrm>
              <a:off x="4950358" y="827117"/>
              <a:ext cx="1872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35" name="TextBox 134"/>
            <p:cNvSpPr txBox="1"/>
            <p:nvPr/>
          </p:nvSpPr>
          <p:spPr>
            <a:xfrm>
              <a:off x="6754199" y="56921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628952" y="452244"/>
              <a:ext cx="795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进位 </a:t>
              </a:r>
              <a:r>
                <a:rPr lang="en-US" altLang="zh-CN" sz="1600" b="1" dirty="0"/>
                <a:t>C</a:t>
              </a:r>
              <a:endParaRPr lang="zh-CN" altLang="en-US" sz="1600" b="1" dirty="0"/>
            </a:p>
          </p:txBody>
        </p:sp>
        <p:sp>
          <p:nvSpPr>
            <p:cNvPr id="137" name="矩形 136"/>
            <p:cNvSpPr/>
            <p:nvPr/>
          </p:nvSpPr>
          <p:spPr bwMode="auto">
            <a:xfrm>
              <a:off x="2891647" y="388032"/>
              <a:ext cx="571377" cy="16200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solidFill>
                    <a:srgbClr val="FFFF00"/>
                  </a:solidFill>
                  <a:latin typeface="Tahoma" pitchFamily="34" charset="0"/>
                  <a:ea typeface="宋体" pitchFamily="2" charset="-122"/>
                </a:rPr>
                <a:t>4</a:t>
              </a:r>
              <a:r>
                <a:rPr kumimoji="1" lang="zh-CN" altLang="en-US" sz="2000" dirty="0">
                  <a:solidFill>
                    <a:srgbClr val="FFFF00"/>
                  </a:solidFill>
                  <a:latin typeface="Tahoma" pitchFamily="34" charset="0"/>
                  <a:ea typeface="宋体" pitchFamily="2" charset="-122"/>
                </a:rPr>
                <a:t>位</a:t>
              </a:r>
              <a:endParaRPr kumimoji="1" lang="en-US" altLang="zh-CN" sz="2000" dirty="0">
                <a:solidFill>
                  <a:srgbClr val="FFFF00"/>
                </a:solidFill>
                <a:latin typeface="Tahoma" pitchFamily="34" charset="0"/>
                <a:ea typeface="宋体" pitchFamily="2" charset="-122"/>
              </a:endParaRPr>
            </a:p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>
                  <a:solidFill>
                    <a:srgbClr val="FFFF00"/>
                  </a:solidFill>
                  <a:latin typeface="Tahoma" pitchFamily="34" charset="0"/>
                  <a:ea typeface="宋体" pitchFamily="2" charset="-122"/>
                </a:rPr>
                <a:t>二进</a:t>
              </a:r>
              <a:endParaRPr kumimoji="1" lang="en-US" altLang="zh-CN" sz="2000" dirty="0">
                <a:solidFill>
                  <a:srgbClr val="FFFF00"/>
                </a:solidFill>
                <a:latin typeface="Tahoma" pitchFamily="34" charset="0"/>
                <a:ea typeface="宋体" pitchFamily="2" charset="-122"/>
              </a:endParaRPr>
            </a:p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>
                  <a:solidFill>
                    <a:srgbClr val="FFFF00"/>
                  </a:solidFill>
                  <a:latin typeface="Tahoma" pitchFamily="34" charset="0"/>
                  <a:ea typeface="宋体" pitchFamily="2" charset="-122"/>
                </a:rPr>
                <a:t>制加</a:t>
              </a:r>
              <a:endParaRPr kumimoji="1" lang="en-US" altLang="zh-CN" sz="2000" dirty="0">
                <a:solidFill>
                  <a:srgbClr val="FFFF00"/>
                </a:solidFill>
                <a:latin typeface="Tahoma" pitchFamily="34" charset="0"/>
                <a:ea typeface="宋体" pitchFamily="2" charset="-122"/>
              </a:endParaRPr>
            </a:p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>
                  <a:solidFill>
                    <a:srgbClr val="FFFF00"/>
                  </a:solidFill>
                  <a:latin typeface="Tahoma" pitchFamily="34" charset="0"/>
                  <a:ea typeface="宋体" pitchFamily="2" charset="-122"/>
                </a:rPr>
                <a:t>法器</a:t>
              </a:r>
            </a:p>
          </p:txBody>
        </p:sp>
        <p:sp>
          <p:nvSpPr>
            <p:cNvPr id="138" name="矩形 137"/>
            <p:cNvSpPr/>
            <p:nvPr/>
          </p:nvSpPr>
          <p:spPr bwMode="auto">
            <a:xfrm>
              <a:off x="4052943" y="391307"/>
              <a:ext cx="828000" cy="16200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FFFF00"/>
                  </a:solidFill>
                  <a:latin typeface="Tahoma" pitchFamily="34" charset="0"/>
                  <a:ea typeface="宋体" pitchFamily="2" charset="-122"/>
                </a:rPr>
                <a:t>4</a:t>
              </a:r>
              <a:r>
                <a:rPr kumimoji="1" lang="zh-CN" altLang="en-US" sz="2000">
                  <a:solidFill>
                    <a:srgbClr val="FFFF00"/>
                  </a:solidFill>
                  <a:latin typeface="Tahoma" pitchFamily="34" charset="0"/>
                  <a:ea typeface="宋体" pitchFamily="2" charset="-122"/>
                </a:rPr>
                <a:t>位</a:t>
              </a:r>
              <a:endParaRPr kumimoji="1" lang="en-US" altLang="zh-CN" sz="2000">
                <a:solidFill>
                  <a:srgbClr val="FFFF00"/>
                </a:solidFill>
                <a:latin typeface="Tahoma" pitchFamily="34" charset="0"/>
                <a:ea typeface="宋体" pitchFamily="2" charset="-122"/>
              </a:endParaRPr>
            </a:p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FFFF00"/>
                  </a:solidFill>
                  <a:latin typeface="Tahoma" pitchFamily="34" charset="0"/>
                  <a:ea typeface="宋体" pitchFamily="2" charset="-122"/>
                </a:rPr>
                <a:t>二进</a:t>
              </a:r>
              <a:endParaRPr kumimoji="1" lang="en-US" altLang="zh-CN" sz="2000">
                <a:solidFill>
                  <a:srgbClr val="FFFF00"/>
                </a:solidFill>
                <a:latin typeface="Tahoma" pitchFamily="34" charset="0"/>
                <a:ea typeface="宋体" pitchFamily="2" charset="-122"/>
              </a:endParaRPr>
            </a:p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FFFF00"/>
                  </a:solidFill>
                  <a:latin typeface="Tahoma" pitchFamily="34" charset="0"/>
                  <a:ea typeface="宋体" pitchFamily="2" charset="-122"/>
                </a:rPr>
                <a:t>制加</a:t>
              </a:r>
              <a:endParaRPr kumimoji="1" lang="en-US" altLang="zh-CN" sz="2000">
                <a:solidFill>
                  <a:srgbClr val="FFFF00"/>
                </a:solidFill>
                <a:latin typeface="Tahoma" pitchFamily="34" charset="0"/>
                <a:ea typeface="宋体" pitchFamily="2" charset="-122"/>
              </a:endParaRPr>
            </a:p>
            <a:p>
              <a:pPr algn="ctr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FFFF00"/>
                  </a:solidFill>
                  <a:latin typeface="Tahoma" pitchFamily="34" charset="0"/>
                  <a:ea typeface="宋体" pitchFamily="2" charset="-122"/>
                </a:rPr>
                <a:t>法器</a:t>
              </a:r>
              <a:endParaRPr kumimoji="1" lang="zh-CN" altLang="en-US" sz="2400">
                <a:solidFill>
                  <a:srgbClr val="FFFF0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cxnSp>
          <p:nvCxnSpPr>
            <p:cNvPr id="139" name="直接箭头连接符 138"/>
            <p:cNvCxnSpPr/>
            <p:nvPr/>
          </p:nvCxnSpPr>
          <p:spPr bwMode="auto">
            <a:xfrm>
              <a:off x="3463088" y="1335204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40" name="直接箭头连接符 139"/>
            <p:cNvCxnSpPr/>
            <p:nvPr/>
          </p:nvCxnSpPr>
          <p:spPr bwMode="auto">
            <a:xfrm>
              <a:off x="3463088" y="1497936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41" name="直接箭头连接符 140"/>
            <p:cNvCxnSpPr/>
            <p:nvPr/>
          </p:nvCxnSpPr>
          <p:spPr bwMode="auto">
            <a:xfrm>
              <a:off x="3463088" y="1650336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42" name="直接箭头连接符 141"/>
            <p:cNvCxnSpPr/>
            <p:nvPr/>
          </p:nvCxnSpPr>
          <p:spPr bwMode="auto">
            <a:xfrm>
              <a:off x="3463088" y="1823400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43" name="TextBox 142"/>
            <p:cNvSpPr txBox="1"/>
            <p:nvPr/>
          </p:nvSpPr>
          <p:spPr>
            <a:xfrm>
              <a:off x="3473593" y="1113422"/>
              <a:ext cx="5068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dirty="0"/>
                <a:t>0  Z8</a:t>
              </a:r>
            </a:p>
            <a:p>
              <a:pPr algn="ctr"/>
              <a:r>
                <a:rPr lang="en-US" altLang="zh-CN" sz="1100" dirty="0"/>
                <a:t>0  Z4</a:t>
              </a:r>
            </a:p>
            <a:p>
              <a:pPr algn="ctr"/>
              <a:r>
                <a:rPr lang="en-US" altLang="zh-CN" sz="1100" dirty="0"/>
                <a:t>0  Z2</a:t>
              </a:r>
            </a:p>
            <a:p>
              <a:pPr algn="ctr"/>
              <a:r>
                <a:rPr lang="en-US" altLang="zh-CN" sz="1100" dirty="0"/>
                <a:t>1  Z1</a:t>
              </a:r>
              <a:endParaRPr lang="zh-CN" altLang="en-US" sz="1100" dirty="0"/>
            </a:p>
          </p:txBody>
        </p:sp>
        <p:cxnSp>
          <p:nvCxnSpPr>
            <p:cNvPr id="145" name="直接箭头连接符 144"/>
            <p:cNvCxnSpPr/>
            <p:nvPr/>
          </p:nvCxnSpPr>
          <p:spPr bwMode="auto">
            <a:xfrm>
              <a:off x="3463024" y="808839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46" name="TextBox 145"/>
            <p:cNvSpPr txBox="1"/>
            <p:nvPr/>
          </p:nvSpPr>
          <p:spPr>
            <a:xfrm>
              <a:off x="3483396" y="537358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/>
                <a:t>1  K</a:t>
              </a:r>
              <a:endParaRPr lang="zh-CN" altLang="en-US" sz="1400" b="1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DE264A9-88A1-4B5D-8032-86EC1E97ECCB}"/>
              </a:ext>
            </a:extLst>
          </p:cNvPr>
          <p:cNvGrpSpPr/>
          <p:nvPr/>
        </p:nvGrpSpPr>
        <p:grpSpPr>
          <a:xfrm>
            <a:off x="5497294" y="5849544"/>
            <a:ext cx="2338369" cy="623804"/>
            <a:chOff x="5459908" y="5145390"/>
            <a:chExt cx="2338369" cy="623804"/>
          </a:xfrm>
        </p:grpSpPr>
        <p:sp>
          <p:nvSpPr>
            <p:cNvPr id="53" name="矩形 52"/>
            <p:cNvSpPr/>
            <p:nvPr/>
          </p:nvSpPr>
          <p:spPr bwMode="auto">
            <a:xfrm>
              <a:off x="5464877" y="5147377"/>
              <a:ext cx="432000" cy="617598"/>
            </a:xfrm>
            <a:prstGeom prst="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7366277" y="5151596"/>
              <a:ext cx="432000" cy="617598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931645" y="5145390"/>
              <a:ext cx="434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=</a:t>
              </a:r>
              <a:endParaRPr lang="zh-CN" altLang="en-US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56690" y="5192089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+</a:t>
              </a:r>
              <a:r>
                <a:rPr lang="en-US" altLang="zh-CN" sz="800" b="1" dirty="0"/>
                <a:t> </a:t>
              </a:r>
              <a:r>
                <a:rPr lang="en-US" altLang="zh-CN" sz="2400" b="1" dirty="0"/>
                <a:t>0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11</a:t>
              </a:r>
              <a:r>
                <a:rPr lang="en-US" altLang="zh-CN" sz="2400" b="1" dirty="0"/>
                <a:t>0</a:t>
              </a:r>
              <a:endParaRPr lang="zh-CN" alt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674F500-CB75-43C3-8481-A99F7FEAA959}"/>
                    </a:ext>
                  </a:extLst>
                </p:cNvPr>
                <p:cNvSpPr txBox="1"/>
                <p:nvPr/>
              </p:nvSpPr>
              <p:spPr>
                <a:xfrm>
                  <a:off x="5459908" y="5236801"/>
                  <a:ext cx="4635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oMath>
                    </m:oMathPara>
                  </a14:m>
                  <a:endParaRPr lang="zh-CN" altLang="en-US" b="1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674F500-CB75-43C3-8481-A99F7FEAA9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908" y="5236801"/>
                  <a:ext cx="463588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50B68FAB-50EC-421B-8D0F-D31217FE23A6}"/>
                    </a:ext>
                  </a:extLst>
                </p:cNvPr>
                <p:cNvSpPr txBox="1"/>
                <p:nvPr/>
              </p:nvSpPr>
              <p:spPr>
                <a:xfrm>
                  <a:off x="7353728" y="5225343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zh-CN" altLang="en-US" b="1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50B68FAB-50EC-421B-8D0F-D31217FE2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728" y="5225343"/>
                  <a:ext cx="444352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EAE4B600-21AC-4846-B8FC-FF023F711F3C}"/>
              </a:ext>
            </a:extLst>
          </p:cNvPr>
          <p:cNvGrpSpPr/>
          <p:nvPr/>
        </p:nvGrpSpPr>
        <p:grpSpPr>
          <a:xfrm>
            <a:off x="5502565" y="4949079"/>
            <a:ext cx="2338369" cy="623804"/>
            <a:chOff x="5459908" y="5145390"/>
            <a:chExt cx="2338369" cy="623804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8C7AD487-3CF0-484D-8F8E-AA3F947CCE1B}"/>
                </a:ext>
              </a:extLst>
            </p:cNvPr>
            <p:cNvSpPr/>
            <p:nvPr/>
          </p:nvSpPr>
          <p:spPr bwMode="auto">
            <a:xfrm>
              <a:off x="5464877" y="5147377"/>
              <a:ext cx="432000" cy="617598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962ADAF-9218-46A5-8CA2-F0DB589223EA}"/>
                </a:ext>
              </a:extLst>
            </p:cNvPr>
            <p:cNvSpPr/>
            <p:nvPr/>
          </p:nvSpPr>
          <p:spPr bwMode="auto">
            <a:xfrm>
              <a:off x="7366277" y="5151596"/>
              <a:ext cx="432000" cy="617598"/>
            </a:xfrm>
            <a:prstGeom prst="rect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90" name="TextBox 54">
              <a:extLst>
                <a:ext uri="{FF2B5EF4-FFF2-40B4-BE49-F238E27FC236}">
                  <a16:creationId xmlns:a16="http://schemas.microsoft.com/office/drawing/2014/main" id="{6380A060-725D-4198-A25B-91EDEC6AB86F}"/>
                </a:ext>
              </a:extLst>
            </p:cNvPr>
            <p:cNvSpPr txBox="1"/>
            <p:nvPr/>
          </p:nvSpPr>
          <p:spPr>
            <a:xfrm>
              <a:off x="6931645" y="5145390"/>
              <a:ext cx="434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/>
                <a:t>=</a:t>
              </a:r>
              <a:endParaRPr lang="zh-CN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3B1D920A-C75D-4851-B900-A7901C406028}"/>
                    </a:ext>
                  </a:extLst>
                </p:cNvPr>
                <p:cNvSpPr txBox="1"/>
                <p:nvPr/>
              </p:nvSpPr>
              <p:spPr>
                <a:xfrm>
                  <a:off x="5459908" y="5236801"/>
                  <a:ext cx="4635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oMath>
                    </m:oMathPara>
                  </a14:m>
                  <a:endParaRPr lang="zh-CN" altLang="en-US" b="1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3B1D920A-C75D-4851-B900-A7901C406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908" y="5236801"/>
                  <a:ext cx="463588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C66DD786-A675-4328-BFF8-B7108813B2C5}"/>
                    </a:ext>
                  </a:extLst>
                </p:cNvPr>
                <p:cNvSpPr txBox="1"/>
                <p:nvPr/>
              </p:nvSpPr>
              <p:spPr>
                <a:xfrm>
                  <a:off x="7353728" y="5225343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m:oMathPara>
                  </a14:m>
                  <a:endParaRPr lang="zh-CN" altLang="en-US" b="1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C66DD786-A675-4328-BFF8-B7108813B2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728" y="5225343"/>
                  <a:ext cx="444352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EB095B4-0F4B-422E-9FF1-655F12F28C91}"/>
                  </a:ext>
                </a:extLst>
              </p:cNvPr>
              <p:cNvSpPr/>
              <p:nvPr/>
            </p:nvSpPr>
            <p:spPr>
              <a:xfrm>
                <a:off x="3746862" y="5030744"/>
                <a:ext cx="14518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𝑪</m:t>
                    </m:r>
                    <m:r>
                      <a:rPr lang="en-US" altLang="zh-CN" sz="2800" b="1" i="1">
                        <a:latin typeface="Cambria Math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/>
                  <a:t>时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EB095B4-0F4B-422E-9FF1-655F12F28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862" y="5030744"/>
                <a:ext cx="1451808" cy="523220"/>
              </a:xfrm>
              <a:prstGeom prst="rect">
                <a:avLst/>
              </a:prstGeom>
              <a:blipFill>
                <a:blip r:embed="rId10"/>
                <a:stretch>
                  <a:fillRect t="-11628" r="-756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FE7380C1-E212-438A-A610-AD2AB99AE0DF}"/>
                  </a:ext>
                </a:extLst>
              </p:cNvPr>
              <p:cNvSpPr/>
              <p:nvPr/>
            </p:nvSpPr>
            <p:spPr>
              <a:xfrm>
                <a:off x="3754644" y="5919742"/>
                <a:ext cx="14518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𝑪</m:t>
                    </m:r>
                    <m:r>
                      <a:rPr lang="en-US" altLang="zh-CN" sz="2800" b="1" i="1">
                        <a:latin typeface="Cambria Math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800"/>
                  <a:t>时</a:t>
                </a:r>
              </a:p>
            </p:txBody>
          </p:sp>
        </mc:Choice>
        <mc:Fallback xmlns="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FE7380C1-E212-438A-A610-AD2AB99AE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644" y="5919742"/>
                <a:ext cx="1451808" cy="523220"/>
              </a:xfrm>
              <a:prstGeom prst="rect">
                <a:avLst/>
              </a:prstGeom>
              <a:blipFill>
                <a:blip r:embed="rId11"/>
                <a:stretch>
                  <a:fillRect t="-11628" r="-756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A8E5A86-BEA9-43FC-84B2-498CEAFF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43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112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B86FD74-6744-4B33-B674-F3181891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8072"/>
            <a:ext cx="12192000" cy="3012471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zh-CN" altLang="en-US" sz="15000" b="1" dirty="0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</a:rPr>
              <a:t>竞 争</a:t>
            </a:r>
            <a:r>
              <a:rPr lang="zh-CN" altLang="en-US" sz="10400" b="1" dirty="0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</a:rPr>
              <a:t>、</a:t>
            </a:r>
            <a:r>
              <a:rPr lang="zh-CN" altLang="en-US" sz="15000" b="1" dirty="0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</a:rPr>
              <a:t>冒 险</a:t>
            </a:r>
            <a:endParaRPr lang="zh-CN" altLang="en-US" sz="15000" b="1" dirty="0">
              <a:solidFill>
                <a:schemeClr val="accent5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rial Rounded MT Bold" panose="020F0704030504030204" pitchFamily="34" charset="0"/>
              <a:ea typeface="幼圆" panose="020105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2310B6-D96F-46D2-A313-BE517FE45D1D}"/>
              </a:ext>
            </a:extLst>
          </p:cNvPr>
          <p:cNvSpPr txBox="1"/>
          <p:nvPr/>
        </p:nvSpPr>
        <p:spPr>
          <a:xfrm>
            <a:off x="5675264" y="314151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zh-CN" sz="80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4</a:t>
            </a:r>
            <a:endParaRPr lang="zh-CN" altLang="en-US" sz="8000" dirty="0">
              <a:solidFill>
                <a:schemeClr val="accent5">
                  <a:lumMod val="40000"/>
                  <a:lumOff val="6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B31D63-DE3A-44F7-8356-5484F9C645B7}"/>
              </a:ext>
            </a:extLst>
          </p:cNvPr>
          <p:cNvSpPr txBox="1"/>
          <p:nvPr/>
        </p:nvSpPr>
        <p:spPr>
          <a:xfrm>
            <a:off x="805132" y="5515155"/>
            <a:ext cx="10760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电路在信号电平变化</a:t>
            </a:r>
            <a:r>
              <a:rPr lang="zh-CN" altLang="en-US" sz="2400" b="1" dirty="0"/>
              <a:t>瞬间</a:t>
            </a:r>
            <a:r>
              <a:rPr lang="zh-CN" altLang="en-US" sz="2400" dirty="0"/>
              <a:t>，可能出现与稳态下逻辑功能不一致、</a:t>
            </a:r>
            <a:r>
              <a:rPr lang="zh-CN" altLang="en-US" sz="2400" b="1" dirty="0"/>
              <a:t>产生错误</a:t>
            </a:r>
            <a:r>
              <a:rPr lang="zh-CN" altLang="en-US" sz="2400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280724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6108D01-9747-4533-807D-18558ABB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竞争、冒险 </a:t>
            </a:r>
            <a:r>
              <a:rPr lang="zh-CN" altLang="en-US" b="1" dirty="0"/>
              <a:t>实例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5F3718-3EFE-4718-9813-531015186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63" y="1152475"/>
            <a:ext cx="1561791" cy="8373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72989E4-92CA-4256-B610-A1DB8A3BD98A}"/>
                  </a:ext>
                </a:extLst>
              </p:cNvPr>
              <p:cNvSpPr txBox="1"/>
              <p:nvPr/>
            </p:nvSpPr>
            <p:spPr>
              <a:xfrm>
                <a:off x="1690777" y="1140973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72989E4-92CA-4256-B610-A1DB8A3BD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777" y="1140973"/>
                <a:ext cx="47320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40B7B02-3715-4175-8D67-2DC6B43DB1CE}"/>
                  </a:ext>
                </a:extLst>
              </p:cNvPr>
              <p:cNvSpPr txBox="1"/>
              <p:nvPr/>
            </p:nvSpPr>
            <p:spPr>
              <a:xfrm>
                <a:off x="1690777" y="1528157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40B7B02-3715-4175-8D67-2DC6B43D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777" y="1528157"/>
                <a:ext cx="49244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9863945-17DF-4B68-BF4A-CD2F4A93DAB2}"/>
                  </a:ext>
                </a:extLst>
              </p:cNvPr>
              <p:cNvSpPr txBox="1"/>
              <p:nvPr/>
            </p:nvSpPr>
            <p:spPr>
              <a:xfrm>
                <a:off x="4082130" y="1340315"/>
                <a:ext cx="4651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9863945-17DF-4B68-BF4A-CD2F4A93D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130" y="1340315"/>
                <a:ext cx="46519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9390273B-60CB-4287-A691-FEB7CAD924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32" y="2421921"/>
            <a:ext cx="503882" cy="46166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E695667-9BC8-4787-AFA8-976AF5B8B82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60" y="3269106"/>
            <a:ext cx="503882" cy="461665"/>
          </a:xfrm>
          <a:prstGeom prst="rect">
            <a:avLst/>
          </a:prstGeom>
        </p:spPr>
      </p:pic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47D024DF-86A5-496E-B799-B53CB0D0BC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17758" y="2568977"/>
            <a:ext cx="1222593" cy="398809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7A996E9-23E3-43CD-A477-20AB0E4BF0BD}"/>
                  </a:ext>
                </a:extLst>
              </p:cNvPr>
              <p:cNvSpPr txBox="1"/>
              <p:nvPr/>
            </p:nvSpPr>
            <p:spPr>
              <a:xfrm>
                <a:off x="1748286" y="2603947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7A996E9-23E3-43CD-A477-20AB0E4B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286" y="2603947"/>
                <a:ext cx="47320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63DAD50-F5A0-4065-BBC2-4F8ECE4FEADA}"/>
                  </a:ext>
                </a:extLst>
              </p:cNvPr>
              <p:cNvSpPr txBox="1"/>
              <p:nvPr/>
            </p:nvSpPr>
            <p:spPr>
              <a:xfrm>
                <a:off x="1748286" y="3295934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63DAD50-F5A0-4065-BBC2-4F8ECE4FE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286" y="3295934"/>
                <a:ext cx="49244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D44DFA31-41E5-4E35-9AFD-949EDE37650B}"/>
              </a:ext>
            </a:extLst>
          </p:cNvPr>
          <p:cNvCxnSpPr>
            <a:cxnSpLocks/>
          </p:cNvCxnSpPr>
          <p:nvPr/>
        </p:nvCxnSpPr>
        <p:spPr>
          <a:xfrm rot="10800000">
            <a:off x="2428528" y="3261049"/>
            <a:ext cx="1222593" cy="398809"/>
          </a:xfrm>
          <a:prstGeom prst="bentConnector3">
            <a:avLst>
              <a:gd name="adj1" fmla="val 3494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16431C43-6394-4E61-85EB-3F6AD9480D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47766" y="4023987"/>
            <a:ext cx="893828" cy="398809"/>
          </a:xfrm>
          <a:prstGeom prst="bentConnector3">
            <a:avLst>
              <a:gd name="adj1" fmla="val 26837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74DB350-EABE-4C22-B6DD-C2231F12F8F1}"/>
                  </a:ext>
                </a:extLst>
              </p:cNvPr>
              <p:cNvSpPr txBox="1"/>
              <p:nvPr/>
            </p:nvSpPr>
            <p:spPr>
              <a:xfrm>
                <a:off x="1754412" y="4051116"/>
                <a:ext cx="4651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74DB350-EABE-4C22-B6DD-C2231F12F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412" y="4051116"/>
                <a:ext cx="46519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47D10155-4C2A-49C6-9D0C-354DDA0F15D2}"/>
              </a:ext>
            </a:extLst>
          </p:cNvPr>
          <p:cNvCxnSpPr>
            <a:cxnSpLocks/>
          </p:cNvCxnSpPr>
          <p:nvPr/>
        </p:nvCxnSpPr>
        <p:spPr>
          <a:xfrm>
            <a:off x="3242176" y="4023988"/>
            <a:ext cx="578590" cy="401443"/>
          </a:xfrm>
          <a:prstGeom prst="bentConnector3">
            <a:avLst>
              <a:gd name="adj1" fmla="val 15211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3134C6E-056C-4550-91D0-1AD9DD339B77}"/>
              </a:ext>
            </a:extLst>
          </p:cNvPr>
          <p:cNvCxnSpPr/>
          <p:nvPr/>
        </p:nvCxnSpPr>
        <p:spPr>
          <a:xfrm>
            <a:off x="3029054" y="2967787"/>
            <a:ext cx="0" cy="145501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3D844B5-89EA-41A9-98F4-DFDDBF74F16B}"/>
              </a:ext>
            </a:extLst>
          </p:cNvPr>
          <p:cNvCxnSpPr>
            <a:cxnSpLocks/>
          </p:cNvCxnSpPr>
          <p:nvPr/>
        </p:nvCxnSpPr>
        <p:spPr>
          <a:xfrm>
            <a:off x="3221710" y="3659859"/>
            <a:ext cx="0" cy="36412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ECDCCBB9-7200-4F6F-9711-A3B4A6BC7F61}"/>
              </a:ext>
            </a:extLst>
          </p:cNvPr>
          <p:cNvSpPr txBox="1"/>
          <p:nvPr/>
        </p:nvSpPr>
        <p:spPr>
          <a:xfrm>
            <a:off x="4173718" y="3983609"/>
            <a:ext cx="1127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正脉冲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C62C1A4-0A4C-410F-ACDF-2E8B64A60DDF}"/>
              </a:ext>
            </a:extLst>
          </p:cNvPr>
          <p:cNvGrpSpPr/>
          <p:nvPr/>
        </p:nvGrpSpPr>
        <p:grpSpPr>
          <a:xfrm>
            <a:off x="7046991" y="1140973"/>
            <a:ext cx="3828558" cy="3374510"/>
            <a:chOff x="7046991" y="1348009"/>
            <a:chExt cx="3828558" cy="337451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CA0F638-0530-4E72-8093-18E805DD1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765301" y="1353758"/>
              <a:ext cx="1583245" cy="84884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F615C6EC-B4E7-484A-8C53-40DF1B3CE154}"/>
                    </a:ext>
                  </a:extLst>
                </p:cNvPr>
                <p:cNvSpPr txBox="1"/>
                <p:nvPr/>
              </p:nvSpPr>
              <p:spPr>
                <a:xfrm>
                  <a:off x="7200180" y="1348009"/>
                  <a:ext cx="47320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F615C6EC-B4E7-484A-8C53-40DF1B3CE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0180" y="1348009"/>
                  <a:ext cx="473206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323D5B7-D571-41BC-BC9F-552BC098C90E}"/>
                    </a:ext>
                  </a:extLst>
                </p:cNvPr>
                <p:cNvSpPr txBox="1"/>
                <p:nvPr/>
              </p:nvSpPr>
              <p:spPr>
                <a:xfrm>
                  <a:off x="7200180" y="1735193"/>
                  <a:ext cx="492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323D5B7-D571-41BC-BC9F-552BC098C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0180" y="1735193"/>
                  <a:ext cx="492443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770D411-9634-4F21-BD03-BEBF4D4A0EE8}"/>
                    </a:ext>
                  </a:extLst>
                </p:cNvPr>
                <p:cNvSpPr txBox="1"/>
                <p:nvPr/>
              </p:nvSpPr>
              <p:spPr>
                <a:xfrm>
                  <a:off x="9560515" y="1514784"/>
                  <a:ext cx="4651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770D411-9634-4F21-BD03-BEBF4D4A0E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0515" y="1514784"/>
                  <a:ext cx="465192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08F4018E-C143-4894-9E7C-AF1E33F34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983" y="3529805"/>
              <a:ext cx="503882" cy="461665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122A873-0851-460E-87BF-C05CC9D8B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983" y="2653925"/>
              <a:ext cx="503882" cy="461665"/>
            </a:xfrm>
            <a:prstGeom prst="rect">
              <a:avLst/>
            </a:prstGeom>
          </p:spPr>
        </p:pic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04796B57-967D-4D2E-B01F-F15699F54D8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716463" y="2778715"/>
              <a:ext cx="1222593" cy="398809"/>
            </a:xfrm>
            <a:prstGeom prst="bentConnector3">
              <a:avLst>
                <a:gd name="adj1" fmla="val 4388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898F0910-7532-417C-902D-488A5B8EE2A1}"/>
                    </a:ext>
                  </a:extLst>
                </p:cNvPr>
                <p:cNvSpPr txBox="1"/>
                <p:nvPr/>
              </p:nvSpPr>
              <p:spPr>
                <a:xfrm>
                  <a:off x="7046991" y="2813685"/>
                  <a:ext cx="47320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898F0910-7532-417C-902D-488A5B8EE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6991" y="2813685"/>
                  <a:ext cx="473206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7E73841-26E5-4E0E-AC02-899A36F0B987}"/>
                    </a:ext>
                  </a:extLst>
                </p:cNvPr>
                <p:cNvSpPr txBox="1"/>
                <p:nvPr/>
              </p:nvSpPr>
              <p:spPr>
                <a:xfrm>
                  <a:off x="7046991" y="3505672"/>
                  <a:ext cx="4924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7E73841-26E5-4E0E-AC02-899A36F0B9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6991" y="3505672"/>
                  <a:ext cx="492443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AFD13882-0F5F-4A98-A6D8-D637270DE24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727233" y="3470787"/>
              <a:ext cx="1222593" cy="398809"/>
            </a:xfrm>
            <a:prstGeom prst="bentConnector3">
              <a:avLst>
                <a:gd name="adj1" fmla="val 5893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400DC928-7F9B-4754-81EF-EA6E89B1409C}"/>
                    </a:ext>
                  </a:extLst>
                </p:cNvPr>
                <p:cNvSpPr txBox="1"/>
                <p:nvPr/>
              </p:nvSpPr>
              <p:spPr>
                <a:xfrm>
                  <a:off x="7053117" y="4260854"/>
                  <a:ext cx="4651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400DC928-7F9B-4754-81EF-EA6E89B140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117" y="4260854"/>
                  <a:ext cx="465192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15125CEB-109B-46D5-8B5F-07FA6D708D8B}"/>
                </a:ext>
              </a:extLst>
            </p:cNvPr>
            <p:cNvGrpSpPr/>
            <p:nvPr/>
          </p:nvGrpSpPr>
          <p:grpSpPr>
            <a:xfrm flipV="1">
              <a:off x="7746471" y="4233726"/>
              <a:ext cx="1373000" cy="386824"/>
              <a:chOff x="7746471" y="4248344"/>
              <a:chExt cx="1373000" cy="386824"/>
            </a:xfrm>
          </p:grpSpPr>
          <p:cxnSp>
            <p:nvCxnSpPr>
              <p:cNvPr id="49" name="连接符: 肘形 48">
                <a:extLst>
                  <a:ext uri="{FF2B5EF4-FFF2-40B4-BE49-F238E27FC236}">
                    <a16:creationId xmlns:a16="http://schemas.microsoft.com/office/drawing/2014/main" id="{2CABBFC1-3036-4FC5-9464-E459D513A98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746471" y="4248345"/>
                <a:ext cx="794410" cy="384187"/>
              </a:xfrm>
              <a:prstGeom prst="bentConnector3">
                <a:avLst>
                  <a:gd name="adj1" fmla="val 29006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连接符: 肘形 50">
                <a:extLst>
                  <a:ext uri="{FF2B5EF4-FFF2-40B4-BE49-F238E27FC236}">
                    <a16:creationId xmlns:a16="http://schemas.microsoft.com/office/drawing/2014/main" id="{4C336DAA-7F0B-461B-8800-ABFB41397A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74745" y="4248344"/>
                <a:ext cx="644726" cy="386824"/>
              </a:xfrm>
              <a:prstGeom prst="bentConnector3">
                <a:avLst>
                  <a:gd name="adj1" fmla="val 8968"/>
                </a:avLst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6D644510-57AB-4E20-8995-E349D7069A9D}"/>
                </a:ext>
              </a:extLst>
            </p:cNvPr>
            <p:cNvCxnSpPr>
              <a:cxnSpLocks/>
            </p:cNvCxnSpPr>
            <p:nvPr/>
          </p:nvCxnSpPr>
          <p:spPr>
            <a:xfrm>
              <a:off x="8414023" y="3174823"/>
              <a:ext cx="0" cy="1437668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B5093A66-D120-4B52-8645-CDE0B6E26DA9}"/>
                </a:ext>
              </a:extLst>
            </p:cNvPr>
            <p:cNvCxnSpPr>
              <a:cxnSpLocks/>
            </p:cNvCxnSpPr>
            <p:nvPr/>
          </p:nvCxnSpPr>
          <p:spPr>
            <a:xfrm>
              <a:off x="8232868" y="3866894"/>
              <a:ext cx="0" cy="36412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794F9F3A-CEC7-4777-9491-482946C7E9D9}"/>
                </a:ext>
              </a:extLst>
            </p:cNvPr>
            <p:cNvSpPr txBox="1"/>
            <p:nvPr/>
          </p:nvSpPr>
          <p:spPr>
            <a:xfrm>
              <a:off x="9748433" y="4258152"/>
              <a:ext cx="11271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accent1"/>
                  </a:solidFill>
                </a:rPr>
                <a:t>负脉冲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F117EC1-7BBB-471C-9EDD-CCE260D07887}"/>
              </a:ext>
            </a:extLst>
          </p:cNvPr>
          <p:cNvGrpSpPr/>
          <p:nvPr/>
        </p:nvGrpSpPr>
        <p:grpSpPr>
          <a:xfrm>
            <a:off x="264539" y="4963650"/>
            <a:ext cx="11625460" cy="1663848"/>
            <a:chOff x="264539" y="4963650"/>
            <a:chExt cx="11625460" cy="1663848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597068F-DB52-4FAE-8890-3BB6D3DCF147}"/>
                </a:ext>
              </a:extLst>
            </p:cNvPr>
            <p:cNvSpPr txBox="1"/>
            <p:nvPr/>
          </p:nvSpPr>
          <p:spPr>
            <a:xfrm>
              <a:off x="264539" y="4963650"/>
              <a:ext cx="98860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400" b="1" dirty="0"/>
                <a:t>竞争</a:t>
              </a:r>
              <a:r>
                <a:rPr lang="zh-CN" altLang="en-US" sz="2400" dirty="0"/>
                <a:t>：当一个逻辑门的两个输入端信号同时</a:t>
              </a:r>
              <a:r>
                <a:rPr lang="en-US" altLang="zh-CN" sz="2400" dirty="0"/>
                <a:t>(</a:t>
              </a:r>
              <a:r>
                <a:rPr lang="zh-CN" altLang="en-US" sz="2400" dirty="0"/>
                <a:t>但有时间差异</a:t>
              </a:r>
              <a:r>
                <a:rPr lang="en-US" altLang="zh-CN" sz="2400" dirty="0"/>
                <a:t>)</a:t>
              </a:r>
              <a:r>
                <a:rPr lang="zh-CN" altLang="en-US" sz="2400" dirty="0"/>
                <a:t>反向变化。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72D980B-5788-4DF4-B964-59D67C44485E}"/>
                </a:ext>
              </a:extLst>
            </p:cNvPr>
            <p:cNvSpPr txBox="1"/>
            <p:nvPr/>
          </p:nvSpPr>
          <p:spPr>
            <a:xfrm>
              <a:off x="264539" y="6165833"/>
              <a:ext cx="70551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2400" b="1" dirty="0"/>
                <a:t>冒险</a:t>
              </a:r>
              <a:r>
                <a:rPr lang="zh-CN" altLang="en-US" sz="2400" dirty="0"/>
                <a:t>：由竞争而可能产生输出干扰脉冲的现象。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53064CC-1374-422C-8553-A6F7F24A05FB}"/>
                </a:ext>
              </a:extLst>
            </p:cNvPr>
            <p:cNvSpPr txBox="1"/>
            <p:nvPr/>
          </p:nvSpPr>
          <p:spPr>
            <a:xfrm>
              <a:off x="7696222" y="5406651"/>
              <a:ext cx="4193777" cy="1113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临界竞争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：导致错误输出</a:t>
              </a:r>
              <a:endPara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0" lvl="1">
                <a:lnSpc>
                  <a:spcPct val="150000"/>
                </a:lnSpc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非临界竞争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：不产生错误输出</a:t>
              </a:r>
              <a:endPara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" name="左大括号 3">
              <a:extLst>
                <a:ext uri="{FF2B5EF4-FFF2-40B4-BE49-F238E27FC236}">
                  <a16:creationId xmlns:a16="http://schemas.microsoft.com/office/drawing/2014/main" id="{2B25926C-9542-46D2-AB74-2182790E3D1E}"/>
                </a:ext>
              </a:extLst>
            </p:cNvPr>
            <p:cNvSpPr/>
            <p:nvPr/>
          </p:nvSpPr>
          <p:spPr>
            <a:xfrm>
              <a:off x="7603477" y="5601419"/>
              <a:ext cx="127318" cy="833887"/>
            </a:xfrm>
            <a:prstGeom prst="leftBrace">
              <a:avLst>
                <a:gd name="adj1" fmla="val 6114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815BDFB5-D44E-42AC-8EE8-B113C680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45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98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4CF1A-82DA-4213-8A18-18F8CC61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 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8753A2-355C-4C3A-955B-FE8448A6CC84}"/>
              </a:ext>
            </a:extLst>
          </p:cNvPr>
          <p:cNvSpPr txBox="1"/>
          <p:nvPr/>
        </p:nvSpPr>
        <p:spPr>
          <a:xfrm>
            <a:off x="2146376" y="4079210"/>
            <a:ext cx="5109091" cy="2221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延迟对数字系统是一个有害的因素：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等线" panose="02010600030101010101" pitchFamily="2" charset="-122"/>
              <a:buChar char="ⅹ"/>
            </a:pP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使系统速度下降</a:t>
            </a:r>
            <a:endParaRPr lang="en-US" altLang="zh-CN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等线" panose="02010600030101010101" pitchFamily="2" charset="-122"/>
              <a:buChar char="ⅹ"/>
            </a:pP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引起电路中信号波形变坏</a:t>
            </a:r>
            <a:endParaRPr lang="en-US" altLang="zh-CN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等线" panose="02010600030101010101" pitchFamily="2" charset="-122"/>
              <a:buChar char="ⅹ"/>
            </a:pP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产生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竞争冒险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4CA9E6-AB53-46E2-BC5D-23C6C2A700D9}"/>
              </a:ext>
            </a:extLst>
          </p:cNvPr>
          <p:cNvSpPr/>
          <p:nvPr/>
        </p:nvSpPr>
        <p:spPr>
          <a:xfrm>
            <a:off x="1307605" y="1016360"/>
            <a:ext cx="9868062" cy="280602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信号在器件内部通过连线和逻辑单元时，都有一定的延迟。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“</a:t>
            </a:r>
            <a:r>
              <a:rPr lang="zh-CN" altLang="en-US" sz="2400" b="1" dirty="0"/>
              <a:t>器件延迟</a:t>
            </a:r>
            <a:r>
              <a:rPr lang="zh-CN" altLang="en-US" sz="2400" dirty="0"/>
              <a:t>”：经过</a:t>
            </a:r>
            <a:r>
              <a:rPr lang="zh-CN" altLang="en-US" sz="2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门电路</a:t>
            </a:r>
            <a:r>
              <a:rPr lang="zh-CN" altLang="en-US" sz="2400" dirty="0"/>
              <a:t>等器件产生的延时；</a:t>
            </a:r>
            <a:br>
              <a:rPr lang="en-US" altLang="zh-CN" sz="2400" dirty="0"/>
            </a:br>
            <a:r>
              <a:rPr lang="zh-CN" altLang="en-US" sz="2400" dirty="0"/>
              <a:t>“</a:t>
            </a:r>
            <a:r>
              <a:rPr lang="zh-CN" altLang="en-US" sz="2400" b="1" dirty="0"/>
              <a:t>路径延迟</a:t>
            </a:r>
            <a:r>
              <a:rPr lang="zh-CN" altLang="en-US" sz="2400" dirty="0"/>
              <a:t>”：在门电路等器件间的</a:t>
            </a:r>
            <a:r>
              <a:rPr lang="zh-CN" altLang="en-US" sz="2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传输线</a:t>
            </a:r>
            <a:r>
              <a:rPr lang="zh-CN" altLang="en-US" sz="2400" dirty="0"/>
              <a:t>上产生的延时。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此外，延时还受器件的工艺、工作电压、温度等条件的影响。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同时，信号的高低电平转换也需要一定的过渡时间。</a:t>
            </a:r>
            <a:endParaRPr lang="en-US" altLang="zh-CN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6A3D039-4A5A-4130-A1B9-8A68B8F3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46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6587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4BB66F0-7CD7-4C5D-8303-C0AEF0E7A7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solidFill>
                <a:srgbClr val="DEEBF7"/>
              </a:solidFill>
            </p:spPr>
            <p:txBody>
              <a:bodyPr>
                <a:normAutofit/>
              </a:bodyPr>
              <a:lstStyle/>
              <a:p>
                <a:r>
                  <a:rPr lang="zh-CN" altLang="en-US" sz="4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传播延迟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3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𝒑𝒅</m:t>
                        </m:r>
                      </m:sub>
                    </m:sSub>
                  </m:oMath>
                </a14:m>
                <a:r>
                  <a:rPr lang="zh-CN" altLang="en-US" sz="4000" b="1" dirty="0"/>
                  <a:t>、</a:t>
                </a:r>
                <a:r>
                  <a:rPr lang="zh-CN" altLang="en-US" sz="4000" spc="3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最小延迟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3600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36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4BB66F0-7CD7-4C5D-8303-C0AEF0E7A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7432" b="-11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B138226-6257-4281-9DBC-45E70548A388}"/>
              </a:ext>
            </a:extLst>
          </p:cNvPr>
          <p:cNvSpPr txBox="1"/>
          <p:nvPr/>
        </p:nvSpPr>
        <p:spPr>
          <a:xfrm>
            <a:off x="325760" y="249944"/>
            <a:ext cx="2201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p</a:t>
            </a:r>
            <a:r>
              <a:rPr lang="en-US" altLang="zh-CN" sz="2000"/>
              <a:t>ropagation </a:t>
            </a:r>
            <a:r>
              <a:rPr lang="en-US" altLang="zh-CN" sz="2000" b="1"/>
              <a:t>d</a:t>
            </a:r>
            <a:r>
              <a:rPr lang="en-US" altLang="zh-CN" sz="2000"/>
              <a:t>elay</a:t>
            </a:r>
            <a:endParaRPr lang="zh-CN" altLang="en-US" sz="20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1E51B6-D433-49B4-A94A-0C8A81735204}"/>
              </a:ext>
            </a:extLst>
          </p:cNvPr>
          <p:cNvSpPr txBox="1"/>
          <p:nvPr/>
        </p:nvSpPr>
        <p:spPr>
          <a:xfrm>
            <a:off x="9570732" y="249944"/>
            <a:ext cx="2425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c</a:t>
            </a:r>
            <a:r>
              <a:rPr lang="en-US" altLang="zh-CN" sz="2000"/>
              <a:t>ontamination </a:t>
            </a:r>
            <a:r>
              <a:rPr lang="en-US" altLang="zh-CN" sz="2000" b="1"/>
              <a:t>d</a:t>
            </a:r>
            <a:r>
              <a:rPr lang="en-US" altLang="zh-CN" sz="2000"/>
              <a:t>elay</a:t>
            </a:r>
            <a:endParaRPr lang="zh-CN" altLang="en-US" sz="20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207099-6C59-42A0-85E7-8A3C8B780582}"/>
              </a:ext>
            </a:extLst>
          </p:cNvPr>
          <p:cNvSpPr/>
          <p:nvPr/>
        </p:nvSpPr>
        <p:spPr>
          <a:xfrm>
            <a:off x="569256" y="1192794"/>
            <a:ext cx="112646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/>
              <a:t>传播延迟</a:t>
            </a:r>
            <a:r>
              <a:rPr lang="zh-CN" altLang="en-US" sz="2400"/>
              <a:t>：当输入改变直到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一个或多个输出达到它们的最终值</a:t>
            </a:r>
            <a:r>
              <a:rPr lang="zh-CN" altLang="en-US" sz="2400"/>
              <a:t>所经历的最长时间。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ACCAEE-A238-4BC7-B7DD-F8A2C7D39AC8}"/>
              </a:ext>
            </a:extLst>
          </p:cNvPr>
          <p:cNvSpPr/>
          <p:nvPr/>
        </p:nvSpPr>
        <p:spPr>
          <a:xfrm>
            <a:off x="569256" y="1852538"/>
            <a:ext cx="10373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最小</a:t>
            </a:r>
            <a:r>
              <a:rPr lang="zh-CN" altLang="en-US" sz="2400" b="1"/>
              <a:t>延迟</a:t>
            </a:r>
            <a:r>
              <a:rPr lang="zh-CN" altLang="en-US" sz="2400"/>
              <a:t>：当一个输入发生变化直到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任何一个输出开始改变</a:t>
            </a:r>
            <a:r>
              <a:rPr lang="zh-CN" altLang="en-US" sz="2400"/>
              <a:t>的最短时间。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B83610-A1C8-40BC-829D-2E87A2649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87" y="2719668"/>
            <a:ext cx="3678279" cy="33961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AD99A3-0766-4003-825E-0687DF7A49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04"/>
          <a:stretch/>
        </p:blipFill>
        <p:spPr>
          <a:xfrm>
            <a:off x="4891856" y="3341298"/>
            <a:ext cx="3604736" cy="2774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6C2BBB-A00C-42D0-BEEB-C51AA2DCE7AA}"/>
                  </a:ext>
                </a:extLst>
              </p:cNvPr>
              <p:cNvSpPr txBox="1"/>
              <p:nvPr/>
            </p:nvSpPr>
            <p:spPr>
              <a:xfrm>
                <a:off x="9140913" y="4554302"/>
                <a:ext cx="2666564" cy="1015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/>
                  <a:t>注意</a:t>
                </a:r>
                <a:r>
                  <a:rPr lang="zh-CN" altLang="en-US" sz="2000"/>
                  <a:t>：</a:t>
                </a:r>
                <a:endParaRPr lang="en-US" altLang="zh-CN" sz="200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𝒑𝒅</m:t>
                        </m:r>
                      </m:sub>
                    </m:sSub>
                  </m:oMath>
                </a14:m>
                <a:r>
                  <a:rPr lang="zh-CN" altLang="en-US" sz="200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𝒄𝒅</m:t>
                        </m:r>
                      </m:sub>
                    </m:sSub>
                  </m:oMath>
                </a14:m>
                <a:r>
                  <a:rPr lang="zh-CN" altLang="en-US" sz="2000"/>
                  <a:t>可能是不同的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6C2BBB-A00C-42D0-BEEB-C51AA2DCE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913" y="4554302"/>
                <a:ext cx="2666564" cy="1015086"/>
              </a:xfrm>
              <a:prstGeom prst="rect">
                <a:avLst/>
              </a:prstGeom>
              <a:blipFill>
                <a:blip r:embed="rId5"/>
                <a:stretch>
                  <a:fillRect l="-2283" r="-1826" b="-7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53DC4B75-486A-43A6-BC58-0A32DFE356FC}"/>
              </a:ext>
            </a:extLst>
          </p:cNvPr>
          <p:cNvGrpSpPr/>
          <p:nvPr/>
        </p:nvGrpSpPr>
        <p:grpSpPr>
          <a:xfrm>
            <a:off x="5653177" y="2817962"/>
            <a:ext cx="2601094" cy="369332"/>
            <a:chOff x="5653177" y="2817962"/>
            <a:chExt cx="2601094" cy="36933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A6A804A-9126-4662-98EC-41A7F1A0833F}"/>
                </a:ext>
              </a:extLst>
            </p:cNvPr>
            <p:cNvSpPr/>
            <p:nvPr/>
          </p:nvSpPr>
          <p:spPr>
            <a:xfrm>
              <a:off x="6538823" y="2817962"/>
              <a:ext cx="736120" cy="3508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B2F42FE-28D9-476E-84BD-D90978194D57}"/>
                </a:ext>
              </a:extLst>
            </p:cNvPr>
            <p:cNvCxnSpPr>
              <a:stCxn id="10" idx="1"/>
            </p:cNvCxnSpPr>
            <p:nvPr/>
          </p:nvCxnSpPr>
          <p:spPr>
            <a:xfrm flipH="1">
              <a:off x="6096000" y="2993366"/>
              <a:ext cx="442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6CC3D77-0978-4E2B-944E-3582E7AE8E3A}"/>
                </a:ext>
              </a:extLst>
            </p:cNvPr>
            <p:cNvCxnSpPr/>
            <p:nvPr/>
          </p:nvCxnSpPr>
          <p:spPr>
            <a:xfrm flipH="1">
              <a:off x="7274943" y="2993366"/>
              <a:ext cx="442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FABBBC4-F66A-4572-903D-4C6D1C99AD9B}"/>
                    </a:ext>
                  </a:extLst>
                </p:cNvPr>
                <p:cNvSpPr txBox="1"/>
                <p:nvPr/>
              </p:nvSpPr>
              <p:spPr>
                <a:xfrm>
                  <a:off x="5653177" y="2817962"/>
                  <a:ext cx="401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FABBBC4-F66A-4572-903D-4C6D1C99AD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177" y="2817962"/>
                  <a:ext cx="40107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AF335153-EBE2-4D0E-AD4A-54F1368422F8}"/>
                    </a:ext>
                  </a:extLst>
                </p:cNvPr>
                <p:cNvSpPr txBox="1"/>
                <p:nvPr/>
              </p:nvSpPr>
              <p:spPr>
                <a:xfrm>
                  <a:off x="7853200" y="2817962"/>
                  <a:ext cx="4010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AF335153-EBE2-4D0E-AD4A-54F136842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3200" y="2817962"/>
                  <a:ext cx="40107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B9E378D8-ECAB-485B-8480-51256738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47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9299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82AB0-AF90-4A7C-9AFC-22EE4831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000"/>
          </a:xfrm>
          <a:solidFill>
            <a:srgbClr val="DEEBF7"/>
          </a:solidFill>
        </p:spPr>
        <p:txBody>
          <a:bodyPr>
            <a:normAutofit/>
          </a:bodyPr>
          <a:lstStyle/>
          <a:p>
            <a:r>
              <a:rPr lang="zh-CN" altLang="en-US" sz="3600" spc="0" dirty="0">
                <a:solidFill>
                  <a:schemeClr val="accent1"/>
                </a:solidFill>
              </a:rPr>
              <a:t>关键路径</a:t>
            </a:r>
            <a:r>
              <a:rPr lang="zh-CN" altLang="en-US" sz="3600" spc="0" dirty="0"/>
              <a:t> 、最短路径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64A80D-B1E1-4C17-967A-AB73631AA419}"/>
              </a:ext>
            </a:extLst>
          </p:cNvPr>
          <p:cNvSpPr txBox="1"/>
          <p:nvPr/>
        </p:nvSpPr>
        <p:spPr>
          <a:xfrm>
            <a:off x="1819349" y="232619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 path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001105-970F-4D79-BD34-8982B5006D0E}"/>
              </a:ext>
            </a:extLst>
          </p:cNvPr>
          <p:cNvSpPr txBox="1"/>
          <p:nvPr/>
        </p:nvSpPr>
        <p:spPr>
          <a:xfrm>
            <a:off x="8628755" y="219167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Short path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9D2AE3-05F0-42D8-9563-CEE58A526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33" y="2085656"/>
            <a:ext cx="5441582" cy="16282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5014B46-D84D-40B9-911B-1306B42A54E8}"/>
              </a:ext>
            </a:extLst>
          </p:cNvPr>
          <p:cNvSpPr/>
          <p:nvPr/>
        </p:nvSpPr>
        <p:spPr>
          <a:xfrm>
            <a:off x="2546883" y="874354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电路中最长的一条路径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A22A2F-9D41-41A1-833E-B9C62F217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546" y="912680"/>
            <a:ext cx="2799699" cy="34037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3BF5545-7C50-484B-BE7B-A7A8594E1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822" y="4453152"/>
            <a:ext cx="2730645" cy="22798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35BCD8-A94D-419D-A75D-1B018DB9E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33" y="4840371"/>
            <a:ext cx="5441582" cy="18048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DEA40E7-1106-4C78-AB98-1768D6EB28F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3" y="1550677"/>
            <a:ext cx="3592831" cy="4847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D15282-645C-4607-9A45-97A47BDD7F9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3" y="4355623"/>
            <a:ext cx="2103061" cy="484748"/>
          </a:xfrm>
          <a:prstGeom prst="rect">
            <a:avLst/>
          </a:prstGeom>
        </p:spPr>
      </p:pic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07DD6830-A0C4-434A-8C9B-D6AB039F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48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9469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642FF-9BF2-4874-B084-670CFAE3034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DEEBF7"/>
          </a:solidFill>
        </p:spPr>
        <p:txBody>
          <a:bodyPr>
            <a:normAutofit/>
          </a:bodyPr>
          <a:lstStyle/>
          <a:p>
            <a:r>
              <a:rPr lang="en-US" altLang="zh-CN" sz="40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40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4000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2.15】</a:t>
            </a:r>
            <a:r>
              <a:rPr lang="zh-CN" altLang="en-US" sz="4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延迟计算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1471B2-8537-449A-B5AC-0B676CAD5C51}"/>
              </a:ext>
            </a:extLst>
          </p:cNvPr>
          <p:cNvSpPr/>
          <p:nvPr/>
        </p:nvSpPr>
        <p:spPr>
          <a:xfrm>
            <a:off x="2448185" y="1145910"/>
            <a:ext cx="7205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假设：每个门的传播延迟为</a:t>
            </a:r>
            <a:r>
              <a:rPr lang="en-US" altLang="zh-CN" sz="2400"/>
              <a:t>100ps</a:t>
            </a:r>
            <a:r>
              <a:rPr lang="zh-CN" altLang="en-US" sz="2400"/>
              <a:t>，最小延迟为</a:t>
            </a:r>
            <a:r>
              <a:rPr lang="en-US" altLang="zh-CN" sz="2400"/>
              <a:t>60ps</a:t>
            </a:r>
            <a:endParaRPr lang="zh-CN" altLang="en-US" sz="24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4A66CD-FFE2-4E62-BD17-EF6C872D0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12" y="1943100"/>
            <a:ext cx="5629245" cy="20834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EA729F-9907-4BD5-BC69-E8E332309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18" y="4517001"/>
            <a:ext cx="5629245" cy="2023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1FDD0E7-F43F-4AB3-97DD-4F117AF014F8}"/>
                  </a:ext>
                </a:extLst>
              </p:cNvPr>
              <p:cNvSpPr/>
              <p:nvPr/>
            </p:nvSpPr>
            <p:spPr>
              <a:xfrm>
                <a:off x="8491249" y="2900328"/>
                <a:ext cx="2322687" cy="561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𝒑𝒅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𝒑𝒔</m:t>
                      </m:r>
                    </m:oMath>
                  </m:oMathPara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1FDD0E7-F43F-4AB3-97DD-4F117AF01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249" y="2900328"/>
                <a:ext cx="2322687" cy="5618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39393E8-E43B-49EB-A00C-6D0245F312D4}"/>
                  </a:ext>
                </a:extLst>
              </p:cNvPr>
              <p:cNvSpPr/>
              <p:nvPr/>
            </p:nvSpPr>
            <p:spPr>
              <a:xfrm>
                <a:off x="8491249" y="5159439"/>
                <a:ext cx="23419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𝒄𝒅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𝟏𝟐𝟎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𝒑𝒔</m:t>
                      </m:r>
                    </m:oMath>
                  </m:oMathPara>
                </a14:m>
                <a:endParaRPr lang="zh-CN" altLang="en-US" sz="280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39393E8-E43B-49EB-A00C-6D0245F31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249" y="5159439"/>
                <a:ext cx="23419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1649B5D0-2DF5-4638-A3A9-1D1ACB09E8CB}"/>
              </a:ext>
            </a:extLst>
          </p:cNvPr>
          <p:cNvSpPr/>
          <p:nvPr/>
        </p:nvSpPr>
        <p:spPr>
          <a:xfrm>
            <a:off x="8491249" y="2283352"/>
            <a:ext cx="1500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/>
              <a:t>传播延迟 </a:t>
            </a:r>
            <a:endParaRPr lang="zh-CN" altLang="en-US" sz="24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AE3325-28B9-48BB-A99F-CB9F5ADDB386}"/>
              </a:ext>
            </a:extLst>
          </p:cNvPr>
          <p:cNvSpPr/>
          <p:nvPr/>
        </p:nvSpPr>
        <p:spPr>
          <a:xfrm>
            <a:off x="8491249" y="451700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</a:rPr>
              <a:t>最小延迟</a:t>
            </a:r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CF6C1BD4-52E0-435F-99B6-C5B96BA5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49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57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B1242-B063-4901-A829-4638C7AB082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0000"/>
          </a:xfrm>
          <a:prstGeom prst="rect">
            <a:avLst/>
          </a:prstGeom>
          <a:solidFill>
            <a:srgbClr val="DEEBF7"/>
          </a:solidFill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000" dirty="0"/>
              <a:t>哪些是组合电路？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736723-E9BE-4AE7-AB8B-314D772E6E85}"/>
              </a:ext>
            </a:extLst>
          </p:cNvPr>
          <p:cNvSpPr txBox="1"/>
          <p:nvPr/>
        </p:nvSpPr>
        <p:spPr>
          <a:xfrm>
            <a:off x="361931" y="892677"/>
            <a:ext cx="5797330" cy="260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判断条件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每个电路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元件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本身都是组合电路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每个电路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节点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或者是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电路的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、或者是连接到外部电路的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端。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电路不包含回路。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54C2FAE-BE5A-47D2-BBB1-9DA6C38C12DA}"/>
              </a:ext>
            </a:extLst>
          </p:cNvPr>
          <p:cNvGrpSpPr/>
          <p:nvPr/>
        </p:nvGrpSpPr>
        <p:grpSpPr>
          <a:xfrm>
            <a:off x="880091" y="3681258"/>
            <a:ext cx="3904589" cy="3176742"/>
            <a:chOff x="154519" y="3681258"/>
            <a:chExt cx="3904589" cy="317674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7190B74-1742-4867-849A-981BB0D38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162" y="3681258"/>
              <a:ext cx="3088946" cy="1006171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78315395-B4BD-4226-B1A6-D6BE0E1B0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9299" y="5062818"/>
              <a:ext cx="2743200" cy="1795182"/>
            </a:xfrm>
            <a:prstGeom prst="rect">
              <a:avLst/>
            </a:prstGeom>
          </p:spPr>
        </p:pic>
        <p:sp>
          <p:nvSpPr>
            <p:cNvPr id="23" name="乘号 22">
              <a:extLst>
                <a:ext uri="{FF2B5EF4-FFF2-40B4-BE49-F238E27FC236}">
                  <a16:creationId xmlns:a16="http://schemas.microsoft.com/office/drawing/2014/main" id="{F1438ED3-2B56-4C69-8CBA-6F05758704C0}"/>
                </a:ext>
              </a:extLst>
            </p:cNvPr>
            <p:cNvSpPr/>
            <p:nvPr/>
          </p:nvSpPr>
          <p:spPr>
            <a:xfrm>
              <a:off x="154519" y="5504717"/>
              <a:ext cx="908501" cy="83805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DAC4DE5-3333-470A-894E-679DE41DE81C}"/>
                </a:ext>
              </a:extLst>
            </p:cNvPr>
            <p:cNvSpPr/>
            <p:nvPr/>
          </p:nvSpPr>
          <p:spPr>
            <a:xfrm>
              <a:off x="2177736" y="5739035"/>
              <a:ext cx="466049" cy="454250"/>
            </a:xfrm>
            <a:prstGeom prst="ellipse">
              <a:avLst/>
            </a:prstGeom>
            <a:solidFill>
              <a:srgbClr val="CC33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A1C09A9-3899-4193-9CC0-4EFA9819AAD2}"/>
              </a:ext>
            </a:extLst>
          </p:cNvPr>
          <p:cNvGrpSpPr/>
          <p:nvPr/>
        </p:nvGrpSpPr>
        <p:grpSpPr>
          <a:xfrm>
            <a:off x="6855842" y="1056602"/>
            <a:ext cx="4714868" cy="1688963"/>
            <a:chOff x="6855842" y="1056602"/>
            <a:chExt cx="4714868" cy="1688963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BFC3C93-486D-43D6-815E-2A37905C4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6795" y="1324170"/>
              <a:ext cx="1773915" cy="900001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1F2268D-8C56-4C05-8C20-F37A9C69C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55842" y="1056602"/>
              <a:ext cx="2189403" cy="1435139"/>
            </a:xfrm>
            <a:prstGeom prst="rect">
              <a:avLst/>
            </a:prstGeom>
          </p:spPr>
        </p:pic>
        <p:sp>
          <p:nvSpPr>
            <p:cNvPr id="25" name="乘号 24">
              <a:extLst>
                <a:ext uri="{FF2B5EF4-FFF2-40B4-BE49-F238E27FC236}">
                  <a16:creationId xmlns:a16="http://schemas.microsoft.com/office/drawing/2014/main" id="{07E395CF-874A-43DC-B379-69D1B49FFE10}"/>
                </a:ext>
              </a:extLst>
            </p:cNvPr>
            <p:cNvSpPr/>
            <p:nvPr/>
          </p:nvSpPr>
          <p:spPr>
            <a:xfrm>
              <a:off x="10397929" y="1907515"/>
              <a:ext cx="908501" cy="838050"/>
            </a:xfrm>
            <a:prstGeom prst="mathMultiply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17AF538-F4A9-4881-AA2A-2548470D3CBB}"/>
              </a:ext>
            </a:extLst>
          </p:cNvPr>
          <p:cNvGrpSpPr/>
          <p:nvPr/>
        </p:nvGrpSpPr>
        <p:grpSpPr>
          <a:xfrm>
            <a:off x="7086330" y="3013739"/>
            <a:ext cx="4225579" cy="3667691"/>
            <a:chOff x="7086330" y="3013739"/>
            <a:chExt cx="4225579" cy="3667691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E98CAFF2-A6CE-4D31-A7AE-7D659403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86330" y="3013739"/>
              <a:ext cx="4063311" cy="1573931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DBBFA94-C01B-4E03-930A-5DB603E36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54174" y="4998908"/>
              <a:ext cx="3927622" cy="1682522"/>
            </a:xfrm>
            <a:prstGeom prst="rect">
              <a:avLst/>
            </a:prstGeom>
          </p:spPr>
        </p:pic>
        <p:sp>
          <p:nvSpPr>
            <p:cNvPr id="27" name="乘号 26">
              <a:extLst>
                <a:ext uri="{FF2B5EF4-FFF2-40B4-BE49-F238E27FC236}">
                  <a16:creationId xmlns:a16="http://schemas.microsoft.com/office/drawing/2014/main" id="{1A01A121-CD77-4FEF-9A9A-44244AB4BA74}"/>
                </a:ext>
              </a:extLst>
            </p:cNvPr>
            <p:cNvSpPr/>
            <p:nvPr/>
          </p:nvSpPr>
          <p:spPr>
            <a:xfrm>
              <a:off x="10403408" y="4721858"/>
              <a:ext cx="908501" cy="838050"/>
            </a:xfrm>
            <a:prstGeom prst="mathMultiply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190B3-BD1A-4DA0-819C-99469FCD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5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08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9E079-187F-45D6-B077-D0498007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" y="-2823"/>
            <a:ext cx="6095957" cy="1411055"/>
          </a:xfrm>
          <a:solidFill>
            <a:srgbClr val="DEEBF7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pc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800" spc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spc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2.16】</a:t>
            </a:r>
            <a:r>
              <a:rPr lang="zh-CN" altLang="en-US" sz="3200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三种复用器的时序</a:t>
            </a:r>
            <a:br>
              <a:rPr lang="en-US" altLang="zh-CN" sz="2800" b="1" dirty="0"/>
            </a:br>
            <a:r>
              <a:rPr lang="zh-CN" altLang="en-US" sz="2800" spc="0" dirty="0"/>
              <a:t>控制关键路径、数据关键路径</a:t>
            </a:r>
            <a:endParaRPr lang="zh-CN" altLang="en-US" sz="3200" spc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AB6762-9B72-4F9B-9321-B3793BC90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270" y="1663622"/>
            <a:ext cx="2625379" cy="40735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D45AD64-47C6-4D72-848E-42008B98D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557" y="1663623"/>
            <a:ext cx="2725067" cy="40735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594C48-6F06-4579-8266-743E8A145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395" y="1663621"/>
            <a:ext cx="3120003" cy="4073505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BB783A7B-9D56-425D-B2E2-582139AC3CAD}"/>
              </a:ext>
            </a:extLst>
          </p:cNvPr>
          <p:cNvGrpSpPr/>
          <p:nvPr/>
        </p:nvGrpSpPr>
        <p:grpSpPr>
          <a:xfrm>
            <a:off x="4390878" y="5788427"/>
            <a:ext cx="3555517" cy="996725"/>
            <a:chOff x="4390878" y="5788427"/>
            <a:chExt cx="3555517" cy="99672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FE4F909-C38F-4FD4-A3E2-5B53E876EC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90878" y="5788427"/>
              <a:ext cx="3290763" cy="59878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AFA8231B-8847-405D-AF75-02AFF42AFCF3}"/>
                    </a:ext>
                  </a:extLst>
                </p:cNvPr>
                <p:cNvSpPr txBox="1"/>
                <p:nvPr/>
              </p:nvSpPr>
              <p:spPr>
                <a:xfrm>
                  <a:off x="7006714" y="6076875"/>
                  <a:ext cx="939681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7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CN" sz="1700" b="1"/>
                    <a:t>125ps</a:t>
                  </a:r>
                  <a:endParaRPr lang="zh-CN" altLang="en-US" sz="1700" b="1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84BAC55-AD01-41C8-9D84-2D6A69F46B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714" y="6076875"/>
                  <a:ext cx="939681" cy="353943"/>
                </a:xfrm>
                <a:prstGeom prst="rect">
                  <a:avLst/>
                </a:prstGeom>
                <a:blipFill>
                  <a:blip r:embed="rId7"/>
                  <a:stretch>
                    <a:fillRect t="-6897" r="-1290" b="-224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DCCA2D4-2156-4AA7-B707-BCC7E972FF93}"/>
                </a:ext>
              </a:extLst>
            </p:cNvPr>
            <p:cNvGrpSpPr/>
            <p:nvPr/>
          </p:nvGrpSpPr>
          <p:grpSpPr>
            <a:xfrm>
              <a:off x="4432626" y="6413776"/>
              <a:ext cx="2489833" cy="371376"/>
              <a:chOff x="4576486" y="6504057"/>
              <a:chExt cx="2489833" cy="371376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CC9D6A1B-5101-4BA5-BB7D-04B4C60910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576486" y="6565983"/>
                <a:ext cx="1603633" cy="30945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0AE359DE-8ED2-4632-876D-148C72FB0FB0}"/>
                      </a:ext>
                    </a:extLst>
                  </p:cNvPr>
                  <p:cNvSpPr txBox="1"/>
                  <p:nvPr/>
                </p:nvSpPr>
                <p:spPr>
                  <a:xfrm>
                    <a:off x="6129844" y="6504057"/>
                    <a:ext cx="936475" cy="35394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17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altLang="zh-CN" sz="1700" b="1"/>
                      <a:t> 50 ps</a:t>
                    </a:r>
                    <a:endParaRPr lang="zh-CN" altLang="en-US" sz="1700" b="1"/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72C84304-CE39-40A0-A477-DEAB4B691C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9844" y="6504057"/>
                    <a:ext cx="936475" cy="35394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5172" r="-2597" b="-2241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09198502-C8A2-4265-AB40-B88379AF37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06" y="5096515"/>
            <a:ext cx="3209950" cy="1577955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41BC82B1-3E57-457C-AC93-65EFD2DD84EF}"/>
              </a:ext>
            </a:extLst>
          </p:cNvPr>
          <p:cNvGrpSpPr/>
          <p:nvPr/>
        </p:nvGrpSpPr>
        <p:grpSpPr>
          <a:xfrm>
            <a:off x="8170304" y="5892209"/>
            <a:ext cx="3780143" cy="782261"/>
            <a:chOff x="8170304" y="5892209"/>
            <a:chExt cx="3780143" cy="782261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2ED415C-77A0-441B-983B-561590BD6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304" y="5969430"/>
              <a:ext cx="3700094" cy="705040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AA00ED4-E613-4579-9AE1-42DB238C25C9}"/>
                </a:ext>
              </a:extLst>
            </p:cNvPr>
            <p:cNvSpPr txBox="1"/>
            <p:nvPr/>
          </p:nvSpPr>
          <p:spPr>
            <a:xfrm>
              <a:off x="11526933" y="5892209"/>
              <a:ext cx="4235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ps</a:t>
              </a:r>
              <a:endParaRPr lang="zh-CN" altLang="en-US" sz="1700" b="1">
                <a:solidFill>
                  <a:srgbClr val="FF000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6FBCE5C-3342-461F-B407-6C1A3F6686D9}"/>
                </a:ext>
              </a:extLst>
            </p:cNvPr>
            <p:cNvSpPr txBox="1"/>
            <p:nvPr/>
          </p:nvSpPr>
          <p:spPr>
            <a:xfrm>
              <a:off x="10753135" y="6274697"/>
              <a:ext cx="4235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ps</a:t>
              </a:r>
              <a:endParaRPr lang="zh-CN" altLang="en-US" sz="1700" b="1">
                <a:solidFill>
                  <a:srgbClr val="FF0000"/>
                </a:solidFill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15D8EDA6-B81F-4884-8038-C9B68A96E4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045" y="0"/>
            <a:ext cx="2596623" cy="2082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018F1E7-8878-4E4D-AF56-73AD8222A903}"/>
                  </a:ext>
                </a:extLst>
              </p:cNvPr>
              <p:cNvSpPr txBox="1"/>
              <p:nvPr/>
            </p:nvSpPr>
            <p:spPr>
              <a:xfrm>
                <a:off x="706644" y="1318804"/>
                <a:ext cx="841512" cy="403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𝒑𝒅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𝒔𝒚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018F1E7-8878-4E4D-AF56-73AD8222A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44" y="1318804"/>
                <a:ext cx="841512" cy="403187"/>
              </a:xfrm>
              <a:prstGeom prst="rect">
                <a:avLst/>
              </a:prstGeom>
              <a:blipFill>
                <a:blip r:embed="rId13"/>
                <a:stretch>
                  <a:fillRect l="-5797" r="-2899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454169-E672-4EAB-B2ED-B463CE1D4FCA}"/>
                  </a:ext>
                </a:extLst>
              </p:cNvPr>
              <p:cNvSpPr txBox="1"/>
              <p:nvPr/>
            </p:nvSpPr>
            <p:spPr>
              <a:xfrm>
                <a:off x="3431782" y="1318804"/>
                <a:ext cx="873572" cy="403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𝒑𝒅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𝒅𝒚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454169-E672-4EAB-B2ED-B463CE1D4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782" y="1318804"/>
                <a:ext cx="873572" cy="403187"/>
              </a:xfrm>
              <a:prstGeom prst="rect">
                <a:avLst/>
              </a:prstGeom>
              <a:blipFill>
                <a:blip r:embed="rId14"/>
                <a:stretch>
                  <a:fillRect l="-5594" r="-6993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1188F7CF-10E1-49BB-A53C-ECD95CCD4A67}"/>
              </a:ext>
            </a:extLst>
          </p:cNvPr>
          <p:cNvSpPr txBox="1"/>
          <p:nvPr/>
        </p:nvSpPr>
        <p:spPr>
          <a:xfrm>
            <a:off x="706644" y="3136048"/>
            <a:ext cx="553998" cy="10236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spc="600">
                <a:solidFill>
                  <a:schemeClr val="bg1">
                    <a:lumMod val="50000"/>
                  </a:schemeClr>
                </a:solidFill>
              </a:rPr>
              <a:t>数 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B8267CE-AA79-4CA5-B6FC-AD012CE82D89}"/>
              </a:ext>
            </a:extLst>
          </p:cNvPr>
          <p:cNvSpPr txBox="1"/>
          <p:nvPr/>
        </p:nvSpPr>
        <p:spPr>
          <a:xfrm>
            <a:off x="10126911" y="5730006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</a:rPr>
              <a:t>50 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</a:rPr>
              <a:t>ps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E8B4E3-1C66-44FD-B1FC-949C51F50644}"/>
              </a:ext>
            </a:extLst>
          </p:cNvPr>
          <p:cNvSpPr txBox="1"/>
          <p:nvPr/>
        </p:nvSpPr>
        <p:spPr>
          <a:xfrm>
            <a:off x="9094392" y="5722932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</a:rPr>
              <a:t>35 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</a:rPr>
              <a:t>ps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0043756-BD90-483C-BC56-1E35DA0580E9}"/>
                  </a:ext>
                </a:extLst>
              </p:cNvPr>
              <p:cNvSpPr txBox="1"/>
              <p:nvPr/>
            </p:nvSpPr>
            <p:spPr>
              <a:xfrm>
                <a:off x="9373627" y="1082596"/>
                <a:ext cx="2186561" cy="369332"/>
              </a:xfrm>
              <a:prstGeom prst="wedgeRectCallout">
                <a:avLst>
                  <a:gd name="adj1" fmla="val -23875"/>
                  <a:gd name="adj2" fmla="val 158532"/>
                </a:avLst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假设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先于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准备好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0043756-BD90-483C-BC56-1E35DA058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627" y="1082596"/>
                <a:ext cx="2186561" cy="369332"/>
              </a:xfrm>
              <a:prstGeom prst="wedgeRectCallout">
                <a:avLst>
                  <a:gd name="adj1" fmla="val -23875"/>
                  <a:gd name="adj2" fmla="val 158532"/>
                </a:avLst>
              </a:prstGeom>
              <a:blipFill>
                <a:blip r:embed="rId15"/>
                <a:stretch>
                  <a:fillRect l="-2222" t="-3906" r="-1944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91384621-A9B7-4CB3-A532-B5FA05E2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397370" cy="365125"/>
          </a:xfrm>
        </p:spPr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50</a:t>
            </a:fld>
            <a:r>
              <a:rPr lang="zh-CN" altLang="en-US" dirty="0"/>
              <a:t> </a:t>
            </a:r>
            <a:r>
              <a:rPr lang="en-US" altLang="zh-CN" dirty="0"/>
              <a:t>/ 56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7F93ED-8029-556C-D1FE-57B82F9D7369}"/>
              </a:ext>
            </a:extLst>
          </p:cNvPr>
          <p:cNvSpPr txBox="1"/>
          <p:nvPr/>
        </p:nvSpPr>
        <p:spPr>
          <a:xfrm>
            <a:off x="1770009" y="1362107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bg1">
                    <a:lumMod val="50000"/>
                  </a:schemeClr>
                </a:solidFill>
              </a:rPr>
              <a:t>控 制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072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19C25-87F4-4372-880A-AFD93455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0"/>
            <a:ext cx="12191957" cy="900000"/>
          </a:xfrm>
          <a:solidFill>
            <a:srgbClr val="DEEBF7"/>
          </a:solidFill>
        </p:spPr>
        <p:txBody>
          <a:bodyPr>
            <a:normAutofit/>
          </a:bodyPr>
          <a:lstStyle/>
          <a:p>
            <a:r>
              <a:rPr lang="zh-CN" altLang="en-US" sz="4000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毛刺 </a:t>
            </a:r>
            <a:r>
              <a:rPr lang="en-US" altLang="zh-CN" sz="3200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(glitch) </a:t>
            </a:r>
            <a:r>
              <a:rPr lang="zh-CN" altLang="en-US" sz="3200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4000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冒险 </a:t>
            </a:r>
            <a:r>
              <a:rPr lang="en-US" altLang="zh-CN" sz="3200" spc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(hazard)</a:t>
            </a:r>
            <a:endParaRPr lang="zh-CN" altLang="en-US" sz="4000" spc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F40D57-5625-4B6C-A742-2950F416084C}"/>
              </a:ext>
            </a:extLst>
          </p:cNvPr>
          <p:cNvSpPr/>
          <p:nvPr/>
        </p:nvSpPr>
        <p:spPr>
          <a:xfrm>
            <a:off x="1159443" y="999133"/>
            <a:ext cx="10119981" cy="1494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/>
              <a:t>毛刺、冒险 </a:t>
            </a:r>
            <a:r>
              <a:rPr lang="zh-CN" altLang="en-US" sz="2400" dirty="0"/>
              <a:t>：输入信号的改变导致输出信号的异常改变。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zh-CN" altLang="en-US" sz="2400" dirty="0"/>
              <a:t>毛刺通常不会导致什么问题，因为输出最终将稳定在正确的值上。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zh-CN" altLang="en-US" sz="2400" dirty="0"/>
              <a:t>因此大多数电路中都存在毛刺，关键是意识到它的存在，而不是去除它。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B66733-9768-47ED-A6FE-01554BD96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25" y="3841047"/>
            <a:ext cx="5192427" cy="20616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8DCC04-6CEB-45F0-8820-635B09D1C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178" y="2923183"/>
            <a:ext cx="5213234" cy="3615729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3BAC3E6A-DBEC-496C-B8A2-45EC54290AB2}"/>
              </a:ext>
            </a:extLst>
          </p:cNvPr>
          <p:cNvSpPr/>
          <p:nvPr/>
        </p:nvSpPr>
        <p:spPr>
          <a:xfrm>
            <a:off x="5082493" y="4563351"/>
            <a:ext cx="216000" cy="39048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403C400-C339-470C-9207-2AD78C816A7B}"/>
                  </a:ext>
                </a:extLst>
              </p:cNvPr>
              <p:cNvSpPr txBox="1"/>
              <p:nvPr/>
            </p:nvSpPr>
            <p:spPr>
              <a:xfrm>
                <a:off x="1363386" y="2923183"/>
                <a:ext cx="2111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403C400-C339-470C-9207-2AD78C816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386" y="2923183"/>
                <a:ext cx="2111732" cy="369332"/>
              </a:xfrm>
              <a:prstGeom prst="rect">
                <a:avLst/>
              </a:prstGeom>
              <a:blipFill>
                <a:blip r:embed="rId5"/>
                <a:stretch>
                  <a:fillRect l="-2601" t="-5000" r="-23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F8B2F8F-4E69-470C-B644-14EE991938C6}"/>
              </a:ext>
            </a:extLst>
          </p:cNvPr>
          <p:cNvCxnSpPr/>
          <p:nvPr/>
        </p:nvCxnSpPr>
        <p:spPr>
          <a:xfrm>
            <a:off x="7309725" y="2858184"/>
            <a:ext cx="76656" cy="349816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EBD9A72-06DB-4492-927D-0A5A2D7C5A16}"/>
              </a:ext>
            </a:extLst>
          </p:cNvPr>
          <p:cNvCxnSpPr/>
          <p:nvPr/>
        </p:nvCxnSpPr>
        <p:spPr>
          <a:xfrm>
            <a:off x="8122986" y="2858184"/>
            <a:ext cx="76656" cy="1908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BCB4AC6-D4F5-4C56-8A54-610649B35AE9}"/>
              </a:ext>
            </a:extLst>
          </p:cNvPr>
          <p:cNvCxnSpPr/>
          <p:nvPr/>
        </p:nvCxnSpPr>
        <p:spPr>
          <a:xfrm>
            <a:off x="8937805" y="2858184"/>
            <a:ext cx="76656" cy="24840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1993CE-6580-4AB5-983C-D33C3020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51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4783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B8ADF51-36A5-4B98-88F2-E609D2B13752}"/>
              </a:ext>
            </a:extLst>
          </p:cNvPr>
          <p:cNvSpPr/>
          <p:nvPr/>
        </p:nvSpPr>
        <p:spPr>
          <a:xfrm>
            <a:off x="9236015" y="2685691"/>
            <a:ext cx="1426234" cy="4715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3982F3-B9CB-429C-BC2B-E552DAD8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冒险</a:t>
            </a:r>
            <a:r>
              <a:rPr lang="zh-CN" altLang="en-US" dirty="0"/>
              <a:t>的判断：代数法、卡诺图法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CA710A6-45F5-4FA2-B3B3-3982ED429FF7}"/>
                  </a:ext>
                </a:extLst>
              </p:cNvPr>
              <p:cNvSpPr/>
              <p:nvPr/>
            </p:nvSpPr>
            <p:spPr>
              <a:xfrm>
                <a:off x="880872" y="899999"/>
                <a:ext cx="11294703" cy="16980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2400" dirty="0"/>
                  <a:t>检查表达式中是否存在具备竞争条件的变量：某变量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400" dirty="0"/>
                  <a:t>同时有</a:t>
                </a:r>
                <a:r>
                  <a:rPr lang="zh-CN" altLang="en-US" sz="2400" b="1" dirty="0"/>
                  <a:t>原变量</a:t>
                </a:r>
                <a:r>
                  <a:rPr lang="zh-CN" altLang="en-US" sz="2400" dirty="0"/>
                  <a:t>和</a:t>
                </a:r>
                <a:r>
                  <a:rPr lang="zh-CN" altLang="en-US" sz="2400" b="1" dirty="0"/>
                  <a:t>反变量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2400" dirty="0"/>
                  <a:t>若有变量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400" dirty="0"/>
                  <a:t>，消去函数中其他变量，表达式是否会变为：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zh-CN" altLang="en-US" sz="2400" dirty="0"/>
                  <a:t>  或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endParaRPr lang="en-US" altLang="zh-CN" sz="2400" b="1" dirty="0"/>
              </a:p>
              <a:p>
                <a:pPr marL="457200" indent="-4572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sz="2400" dirty="0"/>
                  <a:t>若有，说明可能有冒险！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CA710A6-45F5-4FA2-B3B3-3982ED429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72" y="899999"/>
                <a:ext cx="11294703" cy="1698029"/>
              </a:xfrm>
              <a:prstGeom prst="rect">
                <a:avLst/>
              </a:prstGeom>
              <a:blipFill>
                <a:blip r:embed="rId2"/>
                <a:stretch>
                  <a:fillRect l="-648" r="-108" b="-7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F523DEA9-2AFC-41ED-A6D3-740DF3CD76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0049" y="3729244"/>
              <a:ext cx="3558420" cy="285529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779210">
                      <a:extLst>
                        <a:ext uri="{9D8B030D-6E8A-4147-A177-3AD203B41FA5}">
                          <a16:colId xmlns:a16="http://schemas.microsoft.com/office/drawing/2014/main" val="3349389087"/>
                        </a:ext>
                      </a:extLst>
                    </a:gridCol>
                    <a:gridCol w="1779210">
                      <a:extLst>
                        <a:ext uri="{9D8B030D-6E8A-4147-A177-3AD203B41FA5}">
                          <a16:colId xmlns:a16="http://schemas.microsoft.com/office/drawing/2014/main" val="1170392428"/>
                        </a:ext>
                      </a:extLst>
                    </a:gridCol>
                  </a:tblGrid>
                  <a:tr h="563507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变 量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dirty="0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oMath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1191356"/>
                      </a:ext>
                    </a:extLst>
                  </a:tr>
                  <a:tr h="4259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dirty="0" smtClean="0">
                                    <a:latin typeface="Cambria Math" panose="02040503050406030204" pitchFamily="18" charset="0"/>
                                  </a:rPr>
                                  <m:t>𝐵𝐶</m:t>
                                </m:r>
                                <m:r>
                                  <a:rPr lang="en-US" altLang="zh-CN" sz="1800" b="0" dirty="0" smtClean="0">
                                    <a:latin typeface="Cambria Math" panose="02040503050406030204" pitchFamily="18" charset="0"/>
                                  </a:rPr>
                                  <m:t>=00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dirty="0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895143"/>
                      </a:ext>
                    </a:extLst>
                  </a:tr>
                  <a:tr h="4259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dirty="0" smtClean="0">
                                    <a:latin typeface="Cambria Math" panose="02040503050406030204" pitchFamily="18" charset="0"/>
                                  </a:rPr>
                                  <m:t>𝐵𝐶</m:t>
                                </m:r>
                                <m:r>
                                  <a:rPr lang="en-US" altLang="zh-CN" sz="1800" b="0" dirty="0" smtClean="0">
                                    <a:latin typeface="Cambria Math" panose="02040503050406030204" pitchFamily="18" charset="0"/>
                                  </a:rPr>
                                  <m:t>=01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dirty="0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0449721"/>
                      </a:ext>
                    </a:extLst>
                  </a:tr>
                  <a:tr h="4259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dirty="0" smtClean="0">
                                    <a:latin typeface="Cambria Math" panose="02040503050406030204" pitchFamily="18" charset="0"/>
                                  </a:rPr>
                                  <m:t>𝐵𝐶</m:t>
                                </m:r>
                                <m:r>
                                  <a:rPr lang="en-US" altLang="zh-CN" sz="1800" b="0" dirty="0" smtClean="0"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dirty="0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1952671"/>
                      </a:ext>
                    </a:extLst>
                  </a:tr>
                  <a:tr h="4259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dirty="0" smtClean="0">
                                    <a:latin typeface="Cambria Math" panose="02040503050406030204" pitchFamily="18" charset="0"/>
                                  </a:rPr>
                                  <m:t>𝐵𝐶</m:t>
                                </m:r>
                                <m:r>
                                  <a:rPr lang="en-US" altLang="zh-CN" sz="1800" b="0" dirty="0" smtClean="0">
                                    <a:latin typeface="Cambria Math" panose="02040503050406030204" pitchFamily="18" charset="0"/>
                                  </a:rPr>
                                  <m:t>=11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  <m:r>
                                  <a:rPr lang="en-US" altLang="zh-CN" sz="2000" b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1059452"/>
                      </a:ext>
                    </a:extLst>
                  </a:tr>
                  <a:tr h="587787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rgbClr val="FF0000"/>
                              </a:solidFill>
                            </a:rPr>
                            <a:t>变量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zh-CN" altLang="en-US" sz="2000" b="1" dirty="0">
                              <a:solidFill>
                                <a:srgbClr val="FF0000"/>
                              </a:solidFill>
                            </a:rPr>
                            <a:t>发生变化时，有冒险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62900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8">
                <a:extLst>
                  <a:ext uri="{FF2B5EF4-FFF2-40B4-BE49-F238E27FC236}">
                    <a16:creationId xmlns:a16="http://schemas.microsoft.com/office/drawing/2014/main" id="{F523DEA9-2AFC-41ED-A6D3-740DF3CD76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0049" y="3729244"/>
              <a:ext cx="3558420" cy="285529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779210">
                      <a:extLst>
                        <a:ext uri="{9D8B030D-6E8A-4147-A177-3AD203B41FA5}">
                          <a16:colId xmlns:a16="http://schemas.microsoft.com/office/drawing/2014/main" val="3349389087"/>
                        </a:ext>
                      </a:extLst>
                    </a:gridCol>
                    <a:gridCol w="1779210">
                      <a:extLst>
                        <a:ext uri="{9D8B030D-6E8A-4147-A177-3AD203B41FA5}">
                          <a16:colId xmlns:a16="http://schemas.microsoft.com/office/drawing/2014/main" val="1170392428"/>
                        </a:ext>
                      </a:extLst>
                    </a:gridCol>
                  </a:tblGrid>
                  <a:tr h="563507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1" t="-1075" r="-684" b="-40752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1191356"/>
                      </a:ext>
                    </a:extLst>
                  </a:tr>
                  <a:tr h="42599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41" t="-134286" r="-101024" b="-44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685" t="-134286" r="-1370" b="-44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895143"/>
                      </a:ext>
                    </a:extLst>
                  </a:tr>
                  <a:tr h="42599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41" t="-234286" r="-101024" b="-34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685" t="-234286" r="-1370" b="-34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0449721"/>
                      </a:ext>
                    </a:extLst>
                  </a:tr>
                  <a:tr h="42599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41" t="-334286" r="-101024" b="-24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685" t="-334286" r="-1370" b="-24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1952671"/>
                      </a:ext>
                    </a:extLst>
                  </a:tr>
                  <a:tr h="42599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41" t="-434286" r="-101024" b="-14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685" t="-434286" r="-1370" b="-14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1059452"/>
                      </a:ext>
                    </a:extLst>
                  </a:tr>
                  <a:tr h="587787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rgbClr val="FF0000"/>
                              </a:solidFill>
                            </a:rPr>
                            <a:t>变量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r>
                            <a:rPr lang="zh-CN" altLang="en-US" sz="2000" b="1" dirty="0">
                              <a:solidFill>
                                <a:srgbClr val="FF0000"/>
                              </a:solidFill>
                            </a:rPr>
                            <a:t>发生变化时，有冒险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62900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9501E3B2-7096-4720-8F7D-82ADF88E47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11688" y="3729244"/>
              <a:ext cx="3558420" cy="285529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779210">
                      <a:extLst>
                        <a:ext uri="{9D8B030D-6E8A-4147-A177-3AD203B41FA5}">
                          <a16:colId xmlns:a16="http://schemas.microsoft.com/office/drawing/2014/main" val="3349389087"/>
                        </a:ext>
                      </a:extLst>
                    </a:gridCol>
                    <a:gridCol w="1779210">
                      <a:extLst>
                        <a:ext uri="{9D8B030D-6E8A-4147-A177-3AD203B41FA5}">
                          <a16:colId xmlns:a16="http://schemas.microsoft.com/office/drawing/2014/main" val="1170392428"/>
                        </a:ext>
                      </a:extLst>
                    </a:gridCol>
                  </a:tblGrid>
                  <a:tr h="563507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变 量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1191356"/>
                      </a:ext>
                    </a:extLst>
                  </a:tr>
                  <a:tr h="4259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dirty="0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  <m:r>
                                  <a:rPr lang="en-US" altLang="zh-CN" sz="1800" b="0" dirty="0" smtClean="0">
                                    <a:latin typeface="Cambria Math" panose="02040503050406030204" pitchFamily="18" charset="0"/>
                                  </a:rPr>
                                  <m:t>=00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dirty="0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895143"/>
                      </a:ext>
                    </a:extLst>
                  </a:tr>
                  <a:tr h="4259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dirty="0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  <m:r>
                                  <a:rPr lang="en-US" altLang="zh-CN" sz="1800" b="0" dirty="0" smtClean="0">
                                    <a:latin typeface="Cambria Math" panose="02040503050406030204" pitchFamily="18" charset="0"/>
                                  </a:rPr>
                                  <m:t>=01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0449721"/>
                      </a:ext>
                    </a:extLst>
                  </a:tr>
                  <a:tr h="4259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dirty="0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  <m:r>
                                  <a:rPr lang="en-US" altLang="zh-CN" sz="1800" b="0" dirty="0" smtClean="0"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dirty="0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1952671"/>
                      </a:ext>
                    </a:extLst>
                  </a:tr>
                  <a:tr h="4259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dirty="0" smtClean="0"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  <m:r>
                                  <a:rPr lang="en-US" altLang="zh-CN" sz="1800" b="0" dirty="0" smtClean="0">
                                    <a:latin typeface="Cambria Math" panose="02040503050406030204" pitchFamily="18" charset="0"/>
                                  </a:rPr>
                                  <m:t>=11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US" altLang="zh-CN" sz="2000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1059452"/>
                      </a:ext>
                    </a:extLst>
                  </a:tr>
                  <a:tr h="587787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chemeClr val="tx1"/>
                              </a:solidFill>
                            </a:rPr>
                            <a:t>变量</a:t>
                          </a:r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r>
                            <a:rPr lang="zh-CN" altLang="en-US" sz="2000" b="1" dirty="0">
                              <a:solidFill>
                                <a:schemeClr val="tx1"/>
                              </a:solidFill>
                            </a:rPr>
                            <a:t>发生变化时，无冒险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62900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9501E3B2-7096-4720-8F7D-82ADF88E47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11688" y="3729244"/>
              <a:ext cx="3558420" cy="285529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779210">
                      <a:extLst>
                        <a:ext uri="{9D8B030D-6E8A-4147-A177-3AD203B41FA5}">
                          <a16:colId xmlns:a16="http://schemas.microsoft.com/office/drawing/2014/main" val="3349389087"/>
                        </a:ext>
                      </a:extLst>
                    </a:gridCol>
                    <a:gridCol w="1779210">
                      <a:extLst>
                        <a:ext uri="{9D8B030D-6E8A-4147-A177-3AD203B41FA5}">
                          <a16:colId xmlns:a16="http://schemas.microsoft.com/office/drawing/2014/main" val="1170392428"/>
                        </a:ext>
                      </a:extLst>
                    </a:gridCol>
                  </a:tblGrid>
                  <a:tr h="563507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1" t="-1075" r="-684" b="-40752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1191356"/>
                      </a:ext>
                    </a:extLst>
                  </a:tr>
                  <a:tr h="42599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41" t="-134286" r="-101024" b="-44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685" t="-134286" r="-1370" b="-44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895143"/>
                      </a:ext>
                    </a:extLst>
                  </a:tr>
                  <a:tr h="42599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41" t="-234286" r="-101024" b="-34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685" t="-234286" r="-1370" b="-34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0449721"/>
                      </a:ext>
                    </a:extLst>
                  </a:tr>
                  <a:tr h="42599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41" t="-334286" r="-101024" b="-24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685" t="-334286" r="-1370" b="-24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1952671"/>
                      </a:ext>
                    </a:extLst>
                  </a:tr>
                  <a:tr h="42599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41" t="-434286" r="-101024" b="-14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685" t="-434286" r="-1370" b="-14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1059452"/>
                      </a:ext>
                    </a:extLst>
                  </a:tr>
                  <a:tr h="587787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chemeClr val="tx1"/>
                              </a:solidFill>
                            </a:rPr>
                            <a:t>变量</a:t>
                          </a:r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r>
                            <a:rPr lang="zh-CN" altLang="en-US" sz="2000" b="1" dirty="0">
                              <a:solidFill>
                                <a:schemeClr val="tx1"/>
                              </a:solidFill>
                            </a:rPr>
                            <a:t>发生变化时，无冒险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62900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12F9A73-0816-46C9-B1B0-16C9E37E28C9}"/>
                  </a:ext>
                </a:extLst>
              </p:cNvPr>
              <p:cNvSpPr txBox="1"/>
              <p:nvPr/>
            </p:nvSpPr>
            <p:spPr>
              <a:xfrm>
                <a:off x="1574222" y="2890068"/>
                <a:ext cx="3073790" cy="4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zh-CN" sz="28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  <m:r>
                      <a:rPr lang="en-US" altLang="zh-CN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altLang="zh-CN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12F9A73-0816-46C9-B1B0-16C9E37E2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22" y="2890068"/>
                <a:ext cx="3073790" cy="431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DF1DE33B-A939-4CF4-91B6-B5E0CB034F45}"/>
              </a:ext>
            </a:extLst>
          </p:cNvPr>
          <p:cNvSpPr txBox="1"/>
          <p:nvPr/>
        </p:nvSpPr>
        <p:spPr>
          <a:xfrm>
            <a:off x="134931" y="1171853"/>
            <a:ext cx="51606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/>
              <a:t>代数法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3858D80E-8B70-4646-AEAD-BEE1BEE5C62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950952" y="4143012"/>
              <a:ext cx="3979595" cy="21209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22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435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6430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643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6430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76171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oMath>
                          </a14:m>
                          <a:r>
                            <a:rPr lang="zh-CN" altLang="en-US" sz="2200" b="1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800" b="1" i="0" baseline="3000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sz="2800" b="1" i="1" baseline="30000" smtClean="0">
                                  <a:latin typeface="Cambria Math" panose="02040503050406030204" pitchFamily="18" charset="0"/>
                                </a:rPr>
                                <m:t>𝑩𝑪</m:t>
                              </m:r>
                            </m:oMath>
                          </a14:m>
                          <a:endParaRPr lang="zh-CN" altLang="en-US" sz="2600" b="1" baseline="30000" dirty="0"/>
                        </a:p>
                      </a:txBody>
                      <a:tcPr anchor="ctr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00</a:t>
                          </a:r>
                          <a:endParaRPr lang="zh-CN" altLang="en-US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01</a:t>
                          </a:r>
                          <a:endParaRPr lang="zh-CN" altLang="en-US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</a:t>
                          </a:r>
                          <a:endParaRPr lang="zh-CN" altLang="en-US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endParaRPr lang="zh-CN" altLang="en-US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723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723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/>
                            <a:t>1</a:t>
                          </a:r>
                          <a:endParaRPr lang="zh-CN" altLang="en-US" sz="200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3858D80E-8B70-4646-AEAD-BEE1BEE5C62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950952" y="4143012"/>
              <a:ext cx="3979595" cy="21209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2233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435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6430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643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6430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7617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6"/>
                          <a:stretch>
                            <a:fillRect l="-658" t="-781" r="-331579" b="-177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00</a:t>
                          </a:r>
                          <a:endParaRPr lang="zh-CN" altLang="en-US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01</a:t>
                          </a:r>
                          <a:endParaRPr lang="zh-CN" altLang="en-US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</a:t>
                          </a:r>
                          <a:endParaRPr lang="zh-CN" altLang="en-US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endParaRPr lang="zh-CN" altLang="en-US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723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723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/>
                            <a:t>1</a:t>
                          </a:r>
                          <a:endParaRPr lang="zh-CN" altLang="en-US" sz="200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圆角矩形 221">
            <a:extLst>
              <a:ext uri="{FF2B5EF4-FFF2-40B4-BE49-F238E27FC236}">
                <a16:creationId xmlns:a16="http://schemas.microsoft.com/office/drawing/2014/main" id="{F158A67F-C6B5-492C-A494-4A155D95A00D}"/>
              </a:ext>
            </a:extLst>
          </p:cNvPr>
          <p:cNvSpPr/>
          <p:nvPr/>
        </p:nvSpPr>
        <p:spPr>
          <a:xfrm>
            <a:off x="9701019" y="5636692"/>
            <a:ext cx="1441063" cy="575112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中括号 14">
            <a:extLst>
              <a:ext uri="{FF2B5EF4-FFF2-40B4-BE49-F238E27FC236}">
                <a16:creationId xmlns:a16="http://schemas.microsoft.com/office/drawing/2014/main" id="{D059ECAD-1A74-4A5A-BB63-AC3E914BC3EB}"/>
              </a:ext>
            </a:extLst>
          </p:cNvPr>
          <p:cNvSpPr/>
          <p:nvPr/>
        </p:nvSpPr>
        <p:spPr>
          <a:xfrm rot="10800000">
            <a:off x="8639374" y="4978186"/>
            <a:ext cx="889745" cy="575518"/>
          </a:xfrm>
          <a:prstGeom prst="leftBracket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中括号 15">
            <a:extLst>
              <a:ext uri="{FF2B5EF4-FFF2-40B4-BE49-F238E27FC236}">
                <a16:creationId xmlns:a16="http://schemas.microsoft.com/office/drawing/2014/main" id="{885F1D70-BD41-456F-BC93-BE15B2E25423}"/>
              </a:ext>
            </a:extLst>
          </p:cNvPr>
          <p:cNvSpPr/>
          <p:nvPr/>
        </p:nvSpPr>
        <p:spPr>
          <a:xfrm>
            <a:off x="11373383" y="4941467"/>
            <a:ext cx="800146" cy="575518"/>
          </a:xfrm>
          <a:prstGeom prst="leftBracket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221">
            <a:extLst>
              <a:ext uri="{FF2B5EF4-FFF2-40B4-BE49-F238E27FC236}">
                <a16:creationId xmlns:a16="http://schemas.microsoft.com/office/drawing/2014/main" id="{19122DD1-B073-4F49-912E-623B0AD3E3DF}"/>
              </a:ext>
            </a:extLst>
          </p:cNvPr>
          <p:cNvSpPr/>
          <p:nvPr/>
        </p:nvSpPr>
        <p:spPr>
          <a:xfrm>
            <a:off x="10489484" y="4969670"/>
            <a:ext cx="1371213" cy="511255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8CB2249-4A0B-426F-AE5E-37D57D47D47E}"/>
              </a:ext>
            </a:extLst>
          </p:cNvPr>
          <p:cNvSpPr/>
          <p:nvPr/>
        </p:nvSpPr>
        <p:spPr>
          <a:xfrm>
            <a:off x="7765745" y="2626231"/>
            <a:ext cx="4350008" cy="1494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/>
              <a:t>卡诺图法</a:t>
            </a:r>
            <a:endParaRPr lang="en-US" altLang="zh-CN" sz="2400" b="1" dirty="0"/>
          </a:p>
          <a:p>
            <a:pPr algn="ctr">
              <a:lnSpc>
                <a:spcPct val="130000"/>
              </a:lnSpc>
            </a:pPr>
            <a:r>
              <a:rPr lang="zh-CN" altLang="en-US" sz="2400" dirty="0"/>
              <a:t>若卡诺圈之间存在“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相切</a:t>
            </a:r>
            <a:r>
              <a:rPr lang="zh-CN" altLang="en-US" sz="2400" dirty="0"/>
              <a:t>”关系，则可能有冒险。</a:t>
            </a:r>
            <a:endParaRPr lang="en-US" altLang="zh-CN" sz="2400" dirty="0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72F226BF-61FB-41B0-856F-9A290FB324C8}"/>
              </a:ext>
            </a:extLst>
          </p:cNvPr>
          <p:cNvSpPr/>
          <p:nvPr/>
        </p:nvSpPr>
        <p:spPr>
          <a:xfrm>
            <a:off x="737129" y="1063791"/>
            <a:ext cx="127318" cy="1414866"/>
          </a:xfrm>
          <a:prstGeom prst="leftBrace">
            <a:avLst>
              <a:gd name="adj1" fmla="val 6114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26DA62-5325-49B7-BD8C-DF38164C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52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1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BB7704BA-7226-4C72-8510-45B3D783F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653" y="2393106"/>
            <a:ext cx="4075712" cy="2851844"/>
          </a:xfrm>
          <a:prstGeom prst="rect">
            <a:avLst/>
          </a:prstGeom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C25D01F-AF37-497C-BCB3-AA0A6ACE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000"/>
          </a:xfrm>
          <a:solidFill>
            <a:srgbClr val="DEEBF7"/>
          </a:solidFill>
        </p:spPr>
        <p:txBody>
          <a:bodyPr/>
          <a:lstStyle/>
          <a:p>
            <a:r>
              <a:rPr lang="zh-CN" altLang="en-US" spc="0" dirty="0"/>
              <a:t>  消除竞争冒险方法</a:t>
            </a:r>
            <a:r>
              <a:rPr lang="en-US" altLang="zh-CN" spc="0" dirty="0"/>
              <a:t>1</a:t>
            </a:r>
            <a:r>
              <a:rPr lang="zh-CN" altLang="en-US" spc="0" dirty="0"/>
              <a:t>：</a:t>
            </a:r>
            <a:r>
              <a:rPr lang="zh-CN" altLang="en-US" b="1" spc="0" dirty="0"/>
              <a:t>增加冗余项</a:t>
            </a:r>
            <a:endParaRPr lang="zh-CN" altLang="en-US" spc="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00BD72A-6BB3-4DC2-9AC1-23CA71F32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1" y="990141"/>
            <a:ext cx="5624487" cy="223317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9E511FC-190F-4D4F-A3E3-0C7E8A9944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8" y="3927854"/>
            <a:ext cx="5048331" cy="2438890"/>
          </a:xfrm>
          <a:prstGeom prst="rect">
            <a:avLst/>
          </a:prstGeom>
          <a:ln>
            <a:noFill/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8AED251-424D-44AD-9B8B-85CD2F33D4D9}"/>
              </a:ext>
            </a:extLst>
          </p:cNvPr>
          <p:cNvSpPr/>
          <p:nvPr/>
        </p:nvSpPr>
        <p:spPr>
          <a:xfrm>
            <a:off x="352928" y="6338857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/>
              <a:t>去除毛刺的电路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7FC4287-72A8-4AFC-85AC-FDD5C373A4B5}"/>
                  </a:ext>
                </a:extLst>
              </p:cNvPr>
              <p:cNvSpPr txBox="1"/>
              <p:nvPr/>
            </p:nvSpPr>
            <p:spPr>
              <a:xfrm>
                <a:off x="4021478" y="6293463"/>
                <a:ext cx="30946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altLang="zh-CN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7FC4287-72A8-4AFC-85AC-FDD5C373A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478" y="6293463"/>
                <a:ext cx="309463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A90C162-75BB-4880-AB6F-EDC6A3D9C7DC}"/>
                  </a:ext>
                </a:extLst>
              </p:cNvPr>
              <p:cNvSpPr txBox="1"/>
              <p:nvPr/>
            </p:nvSpPr>
            <p:spPr>
              <a:xfrm>
                <a:off x="4175421" y="2950377"/>
                <a:ext cx="22041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A90C162-75BB-4880-AB6F-EDC6A3D9C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421" y="2950377"/>
                <a:ext cx="220413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DB3F34-4127-4C49-8C56-82B11CC0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53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318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13ECD-5DE5-4746-A843-FBF36FDC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000"/>
          </a:xfrm>
          <a:solidFill>
            <a:srgbClr val="DEEBF7"/>
          </a:solidFill>
        </p:spPr>
        <p:txBody>
          <a:bodyPr/>
          <a:lstStyle/>
          <a:p>
            <a:pPr algn="l"/>
            <a:r>
              <a:rPr lang="zh-CN" altLang="en-US" sz="4000" spc="0" dirty="0"/>
              <a:t>    消除竞争冒险方法</a:t>
            </a:r>
            <a:r>
              <a:rPr lang="en-US" altLang="zh-CN" dirty="0"/>
              <a:t>2</a:t>
            </a:r>
            <a:r>
              <a:rPr lang="zh-CN" altLang="en-US" sz="4000" spc="0" dirty="0"/>
              <a:t>：</a:t>
            </a:r>
            <a:r>
              <a:rPr lang="zh-CN" altLang="en-US" b="1" spc="0" dirty="0"/>
              <a:t>在输出端</a:t>
            </a:r>
            <a:r>
              <a:rPr lang="zh-CN" altLang="en-US" b="1" dirty="0"/>
              <a:t>并联</a:t>
            </a:r>
            <a:r>
              <a:rPr lang="zh-CN" altLang="en-US" b="1" spc="0" dirty="0"/>
              <a:t>电容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C44AE5-68AA-4C60-820E-EF3DAF8DFF6C}"/>
              </a:ext>
            </a:extLst>
          </p:cNvPr>
          <p:cNvSpPr txBox="1"/>
          <p:nvPr/>
        </p:nvSpPr>
        <p:spPr>
          <a:xfrm>
            <a:off x="1598830" y="952728"/>
            <a:ext cx="9520555" cy="1231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/>
              <a:t>利用电容对电压变化的延迟特性，来滤掉宽度极窄的毛刺信号。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zh-CN" altLang="en-US" sz="2600" dirty="0"/>
              <a:t>但，将使得输出波形的边沿加宽，降低了电路的速度。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76ED70-D675-4A2B-9C63-8F4665C7F9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9" r="1835"/>
          <a:stretch/>
        </p:blipFill>
        <p:spPr>
          <a:xfrm>
            <a:off x="3729086" y="2518707"/>
            <a:ext cx="3520409" cy="418361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27A34B-6F0D-4599-8A61-E6BE1B16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54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3010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13ECD-5DE5-4746-A843-FBF36FDC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000"/>
          </a:xfrm>
          <a:solidFill>
            <a:srgbClr val="DEEBF7"/>
          </a:solidFill>
        </p:spPr>
        <p:txBody>
          <a:bodyPr/>
          <a:lstStyle/>
          <a:p>
            <a:r>
              <a:rPr lang="zh-CN" altLang="en-US" sz="4000" spc="0" dirty="0"/>
              <a:t>消除竞争冒险方法</a:t>
            </a:r>
            <a:r>
              <a:rPr lang="en-US" altLang="zh-CN" dirty="0"/>
              <a:t>3</a:t>
            </a:r>
            <a:r>
              <a:rPr lang="zh-CN" altLang="en-US" sz="4000" spc="0" dirty="0"/>
              <a:t>：</a:t>
            </a:r>
            <a:r>
              <a:rPr lang="zh-CN" altLang="en-US" b="1" spc="0" dirty="0"/>
              <a:t>选通脉冲法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BFCC87B-41E6-4497-9B79-9ED25CD20094}"/>
              </a:ext>
            </a:extLst>
          </p:cNvPr>
          <p:cNvGrpSpPr/>
          <p:nvPr/>
        </p:nvGrpSpPr>
        <p:grpSpPr>
          <a:xfrm>
            <a:off x="1002429" y="1836304"/>
            <a:ext cx="10515600" cy="4398774"/>
            <a:chOff x="1351473" y="1391729"/>
            <a:chExt cx="8114580" cy="2773350"/>
          </a:xfrm>
        </p:grpSpPr>
        <p:pic>
          <p:nvPicPr>
            <p:cNvPr id="6" name="Picture 7">
              <a:extLst>
                <a:ext uri="{FF2B5EF4-FFF2-40B4-BE49-F238E27FC236}">
                  <a16:creationId xmlns:a16="http://schemas.microsoft.com/office/drawing/2014/main" id="{B26C1B92-A974-4C3E-BA46-47F623C372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351473" y="1391729"/>
              <a:ext cx="8114580" cy="277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圆角矩形 7">
              <a:extLst>
                <a:ext uri="{FF2B5EF4-FFF2-40B4-BE49-F238E27FC236}">
                  <a16:creationId xmlns:a16="http://schemas.microsoft.com/office/drawing/2014/main" id="{27F99E83-18D2-4EEF-B2D4-7F2B53AC67E6}"/>
                </a:ext>
              </a:extLst>
            </p:cNvPr>
            <p:cNvSpPr/>
            <p:nvPr/>
          </p:nvSpPr>
          <p:spPr>
            <a:xfrm>
              <a:off x="8166339" y="1552835"/>
              <a:ext cx="557841" cy="2133520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  <a:ln w="381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3FD799B8-7C85-4341-B6D2-E8D12F5B80CB}"/>
              </a:ext>
            </a:extLst>
          </p:cNvPr>
          <p:cNvSpPr txBox="1"/>
          <p:nvPr/>
        </p:nvSpPr>
        <p:spPr>
          <a:xfrm>
            <a:off x="0" y="99910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不增加任何器件，利用选通脉冲，从时间上加以控制，使输出避开险象。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B171CA67-44CD-45B8-8E7E-C2F73BC60030}"/>
              </a:ext>
            </a:extLst>
          </p:cNvPr>
          <p:cNvCxnSpPr/>
          <p:nvPr/>
        </p:nvCxnSpPr>
        <p:spPr>
          <a:xfrm flipV="1">
            <a:off x="2435268" y="3423952"/>
            <a:ext cx="3126482" cy="1949260"/>
          </a:xfrm>
          <a:prstGeom prst="bentConnector3">
            <a:avLst>
              <a:gd name="adj1" fmla="val 91506"/>
            </a:avLst>
          </a:prstGeom>
          <a:ln w="7620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39F5813-5E16-4C04-863B-8517DBB6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55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4336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00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latin typeface="楷体" panose="02010609060101010101" pitchFamily="49" charset="-122"/>
                <a:ea typeface="楷体" panose="02010609060101010101" pitchFamily="49" charset="-122"/>
              </a:rPr>
              <a:t>小 结</a:t>
            </a:r>
            <a:endParaRPr lang="en-US" altLang="zh-CN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FD6E71-9C48-47B4-A563-E40A43BDCC01}"/>
              </a:ext>
            </a:extLst>
          </p:cNvPr>
          <p:cNvSpPr txBox="1"/>
          <p:nvPr/>
        </p:nvSpPr>
        <p:spPr>
          <a:xfrm>
            <a:off x="401155" y="1000289"/>
            <a:ext cx="11515542" cy="5361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组合逻辑电路</a:t>
            </a:r>
            <a:r>
              <a:rPr lang="zh-CN" altLang="en-US" sz="2400" dirty="0"/>
              <a:t>是由各种门电路组合而成的逻辑电路。</a:t>
            </a:r>
            <a:br>
              <a:rPr lang="en-US" altLang="zh-CN" sz="2400" dirty="0"/>
            </a:br>
            <a:r>
              <a:rPr lang="zh-CN" altLang="en-US" sz="2400" dirty="0"/>
              <a:t>组合电路的输出只与当时的输入状态有关，而与电路过去的输入状态无关。</a:t>
            </a:r>
            <a:endParaRPr lang="en-US" altLang="zh-CN" sz="2400" dirty="0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组合逻辑</a:t>
            </a:r>
            <a:r>
              <a:rPr lang="zh-CN" altLang="en-US" sz="2400" b="1" dirty="0"/>
              <a:t>分析</a:t>
            </a:r>
            <a:r>
              <a:rPr lang="zh-CN" altLang="en-US" sz="2400" dirty="0"/>
              <a:t>：根据给定的逻辑电路图找出输出函数与输入变量之间的逻辑关系。</a:t>
            </a:r>
            <a:endParaRPr lang="en-US" altLang="zh-CN" sz="2400" dirty="0"/>
          </a:p>
          <a:p>
            <a:pPr marL="742950" lvl="1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写出整个电路的输出函数逻辑表达式；</a:t>
            </a:r>
            <a:endParaRPr lang="en-US" altLang="zh-CN" sz="2400" dirty="0"/>
          </a:p>
          <a:p>
            <a:pPr marL="742950" lvl="1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或进一步列出真值表。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组合逻辑</a:t>
            </a:r>
            <a:r>
              <a:rPr lang="zh-CN" altLang="en-US" sz="2400" b="1" dirty="0"/>
              <a:t>设计</a:t>
            </a:r>
            <a:r>
              <a:rPr lang="zh-CN" altLang="en-US" sz="2400" dirty="0"/>
              <a:t>：根据逻辑功能的要求，得到实现该功能的最优逻辑电路。</a:t>
            </a:r>
            <a:br>
              <a:rPr lang="en-US" altLang="zh-CN" sz="2400" dirty="0"/>
            </a:b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工程上最优的逻辑设计，往往不能用一个或几个简单指标来描述，而要考虑应用的特殊要求。随着大规模集成电路的出现和成本的降低，追求最少门数将不再成为最优设计指标，而转为追求集成块数的减少。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2F4654-4922-42D7-9617-555D0733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56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17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5EC1F5C-74EC-4C7C-B61A-58811949C7FA}"/>
              </a:ext>
            </a:extLst>
          </p:cNvPr>
          <p:cNvSpPr/>
          <p:nvPr/>
        </p:nvSpPr>
        <p:spPr>
          <a:xfrm>
            <a:off x="1380450" y="1468941"/>
            <a:ext cx="3362632" cy="4312429"/>
          </a:xfrm>
          <a:prstGeom prst="roundRect">
            <a:avLst>
              <a:gd name="adj" fmla="val 9474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CDB6CF0-3ED6-498B-9618-2BECD129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分析、设计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C08359-9A7E-4C62-B1A4-A0C96688E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844" y="3406889"/>
            <a:ext cx="2671843" cy="13480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DEFCE66-AC24-47D3-A712-B036E5E5AE52}"/>
              </a:ext>
            </a:extLst>
          </p:cNvPr>
          <p:cNvSpPr txBox="1"/>
          <p:nvPr/>
        </p:nvSpPr>
        <p:spPr>
          <a:xfrm>
            <a:off x="2148694" y="1839183"/>
            <a:ext cx="1826141" cy="7200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200" b="1" dirty="0"/>
              <a:t>逻辑电路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B552F7-F776-4D58-9F00-91AAACD7E860}"/>
              </a:ext>
            </a:extLst>
          </p:cNvPr>
          <p:cNvSpPr txBox="1"/>
          <p:nvPr/>
        </p:nvSpPr>
        <p:spPr>
          <a:xfrm>
            <a:off x="8361073" y="1839183"/>
            <a:ext cx="1980000" cy="7200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200" b="1" dirty="0"/>
              <a:t>逻辑功能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B8AA5F6-D75B-4AE9-87EF-418F44480921}"/>
              </a:ext>
            </a:extLst>
          </p:cNvPr>
          <p:cNvSpPr/>
          <p:nvPr/>
        </p:nvSpPr>
        <p:spPr>
          <a:xfrm>
            <a:off x="5166980" y="3164226"/>
            <a:ext cx="1980000" cy="264774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7AB42D-3ED1-43D3-91CF-3F522E528C05}"/>
              </a:ext>
            </a:extLst>
          </p:cNvPr>
          <p:cNvSpPr txBox="1"/>
          <p:nvPr/>
        </p:nvSpPr>
        <p:spPr>
          <a:xfrm>
            <a:off x="5669375" y="2589414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4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0BC4E6B-15D8-41D8-81FD-BB4895A58AB6}"/>
              </a:ext>
            </a:extLst>
          </p:cNvPr>
          <p:cNvGrpSpPr/>
          <p:nvPr/>
        </p:nvGrpSpPr>
        <p:grpSpPr>
          <a:xfrm>
            <a:off x="5166980" y="3969489"/>
            <a:ext cx="1980000" cy="809727"/>
            <a:chOff x="5166980" y="3969489"/>
            <a:chExt cx="1980000" cy="809727"/>
          </a:xfrm>
        </p:grpSpPr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7BA7C2FD-48C2-4D9F-A0EC-0A1E1A282D6B}"/>
                </a:ext>
              </a:extLst>
            </p:cNvPr>
            <p:cNvSpPr/>
            <p:nvPr/>
          </p:nvSpPr>
          <p:spPr>
            <a:xfrm flipH="1">
              <a:off x="5166980" y="3969489"/>
              <a:ext cx="1980000" cy="264774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8A2C374-FC8F-4C48-B4E9-1127F202F2B0}"/>
                </a:ext>
              </a:extLst>
            </p:cNvPr>
            <p:cNvSpPr txBox="1"/>
            <p:nvPr/>
          </p:nvSpPr>
          <p:spPr>
            <a:xfrm>
              <a:off x="5669375" y="4194441"/>
              <a:ext cx="10823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spc="3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zh-CN" altLang="en-US" sz="24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6B9EA7A-CB4D-4ED8-939A-0C87AC68A3C5}"/>
              </a:ext>
            </a:extLst>
          </p:cNvPr>
          <p:cNvSpPr/>
          <p:nvPr/>
        </p:nvSpPr>
        <p:spPr>
          <a:xfrm>
            <a:off x="7669757" y="1468941"/>
            <a:ext cx="3362632" cy="4312429"/>
          </a:xfrm>
          <a:prstGeom prst="roundRect">
            <a:avLst>
              <a:gd name="adj" fmla="val 9474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2FE3D59-8F47-41EA-BD48-9DB89A395401}"/>
              </a:ext>
            </a:extLst>
          </p:cNvPr>
          <p:cNvSpPr txBox="1"/>
          <p:nvPr/>
        </p:nvSpPr>
        <p:spPr>
          <a:xfrm>
            <a:off x="8093655" y="2810028"/>
            <a:ext cx="2550698" cy="1712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如果下雨，则不野餐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如果草地上有蚂蚁，</a:t>
            </a:r>
            <a:br>
              <a:rPr lang="en-US" altLang="zh-CN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也不去野餐。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否则，去野餐。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0C5019C-A4DF-4454-A43D-FA789AB0DF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269" y="4678899"/>
            <a:ext cx="799556" cy="865064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C8393E0-FD67-450E-A841-24D2385A4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073" y="4694979"/>
            <a:ext cx="941281" cy="865064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554A7B-2462-45D7-BC62-61BF82DE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6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282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B86FD74-6744-4B33-B674-F3181891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8072"/>
            <a:ext cx="12192000" cy="3012471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zh-CN" altLang="en-US" sz="15000" b="1" dirty="0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分 析</a:t>
            </a:r>
            <a:endParaRPr lang="zh-CN" altLang="en-US" sz="15000" b="1" dirty="0">
              <a:solidFill>
                <a:schemeClr val="accent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2310B6-D96F-46D2-A313-BE517FE45D1D}"/>
              </a:ext>
            </a:extLst>
          </p:cNvPr>
          <p:cNvSpPr txBox="1"/>
          <p:nvPr/>
        </p:nvSpPr>
        <p:spPr>
          <a:xfrm>
            <a:off x="5675264" y="314151"/>
            <a:ext cx="699230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zh-CN" sz="80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2</a:t>
            </a:r>
            <a:endParaRPr lang="zh-CN" altLang="en-US" sz="8000" dirty="0">
              <a:solidFill>
                <a:schemeClr val="accent5">
                  <a:lumMod val="40000"/>
                  <a:lumOff val="6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69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60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zh-CN" altLang="en-US" sz="4000" spc="300" dirty="0"/>
              <a:t>组合逻辑</a:t>
            </a:r>
            <a:r>
              <a:rPr lang="zh-CN" altLang="en-US" b="1" spc="300" dirty="0"/>
              <a:t>分析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496BB3-6998-45F0-9BBB-2C26643D9E9E}"/>
              </a:ext>
            </a:extLst>
          </p:cNvPr>
          <p:cNvSpPr txBox="1"/>
          <p:nvPr/>
        </p:nvSpPr>
        <p:spPr>
          <a:xfrm>
            <a:off x="964965" y="905726"/>
            <a:ext cx="10099205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/>
              <a:t>根据已知逻辑电路图，找出组合逻辑电路的</a:t>
            </a:r>
            <a:r>
              <a:rPr lang="zh-CN" altLang="en-US" sz="2800" b="1" dirty="0">
                <a:solidFill>
                  <a:schemeClr val="accent1"/>
                </a:solidFill>
              </a:rPr>
              <a:t>输入</a:t>
            </a:r>
            <a:r>
              <a:rPr lang="zh-CN" altLang="en-US" sz="2400" b="1" dirty="0"/>
              <a:t>与</a:t>
            </a:r>
            <a:r>
              <a:rPr lang="zh-CN" altLang="en-US" sz="2800" b="1" dirty="0">
                <a:solidFill>
                  <a:schemeClr val="accent1"/>
                </a:solidFill>
              </a:rPr>
              <a:t>输出</a:t>
            </a:r>
            <a:r>
              <a:rPr lang="zh-CN" altLang="en-US" sz="2400" b="1" dirty="0"/>
              <a:t>的关系，</a:t>
            </a:r>
            <a:br>
              <a:rPr lang="en-US" altLang="zh-CN" sz="2400" b="1" dirty="0"/>
            </a:br>
            <a:r>
              <a:rPr lang="zh-CN" altLang="en-US" sz="2400" b="1" dirty="0"/>
              <a:t>确定在什么样的输入取值组合下，对应的输出为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B792C1D-3729-445C-A57B-0B3410516EA1}"/>
              </a:ext>
            </a:extLst>
          </p:cNvPr>
          <p:cNvGrpSpPr/>
          <p:nvPr/>
        </p:nvGrpSpPr>
        <p:grpSpPr>
          <a:xfrm>
            <a:off x="1144839" y="2278669"/>
            <a:ext cx="9484552" cy="4297585"/>
            <a:chOff x="1144839" y="2560468"/>
            <a:chExt cx="9484552" cy="4297585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47C318B-1126-4BE1-BE18-50F11E93B164}"/>
                </a:ext>
              </a:extLst>
            </p:cNvPr>
            <p:cNvGrpSpPr/>
            <p:nvPr/>
          </p:nvGrpSpPr>
          <p:grpSpPr>
            <a:xfrm>
              <a:off x="2870041" y="4702085"/>
              <a:ext cx="6087097" cy="2155968"/>
              <a:chOff x="2870041" y="4702085"/>
              <a:chExt cx="6087097" cy="2155968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4659578" y="5408345"/>
                <a:ext cx="2520000" cy="5040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</a:rPr>
                  <a:t>说明电路的逻辑功能</a:t>
                </a:r>
              </a:p>
            </p:txBody>
          </p:sp>
          <p:sp>
            <p:nvSpPr>
              <p:cNvPr id="17" name="圆角矩形 16"/>
              <p:cNvSpPr/>
              <p:nvPr/>
            </p:nvSpPr>
            <p:spPr>
              <a:xfrm>
                <a:off x="4665477" y="6354053"/>
                <a:ext cx="2520000" cy="5040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</a:rPr>
                  <a:t>评价、改进</a:t>
                </a:r>
              </a:p>
            </p:txBody>
          </p:sp>
          <p:cxnSp>
            <p:nvCxnSpPr>
              <p:cNvPr id="30" name="连接符: 肘形 29">
                <a:extLst>
                  <a:ext uri="{FF2B5EF4-FFF2-40B4-BE49-F238E27FC236}">
                    <a16:creationId xmlns:a16="http://schemas.microsoft.com/office/drawing/2014/main" id="{99D9EAB0-6C93-4C33-A2B9-0DE0BC55C8BF}"/>
                  </a:ext>
                </a:extLst>
              </p:cNvPr>
              <p:cNvCxnSpPr>
                <a:cxnSpLocks/>
                <a:stCxn id="9" idx="2"/>
                <a:endCxn id="11" idx="0"/>
              </p:cNvCxnSpPr>
              <p:nvPr/>
            </p:nvCxnSpPr>
            <p:spPr>
              <a:xfrm rot="16200000" flipH="1">
                <a:off x="5563572" y="5052339"/>
                <a:ext cx="706260" cy="5751"/>
              </a:xfrm>
              <a:prstGeom prst="bentConnector3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连接符: 肘形 33">
                <a:extLst>
                  <a:ext uri="{FF2B5EF4-FFF2-40B4-BE49-F238E27FC236}">
                    <a16:creationId xmlns:a16="http://schemas.microsoft.com/office/drawing/2014/main" id="{0BC6DBC0-3411-4AFB-9F98-4E640380C751}"/>
                  </a:ext>
                </a:extLst>
              </p:cNvPr>
              <p:cNvCxnSpPr>
                <a:cxnSpLocks/>
                <a:stCxn id="20" idx="2"/>
                <a:endCxn id="11" idx="0"/>
              </p:cNvCxnSpPr>
              <p:nvPr/>
            </p:nvCxnSpPr>
            <p:spPr>
              <a:xfrm rot="16200000" flipH="1">
                <a:off x="4041907" y="3530673"/>
                <a:ext cx="705805" cy="3049538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连接符: 肘形 36">
                <a:extLst>
                  <a:ext uri="{FF2B5EF4-FFF2-40B4-BE49-F238E27FC236}">
                    <a16:creationId xmlns:a16="http://schemas.microsoft.com/office/drawing/2014/main" id="{5E9C0515-6449-4991-81D1-74CC068127FA}"/>
                  </a:ext>
                </a:extLst>
              </p:cNvPr>
              <p:cNvCxnSpPr>
                <a:cxnSpLocks/>
                <a:stCxn id="10" idx="2"/>
                <a:endCxn id="11" idx="0"/>
              </p:cNvCxnSpPr>
              <p:nvPr/>
            </p:nvCxnSpPr>
            <p:spPr>
              <a:xfrm rot="5400000">
                <a:off x="7085228" y="3536435"/>
                <a:ext cx="706260" cy="3037560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连接符: 肘形 39">
                <a:extLst>
                  <a:ext uri="{FF2B5EF4-FFF2-40B4-BE49-F238E27FC236}">
                    <a16:creationId xmlns:a16="http://schemas.microsoft.com/office/drawing/2014/main" id="{635A41D2-54AD-4C44-8693-E71C45F9D4B6}"/>
                  </a:ext>
                </a:extLst>
              </p:cNvPr>
              <p:cNvCxnSpPr>
                <a:cxnSpLocks/>
                <a:stCxn id="11" idx="2"/>
                <a:endCxn id="17" idx="0"/>
              </p:cNvCxnSpPr>
              <p:nvPr/>
            </p:nvCxnSpPr>
            <p:spPr>
              <a:xfrm rot="16200000" flipH="1">
                <a:off x="5701673" y="6130249"/>
                <a:ext cx="441708" cy="5899"/>
              </a:xfrm>
              <a:prstGeom prst="bentConnector3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EBEC8F3-FBD3-46C5-899A-D9705B7CEC5A}"/>
                </a:ext>
              </a:extLst>
            </p:cNvPr>
            <p:cNvGrpSpPr/>
            <p:nvPr/>
          </p:nvGrpSpPr>
          <p:grpSpPr>
            <a:xfrm>
              <a:off x="1144839" y="2560468"/>
              <a:ext cx="6035937" cy="2142072"/>
              <a:chOff x="1144839" y="2560468"/>
              <a:chExt cx="6035937" cy="2142072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4648076" y="2560468"/>
                <a:ext cx="2532700" cy="5040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</a:rPr>
                  <a:t>阅读电路图</a:t>
                </a:r>
              </a:p>
            </p:txBody>
          </p:sp>
          <p:sp>
            <p:nvSpPr>
              <p:cNvPr id="20" name="圆角矩形 9">
                <a:extLst>
                  <a:ext uri="{FF2B5EF4-FFF2-40B4-BE49-F238E27FC236}">
                    <a16:creationId xmlns:a16="http://schemas.microsoft.com/office/drawing/2014/main" id="{5933FBF1-3F42-40C7-984E-B233E57AAF34}"/>
                  </a:ext>
                </a:extLst>
              </p:cNvPr>
              <p:cNvSpPr/>
              <p:nvPr/>
            </p:nvSpPr>
            <p:spPr>
              <a:xfrm>
                <a:off x="1610040" y="4198540"/>
                <a:ext cx="2520000" cy="5040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</a:rPr>
                  <a:t>逐级电平推导法</a:t>
                </a:r>
              </a:p>
            </p:txBody>
          </p:sp>
          <p:cxnSp>
            <p:nvCxnSpPr>
              <p:cNvPr id="27" name="连接符: 肘形 26">
                <a:extLst>
                  <a:ext uri="{FF2B5EF4-FFF2-40B4-BE49-F238E27FC236}">
                    <a16:creationId xmlns:a16="http://schemas.microsoft.com/office/drawing/2014/main" id="{B1975D50-B1D6-4F31-AF4D-ED7BCD2EB784}"/>
                  </a:ext>
                </a:extLst>
              </p:cNvPr>
              <p:cNvCxnSpPr>
                <a:cxnSpLocks/>
                <a:stCxn id="7" idx="2"/>
                <a:endCxn id="20" idx="0"/>
              </p:cNvCxnSpPr>
              <p:nvPr/>
            </p:nvCxnSpPr>
            <p:spPr>
              <a:xfrm rot="5400000">
                <a:off x="3825197" y="2109311"/>
                <a:ext cx="1134072" cy="3044386"/>
              </a:xfrm>
              <a:prstGeom prst="bentConnector3">
                <a:avLst>
                  <a:gd name="adj1" fmla="val 24645"/>
                </a:avLst>
              </a:prstGeom>
              <a:ln w="571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A19EF7B-8E39-466C-849D-E138A5F2EF14}"/>
                  </a:ext>
                </a:extLst>
              </p:cNvPr>
              <p:cNvSpPr txBox="1"/>
              <p:nvPr/>
            </p:nvSpPr>
            <p:spPr>
              <a:xfrm>
                <a:off x="1144839" y="3290485"/>
                <a:ext cx="1672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①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简单电路</a:t>
                </a:r>
                <a:endPara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2F8C8C3-CF27-4F73-B6A8-A6956AC7028E}"/>
                </a:ext>
              </a:extLst>
            </p:cNvPr>
            <p:cNvGrpSpPr/>
            <p:nvPr/>
          </p:nvGrpSpPr>
          <p:grpSpPr>
            <a:xfrm>
              <a:off x="4653827" y="3064468"/>
              <a:ext cx="2520000" cy="1637617"/>
              <a:chOff x="4653827" y="3064468"/>
              <a:chExt cx="2520000" cy="1637617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4653827" y="4198085"/>
                <a:ext cx="2520000" cy="5040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</a:rPr>
                  <a:t>逻辑表达式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/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 波形图</a:t>
                </a:r>
              </a:p>
            </p:txBody>
          </p:sp>
          <p:cxnSp>
            <p:nvCxnSpPr>
              <p:cNvPr id="16" name="连接符: 肘形 15">
                <a:extLst>
                  <a:ext uri="{FF2B5EF4-FFF2-40B4-BE49-F238E27FC236}">
                    <a16:creationId xmlns:a16="http://schemas.microsoft.com/office/drawing/2014/main" id="{23DB4362-9FE7-4223-BDAC-798CE3621915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 rot="5400000">
                <a:off x="5347319" y="3630977"/>
                <a:ext cx="1133617" cy="599"/>
              </a:xfrm>
              <a:prstGeom prst="bentConnector3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CF35955-4603-4842-AF79-7E5C61364B13}"/>
                  </a:ext>
                </a:extLst>
              </p:cNvPr>
              <p:cNvSpPr txBox="1"/>
              <p:nvPr/>
            </p:nvSpPr>
            <p:spPr>
              <a:xfrm>
                <a:off x="4905809" y="3347995"/>
                <a:ext cx="18101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②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复杂 电路</a:t>
                </a:r>
                <a:endPara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753E832-5958-4B69-AC95-774D842B4DC7}"/>
                </a:ext>
              </a:extLst>
            </p:cNvPr>
            <p:cNvGrpSpPr/>
            <p:nvPr/>
          </p:nvGrpSpPr>
          <p:grpSpPr>
            <a:xfrm>
              <a:off x="5914427" y="3064467"/>
              <a:ext cx="4714964" cy="1637618"/>
              <a:chOff x="5914427" y="3064467"/>
              <a:chExt cx="4714964" cy="1637618"/>
            </a:xfrm>
          </p:grpSpPr>
          <p:sp>
            <p:nvSpPr>
              <p:cNvPr id="10" name="圆角矩形 9"/>
              <p:cNvSpPr/>
              <p:nvPr/>
            </p:nvSpPr>
            <p:spPr>
              <a:xfrm>
                <a:off x="7697138" y="4198085"/>
                <a:ext cx="2520000" cy="5040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</a:rPr>
                  <a:t>写出逻辑真值表</a:t>
                </a:r>
              </a:p>
            </p:txBody>
          </p:sp>
          <p:cxnSp>
            <p:nvCxnSpPr>
              <p:cNvPr id="24" name="连接符: 肘形 23">
                <a:extLst>
                  <a:ext uri="{FF2B5EF4-FFF2-40B4-BE49-F238E27FC236}">
                    <a16:creationId xmlns:a16="http://schemas.microsoft.com/office/drawing/2014/main" id="{09A53606-6F8D-4C40-9D57-A734AE5B9491}"/>
                  </a:ext>
                </a:extLst>
              </p:cNvPr>
              <p:cNvCxnSpPr>
                <a:cxnSpLocks/>
                <a:stCxn id="7" idx="2"/>
                <a:endCxn id="10" idx="0"/>
              </p:cNvCxnSpPr>
              <p:nvPr/>
            </p:nvCxnSpPr>
            <p:spPr>
              <a:xfrm rot="16200000" flipH="1">
                <a:off x="6868974" y="2109920"/>
                <a:ext cx="1133617" cy="3042712"/>
              </a:xfrm>
              <a:prstGeom prst="bentConnector3">
                <a:avLst>
                  <a:gd name="adj1" fmla="val 24127"/>
                </a:avLst>
              </a:prstGeom>
              <a:ln w="571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1906795-BE44-45DA-9706-1021510098D7}"/>
                  </a:ext>
                </a:extLst>
              </p:cNvPr>
              <p:cNvSpPr txBox="1"/>
              <p:nvPr/>
            </p:nvSpPr>
            <p:spPr>
              <a:xfrm>
                <a:off x="8957138" y="3253588"/>
                <a:ext cx="1672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③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迫不得已</a:t>
                </a:r>
                <a:endPara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6FE8B9-E1DF-40A7-B0B2-3998ED63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8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82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0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① 逐级电平推导法</a:t>
            </a: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5" t="25143" r="3646" b="10650"/>
          <a:stretch/>
        </p:blipFill>
        <p:spPr bwMode="auto">
          <a:xfrm>
            <a:off x="526652" y="3140755"/>
            <a:ext cx="4135192" cy="169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D496A43-E469-422A-B594-711602B1BDD4}"/>
              </a:ext>
            </a:extLst>
          </p:cNvPr>
          <p:cNvSpPr txBox="1"/>
          <p:nvPr/>
        </p:nvSpPr>
        <p:spPr>
          <a:xfrm>
            <a:off x="526652" y="1073145"/>
            <a:ext cx="115403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solidFill>
                  <a:schemeClr val="accent1"/>
                </a:solidFill>
              </a:rPr>
              <a:t>方法</a:t>
            </a:r>
            <a:r>
              <a:rPr lang="zh-CN" altLang="en-US" sz="2600" dirty="0"/>
              <a:t>：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先假设输出逻辑为</a:t>
            </a:r>
            <a:r>
              <a:rPr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，然后逐级向前推导，直到确定输入的逻辑值。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281F02-4803-4456-9075-9A8B6867FEE8}"/>
              </a:ext>
            </a:extLst>
          </p:cNvPr>
          <p:cNvSpPr txBox="1"/>
          <p:nvPr/>
        </p:nvSpPr>
        <p:spPr>
          <a:xfrm>
            <a:off x="467110" y="2089483"/>
            <a:ext cx="4039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1】</a:t>
            </a:r>
            <a:r>
              <a:rPr lang="zh-CN" altLang="en-US" sz="2400" dirty="0"/>
              <a:t>分析下图的逻辑电路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A0D62C0-069F-451E-9D4B-9818B7190202}"/>
              </a:ext>
            </a:extLst>
          </p:cNvPr>
          <p:cNvGrpSpPr/>
          <p:nvPr/>
        </p:nvGrpSpPr>
        <p:grpSpPr>
          <a:xfrm>
            <a:off x="1432135" y="2080819"/>
            <a:ext cx="10560063" cy="4222302"/>
            <a:chOff x="1432135" y="2080819"/>
            <a:chExt cx="10560063" cy="4222302"/>
          </a:xfrm>
        </p:grpSpPr>
        <p:pic>
          <p:nvPicPr>
            <p:cNvPr id="8" name="Picture 8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65" b="37522"/>
            <a:stretch/>
          </p:blipFill>
          <p:spPr bwMode="auto">
            <a:xfrm>
              <a:off x="1432135" y="5310879"/>
              <a:ext cx="2006930" cy="992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7B8A7C9-B81F-4EFD-AD9E-84BD5981161E}"/>
                </a:ext>
              </a:extLst>
            </p:cNvPr>
            <p:cNvGrpSpPr/>
            <p:nvPr/>
          </p:nvGrpSpPr>
          <p:grpSpPr>
            <a:xfrm>
              <a:off x="5058922" y="2080819"/>
              <a:ext cx="5166510" cy="461665"/>
              <a:chOff x="5058922" y="2023309"/>
              <a:chExt cx="5166510" cy="461665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36E7B9C-E897-4874-93D7-7469BA8D228F}"/>
                  </a:ext>
                </a:extLst>
              </p:cNvPr>
              <p:cNvSpPr txBox="1"/>
              <p:nvPr/>
            </p:nvSpPr>
            <p:spPr>
              <a:xfrm>
                <a:off x="5058922" y="2023309"/>
                <a:ext cx="1107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解</a:t>
                </a: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</a:rPr>
                  <a:t>】</a:t>
                </a:r>
                <a:endParaRPr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8F1121BF-7687-4CDE-9CB1-1B4667FC2E77}"/>
                      </a:ext>
                    </a:extLst>
                  </p:cNvPr>
                  <p:cNvSpPr txBox="1"/>
                  <p:nvPr/>
                </p:nvSpPr>
                <p:spPr>
                  <a:xfrm>
                    <a:off x="5996326" y="2023309"/>
                    <a:ext cx="422910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400" dirty="0"/>
                      <a:t>由</a:t>
                    </a:r>
                    <a14:m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a14:m>
                    <a:r>
                      <a:rPr lang="zh-CN" altLang="en-US" sz="2400" dirty="0"/>
                      <a:t>，知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a14:m>
                    <a:r>
                      <a:rPr lang="zh-CN" altLang="en-US" sz="2400" dirty="0"/>
                      <a:t> 或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a14:m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8F1121BF-7687-4CDE-9CB1-1B4667FC2E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6326" y="2023309"/>
                    <a:ext cx="4229106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09" t="-9211" b="-302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E9C62E07-593A-417A-A6C6-740A2A3AA6A6}"/>
                    </a:ext>
                  </a:extLst>
                </p:cNvPr>
                <p:cNvSpPr txBox="1"/>
                <p:nvPr/>
              </p:nvSpPr>
              <p:spPr>
                <a:xfrm>
                  <a:off x="7468568" y="2765462"/>
                  <a:ext cx="408778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/>
                    <a:t>由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zh-CN" altLang="en-US" sz="2400" dirty="0"/>
                    <a:t>，知 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zh-CN" altLang="en-US" sz="2400" dirty="0"/>
                    <a:t> 且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E9C62E07-593A-417A-A6C6-740A2A3AA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568" y="2765462"/>
                  <a:ext cx="4087786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235" t="-9333" b="-3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30CC53EA-8E24-42CA-82F4-6128E79DA63E}"/>
                    </a:ext>
                  </a:extLst>
                </p:cNvPr>
                <p:cNvSpPr txBox="1"/>
                <p:nvPr/>
              </p:nvSpPr>
              <p:spPr>
                <a:xfrm>
                  <a:off x="7468568" y="3450105"/>
                  <a:ext cx="4117602" cy="4624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/>
                    <a:t>由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zh-CN" altLang="en-US" sz="2400" dirty="0"/>
                    <a:t>，知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zh-CN" altLang="en-US" sz="2400" dirty="0"/>
                    <a:t> 且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30CC53EA-8E24-42CA-82F4-6128E79DA6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568" y="3450105"/>
                  <a:ext cx="4117602" cy="462434"/>
                </a:xfrm>
                <a:prstGeom prst="rect">
                  <a:avLst/>
                </a:prstGeom>
                <a:blipFill>
                  <a:blip r:embed="rId6"/>
                  <a:stretch>
                    <a:fillRect l="-2219" t="-9211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28AC46B-8A8C-4396-B687-462461D77AE3}"/>
                    </a:ext>
                  </a:extLst>
                </p:cNvPr>
                <p:cNvSpPr txBox="1"/>
                <p:nvPr/>
              </p:nvSpPr>
              <p:spPr>
                <a:xfrm>
                  <a:off x="5996326" y="4135517"/>
                  <a:ext cx="59958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/>
                    <a:t>由此可知：</a:t>
                  </a:r>
                  <a:r>
                    <a:rPr lang="zh-CN" altLang="en-US" sz="2400" b="1" dirty="0"/>
                    <a:t>当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zh-CN" altLang="en-US" sz="2400" b="1" dirty="0"/>
                    <a:t>、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a14:m>
                  <a:r>
                    <a:rPr lang="zh-CN" altLang="en-US" sz="2400" b="1" dirty="0"/>
                    <a:t>都为</a:t>
                  </a:r>
                  <a:r>
                    <a:rPr lang="en-US" altLang="zh-CN" sz="2400" b="1" dirty="0"/>
                    <a:t>1</a:t>
                  </a:r>
                  <a:r>
                    <a:rPr lang="zh-CN" altLang="en-US" sz="2400" b="1" dirty="0"/>
                    <a:t>或</a:t>
                  </a:r>
                  <a:r>
                    <a:rPr lang="en-US" altLang="zh-CN" sz="2400" b="1" dirty="0"/>
                    <a:t>0</a:t>
                  </a:r>
                  <a:r>
                    <a:rPr lang="zh-CN" altLang="en-US" sz="2400" b="1" dirty="0"/>
                    <a:t>时，输出</a:t>
                  </a:r>
                  <a14:m>
                    <m:oMath xmlns:m="http://schemas.openxmlformats.org/officeDocument/2006/math"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28AC46B-8A8C-4396-B687-462461D77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26" y="4135517"/>
                  <a:ext cx="5995872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628" t="-9211" r="-102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685D9F7-315A-44CE-9325-2D109C210B09}"/>
                    </a:ext>
                  </a:extLst>
                </p:cNvPr>
                <p:cNvSpPr txBox="1"/>
                <p:nvPr/>
              </p:nvSpPr>
              <p:spPr>
                <a:xfrm>
                  <a:off x="5996326" y="4820160"/>
                  <a:ext cx="582569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/>
                    <a:t>故，这是判断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zh-CN" altLang="en-US" sz="2400" dirty="0"/>
                    <a:t>、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r>
                    <a:rPr lang="zh-CN" altLang="en-US" sz="2400" dirty="0"/>
                    <a:t>是否相等的逻辑电路。</a:t>
                  </a: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685D9F7-315A-44CE-9325-2D109C210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26" y="4820160"/>
                  <a:ext cx="5825697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675" t="-9333" r="-628" b="-3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DC18A1F-1CE9-4103-B279-ABC16DBEFED6}"/>
                </a:ext>
              </a:extLst>
            </p:cNvPr>
            <p:cNvSpPr txBox="1"/>
            <p:nvPr/>
          </p:nvSpPr>
          <p:spPr>
            <a:xfrm>
              <a:off x="6036589" y="5559453"/>
              <a:ext cx="5109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可以进一步改进：只用一个</a:t>
              </a:r>
              <a:r>
                <a:rPr lang="zh-CN" altLang="en-US" sz="2400" b="1" dirty="0"/>
                <a:t>同或门</a:t>
              </a:r>
              <a:r>
                <a:rPr lang="zh-CN" altLang="en-US" sz="2400" dirty="0"/>
                <a:t>。</a:t>
              </a:r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802EB9-D7B8-4C84-8CB4-0EF4451B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DF0B-D505-483A-BDA3-D5167758AEB4}" type="slidenum">
              <a:rPr lang="zh-CN" altLang="en-US" sz="1400" b="1" smtClean="0"/>
              <a:pPr/>
              <a:t>9</a:t>
            </a:fld>
            <a:r>
              <a:rPr lang="zh-CN" altLang="en-US"/>
              <a:t> </a:t>
            </a:r>
            <a:r>
              <a:rPr lang="en-US" altLang="zh-CN"/>
              <a:t>/ 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3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7536</TotalTime>
  <Words>5086</Words>
  <Application>Microsoft Office PowerPoint</Application>
  <PresentationFormat>宽屏</PresentationFormat>
  <Paragraphs>2136</Paragraphs>
  <Slides>56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3" baseType="lpstr">
      <vt:lpstr>等线</vt:lpstr>
      <vt:lpstr>等线 Light</vt:lpstr>
      <vt:lpstr>Helvetica Neue</vt:lpstr>
      <vt:lpstr>楷体</vt:lpstr>
      <vt:lpstr>微软雅黑</vt:lpstr>
      <vt:lpstr>宋体</vt:lpstr>
      <vt:lpstr>Arial</vt:lpstr>
      <vt:lpstr>Arial Narrow</vt:lpstr>
      <vt:lpstr>Arial Rounded MT Bold</vt:lpstr>
      <vt:lpstr>Calibri</vt:lpstr>
      <vt:lpstr>Cambria Math</vt:lpstr>
      <vt:lpstr>Georgia</vt:lpstr>
      <vt:lpstr>Impact</vt:lpstr>
      <vt:lpstr>Tahoma</vt:lpstr>
      <vt:lpstr>Times New Roman</vt:lpstr>
      <vt:lpstr>Verdana</vt:lpstr>
      <vt:lpstr>Office 主题​​</vt:lpstr>
      <vt:lpstr>4.  组合逻辑电路分析、设计</vt:lpstr>
      <vt:lpstr>简 介</vt:lpstr>
      <vt:lpstr>数字逻辑电路</vt:lpstr>
      <vt:lpstr>组合逻辑电路、时序逻辑电路</vt:lpstr>
      <vt:lpstr>PowerPoint 演示文稿</vt:lpstr>
      <vt:lpstr>分析、设计</vt:lpstr>
      <vt:lpstr>分 析</vt:lpstr>
      <vt:lpstr>组合逻辑分析</vt:lpstr>
      <vt:lpstr>① 逐级电平推导法</vt:lpstr>
      <vt:lpstr>② 写出布尔表达式法</vt:lpstr>
      <vt:lpstr>② 数字波形图分析法</vt:lpstr>
      <vt:lpstr>③ 真值表分析法</vt:lpstr>
      <vt:lpstr>分析步骤</vt:lpstr>
      <vt:lpstr>【例5】分析电路</vt:lpstr>
      <vt:lpstr>【练习1】分析电路</vt:lpstr>
      <vt:lpstr>练习2：根据电路图判断功能</vt:lpstr>
      <vt:lpstr>练习2：根据电路图判断功能 (答案)</vt:lpstr>
      <vt:lpstr>设 计</vt:lpstr>
      <vt:lpstr>组合逻辑设计</vt:lpstr>
      <vt:lpstr>设计步骤</vt:lpstr>
      <vt:lpstr>【例6】设计一个多数表决电路，以判断A、B、C三人中是否多数赞成</vt:lpstr>
      <vt:lpstr>【例7】已知X=x_1 x_2、Y=y_1 y_2是两个正整数，写出X&gt;Y的逻辑表达式</vt:lpstr>
      <vt:lpstr>【例8】试写出允许发出滑跑信号的逻辑表达式。</vt:lpstr>
      <vt:lpstr>PowerPoint 演示文稿</vt:lpstr>
      <vt:lpstr>【例10】用与非门设计一个判别电路， 判别8421BCD码十进制的值≥5</vt:lpstr>
      <vt:lpstr>【例11】码变换</vt:lpstr>
      <vt:lpstr>【例11】码变换 化简</vt:lpstr>
      <vt:lpstr>【例11】码变换 电路图</vt:lpstr>
      <vt:lpstr>练习3：用4位二进制加法器实现BCD码 转换为 余3码</vt:lpstr>
      <vt:lpstr>练习4：四位二进制8421码 转 格雷码</vt:lpstr>
      <vt:lpstr>练习5：设计一个监视交通信号灯工作状态的逻辑电路</vt:lpstr>
      <vt:lpstr>练习5：设计一个监视交通信号灯工作状态的逻辑电路</vt:lpstr>
      <vt:lpstr>分层设计 Hierarchical design</vt:lpstr>
      <vt:lpstr>【例12】设计一个4位相等比较器</vt:lpstr>
      <vt:lpstr>【例13】闰年(1582~9999)计算器</vt:lpstr>
      <vt:lpstr>【例13】闰年(1582~9999)计算器</vt:lpstr>
      <vt:lpstr>【例13】闰年(1582~9999)计算器</vt:lpstr>
      <vt:lpstr>【例14】 1位十进制加法器</vt:lpstr>
      <vt:lpstr>【例14】 1位十进制加法器</vt:lpstr>
      <vt:lpstr>【例14】</vt:lpstr>
      <vt:lpstr>【例14】</vt:lpstr>
      <vt:lpstr>【例14】</vt:lpstr>
      <vt:lpstr>【例14】逻辑图</vt:lpstr>
      <vt:lpstr>竞 争、冒 险</vt:lpstr>
      <vt:lpstr>竞争、冒险 实例</vt:lpstr>
      <vt:lpstr>延 迟</vt:lpstr>
      <vt:lpstr>传播延迟 t_pd、最小延迟 t_cd</vt:lpstr>
      <vt:lpstr>关键路径 、最短路径</vt:lpstr>
      <vt:lpstr>【例2.15】延迟计算</vt:lpstr>
      <vt:lpstr>【例2.16】三种复用器的时序 控制关键路径、数据关键路径</vt:lpstr>
      <vt:lpstr>毛刺 (glitch) 、冒险 (hazard)</vt:lpstr>
      <vt:lpstr>冒险的判断：代数法、卡诺图法</vt:lpstr>
      <vt:lpstr>  消除竞争冒险方法1：增加冗余项</vt:lpstr>
      <vt:lpstr>    消除竞争冒险方法2：在输出端并联电容</vt:lpstr>
      <vt:lpstr>消除竞争冒险方法3：选通脉冲法</vt:lpstr>
      <vt:lpstr>小 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组合逻辑设计 3</dc:title>
  <dc:creator>xgsun98@qq.com</dc:creator>
  <cp:lastModifiedBy>Sean Sun</cp:lastModifiedBy>
  <cp:revision>325</cp:revision>
  <dcterms:created xsi:type="dcterms:W3CDTF">2019-09-27T22:58:20Z</dcterms:created>
  <dcterms:modified xsi:type="dcterms:W3CDTF">2024-09-22T14:55:26Z</dcterms:modified>
</cp:coreProperties>
</file>