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29" r:id="rId2"/>
    <p:sldId id="534" r:id="rId3"/>
    <p:sldId id="531" r:id="rId4"/>
    <p:sldId id="528" r:id="rId5"/>
    <p:sldId id="515" r:id="rId6"/>
    <p:sldId id="537" r:id="rId7"/>
    <p:sldId id="507" r:id="rId8"/>
    <p:sldId id="514" r:id="rId9"/>
    <p:sldId id="535" r:id="rId10"/>
    <p:sldId id="518" r:id="rId11"/>
    <p:sldId id="520" r:id="rId12"/>
    <p:sldId id="522" r:id="rId13"/>
    <p:sldId id="523" r:id="rId14"/>
    <p:sldId id="524" r:id="rId15"/>
    <p:sldId id="526" r:id="rId16"/>
    <p:sldId id="527" r:id="rId17"/>
    <p:sldId id="539" r:id="rId18"/>
    <p:sldId id="511" r:id="rId19"/>
    <p:sldId id="508" r:id="rId20"/>
    <p:sldId id="53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93661" autoAdjust="0"/>
  </p:normalViewPr>
  <p:slideViewPr>
    <p:cSldViewPr snapToGrid="0">
      <p:cViewPr varScale="1">
        <p:scale>
          <a:sx n="102" d="100"/>
          <a:sy n="102" d="100"/>
        </p:scale>
        <p:origin x="69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2A658-3AB3-40D8-9B0F-8A9FA37C5C0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3752A-5423-46A9-A3D5-FE3A669AD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8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9DEA-B966-473A-A6F6-438E25CF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AF92096C-5775-4EBF-A1CD-EAC2A1016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1FEAB841-1DE3-4560-82AC-A9402C1C1B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DD24F4-12E8-4CA4-9400-7CF9210027A4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m2013\Desktop\孙晓光.png">
            <a:extLst>
              <a:ext uri="{FF2B5EF4-FFF2-40B4-BE49-F238E27FC236}">
                <a16:creationId xmlns:a16="http://schemas.microsoft.com/office/drawing/2014/main" id="{567AE471-B9B8-438E-BBB5-A6C54BA430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45B02-9C74-44AD-9377-81A1B891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037BC-97F2-466A-AF3D-7601F14F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‹#›</a:t>
            </a:fld>
            <a:r>
              <a:rPr lang="zh-CN" altLang="en-US" dirty="0"/>
              <a:t>  </a:t>
            </a:r>
            <a:r>
              <a:rPr lang="en-US" altLang="zh-CN" dirty="0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72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80E0D1-79B7-4DE3-8C61-F385F18D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203A5-9344-448A-9E73-BA0EC4B7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5FAB-9A1C-41D7-963A-FE995D901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DF0B-D505-483A-BDA3-D5167758A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058B4B-C109-4AD8-A616-7797F1E7F230}"/>
              </a:ext>
            </a:extLst>
          </p:cNvPr>
          <p:cNvSpPr/>
          <p:nvPr/>
        </p:nvSpPr>
        <p:spPr>
          <a:xfrm>
            <a:off x="7354449" y="60145"/>
            <a:ext cx="48564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数字逻辑 </a:t>
            </a:r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部件设计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7AB5CAE-407D-48B3-A6FA-89E0D40A8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61260"/>
            <a:ext cx="12192000" cy="1067740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习题课</a:t>
            </a:r>
            <a:endParaRPr kumimoji="1" lang="en-US" altLang="zh-CN" sz="440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4B179F-B72E-43E9-A379-4B460D1C96C6}"/>
              </a:ext>
            </a:extLst>
          </p:cNvPr>
          <p:cNvSpPr txBox="1"/>
          <p:nvPr/>
        </p:nvSpPr>
        <p:spPr>
          <a:xfrm>
            <a:off x="8638524" y="6169532"/>
            <a:ext cx="1346042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2023-10-22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【5】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用卡诺图化简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44721"/>
              </p:ext>
            </p:extLst>
          </p:nvPr>
        </p:nvGraphicFramePr>
        <p:xfrm>
          <a:off x="720434" y="1367017"/>
          <a:ext cx="3871233" cy="52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r:id="rId3" imgW="1803400" imgH="241300" progId="Equation.3">
                  <p:embed/>
                </p:oleObj>
              </mc:Choice>
              <mc:Fallback>
                <p:oleObj r:id="rId3" imgW="18034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34" y="1367017"/>
                        <a:ext cx="3871233" cy="520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45823"/>
              </p:ext>
            </p:extLst>
          </p:nvPr>
        </p:nvGraphicFramePr>
        <p:xfrm>
          <a:off x="6154132" y="1389185"/>
          <a:ext cx="5539104" cy="4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r:id="rId5" imgW="2489200" imgH="215900" progId="Equation.3">
                  <p:embed/>
                </p:oleObj>
              </mc:Choice>
              <mc:Fallback>
                <p:oleObj r:id="rId5" imgW="2489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132" y="1389185"/>
                        <a:ext cx="5539104" cy="476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27991" y="13966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①</a:t>
            </a:r>
          </a:p>
        </p:txBody>
      </p:sp>
      <p:sp>
        <p:nvSpPr>
          <p:cNvPr id="27" name="矩形 26"/>
          <p:cNvSpPr/>
          <p:nvPr/>
        </p:nvSpPr>
        <p:spPr>
          <a:xfrm>
            <a:off x="5650662" y="139665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6216C-6CDC-4A0D-B62F-AAAF7999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10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【5】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用卡诺图化简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974" y="1432161"/>
            <a:ext cx="5026429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F(A,B,C,D)=</a:t>
            </a:r>
            <a:r>
              <a:rPr lang="zh-CN" altLang="zh-CN" sz="2400" i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∑</a:t>
            </a:r>
            <a: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m(0,1,2,5,6,7,8,9,13,14)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181000" y="14321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③</a:t>
            </a:r>
          </a:p>
        </p:txBody>
      </p:sp>
      <p:sp>
        <p:nvSpPr>
          <p:cNvPr id="31" name="矩形 30"/>
          <p:cNvSpPr/>
          <p:nvPr/>
        </p:nvSpPr>
        <p:spPr>
          <a:xfrm>
            <a:off x="6703719" y="143215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④</a:t>
            </a:r>
          </a:p>
        </p:txBody>
      </p:sp>
      <p:sp>
        <p:nvSpPr>
          <p:cNvPr id="9" name="矩形 8"/>
          <p:cNvSpPr/>
          <p:nvPr/>
        </p:nvSpPr>
        <p:spPr>
          <a:xfrm>
            <a:off x="7237614" y="1367526"/>
            <a:ext cx="441206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F(A,B,C,D)=</a:t>
            </a:r>
            <a:r>
              <a:rPr lang="zh-CN" altLang="zh-CN" sz="2400" i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∑</a:t>
            </a:r>
            <a: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m(0, 13, 14, 15) + </a:t>
            </a:r>
            <a:b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pt-B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zh-CN" altLang="zh-CN" sz="2400" i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400" i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pt-BR" altLang="zh-CN" sz="2400" i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(1,2,3,9,10,11)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062BA-7ACD-46FE-B357-92A8D57F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11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【6】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实现函数，并画出逻辑图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19888"/>
              </p:ext>
            </p:extLst>
          </p:nvPr>
        </p:nvGraphicFramePr>
        <p:xfrm>
          <a:off x="1224742" y="1518457"/>
          <a:ext cx="2490899" cy="48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r:id="rId3" imgW="1091726" imgH="215806" progId="Equation.3">
                  <p:embed/>
                </p:oleObj>
              </mc:Choice>
              <mc:Fallback>
                <p:oleObj r:id="rId3" imgW="1091726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42" y="1518457"/>
                        <a:ext cx="2490899" cy="489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2C10C-31B8-4231-981C-A4E9EEA7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12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7FE7337-5C1A-4F42-B15B-492ED13C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36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【6】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实现函数，并画出逻辑图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F606B3-1D66-47A6-850C-74A4CB79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13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73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998"/>
                <a:ext cx="12192000" cy="900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4000" b="1" dirty="0">
                    <a:solidFill>
                      <a:schemeClr val="bg1">
                        <a:lumMod val="50000"/>
                      </a:schemeClr>
                    </a:solidFill>
                  </a:rPr>
                  <a:t>【7】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的波形图</a:t>
                </a:r>
                <a:endParaRPr lang="zh-CN" altLang="en-US" sz="3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998"/>
                <a:ext cx="12192000" cy="900000"/>
              </a:xfrm>
              <a:blipFill>
                <a:blip r:embed="rId3"/>
                <a:stretch>
                  <a:fillRect t="-2041" b="-21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13501"/>
              </p:ext>
            </p:extLst>
          </p:nvPr>
        </p:nvGraphicFramePr>
        <p:xfrm>
          <a:off x="1313411" y="1490748"/>
          <a:ext cx="3406852" cy="62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r:id="rId4" imgW="1447172" imgH="266584" progId="Equation.3">
                  <p:embed/>
                </p:oleObj>
              </mc:Choice>
              <mc:Fallback>
                <p:oleObj r:id="rId4" imgW="1447172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411" y="1490748"/>
                        <a:ext cx="3406852" cy="627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88600"/>
              </p:ext>
            </p:extLst>
          </p:nvPr>
        </p:nvGraphicFramePr>
        <p:xfrm>
          <a:off x="6289964" y="1552384"/>
          <a:ext cx="1849115" cy="50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r:id="rId6" imgW="787058" imgH="215806" progId="Equation.3">
                  <p:embed/>
                </p:oleObj>
              </mc:Choice>
              <mc:Fallback>
                <p:oleObj r:id="rId6" imgW="787058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964" y="1552384"/>
                        <a:ext cx="1849115" cy="504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画布 9"/>
          <p:cNvGrpSpPr/>
          <p:nvPr/>
        </p:nvGrpSpPr>
        <p:grpSpPr>
          <a:xfrm>
            <a:off x="2194561" y="2444749"/>
            <a:ext cx="8345978" cy="4276725"/>
            <a:chOff x="0" y="0"/>
            <a:chExt cx="2966085" cy="1968500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2966085" cy="19685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05765" y="78740"/>
              <a:ext cx="1280160" cy="236220"/>
            </a:xfrm>
            <a:custGeom>
              <a:avLst/>
              <a:gdLst>
                <a:gd name="T0" fmla="*/ 0 w 2016"/>
                <a:gd name="T1" fmla="*/ 372 h 372"/>
                <a:gd name="T2" fmla="*/ 756 w 2016"/>
                <a:gd name="T3" fmla="*/ 372 h 372"/>
                <a:gd name="T4" fmla="*/ 756 w 2016"/>
                <a:gd name="T5" fmla="*/ 0 h 372"/>
                <a:gd name="T6" fmla="*/ 1512 w 2016"/>
                <a:gd name="T7" fmla="*/ 0 h 372"/>
                <a:gd name="T8" fmla="*/ 1512 w 2016"/>
                <a:gd name="T9" fmla="*/ 372 h 372"/>
                <a:gd name="T10" fmla="*/ 2016 w 2016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6" h="372">
                  <a:moveTo>
                    <a:pt x="0" y="372"/>
                  </a:moveTo>
                  <a:lnTo>
                    <a:pt x="756" y="372"/>
                  </a:lnTo>
                  <a:lnTo>
                    <a:pt x="756" y="0"/>
                  </a:lnTo>
                  <a:lnTo>
                    <a:pt x="1512" y="0"/>
                  </a:lnTo>
                  <a:lnTo>
                    <a:pt x="1512" y="372"/>
                  </a:lnTo>
                  <a:lnTo>
                    <a:pt x="2016" y="3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1518285" y="78740"/>
              <a:ext cx="1127760" cy="236220"/>
            </a:xfrm>
            <a:custGeom>
              <a:avLst/>
              <a:gdLst>
                <a:gd name="T0" fmla="*/ 0 w 1776"/>
                <a:gd name="T1" fmla="*/ 372 h 372"/>
                <a:gd name="T2" fmla="*/ 516 w 1776"/>
                <a:gd name="T3" fmla="*/ 372 h 372"/>
                <a:gd name="T4" fmla="*/ 516 w 1776"/>
                <a:gd name="T5" fmla="*/ 0 h 372"/>
                <a:gd name="T6" fmla="*/ 1272 w 1776"/>
                <a:gd name="T7" fmla="*/ 0 h 372"/>
                <a:gd name="T8" fmla="*/ 1272 w 1776"/>
                <a:gd name="T9" fmla="*/ 372 h 372"/>
                <a:gd name="T10" fmla="*/ 1776 w 1776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6" h="372">
                  <a:moveTo>
                    <a:pt x="0" y="372"/>
                  </a:moveTo>
                  <a:lnTo>
                    <a:pt x="516" y="372"/>
                  </a:lnTo>
                  <a:lnTo>
                    <a:pt x="516" y="0"/>
                  </a:lnTo>
                  <a:lnTo>
                    <a:pt x="1272" y="0"/>
                  </a:lnTo>
                  <a:lnTo>
                    <a:pt x="1272" y="372"/>
                  </a:lnTo>
                  <a:lnTo>
                    <a:pt x="1776" y="37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405765" y="472440"/>
              <a:ext cx="1440180" cy="236220"/>
            </a:xfrm>
            <a:custGeom>
              <a:avLst/>
              <a:gdLst>
                <a:gd name="T0" fmla="*/ 0 w 2268"/>
                <a:gd name="T1" fmla="*/ 372 h 372"/>
                <a:gd name="T2" fmla="*/ 1134 w 2268"/>
                <a:gd name="T3" fmla="*/ 372 h 372"/>
                <a:gd name="T4" fmla="*/ 1134 w 2268"/>
                <a:gd name="T5" fmla="*/ 0 h 372"/>
                <a:gd name="T6" fmla="*/ 2268 w 2268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372">
                  <a:moveTo>
                    <a:pt x="0" y="372"/>
                  </a:moveTo>
                  <a:lnTo>
                    <a:pt x="1134" y="372"/>
                  </a:lnTo>
                  <a:lnTo>
                    <a:pt x="1134" y="0"/>
                  </a:lnTo>
                  <a:lnTo>
                    <a:pt x="226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1765935" y="472440"/>
              <a:ext cx="880110" cy="236220"/>
            </a:xfrm>
            <a:custGeom>
              <a:avLst/>
              <a:gdLst>
                <a:gd name="T0" fmla="*/ 0 w 1386"/>
                <a:gd name="T1" fmla="*/ 0 h 372"/>
                <a:gd name="T2" fmla="*/ 504 w 1386"/>
                <a:gd name="T3" fmla="*/ 0 h 372"/>
                <a:gd name="T4" fmla="*/ 504 w 1386"/>
                <a:gd name="T5" fmla="*/ 372 h 372"/>
                <a:gd name="T6" fmla="*/ 1386 w 1386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6" h="372">
                  <a:moveTo>
                    <a:pt x="0" y="0"/>
                  </a:moveTo>
                  <a:lnTo>
                    <a:pt x="504" y="0"/>
                  </a:lnTo>
                  <a:lnTo>
                    <a:pt x="504" y="372"/>
                  </a:lnTo>
                  <a:lnTo>
                    <a:pt x="1386" y="3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405765" y="863600"/>
              <a:ext cx="2234565" cy="238760"/>
            </a:xfrm>
            <a:custGeom>
              <a:avLst/>
              <a:gdLst>
                <a:gd name="T0" fmla="*/ 0 w 3519"/>
                <a:gd name="T1" fmla="*/ 376 h 376"/>
                <a:gd name="T2" fmla="*/ 1890 w 3519"/>
                <a:gd name="T3" fmla="*/ 376 h 376"/>
                <a:gd name="T4" fmla="*/ 1890 w 3519"/>
                <a:gd name="T5" fmla="*/ 4 h 376"/>
                <a:gd name="T6" fmla="*/ 3519 w 3519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19" h="376">
                  <a:moveTo>
                    <a:pt x="0" y="376"/>
                  </a:moveTo>
                  <a:lnTo>
                    <a:pt x="1890" y="376"/>
                  </a:lnTo>
                  <a:lnTo>
                    <a:pt x="1890" y="4"/>
                  </a:lnTo>
                  <a:lnTo>
                    <a:pt x="351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Line 18"/>
            <p:cNvCxnSpPr>
              <a:cxnSpLocks noChangeShapeType="1"/>
            </p:cNvCxnSpPr>
            <p:nvPr/>
          </p:nvCxnSpPr>
          <p:spPr bwMode="auto">
            <a:xfrm>
              <a:off x="885190" y="354330"/>
              <a:ext cx="635" cy="1259840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Line 19"/>
            <p:cNvCxnSpPr>
              <a:cxnSpLocks noChangeShapeType="1"/>
            </p:cNvCxnSpPr>
            <p:nvPr/>
          </p:nvCxnSpPr>
          <p:spPr bwMode="auto">
            <a:xfrm>
              <a:off x="1125855" y="118110"/>
              <a:ext cx="635" cy="1515745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Line 20"/>
            <p:cNvCxnSpPr>
              <a:cxnSpLocks noChangeShapeType="1"/>
            </p:cNvCxnSpPr>
            <p:nvPr/>
          </p:nvCxnSpPr>
          <p:spPr bwMode="auto">
            <a:xfrm>
              <a:off x="1365885" y="118110"/>
              <a:ext cx="635" cy="1515745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Line 21"/>
            <p:cNvCxnSpPr>
              <a:cxnSpLocks noChangeShapeType="1"/>
            </p:cNvCxnSpPr>
            <p:nvPr/>
          </p:nvCxnSpPr>
          <p:spPr bwMode="auto">
            <a:xfrm>
              <a:off x="1605915" y="354330"/>
              <a:ext cx="635" cy="1259840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Line 22"/>
            <p:cNvCxnSpPr>
              <a:cxnSpLocks noChangeShapeType="1"/>
            </p:cNvCxnSpPr>
            <p:nvPr/>
          </p:nvCxnSpPr>
          <p:spPr bwMode="auto">
            <a:xfrm>
              <a:off x="1845310" y="354330"/>
              <a:ext cx="635" cy="1259840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3"/>
            <p:cNvCxnSpPr>
              <a:cxnSpLocks noChangeShapeType="1"/>
            </p:cNvCxnSpPr>
            <p:nvPr/>
          </p:nvCxnSpPr>
          <p:spPr bwMode="auto">
            <a:xfrm>
              <a:off x="2085975" y="118110"/>
              <a:ext cx="635" cy="1515745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Line 24"/>
            <p:cNvCxnSpPr>
              <a:cxnSpLocks noChangeShapeType="1"/>
            </p:cNvCxnSpPr>
            <p:nvPr/>
          </p:nvCxnSpPr>
          <p:spPr bwMode="auto">
            <a:xfrm>
              <a:off x="2326005" y="354330"/>
              <a:ext cx="635" cy="1259840"/>
            </a:xfrm>
            <a:prstGeom prst="line">
              <a:avLst/>
            </a:prstGeom>
            <a:noFill/>
            <a:ln w="6350">
              <a:solidFill>
                <a:srgbClr val="0000CC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65735" y="118110"/>
              <a:ext cx="146685" cy="15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0" lang="zh-CN" altLang="en-US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65735" y="511810"/>
              <a:ext cx="146685" cy="15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0" lang="zh-CN" altLang="en-US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165735" y="905510"/>
              <a:ext cx="146685" cy="15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0" lang="zh-CN" altLang="en-US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165735" y="1299210"/>
              <a:ext cx="146685" cy="15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0" lang="en-US" b="1" i="0" u="none" strike="noStrike" kern="1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165735" y="1692910"/>
              <a:ext cx="146685" cy="15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0" lang="en-US" b="1" i="0" u="none" strike="noStrike" kern="10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zh-CN" altLang="en-US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83C7B-F850-482E-BBF5-2CFE747D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14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6A14EFC2-1389-4ADD-98F0-3A272B46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【8】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分析下图的逻辑电路，说明其功能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8" y="1335577"/>
            <a:ext cx="4314517" cy="432999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DEBCD-0620-423F-9058-C3EADAD7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15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03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【8】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分析下图的逻辑电路，说明其功能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300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8" y="1335577"/>
            <a:ext cx="4314517" cy="432999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6E94B-29CA-453D-949B-B1A29870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16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0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1750AEA-1EA2-4022-A093-6DA5EE36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</a:rPr>
              <a:t>【9】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写出电路逻辑表达式，并说明其逻辑功能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0F12AC5-61BF-482A-8D6A-B63438DF1ECA}"/>
              </a:ext>
            </a:extLst>
          </p:cNvPr>
          <p:cNvGrpSpPr/>
          <p:nvPr/>
        </p:nvGrpSpPr>
        <p:grpSpPr>
          <a:xfrm>
            <a:off x="443170" y="1856337"/>
            <a:ext cx="5577583" cy="2033099"/>
            <a:chOff x="5742141" y="1900320"/>
            <a:chExt cx="5577583" cy="203309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BD96680-4BA0-46C0-BC1A-565A6444A5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485" y="2588184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617E4C-492B-485A-905A-CD28A72EE4D2}"/>
                </a:ext>
              </a:extLst>
            </p:cNvPr>
            <p:cNvCxnSpPr>
              <a:cxnSpLocks/>
            </p:cNvCxnSpPr>
            <p:nvPr/>
          </p:nvCxnSpPr>
          <p:spPr>
            <a:xfrm>
              <a:off x="6274207" y="3727684"/>
              <a:ext cx="219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1626C8C-C944-4ABE-A10E-C2CAFE571F89}"/>
                    </a:ext>
                  </a:extLst>
                </p:cNvPr>
                <p:cNvSpPr txBox="1"/>
                <p:nvPr/>
              </p:nvSpPr>
              <p:spPr>
                <a:xfrm>
                  <a:off x="10767470" y="2360987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2FAE526-4F26-4AC0-AFA3-ED5B1B258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7470" y="2360987"/>
                  <a:ext cx="55225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2A0F02E-2975-4E7D-89CF-EFA67B9D10D7}"/>
                    </a:ext>
                  </a:extLst>
                </p:cNvPr>
                <p:cNvSpPr txBox="1"/>
                <p:nvPr/>
              </p:nvSpPr>
              <p:spPr>
                <a:xfrm>
                  <a:off x="5742141" y="3533309"/>
                  <a:ext cx="5522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E3F824A-F09B-484E-A84B-5125994E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141" y="3533309"/>
                  <a:ext cx="55225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632B905-1250-4CB7-9DE7-AB4BA5C5E39F}"/>
                    </a:ext>
                  </a:extLst>
                </p:cNvPr>
                <p:cNvSpPr txBox="1"/>
                <p:nvPr/>
              </p:nvSpPr>
              <p:spPr>
                <a:xfrm>
                  <a:off x="5747821" y="1900320"/>
                  <a:ext cx="5522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6675617-8647-4C31-9308-10CB4D59A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821" y="1900320"/>
                  <a:ext cx="55225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31">
              <a:extLst>
                <a:ext uri="{FF2B5EF4-FFF2-40B4-BE49-F238E27FC236}">
                  <a16:creationId xmlns:a16="http://schemas.microsoft.com/office/drawing/2014/main" id="{AAAD5F3F-4F6B-4A05-AF80-2F5A156AE804}"/>
                </a:ext>
              </a:extLst>
            </p:cNvPr>
            <p:cNvCxnSpPr>
              <a:cxnSpLocks/>
            </p:cNvCxnSpPr>
            <p:nvPr/>
          </p:nvCxnSpPr>
          <p:spPr>
            <a:xfrm>
              <a:off x="7733742" y="2231351"/>
              <a:ext cx="1836000" cy="252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26B96E5-B824-40FC-A26F-4222E572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2214" y="1992964"/>
              <a:ext cx="848705" cy="47677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52FF458-2D71-4B79-BE4A-75E5B373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2214" y="2921330"/>
              <a:ext cx="889263" cy="47677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9FB456C-83EB-42B9-8EF6-76765BBA9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9129" y="3389787"/>
              <a:ext cx="848705" cy="47677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0EAC8DFE-8F00-45B2-BEFC-4115B510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2167" y="2350625"/>
              <a:ext cx="848705" cy="476774"/>
            </a:xfrm>
            <a:prstGeom prst="rect">
              <a:avLst/>
            </a:prstGeom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6E53BF8-D6D9-4DE5-9BFC-408598EF35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68" y="2121518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7FDF4B4-BB0E-4679-80AC-B64F81F9ABF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74" y="2333585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D90B654-05B0-4FFF-BF77-C3824C8DBA68}"/>
                    </a:ext>
                  </a:extLst>
                </p:cNvPr>
                <p:cNvSpPr txBox="1"/>
                <p:nvPr/>
              </p:nvSpPr>
              <p:spPr>
                <a:xfrm>
                  <a:off x="5742141" y="2132878"/>
                  <a:ext cx="5522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A05BAA0-82B5-4B6A-ADDD-99FD308BD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141" y="2132878"/>
                  <a:ext cx="55225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1">
              <a:extLst>
                <a:ext uri="{FF2B5EF4-FFF2-40B4-BE49-F238E27FC236}">
                  <a16:creationId xmlns:a16="http://schemas.microsoft.com/office/drawing/2014/main" id="{53DFA743-8632-4E8B-8967-1414D68B9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0794" y="2685568"/>
              <a:ext cx="396000" cy="936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1">
              <a:extLst>
                <a:ext uri="{FF2B5EF4-FFF2-40B4-BE49-F238E27FC236}">
                  <a16:creationId xmlns:a16="http://schemas.microsoft.com/office/drawing/2014/main" id="{D953AF52-DCDE-47BC-9C43-374962B11C35}"/>
                </a:ext>
              </a:extLst>
            </p:cNvPr>
            <p:cNvCxnSpPr>
              <a:cxnSpLocks/>
            </p:cNvCxnSpPr>
            <p:nvPr/>
          </p:nvCxnSpPr>
          <p:spPr>
            <a:xfrm>
              <a:off x="7798757" y="3159717"/>
              <a:ext cx="576000" cy="360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1">
              <a:extLst>
                <a:ext uri="{FF2B5EF4-FFF2-40B4-BE49-F238E27FC236}">
                  <a16:creationId xmlns:a16="http://schemas.microsoft.com/office/drawing/2014/main" id="{D115A0A2-E0CA-45EA-B678-3BE1027DFB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97649" y="2493800"/>
              <a:ext cx="936000" cy="180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1">
              <a:extLst>
                <a:ext uri="{FF2B5EF4-FFF2-40B4-BE49-F238E27FC236}">
                  <a16:creationId xmlns:a16="http://schemas.microsoft.com/office/drawing/2014/main" id="{60FE5477-9343-4ED0-9344-1E68E7167D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57066" y="2546912"/>
              <a:ext cx="936000" cy="5040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6D8129-C4B0-44DC-847C-3FA8DF7F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17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3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【10】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8421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格雷码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5ED8B14-F41F-4DB5-A5A8-9A28DCB96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5906"/>
                  </p:ext>
                </p:extLst>
              </p:nvPr>
            </p:nvGraphicFramePr>
            <p:xfrm>
              <a:off x="411892" y="991235"/>
              <a:ext cx="3566984" cy="573024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445873">
                      <a:extLst>
                        <a:ext uri="{9D8B030D-6E8A-4147-A177-3AD203B41FA5}">
                          <a16:colId xmlns:a16="http://schemas.microsoft.com/office/drawing/2014/main" val="1966881695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1263183316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2295255791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2644095185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3534397493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328515900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1249942826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4104160208"/>
                        </a:ext>
                      </a:extLst>
                    </a:gridCol>
                  </a:tblGrid>
                  <a:tr h="3347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1627378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875799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931676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452889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812538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978119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331006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9490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30893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7281895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222535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24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517059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5418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452487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4563188"/>
                      </a:ext>
                    </a:extLst>
                  </a:tr>
                  <a:tr h="3347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639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5ED8B14-F41F-4DB5-A5A8-9A28DCB96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5906"/>
                  </p:ext>
                </p:extLst>
              </p:nvPr>
            </p:nvGraphicFramePr>
            <p:xfrm>
              <a:off x="411892" y="991235"/>
              <a:ext cx="3566984" cy="5730240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445873">
                      <a:extLst>
                        <a:ext uri="{9D8B030D-6E8A-4147-A177-3AD203B41FA5}">
                          <a16:colId xmlns:a16="http://schemas.microsoft.com/office/drawing/2014/main" val="1966881695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1263183316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2295255791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2644095185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3534397493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328515900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1249942826"/>
                        </a:ext>
                      </a:extLst>
                    </a:gridCol>
                    <a:gridCol w="445873">
                      <a:extLst>
                        <a:ext uri="{9D8B030D-6E8A-4147-A177-3AD203B41FA5}">
                          <a16:colId xmlns:a16="http://schemas.microsoft.com/office/drawing/2014/main" val="41041602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667" r="-70411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649" t="-1667" r="-594595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370" t="-1667" r="-50274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370" t="-1667" r="-40274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1370" t="-1667" r="-30274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4595" t="-1667" r="-198649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2740" t="-1667" r="-10137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2740" t="-1667" r="-1370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16273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8757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9316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4528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8125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97811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331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94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308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7281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2225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5170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54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45248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45631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639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1AF15-34BA-4045-97AD-1F6DF65E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18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6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【11】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用一片</a:t>
            </a:r>
            <a:r>
              <a:rPr lang="en-US" altLang="zh-CN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4:16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线译码器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8421BCD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转换成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余三码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8688C9-44F1-4DB6-919D-977BAB79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73101"/>
              </p:ext>
            </p:extLst>
          </p:nvPr>
        </p:nvGraphicFramePr>
        <p:xfrm>
          <a:off x="532713" y="1152878"/>
          <a:ext cx="3688557" cy="53857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29519">
                  <a:extLst>
                    <a:ext uri="{9D8B030D-6E8A-4147-A177-3AD203B41FA5}">
                      <a16:colId xmlns:a16="http://schemas.microsoft.com/office/drawing/2014/main" val="1652624132"/>
                    </a:ext>
                  </a:extLst>
                </a:gridCol>
                <a:gridCol w="1229519">
                  <a:extLst>
                    <a:ext uri="{9D8B030D-6E8A-4147-A177-3AD203B41FA5}">
                      <a16:colId xmlns:a16="http://schemas.microsoft.com/office/drawing/2014/main" val="3845358978"/>
                    </a:ext>
                  </a:extLst>
                </a:gridCol>
                <a:gridCol w="1229519">
                  <a:extLst>
                    <a:ext uri="{9D8B030D-6E8A-4147-A177-3AD203B41FA5}">
                      <a16:colId xmlns:a16="http://schemas.microsoft.com/office/drawing/2014/main" val="135850616"/>
                    </a:ext>
                  </a:extLst>
                </a:gridCol>
              </a:tblGrid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DCBA</a:t>
                      </a:r>
                      <a:endParaRPr lang="zh-CN" altLang="en-US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余三码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3594874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0000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0011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0899041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0001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0100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2207832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0010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0101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1616187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0011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0110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68791569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0100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0111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26021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0101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1000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5308859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0110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1001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6198664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0111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1010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050626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1000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1011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1522868"/>
                  </a:ext>
                </a:extLst>
              </a:tr>
              <a:tr h="489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1001</a:t>
                      </a:r>
                      <a:endParaRPr lang="zh-CN" altLang="en-US" sz="2400" spc="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pc="300" dirty="0"/>
                        <a:t>1100</a:t>
                      </a:r>
                      <a:endParaRPr lang="zh-CN" altLang="en-US" sz="2400" spc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915441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4849CD-CC22-4B52-A144-55542E8E283B}"/>
              </a:ext>
            </a:extLst>
          </p:cNvPr>
          <p:cNvGrpSpPr/>
          <p:nvPr/>
        </p:nvGrpSpPr>
        <p:grpSpPr>
          <a:xfrm>
            <a:off x="7560146" y="1841803"/>
            <a:ext cx="2235493" cy="3184130"/>
            <a:chOff x="6479999" y="1948070"/>
            <a:chExt cx="2235493" cy="318413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4CF2FBC-17EC-4DF7-AB8F-04D3E36E4DE6}"/>
                </a:ext>
              </a:extLst>
            </p:cNvPr>
            <p:cNvSpPr/>
            <p:nvPr/>
          </p:nvSpPr>
          <p:spPr>
            <a:xfrm>
              <a:off x="6928994" y="1948070"/>
              <a:ext cx="1041738" cy="3174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4x16</a:t>
              </a:r>
            </a:p>
            <a:p>
              <a:pPr algn="ctr"/>
              <a:endParaRPr lang="en-US" altLang="zh-CN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译码器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98CCD94-E74C-4894-BAEC-CD7E1A3E9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14" y="298741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A1491AF-2D8E-452F-9467-2A1CB5013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14" y="3412431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FFA6AF-18A6-49FF-B6D9-7AC241DE4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14" y="383745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3BE98F8-82F6-4F92-8934-220A9C80E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1814" y="426246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F7E2DA68-C7CB-4A0D-A41C-0E1CB85E773A}"/>
                    </a:ext>
                  </a:extLst>
                </p:cNvPr>
                <p:cNvSpPr txBox="1"/>
                <p:nvPr/>
              </p:nvSpPr>
              <p:spPr>
                <a:xfrm>
                  <a:off x="6479999" y="2848912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7AC1DDC-2E4C-487D-8D34-A09A3CA96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999" y="2848912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285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00CEB03-3A83-4FF8-9EC8-3F44E45D5F8E}"/>
                    </a:ext>
                  </a:extLst>
                </p:cNvPr>
                <p:cNvSpPr txBox="1"/>
                <p:nvPr/>
              </p:nvSpPr>
              <p:spPr>
                <a:xfrm>
                  <a:off x="6494041" y="3273931"/>
                  <a:ext cx="221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A464F92-ABBC-425D-96BC-2F24CBD72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041" y="3273931"/>
                  <a:ext cx="2210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622" r="-1891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49908317-D6FD-4AA3-8845-1C6EB38ED626}"/>
                    </a:ext>
                  </a:extLst>
                </p:cNvPr>
                <p:cNvSpPr txBox="1"/>
                <p:nvPr/>
              </p:nvSpPr>
              <p:spPr>
                <a:xfrm>
                  <a:off x="6494041" y="3707233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8DDCA46-0938-4B8E-B997-BE574F17C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041" y="3707233"/>
                  <a:ext cx="2106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0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5BBC137-7B64-415F-99F9-8D7D074987CF}"/>
                    </a:ext>
                  </a:extLst>
                </p:cNvPr>
                <p:cNvSpPr txBox="1"/>
                <p:nvPr/>
              </p:nvSpPr>
              <p:spPr>
                <a:xfrm>
                  <a:off x="6489793" y="4123971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0AF296B-19F3-4310-8BAC-0090C6B9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793" y="4123971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5FA60CD-CEA5-45F0-BAE3-1BBD69CF7D98}"/>
                    </a:ext>
                  </a:extLst>
                </p:cNvPr>
                <p:cNvSpPr txBox="1"/>
                <p:nvPr/>
              </p:nvSpPr>
              <p:spPr>
                <a:xfrm>
                  <a:off x="8374958" y="2850051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D5E3570-1470-440E-8DF7-5CD0F0A2B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4958" y="2850051"/>
                  <a:ext cx="2356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1764D7E-F0C9-49F9-9FF9-6303350E6C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2111348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1789880-D312-46B8-BA2D-0880E297A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249566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8FB558D-85AF-4AB7-8C32-7AB0F766E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2879976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C76A9B2-E265-4136-AA21-250D870D4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3264290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01C08FE-7122-4FEB-9131-81981301B2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2303505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B75B8F8-6FA3-4A4B-867B-3F9340964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268781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6603BFD-E63D-407B-A97F-A6A601B91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3072133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2FA0482-1D49-491A-9BBA-9278D611A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3456447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BA3E702-2958-43A7-BDDC-8D5B32985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3648604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120362-7C3B-444E-8F82-A966729A4E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225075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C6F18E8-5E26-4EDD-82BD-2CF8503FB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60938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9139589-2CCE-44EF-AEA2-79B1CDE23C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993701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D562033-1D85-4C35-9AAF-41DE9AC5C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3840761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571878EE-90C1-44EA-A124-826C31EA9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417232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F0990E01-AA50-4EA6-B1E4-AD25FDD20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801546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7DC10E2-C453-4235-859A-D93E289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8889" y="4032918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4E64868-5EA7-452F-A772-EC266987725B}"/>
                </a:ext>
              </a:extLst>
            </p:cNvPr>
            <p:cNvSpPr/>
            <p:nvPr/>
          </p:nvSpPr>
          <p:spPr>
            <a:xfrm>
              <a:off x="7971323" y="208332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0C88C87-D925-426D-8C86-E0398A1E1568}"/>
                </a:ext>
              </a:extLst>
            </p:cNvPr>
            <p:cNvSpPr/>
            <p:nvPr/>
          </p:nvSpPr>
          <p:spPr>
            <a:xfrm>
              <a:off x="7971323" y="227474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D92B373-86A8-4340-9DF5-BDC3B276EF4E}"/>
                </a:ext>
              </a:extLst>
            </p:cNvPr>
            <p:cNvSpPr/>
            <p:nvPr/>
          </p:nvSpPr>
          <p:spPr>
            <a:xfrm>
              <a:off x="7971323" y="246615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8866FD1-C5FE-4472-A1A0-0505030FB20F}"/>
                </a:ext>
              </a:extLst>
            </p:cNvPr>
            <p:cNvSpPr/>
            <p:nvPr/>
          </p:nvSpPr>
          <p:spPr>
            <a:xfrm>
              <a:off x="7971323" y="265757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7274F34-B42B-467F-A512-46D0507AB96F}"/>
                </a:ext>
              </a:extLst>
            </p:cNvPr>
            <p:cNvSpPr/>
            <p:nvPr/>
          </p:nvSpPr>
          <p:spPr>
            <a:xfrm>
              <a:off x="7971323" y="284898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0FEB272-A282-47E2-AEB4-0B25588B2061}"/>
                </a:ext>
              </a:extLst>
            </p:cNvPr>
            <p:cNvSpPr/>
            <p:nvPr/>
          </p:nvSpPr>
          <p:spPr>
            <a:xfrm>
              <a:off x="7971323" y="304040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DFF4E37-6481-4D3A-93B6-2D90DC83B346}"/>
                </a:ext>
              </a:extLst>
            </p:cNvPr>
            <p:cNvSpPr/>
            <p:nvPr/>
          </p:nvSpPr>
          <p:spPr>
            <a:xfrm>
              <a:off x="7971323" y="323181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25D2E7AE-3CFA-4B03-87DE-36F6BC99E9AE}"/>
                </a:ext>
              </a:extLst>
            </p:cNvPr>
            <p:cNvSpPr/>
            <p:nvPr/>
          </p:nvSpPr>
          <p:spPr>
            <a:xfrm>
              <a:off x="7971323" y="342323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4267BA3-D544-45E0-84D9-84BBB842AD0A}"/>
                </a:ext>
              </a:extLst>
            </p:cNvPr>
            <p:cNvSpPr/>
            <p:nvPr/>
          </p:nvSpPr>
          <p:spPr>
            <a:xfrm>
              <a:off x="7971323" y="361464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39F0C9-9030-4D3F-BFEC-78AC4CA81A6F}"/>
                </a:ext>
              </a:extLst>
            </p:cNvPr>
            <p:cNvSpPr/>
            <p:nvPr/>
          </p:nvSpPr>
          <p:spPr>
            <a:xfrm>
              <a:off x="7971323" y="380606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20E698D-2ED8-4C9E-B38D-59CD0CABF96D}"/>
                </a:ext>
              </a:extLst>
            </p:cNvPr>
            <p:cNvSpPr/>
            <p:nvPr/>
          </p:nvSpPr>
          <p:spPr>
            <a:xfrm>
              <a:off x="7971323" y="399747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DD76F48-1F35-4A5C-9E75-AC2BF93D9FFD}"/>
                </a:ext>
              </a:extLst>
            </p:cNvPr>
            <p:cNvSpPr/>
            <p:nvPr/>
          </p:nvSpPr>
          <p:spPr>
            <a:xfrm>
              <a:off x="7971323" y="418889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88741D7-C0C9-4717-8E96-017C3396358D}"/>
                </a:ext>
              </a:extLst>
            </p:cNvPr>
            <p:cNvSpPr/>
            <p:nvPr/>
          </p:nvSpPr>
          <p:spPr>
            <a:xfrm>
              <a:off x="7971323" y="438030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3E246B2-DC7B-40FD-A2C3-940352CCA22E}"/>
                </a:ext>
              </a:extLst>
            </p:cNvPr>
            <p:cNvSpPr/>
            <p:nvPr/>
          </p:nvSpPr>
          <p:spPr>
            <a:xfrm>
              <a:off x="7971323" y="4571720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7C9CAAB-8E38-453F-84D0-5E5D55A891C5}"/>
                </a:ext>
              </a:extLst>
            </p:cNvPr>
            <p:cNvSpPr/>
            <p:nvPr/>
          </p:nvSpPr>
          <p:spPr>
            <a:xfrm>
              <a:off x="7971323" y="4763135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EE5DBC0-B264-48BF-A187-CBC9A440C273}"/>
                </a:ext>
              </a:extLst>
            </p:cNvPr>
            <p:cNvSpPr/>
            <p:nvPr/>
          </p:nvSpPr>
          <p:spPr>
            <a:xfrm>
              <a:off x="7971323" y="4960229"/>
              <a:ext cx="67210" cy="672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A9F55F77-D604-44F3-8250-5A76E60CE8FE}"/>
                    </a:ext>
                  </a:extLst>
                </p:cNvPr>
                <p:cNvSpPr txBox="1"/>
                <p:nvPr/>
              </p:nvSpPr>
              <p:spPr>
                <a:xfrm>
                  <a:off x="8339180" y="1997302"/>
                  <a:ext cx="2714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F39AB1B-71B4-4D3E-89F4-E59673D45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180" y="1997302"/>
                  <a:ext cx="27142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778" t="-4348" r="-3333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38D34A1-7231-4344-B139-04A5D607C596}"/>
                    </a:ext>
                  </a:extLst>
                </p:cNvPr>
                <p:cNvSpPr txBox="1"/>
                <p:nvPr/>
              </p:nvSpPr>
              <p:spPr>
                <a:xfrm>
                  <a:off x="8339180" y="2371396"/>
                  <a:ext cx="2714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996A9AD-A096-40AA-8519-08C99F2A6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180" y="2371396"/>
                  <a:ext cx="27142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778" t="-6667" r="-3333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49DF80DF-59D7-4A52-B1FA-C94E0DF6C54A}"/>
                    </a:ext>
                  </a:extLst>
                </p:cNvPr>
                <p:cNvSpPr txBox="1"/>
                <p:nvPr/>
              </p:nvSpPr>
              <p:spPr>
                <a:xfrm>
                  <a:off x="8351610" y="4855201"/>
                  <a:ext cx="3638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344D44F3-B393-4E04-83A9-55567D86C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610" y="4855201"/>
                  <a:ext cx="36388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333" r="-5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684F813-9075-4CAE-9F1F-864C064E04B7}"/>
                    </a:ext>
                  </a:extLst>
                </p:cNvPr>
                <p:cNvSpPr txBox="1"/>
                <p:nvPr/>
              </p:nvSpPr>
              <p:spPr>
                <a:xfrm>
                  <a:off x="8374958" y="3575627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AE00CA1E-478E-433E-ABFB-C88583ED2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4958" y="3575627"/>
                  <a:ext cx="2356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C1F3A379-6691-4E31-9BBB-A56CA4BB2BD9}"/>
                    </a:ext>
                  </a:extLst>
                </p:cNvPr>
                <p:cNvSpPr txBox="1"/>
                <p:nvPr/>
              </p:nvSpPr>
              <p:spPr>
                <a:xfrm>
                  <a:off x="8394934" y="4246560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318256C0-1836-4936-AD42-B058F8003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934" y="4246560"/>
                  <a:ext cx="23564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E27E9-105F-4963-8DF6-96592013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19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82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 基本题型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95294" y="1045030"/>
            <a:ext cx="7470371" cy="5747656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各数制转化成十进制数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十进制数转化成二进制数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八进制、十六进制转化为二进制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二进制转化为八进制、十六进制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求二进制的原码、反码、补码</a:t>
            </a:r>
            <a:r>
              <a:rPr lang="en-US" altLang="zh-CN" dirty="0"/>
              <a:t>(</a:t>
            </a:r>
            <a:r>
              <a:rPr lang="zh-CN" altLang="en-US" dirty="0"/>
              <a:t>及其加法运算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en-US" altLang="zh-CN" dirty="0"/>
              <a:t>8421</a:t>
            </a:r>
            <a:r>
              <a:rPr lang="zh-CN" altLang="en-US" dirty="0"/>
              <a:t>码、余三码、</a:t>
            </a:r>
            <a:r>
              <a:rPr lang="en-US" altLang="zh-CN" dirty="0"/>
              <a:t>BCD</a:t>
            </a:r>
            <a:r>
              <a:rPr lang="zh-CN" altLang="en-US" dirty="0"/>
              <a:t>码、格雷码</a:t>
            </a:r>
            <a:endParaRPr lang="en-US" altLang="zh-CN" dirty="0"/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zh-CN" altLang="en-US" dirty="0"/>
              <a:t>常用逻辑门及电器特征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6137C-F65A-4AB2-AA40-D7FD1AF4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25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</a:rPr>
              <a:t>【12】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74LS283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加法器设计一个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位二进制数的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倍乘法电路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38" y="3481320"/>
            <a:ext cx="5292216" cy="26923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E31D8-B448-4D3D-9EBD-43B15CA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20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基本题型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73581" y="2610077"/>
            <a:ext cx="5835536" cy="36298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分析</a:t>
            </a:r>
            <a:r>
              <a:rPr lang="zh-CN" altLang="en-US" sz="2400" dirty="0"/>
              <a:t>组合电路的逻辑功能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用</a:t>
            </a:r>
            <a:r>
              <a:rPr lang="zh-CN" altLang="en-US" sz="2400" b="1" dirty="0"/>
              <a:t>门电路</a:t>
            </a:r>
            <a:r>
              <a:rPr lang="zh-CN" altLang="en-US" sz="2400" dirty="0"/>
              <a:t>实现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设计</a:t>
            </a:r>
            <a:r>
              <a:rPr lang="en-US" altLang="zh-CN" sz="2400" dirty="0"/>
              <a:t>)</a:t>
            </a:r>
            <a:r>
              <a:rPr lang="zh-CN" altLang="en-US" sz="2400" dirty="0"/>
              <a:t>组合逻辑电路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用</a:t>
            </a:r>
            <a:r>
              <a:rPr lang="zh-CN" altLang="en-US" sz="2400" b="1" dirty="0"/>
              <a:t>复用器</a:t>
            </a:r>
            <a:r>
              <a:rPr lang="zh-CN" altLang="en-US" sz="2400" dirty="0"/>
              <a:t>实现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设计</a:t>
            </a:r>
            <a:r>
              <a:rPr lang="en-US" altLang="zh-CN" sz="2400" dirty="0"/>
              <a:t>)</a:t>
            </a:r>
            <a:r>
              <a:rPr lang="zh-CN" altLang="en-US" sz="2400" dirty="0"/>
              <a:t>组合逻辑电路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用</a:t>
            </a:r>
            <a:r>
              <a:rPr lang="zh-CN" altLang="en-US" sz="2400" b="1" dirty="0"/>
              <a:t>译码器</a:t>
            </a:r>
            <a:r>
              <a:rPr lang="zh-CN" altLang="en-US" sz="2400" dirty="0"/>
              <a:t>实现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设计</a:t>
            </a:r>
            <a:r>
              <a:rPr lang="en-US" altLang="zh-CN" sz="2400" dirty="0"/>
              <a:t>)</a:t>
            </a:r>
            <a:r>
              <a:rPr lang="zh-CN" altLang="en-US" sz="2400" dirty="0"/>
              <a:t>组合逻辑电路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用</a:t>
            </a:r>
            <a:r>
              <a:rPr lang="zh-CN" altLang="en-US" sz="2400" b="1" dirty="0"/>
              <a:t>加法器</a:t>
            </a:r>
            <a:r>
              <a:rPr lang="zh-CN" altLang="en-US" sz="2400" dirty="0"/>
              <a:t>实现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设计</a:t>
            </a:r>
            <a:r>
              <a:rPr lang="en-US" altLang="zh-CN" sz="2400" dirty="0"/>
              <a:t>)</a:t>
            </a:r>
            <a:r>
              <a:rPr lang="zh-CN" altLang="en-US" sz="2400" dirty="0"/>
              <a:t>组合逻辑电路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5034" y="1969394"/>
            <a:ext cx="5317374" cy="438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/>
              <a:t>6</a:t>
            </a:r>
            <a:r>
              <a:rPr lang="zh-CN" altLang="en-US" sz="2400" dirty="0"/>
              <a:t>种逻辑表示方法间的转换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标准式、最小项、最大项</a:t>
            </a:r>
            <a:endParaRPr lang="en-US" altLang="zh-CN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逻辑函数的</a:t>
            </a:r>
            <a:r>
              <a:rPr lang="zh-CN" altLang="en-US" sz="2400" b="1" dirty="0"/>
              <a:t>公式化简</a:t>
            </a:r>
            <a:endParaRPr lang="en-US" altLang="zh-CN" sz="2400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逻辑函数的</a:t>
            </a:r>
            <a:r>
              <a:rPr lang="zh-CN" altLang="en-US" sz="2400" b="1" dirty="0"/>
              <a:t>卡诺图化简</a:t>
            </a:r>
            <a:endParaRPr lang="en-US" altLang="zh-CN" sz="2400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具有无关项逻辑函数的</a:t>
            </a:r>
            <a:r>
              <a:rPr lang="zh-CN" altLang="en-US" sz="2400" b="1" dirty="0"/>
              <a:t>化简</a:t>
            </a:r>
            <a:endParaRPr lang="en-US" altLang="zh-CN" sz="2400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/>
              <a:t>多输出函数共享乘积项的</a:t>
            </a:r>
            <a:r>
              <a:rPr lang="zh-CN" altLang="en-US" sz="2400" b="1" dirty="0"/>
              <a:t>化简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97122" y="1600062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布尔代数、真值表、逻辑图、卡诺图、波形图、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HDL)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DD853-49B0-4872-8F53-BBB4082E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2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8" y="0"/>
            <a:ext cx="1083500" cy="68579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常用</a:t>
            </a:r>
            <a:r>
              <a:rPr lang="en-US" altLang="zh-CN" sz="3600" dirty="0"/>
              <a:t>74</a:t>
            </a:r>
            <a:r>
              <a:rPr lang="zh-CN" altLang="en-US" sz="3600" dirty="0"/>
              <a:t>系列组合逻辑电路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929186"/>
                  </p:ext>
                </p:extLst>
              </p:nvPr>
            </p:nvGraphicFramePr>
            <p:xfrm>
              <a:off x="1091738" y="3"/>
              <a:ext cx="11092024" cy="6857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74764">
                      <a:extLst>
                        <a:ext uri="{9D8B030D-6E8A-4147-A177-3AD203B41FA5}">
                          <a16:colId xmlns:a16="http://schemas.microsoft.com/office/drawing/2014/main" val="3182447715"/>
                        </a:ext>
                      </a:extLst>
                    </a:gridCol>
                    <a:gridCol w="3330860">
                      <a:extLst>
                        <a:ext uri="{9D8B030D-6E8A-4147-A177-3AD203B41FA5}">
                          <a16:colId xmlns:a16="http://schemas.microsoft.com/office/drawing/2014/main" val="2069372220"/>
                        </a:ext>
                      </a:extLst>
                    </a:gridCol>
                    <a:gridCol w="5486400">
                      <a:extLst>
                        <a:ext uri="{9D8B030D-6E8A-4147-A177-3AD203B41FA5}">
                          <a16:colId xmlns:a16="http://schemas.microsoft.com/office/drawing/2014/main" val="3769359448"/>
                        </a:ext>
                      </a:extLst>
                    </a:gridCol>
                  </a:tblGrid>
                  <a:tr h="1407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en-US" altLang="zh-CN" sz="2800" b="1" dirty="0"/>
                            <a:t>74HC138</a:t>
                          </a:r>
                        </a:p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en-US" altLang="zh-CN" sz="2000" dirty="0"/>
                            <a:t>3-8</a:t>
                          </a:r>
                          <a:r>
                            <a:rPr lang="zh-CN" altLang="en-US" sz="2000" dirty="0"/>
                            <a:t>译码器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：选通输入端，</a:t>
                          </a:r>
                          <a:endParaRPr lang="en-US" altLang="zh-CN" dirty="0"/>
                        </a:p>
                        <a:p>
                          <a:pPr mar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dirty="0"/>
                            <a:t> </a:t>
                          </a:r>
                          <a:r>
                            <a:rPr lang="zh-CN" altLang="en-US" baseline="0" dirty="0"/>
                            <a:t>   </a:t>
                          </a:r>
                          <a:r>
                            <a:rPr lang="zh-CN" altLang="en-US" dirty="0"/>
                            <a:t>当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dirty="0"/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dirty="0"/>
                            <a:t>时，译码器正常工作。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：地址输入端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r>
                            <a:rPr lang="en-US" altLang="zh-CN" b="1" dirty="0"/>
                            <a:t>~</a:t>
                          </a:r>
                          <a:r>
                            <a:rPr lang="en-US" altLang="zh-CN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：数据输出端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8991437"/>
                      </a:ext>
                    </a:extLst>
                  </a:tr>
                  <a:tr h="13520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74HC148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8-3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编码器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/>
                            <a:t>：选通输入端，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dirty="0"/>
                            <a:t>时编码器正常工作。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r>
                            <a:rPr lang="en-US" altLang="zh-CN" b="1" dirty="0"/>
                            <a:t>~</a:t>
                          </a:r>
                          <a:r>
                            <a:rPr lang="en-US" altLang="zh-CN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dirty="0"/>
                            <a:t>：数据输入端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：数据输出端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zh-CN" altLang="en-US" b="0" dirty="0"/>
                            <a:t>选通输出端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、扩展端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𝐸𝑋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用于扩展编码功能。</a:t>
                          </a: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11604"/>
                      </a:ext>
                    </a:extLst>
                  </a:tr>
                  <a:tr h="13460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74HC153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双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选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复用器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1600" dirty="0" smtClean="0"/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dirty="0"/>
                            <a:t>分别为</a:t>
                          </a:r>
                          <a:r>
                            <a:rPr lang="en-US" altLang="zh-CN" sz="1600" dirty="0"/>
                            <a:t>2</a:t>
                          </a:r>
                          <a:r>
                            <a:rPr lang="zh-CN" altLang="en-US" sz="1600" dirty="0"/>
                            <a:t>个</a:t>
                          </a:r>
                          <a:r>
                            <a:rPr lang="en-US" altLang="zh-CN" sz="1600" dirty="0"/>
                            <a:t>MUX</a:t>
                          </a:r>
                          <a:r>
                            <a:rPr lang="zh-CN" altLang="en-US" sz="1600" dirty="0"/>
                            <a:t>控制端，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zh-CN" altLang="en-US" sz="1600" dirty="0"/>
                            <a:t>时</a:t>
                          </a:r>
                          <a:r>
                            <a:rPr lang="en-US" altLang="zh-CN" sz="1600" dirty="0"/>
                            <a:t>MUX</a:t>
                          </a:r>
                          <a:r>
                            <a:rPr lang="zh-CN" altLang="en-US" sz="1600" dirty="0"/>
                            <a:t>正常工作。</a:t>
                          </a:r>
                          <a:endParaRPr lang="en-US" altLang="zh-CN" sz="1600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/>
                            <a:t>~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分别为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个</a:t>
                          </a:r>
                          <a:r>
                            <a:rPr lang="en-US" altLang="zh-CN" dirty="0"/>
                            <a:t>MUX</a:t>
                          </a:r>
                          <a:r>
                            <a:rPr lang="zh-CN" altLang="en-US" dirty="0"/>
                            <a:t>数据输入端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为相应的数据输出端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为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个</a:t>
                          </a:r>
                          <a:r>
                            <a:rPr lang="en-US" altLang="zh-CN" dirty="0"/>
                            <a:t>MUX</a:t>
                          </a:r>
                          <a:r>
                            <a:rPr lang="zh-CN" altLang="en-US" dirty="0"/>
                            <a:t>地址码输入</a:t>
                          </a:r>
                          <a:r>
                            <a:rPr lang="zh-CN" altLang="en-US" b="1" dirty="0"/>
                            <a:t>公共端</a:t>
                          </a:r>
                          <a:r>
                            <a:rPr lang="zh-CN" altLang="en-US" dirty="0"/>
                            <a:t>。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2425558"/>
                      </a:ext>
                    </a:extLst>
                  </a:tr>
                  <a:tr h="14062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74LS238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位加法器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/>
                            <a:t>~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个</a:t>
                          </a:r>
                          <a:r>
                            <a:rPr lang="en-US" altLang="zh-CN" dirty="0"/>
                            <a:t>4</a:t>
                          </a:r>
                          <a:r>
                            <a:rPr lang="zh-CN" altLang="en-US" dirty="0"/>
                            <a:t>位二进制数据输入端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/>
                            <a:t>~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：两数之和输出端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oMath>
                          </a14:m>
                          <a:r>
                            <a:rPr lang="zh-CN" altLang="en-US" dirty="0"/>
                            <a:t>：进位输入</a:t>
                          </a:r>
                          <a:r>
                            <a:rPr lang="zh-CN" altLang="en-US" b="0" dirty="0"/>
                            <a:t>端</a:t>
                          </a:r>
                          <a:endParaRPr lang="en-US" altLang="zh-CN" b="0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oMath>
                          </a14:m>
                          <a:r>
                            <a:rPr lang="zh-CN" altLang="en-US" dirty="0"/>
                            <a:t>：进位输出</a:t>
                          </a:r>
                          <a:r>
                            <a:rPr lang="zh-CN" altLang="en-US" b="0" dirty="0"/>
                            <a:t>端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49729"/>
                      </a:ext>
                    </a:extLst>
                  </a:tr>
                  <a:tr h="13460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74LS85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位数值比较器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/>
                            <a:t>~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个</a:t>
                          </a:r>
                          <a:r>
                            <a:rPr lang="en-US" altLang="zh-CN" dirty="0"/>
                            <a:t>4</a:t>
                          </a:r>
                          <a:r>
                            <a:rPr lang="zh-CN" altLang="en-US" dirty="0"/>
                            <a:t>位二进制数据输入端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1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1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：来自低位的比较结果</a:t>
                          </a:r>
                          <a:endParaRPr lang="en-US" altLang="zh-CN" dirty="0"/>
                        </a:p>
                        <a:p>
                          <a:pPr marL="285750" indent="-28575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1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1" dirty="0"/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：比较结果输出端</a:t>
                          </a:r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911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929186"/>
                  </p:ext>
                </p:extLst>
              </p:nvPr>
            </p:nvGraphicFramePr>
            <p:xfrm>
              <a:off x="1091738" y="3"/>
              <a:ext cx="11092024" cy="685799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74764">
                      <a:extLst>
                        <a:ext uri="{9D8B030D-6E8A-4147-A177-3AD203B41FA5}">
                          <a16:colId xmlns:a16="http://schemas.microsoft.com/office/drawing/2014/main" val="3182447715"/>
                        </a:ext>
                      </a:extLst>
                    </a:gridCol>
                    <a:gridCol w="3330860">
                      <a:extLst>
                        <a:ext uri="{9D8B030D-6E8A-4147-A177-3AD203B41FA5}">
                          <a16:colId xmlns:a16="http://schemas.microsoft.com/office/drawing/2014/main" val="2069372220"/>
                        </a:ext>
                      </a:extLst>
                    </a:gridCol>
                    <a:gridCol w="5486400">
                      <a:extLst>
                        <a:ext uri="{9D8B030D-6E8A-4147-A177-3AD203B41FA5}">
                          <a16:colId xmlns:a16="http://schemas.microsoft.com/office/drawing/2014/main" val="3769359448"/>
                        </a:ext>
                      </a:extLst>
                    </a:gridCol>
                  </a:tblGrid>
                  <a:tr h="1407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en-US" altLang="zh-CN" sz="2800" b="1" dirty="0"/>
                            <a:t>74HC138</a:t>
                          </a:r>
                        </a:p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en-US" altLang="zh-CN" sz="2000" dirty="0"/>
                            <a:t>3-8</a:t>
                          </a:r>
                          <a:r>
                            <a:rPr lang="zh-CN" altLang="en-US" sz="2000" dirty="0"/>
                            <a:t>译码器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333" t="-866" r="-222" b="-3883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991437"/>
                      </a:ext>
                    </a:extLst>
                  </a:tr>
                  <a:tr h="13520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74HC148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8-3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编码器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333" t="-104955" r="-222" b="-3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011604"/>
                      </a:ext>
                    </a:extLst>
                  </a:tr>
                  <a:tr h="13460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74HC153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双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选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复用器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333" t="-205882" r="-222" b="-205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25558"/>
                      </a:ext>
                    </a:extLst>
                  </a:tr>
                  <a:tr h="14062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74LS238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位加法器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333" t="-292641" r="-222" b="-96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849729"/>
                      </a:ext>
                    </a:extLst>
                  </a:tr>
                  <a:tr h="13460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74LS85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位数值比较器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333" t="-410407" r="-222" b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9114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76" y="92339"/>
            <a:ext cx="1862053" cy="12196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29" y="1489559"/>
            <a:ext cx="2308611" cy="12314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98" y="2822539"/>
            <a:ext cx="2835649" cy="1227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58" y="4197463"/>
            <a:ext cx="2514718" cy="12793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33" y="5566288"/>
            <a:ext cx="3057830" cy="125014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7E5D0-ECE5-447D-8D05-FAFD4D46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74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【1】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将下面函数化为</a:t>
            </a:r>
            <a:r>
              <a:rPr lang="zh-CN" altLang="en-US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式，画出电路图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99802" y="1404851"/>
                <a:ext cx="370806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02" y="1404851"/>
                <a:ext cx="3708066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ADE54-3012-4377-B047-50B7127B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64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【2】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将下面函数化为</a:t>
            </a:r>
            <a:r>
              <a:rPr lang="zh-CN" altLang="en-US" sz="4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最大项之积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的形式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98320" y="1587731"/>
                <a:ext cx="328923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1587731"/>
                <a:ext cx="3289234" cy="370101"/>
              </a:xfrm>
              <a:prstGeom prst="rect">
                <a:avLst/>
              </a:prstGeom>
              <a:blipFill>
                <a:blip r:embed="rId2"/>
                <a:stretch>
                  <a:fillRect l="-1667" t="-3279" r="-851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632FC-F2B1-49CF-A93A-8A738DC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6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7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27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【3】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一个电路有三个输入端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，当其中两个输入端为</a:t>
            </a:r>
            <a:b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高电平时，输出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为高电平，写出逻辑表达式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3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2417E-A059-432D-86AA-3AD5E71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7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0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20"/>
            <a:ext cx="12192000" cy="14727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【3】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一个电路有三个输入端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A, B, C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，当其中两个输入端</a:t>
            </a:r>
            <a:b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为高电平时，输出端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为高电平，写出逻辑表达式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DF6C4-50B8-46BD-9406-66C9D52B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8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8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【4】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用代数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简化下列逻辑函数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067357"/>
              </p:ext>
            </p:extLst>
          </p:nvPr>
        </p:nvGraphicFramePr>
        <p:xfrm>
          <a:off x="1269076" y="1363284"/>
          <a:ext cx="3943916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r:id="rId3" imgW="2032000" imgH="215900" progId="Equation.3">
                  <p:embed/>
                </p:oleObj>
              </mc:Choice>
              <mc:Fallback>
                <p:oleObj r:id="rId3" imgW="2032000" imgH="2159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6" y="1363284"/>
                        <a:ext cx="3943916" cy="415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3828"/>
              </p:ext>
            </p:extLst>
          </p:nvPr>
        </p:nvGraphicFramePr>
        <p:xfrm>
          <a:off x="1269075" y="2892824"/>
          <a:ext cx="4701783" cy="40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r:id="rId5" imgW="2489200" imgH="215900" progId="Equation.3">
                  <p:embed/>
                </p:oleObj>
              </mc:Choice>
              <mc:Fallback>
                <p:oleObj r:id="rId5" imgW="2489200" imgH="21590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5" y="2892824"/>
                        <a:ext cx="4701783" cy="404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83724"/>
              </p:ext>
            </p:extLst>
          </p:nvPr>
        </p:nvGraphicFramePr>
        <p:xfrm>
          <a:off x="1269076" y="4605246"/>
          <a:ext cx="4966442" cy="39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r:id="rId7" imgW="2705100" imgH="215900" progId="Equation.3">
                  <p:embed/>
                </p:oleObj>
              </mc:Choice>
              <mc:Fallback>
                <p:oleObj r:id="rId7" imgW="2705100" imgH="21590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6" y="4605246"/>
                        <a:ext cx="4966442" cy="393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57597" y="13690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①</a:t>
            </a:r>
          </a:p>
        </p:txBody>
      </p:sp>
      <p:sp>
        <p:nvSpPr>
          <p:cNvPr id="11" name="矩形 10"/>
          <p:cNvSpPr/>
          <p:nvPr/>
        </p:nvSpPr>
        <p:spPr>
          <a:xfrm>
            <a:off x="657596" y="2919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</a:t>
            </a:r>
          </a:p>
        </p:txBody>
      </p:sp>
      <p:sp>
        <p:nvSpPr>
          <p:cNvPr id="12" name="矩形 11"/>
          <p:cNvSpPr/>
          <p:nvPr/>
        </p:nvSpPr>
        <p:spPr>
          <a:xfrm>
            <a:off x="657596" y="46052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E01F22-C3DD-4A02-A556-75314277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9</a:t>
            </a:fld>
            <a:r>
              <a:rPr lang="zh-CN" altLang="en-US"/>
              <a:t>  </a:t>
            </a:r>
            <a:r>
              <a:rPr lang="en-US" altLang="zh-CN"/>
              <a:t>/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54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962</Words>
  <Application>Microsoft Office PowerPoint</Application>
  <PresentationFormat>宽屏</PresentationFormat>
  <Paragraphs>294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楷体</vt:lpstr>
      <vt:lpstr>微软雅黑</vt:lpstr>
      <vt:lpstr>Arial</vt:lpstr>
      <vt:lpstr>Cambria Math</vt:lpstr>
      <vt:lpstr>Georgia</vt:lpstr>
      <vt:lpstr>Times New Roman</vt:lpstr>
      <vt:lpstr>Office 主题​​</vt:lpstr>
      <vt:lpstr>Equation.3</vt:lpstr>
      <vt:lpstr>组合逻辑 习题课</vt:lpstr>
      <vt:lpstr>二进制 基本题型</vt:lpstr>
      <vt:lpstr>组合逻辑电路 基本题型</vt:lpstr>
      <vt:lpstr>常用74系列组合逻辑电路</vt:lpstr>
      <vt:lpstr>【1】将下面函数化为与非-与非式，画出电路图</vt:lpstr>
      <vt:lpstr>【2】将下面函数化为最大项之积的形式</vt:lpstr>
      <vt:lpstr>【3】一个电路有三个输入端A, B, C，当其中两个输入端为 高电平时，输出X为高电平，写出逻辑表达式.</vt:lpstr>
      <vt:lpstr>【3】一个电路有三个输入端A, B, C，当其中两个输入端 为高电平时，输出端X为高电平，写出逻辑表达式.</vt:lpstr>
      <vt:lpstr>【4】用代数法简化下列逻辑函数</vt:lpstr>
      <vt:lpstr>【5】用卡诺图化简</vt:lpstr>
      <vt:lpstr>【5】用卡诺图化简</vt:lpstr>
      <vt:lpstr>【6】利用与非门实现函数，并画出逻辑图</vt:lpstr>
      <vt:lpstr>【6】利用与非门实现函数，并画出逻辑图</vt:lpstr>
      <vt:lpstr>【7】画出F_1和F_2的波形图</vt:lpstr>
      <vt:lpstr>【8】分析下图的逻辑电路，说明其功能</vt:lpstr>
      <vt:lpstr>【8】分析下图的逻辑电路，说明其功能</vt:lpstr>
      <vt:lpstr>【9】写出电路逻辑表达式，并说明其逻辑功能</vt:lpstr>
      <vt:lpstr>【10】设计8421码→格雷码转换电路</vt:lpstr>
      <vt:lpstr>【11】用一片4:16线译码器将8421BCD码转换成余三码</vt:lpstr>
      <vt:lpstr>【12】用74LS283加法器设计一个3位二进制数的3倍乘法电路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组合逻辑设计 3</dc:title>
  <dc:creator>xgsun98@qq.com</dc:creator>
  <cp:lastModifiedBy>Sam2023</cp:lastModifiedBy>
  <cp:revision>252</cp:revision>
  <dcterms:created xsi:type="dcterms:W3CDTF">2019-09-27T22:58:20Z</dcterms:created>
  <dcterms:modified xsi:type="dcterms:W3CDTF">2023-10-22T08:51:46Z</dcterms:modified>
</cp:coreProperties>
</file>