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7" r:id="rId2"/>
    <p:sldId id="345" r:id="rId3"/>
    <p:sldId id="303" r:id="rId4"/>
    <p:sldId id="616" r:id="rId5"/>
    <p:sldId id="617" r:id="rId6"/>
    <p:sldId id="61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AEAEA"/>
    <a:srgbClr val="FAFAFA"/>
    <a:srgbClr val="7F7F7F"/>
    <a:srgbClr val="FFFFFF"/>
    <a:srgbClr val="DAE3F3"/>
    <a:srgbClr val="5B9BD5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27" autoAdjust="0"/>
  </p:normalViewPr>
  <p:slideViewPr>
    <p:cSldViewPr snapToGrid="0">
      <p:cViewPr varScale="1">
        <p:scale>
          <a:sx n="102" d="100"/>
          <a:sy n="102" d="100"/>
        </p:scale>
        <p:origin x="78" y="3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55498-293C-4B09-8ECC-89292231222A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6C20E-E31A-40FA-9418-EEF7013AD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5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Verilog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共有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19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种数据类型，最基本的有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种：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变量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：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wire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、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reg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寄存器型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常量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：数字、参数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parameter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C20E-E31A-40FA-9418-EEF7013ADB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548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C20E-E31A-40FA-9418-EEF7013ADB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37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C20E-E31A-40FA-9418-EEF7013ADB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556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57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ctr">
              <a:defRPr sz="4000"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6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06FC9-A4DE-479B-8650-DDEFD8E10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xgsun@fudan.edu.c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D7AB5CAE-407D-48B3-A6FA-89E0D40A89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889967"/>
            <a:ext cx="12191999" cy="1067740"/>
          </a:xfrm>
          <a:noFill/>
        </p:spPr>
        <p:txBody>
          <a:bodyPr anchor="ctr"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5400" b="1" dirty="0">
                <a:solidFill>
                  <a:schemeClr val="tx2"/>
                </a:solidFill>
              </a:rPr>
              <a:t>实验</a:t>
            </a:r>
            <a:r>
              <a:rPr kumimoji="1" lang="en-US" altLang="zh-CN" sz="5400" b="1" dirty="0">
                <a:solidFill>
                  <a:schemeClr val="tx2"/>
                </a:solidFill>
              </a:rPr>
              <a:t>8+.  </a:t>
            </a:r>
            <a:r>
              <a:rPr kumimoji="1" lang="zh-CN" altLang="en-US" sz="6600" b="1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有限状态机 </a:t>
            </a:r>
            <a:r>
              <a:rPr kumimoji="1" lang="zh-CN" altLang="en-US" sz="48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kumimoji="1" lang="en-US" altLang="zh-CN" sz="4000" spc="6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>
            <a:extLst>
              <a:ext uri="{FF2B5EF4-FFF2-40B4-BE49-F238E27FC236}">
                <a16:creationId xmlns:a16="http://schemas.microsoft.com/office/drawing/2014/main" id="{B20A0094-9C27-445F-8EA7-91CFF363F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56" y="6012763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>
            <a:extLst>
              <a:ext uri="{FF2B5EF4-FFF2-40B4-BE49-F238E27FC236}">
                <a16:creationId xmlns:a16="http://schemas.microsoft.com/office/drawing/2014/main" id="{B6599A73-7E5C-4226-9E44-D2458D91CD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92544" y="5961655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12CADC3-5D2A-4965-A127-3B096846E328}"/>
              </a:ext>
            </a:extLst>
          </p:cNvPr>
          <p:cNvSpPr txBox="1"/>
          <p:nvPr/>
        </p:nvSpPr>
        <p:spPr>
          <a:xfrm>
            <a:off x="2213306" y="6169532"/>
            <a:ext cx="2154502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4"/>
              </a:rPr>
              <a:t>xgsun@fudan.edu.cn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8" name="Picture 2" descr="C:\Users\Sam2013\Desktop\孙晓光.png">
            <a:extLst>
              <a:ext uri="{FF2B5EF4-FFF2-40B4-BE49-F238E27FC236}">
                <a16:creationId xmlns:a16="http://schemas.microsoft.com/office/drawing/2014/main" id="{ADA038EC-A56B-4720-BD55-B49B3436F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6110320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9D209D8-39EE-4AAB-961F-5F94A0BCBD69}"/>
              </a:ext>
            </a:extLst>
          </p:cNvPr>
          <p:cNvSpPr txBox="1"/>
          <p:nvPr/>
        </p:nvSpPr>
        <p:spPr>
          <a:xfrm>
            <a:off x="8472264" y="6192434"/>
            <a:ext cx="1398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2023-11-5</a:t>
            </a:r>
            <a:endParaRPr lang="zh-CN" altLang="en-US" sz="20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381E699-2E63-4E53-8238-DC3F5576645E}"/>
              </a:ext>
            </a:extLst>
          </p:cNvPr>
          <p:cNvSpPr/>
          <p:nvPr/>
        </p:nvSpPr>
        <p:spPr>
          <a:xfrm>
            <a:off x="7120396" y="166472"/>
            <a:ext cx="50549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数字逻辑 </a:t>
            </a:r>
            <a:r>
              <a:rPr kumimoji="0" lang="zh-CN" altLang="en-US" sz="44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 </a:t>
            </a:r>
            <a:r>
              <a:rPr kumimoji="0" lang="zh-CN" altLang="en-US" sz="36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部件设计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13775C15-12E9-49D3-A3A2-046AF9E9140E}"/>
              </a:ext>
            </a:extLst>
          </p:cNvPr>
          <p:cNvSpPr txBox="1">
            <a:spLocks/>
          </p:cNvSpPr>
          <p:nvPr/>
        </p:nvSpPr>
        <p:spPr>
          <a:xfrm>
            <a:off x="3574890" y="2197832"/>
            <a:ext cx="4688406" cy="30124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2500" b="1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FSM</a:t>
            </a:r>
            <a:endParaRPr lang="zh-CN" altLang="en-US" sz="12500" b="1" dirty="0">
              <a:solidFill>
                <a:schemeClr val="accent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91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98854-1BCE-4541-9581-291ADB3B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有限</a:t>
            </a:r>
            <a:r>
              <a:rPr lang="zh-CN" altLang="en-US" sz="4800" b="1" dirty="0"/>
              <a:t>状态机</a:t>
            </a:r>
            <a:r>
              <a:rPr lang="zh-CN" altLang="en-US" sz="4000" b="1" dirty="0"/>
              <a:t> </a:t>
            </a:r>
            <a:r>
              <a:rPr lang="zh-CN" altLang="en-US" sz="4000" dirty="0"/>
              <a:t> </a:t>
            </a:r>
            <a:r>
              <a:rPr lang="en-US" altLang="zh-CN" sz="3600" b="1" spc="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</a:t>
            </a:r>
            <a:r>
              <a:rPr lang="en-US" altLang="zh-CN" sz="3600" spc="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inite </a:t>
            </a:r>
            <a:r>
              <a:rPr lang="en-US" altLang="zh-CN" sz="3600" b="1" spc="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</a:t>
            </a:r>
            <a:r>
              <a:rPr lang="en-US" altLang="zh-CN" sz="3600" spc="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tate </a:t>
            </a:r>
            <a:r>
              <a:rPr lang="en-US" altLang="zh-CN" sz="3600" b="1" spc="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</a:t>
            </a:r>
            <a:r>
              <a:rPr lang="en-US" altLang="zh-CN" sz="3600" spc="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achine</a:t>
            </a:r>
            <a:endParaRPr lang="zh-CN" altLang="en-US" spc="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B47319-84AE-458C-92D6-90DCFC1035CA}"/>
              </a:ext>
            </a:extLst>
          </p:cNvPr>
          <p:cNvSpPr txBox="1"/>
          <p:nvPr/>
        </p:nvSpPr>
        <p:spPr>
          <a:xfrm>
            <a:off x="509847" y="934524"/>
            <a:ext cx="11460480" cy="2938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电路设计</a:t>
            </a:r>
            <a:r>
              <a:rPr lang="zh-CN" altLang="en-US" sz="2400" b="1" dirty="0">
                <a:solidFill>
                  <a:srgbClr val="FF0000"/>
                </a:solidFill>
              </a:rPr>
              <a:t>经典方法</a:t>
            </a:r>
            <a:r>
              <a:rPr lang="zh-CN" altLang="en-US" sz="2400" dirty="0"/>
              <a:t>，尤其适于设计控制模块，易于</a:t>
            </a:r>
            <a:r>
              <a:rPr lang="en-US" altLang="zh-CN" sz="2400" dirty="0"/>
              <a:t>FPGA</a:t>
            </a:r>
            <a:r>
              <a:rPr lang="zh-CN" altLang="en-US" sz="2400" dirty="0"/>
              <a:t>实现。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用于：对</a:t>
            </a:r>
            <a:r>
              <a:rPr lang="zh-CN" altLang="en-US" sz="2400" b="1" u="sng" dirty="0"/>
              <a:t>有限内部状态相互转换的系统</a:t>
            </a:r>
            <a:r>
              <a:rPr lang="zh-CN" altLang="en-US" sz="2400" dirty="0"/>
              <a:t>进行建模。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常为同步时序，在时钟信号的触发下完成各状态之间的转换，并产生相应的输出。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由</a:t>
            </a:r>
            <a:r>
              <a:rPr lang="zh-CN" altLang="en-US" sz="2400" b="1" dirty="0"/>
              <a:t>组合逻辑</a:t>
            </a:r>
            <a:r>
              <a:rPr lang="en-US" altLang="zh-CN" sz="2400" dirty="0"/>
              <a:t>(</a:t>
            </a:r>
            <a:r>
              <a:rPr lang="zh-CN" altLang="en-US" sz="2400" b="1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状态译码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产生输出信号</a:t>
            </a:r>
            <a:r>
              <a:rPr lang="en-US" altLang="zh-CN" sz="2400" dirty="0"/>
              <a:t>) + </a:t>
            </a:r>
            <a:r>
              <a:rPr lang="zh-CN" altLang="en-US" sz="2400" b="1" dirty="0"/>
              <a:t>时序逻辑</a:t>
            </a:r>
            <a:r>
              <a:rPr lang="en-US" altLang="zh-CN" sz="2400" dirty="0"/>
              <a:t>(</a:t>
            </a:r>
            <a:r>
              <a:rPr lang="zh-CN" altLang="en-US" sz="2400" b="1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存储状态</a:t>
            </a:r>
            <a:r>
              <a:rPr lang="en-US" altLang="zh-CN" sz="2400" dirty="0"/>
              <a:t>)</a:t>
            </a:r>
            <a:r>
              <a:rPr lang="zh-CN" altLang="en-US" sz="2400" dirty="0"/>
              <a:t>构成。</a:t>
            </a:r>
            <a:endParaRPr lang="en-US" altLang="zh-CN" sz="24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5E2F464-A900-4021-BE76-3B4A9989EECB}"/>
              </a:ext>
            </a:extLst>
          </p:cNvPr>
          <p:cNvGrpSpPr/>
          <p:nvPr/>
        </p:nvGrpSpPr>
        <p:grpSpPr>
          <a:xfrm>
            <a:off x="4575513" y="5084718"/>
            <a:ext cx="2364850" cy="804700"/>
            <a:chOff x="4575513" y="5084718"/>
            <a:chExt cx="2364850" cy="8047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D56901A3-138F-4C83-8040-1CA71A8169A6}"/>
                    </a:ext>
                  </a:extLst>
                </p:cNvPr>
                <p:cNvSpPr/>
                <p:nvPr/>
              </p:nvSpPr>
              <p:spPr>
                <a:xfrm>
                  <a:off x="4575513" y="5091068"/>
                  <a:ext cx="792000" cy="792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D56901A3-138F-4C83-8040-1CA71A8169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5513" y="5091068"/>
                  <a:ext cx="792000" cy="792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E99EB87E-88F8-4992-8911-4490BBC74217}"/>
                    </a:ext>
                  </a:extLst>
                </p:cNvPr>
                <p:cNvSpPr/>
                <p:nvPr/>
              </p:nvSpPr>
              <p:spPr>
                <a:xfrm>
                  <a:off x="6148363" y="5091068"/>
                  <a:ext cx="792000" cy="792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E99EB87E-88F8-4992-8911-4490BBC74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363" y="5091068"/>
                  <a:ext cx="792000" cy="792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曲线连接符 46">
              <a:extLst>
                <a:ext uri="{FF2B5EF4-FFF2-40B4-BE49-F238E27FC236}">
                  <a16:creationId xmlns:a16="http://schemas.microsoft.com/office/drawing/2014/main" id="{F16F5DC5-8091-4665-B415-C17BDD8C4C70}"/>
                </a:ext>
              </a:extLst>
            </p:cNvPr>
            <p:cNvCxnSpPr>
              <a:cxnSpLocks/>
              <a:stCxn id="8" idx="0"/>
              <a:endCxn id="6" idx="0"/>
            </p:cNvCxnSpPr>
            <p:nvPr/>
          </p:nvCxnSpPr>
          <p:spPr>
            <a:xfrm rot="16200000" flipV="1">
              <a:off x="5757938" y="4304643"/>
              <a:ext cx="12700" cy="1572850"/>
            </a:xfrm>
            <a:prstGeom prst="curvedConnector3">
              <a:avLst>
                <a:gd name="adj1" fmla="val 244221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F0E26EC-E3A7-423E-8FE1-48D6E716D8E3}"/>
                </a:ext>
              </a:extLst>
            </p:cNvPr>
            <p:cNvSpPr/>
            <p:nvPr/>
          </p:nvSpPr>
          <p:spPr>
            <a:xfrm>
              <a:off x="4887030" y="5183115"/>
              <a:ext cx="168965" cy="168965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351820D-8929-4994-98AC-96AF99B66194}"/>
                </a:ext>
              </a:extLst>
            </p:cNvPr>
            <p:cNvSpPr/>
            <p:nvPr/>
          </p:nvSpPr>
          <p:spPr>
            <a:xfrm>
              <a:off x="6459880" y="5183115"/>
              <a:ext cx="168965" cy="168965"/>
            </a:xfrm>
            <a:prstGeom prst="ellipse">
              <a:avLst/>
            </a:prstGeom>
            <a:solidFill>
              <a:schemeClr val="accent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曲线连接符 46">
              <a:extLst>
                <a:ext uri="{FF2B5EF4-FFF2-40B4-BE49-F238E27FC236}">
                  <a16:creationId xmlns:a16="http://schemas.microsoft.com/office/drawing/2014/main" id="{944AFA19-069C-4554-ADD8-AFE3B0A28F85}"/>
                </a:ext>
              </a:extLst>
            </p:cNvPr>
            <p:cNvCxnSpPr>
              <a:cxnSpLocks/>
              <a:stCxn id="6" idx="4"/>
              <a:endCxn id="8" idx="4"/>
            </p:cNvCxnSpPr>
            <p:nvPr/>
          </p:nvCxnSpPr>
          <p:spPr>
            <a:xfrm rot="16200000" flipH="1">
              <a:off x="5757938" y="5096643"/>
              <a:ext cx="12700" cy="1572850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灯片编号占位符 23">
            <a:extLst>
              <a:ext uri="{FF2B5EF4-FFF2-40B4-BE49-F238E27FC236}">
                <a16:creationId xmlns:a16="http://schemas.microsoft.com/office/drawing/2014/main" id="{3FC0C64C-DEB6-4524-A3E8-8101EBA1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2</a:t>
            </a:fld>
            <a:r>
              <a:rPr lang="zh-CN" altLang="en-US"/>
              <a:t> </a:t>
            </a:r>
            <a:r>
              <a:rPr lang="en-US" altLang="zh-CN"/>
              <a:t>/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15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77B28-29A5-4E8A-A68F-43D4E57D5C8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4000" b="1" dirty="0"/>
              <a:t>FSM</a:t>
            </a:r>
            <a:r>
              <a:rPr lang="zh-CN" altLang="en-US" sz="4000" b="1" dirty="0"/>
              <a:t>设计要点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A1F857-BE11-4614-9001-DD04C8E18145}"/>
              </a:ext>
            </a:extLst>
          </p:cNvPr>
          <p:cNvSpPr txBox="1"/>
          <p:nvPr/>
        </p:nvSpPr>
        <p:spPr>
          <a:xfrm>
            <a:off x="515389" y="915787"/>
            <a:ext cx="11288684" cy="5935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状态机有</a:t>
            </a:r>
            <a:r>
              <a:rPr lang="en-US" altLang="zh-CN" sz="2800" dirty="0"/>
              <a:t>3</a:t>
            </a:r>
            <a:r>
              <a:rPr lang="zh-CN" altLang="en-US" sz="2800" dirty="0"/>
              <a:t>部分：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① </a:t>
            </a:r>
            <a:r>
              <a:rPr lang="zh-CN" altLang="en-US" sz="2400" b="1" dirty="0"/>
              <a:t>当前状态 </a:t>
            </a:r>
            <a:r>
              <a:rPr lang="en-US" altLang="zh-CN" sz="2400" dirty="0"/>
              <a:t>PS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② </a:t>
            </a:r>
            <a:r>
              <a:rPr lang="zh-CN" altLang="en-US" sz="2400" b="1" dirty="0"/>
              <a:t>下一状态 </a:t>
            </a:r>
            <a:r>
              <a:rPr lang="en-US" altLang="zh-CN" sz="2400" dirty="0"/>
              <a:t>NS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③ </a:t>
            </a:r>
            <a:r>
              <a:rPr lang="zh-CN" altLang="en-US" sz="2400" b="1" dirty="0"/>
              <a:t>输出逻辑 </a:t>
            </a:r>
            <a:r>
              <a:rPr lang="en-US" altLang="zh-CN" sz="2400" dirty="0"/>
              <a:t>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Verilog</a:t>
            </a:r>
            <a:r>
              <a:rPr lang="zh-CN" altLang="en-US" sz="2800" dirty="0"/>
              <a:t>有</a:t>
            </a:r>
            <a:r>
              <a:rPr lang="en-US" altLang="zh-CN" sz="2800" dirty="0"/>
              <a:t>4</a:t>
            </a:r>
            <a:r>
              <a:rPr lang="zh-CN" altLang="en-US" sz="2800" dirty="0"/>
              <a:t>种描述方式：</a:t>
            </a:r>
            <a:endParaRPr lang="en-US" altLang="zh-CN" sz="28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三段式： ① 、 ② 、 ③各用一个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always / assign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 描述；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两段式： </a:t>
            </a:r>
            <a:r>
              <a:rPr lang="zh-CN" altLang="en-US" sz="2400" b="1" u="sng" dirty="0"/>
              <a:t>① </a:t>
            </a:r>
            <a:r>
              <a:rPr lang="en-US" altLang="zh-CN" sz="2400" b="1" u="sng" dirty="0"/>
              <a:t>+</a:t>
            </a:r>
            <a:r>
              <a:rPr lang="zh-CN" altLang="en-US" sz="2400" b="1" u="sng" dirty="0"/>
              <a:t> ② </a:t>
            </a:r>
            <a:r>
              <a:rPr lang="zh-CN" altLang="en-US" sz="2400" b="1" dirty="0"/>
              <a:t>、</a:t>
            </a:r>
            <a:r>
              <a:rPr lang="zh-CN" altLang="en-US" sz="2400" b="1" u="sng" dirty="0"/>
              <a:t>③</a:t>
            </a:r>
            <a:r>
              <a:rPr lang="zh-CN" altLang="en-US" sz="2400" b="1" dirty="0"/>
              <a:t> </a:t>
            </a:r>
            <a:r>
              <a:rPr lang="zh-CN" altLang="en-US" sz="2400" i="1" dirty="0">
                <a:solidFill>
                  <a:schemeClr val="accent1"/>
                </a:solidFill>
              </a:rPr>
              <a:t>或</a:t>
            </a:r>
            <a:r>
              <a:rPr lang="zh-CN" altLang="en-US" sz="2400" b="1" dirty="0"/>
              <a:t> </a:t>
            </a:r>
            <a:r>
              <a:rPr lang="zh-CN" altLang="en-US" sz="2400" u="sng" dirty="0"/>
              <a:t>②</a:t>
            </a:r>
            <a:r>
              <a:rPr lang="zh-CN" altLang="en-US" sz="2400" dirty="0"/>
              <a:t>、</a:t>
            </a:r>
            <a:r>
              <a:rPr lang="zh-CN" altLang="en-US" sz="2400" u="sng" dirty="0"/>
              <a:t>① </a:t>
            </a:r>
            <a:r>
              <a:rPr lang="en-US" altLang="zh-CN" sz="2400" u="sng" dirty="0"/>
              <a:t>+</a:t>
            </a:r>
            <a:r>
              <a:rPr lang="zh-CN" altLang="en-US" sz="2400" u="sng" dirty="0"/>
              <a:t> ③</a:t>
            </a:r>
            <a:r>
              <a:rPr lang="en-US" altLang="zh-CN" sz="2400" u="sng" dirty="0"/>
              <a:t> </a:t>
            </a:r>
            <a:r>
              <a:rPr lang="zh-CN" altLang="en-US" sz="2400" dirty="0"/>
              <a:t>各用一个</a:t>
            </a:r>
            <a:r>
              <a:rPr lang="en-US" altLang="zh-CN" sz="2400" dirty="0"/>
              <a:t>always</a:t>
            </a:r>
            <a:r>
              <a:rPr lang="zh-CN" altLang="en-US" sz="2400" b="1" dirty="0"/>
              <a:t>；</a:t>
            </a:r>
            <a:endParaRPr lang="en-US" altLang="zh-CN" sz="24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一段式： </a:t>
            </a:r>
            <a:r>
              <a:rPr lang="zh-CN" altLang="en-US" sz="2400" u="sng" dirty="0">
                <a:solidFill>
                  <a:schemeClr val="bg1">
                    <a:lumMod val="85000"/>
                  </a:schemeClr>
                </a:solidFill>
              </a:rPr>
              <a:t>① </a:t>
            </a:r>
            <a:r>
              <a:rPr lang="en-US" altLang="zh-CN" sz="2400" u="sng" dirty="0">
                <a:solidFill>
                  <a:schemeClr val="bg1">
                    <a:lumMod val="85000"/>
                  </a:schemeClr>
                </a:solidFill>
              </a:rPr>
              <a:t>+</a:t>
            </a:r>
            <a:r>
              <a:rPr lang="zh-CN" altLang="en-US" sz="2400" u="sng" dirty="0">
                <a:solidFill>
                  <a:schemeClr val="bg1">
                    <a:lumMod val="85000"/>
                  </a:schemeClr>
                </a:solidFill>
              </a:rPr>
              <a:t> ② </a:t>
            </a:r>
            <a:r>
              <a:rPr lang="en-US" altLang="zh-CN" sz="2400" u="sng" dirty="0">
                <a:solidFill>
                  <a:schemeClr val="bg1">
                    <a:lumMod val="85000"/>
                  </a:schemeClr>
                </a:solidFill>
              </a:rPr>
              <a:t>+</a:t>
            </a:r>
            <a:r>
              <a:rPr lang="zh-CN" altLang="en-US" sz="2400" u="sng" dirty="0">
                <a:solidFill>
                  <a:schemeClr val="bg1">
                    <a:lumMod val="85000"/>
                  </a:schemeClr>
                </a:solidFill>
              </a:rPr>
              <a:t> ③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 只用一个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always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多余状态</a:t>
            </a:r>
            <a:r>
              <a:rPr lang="zh-CN" altLang="en-US" sz="2400" dirty="0"/>
              <a:t>要明确定义，或者用</a:t>
            </a:r>
            <a:r>
              <a:rPr lang="en-US" altLang="zh-CN" sz="2400" dirty="0"/>
              <a:t>case</a:t>
            </a:r>
            <a:r>
              <a:rPr lang="zh-CN" altLang="en-US" sz="2400" dirty="0"/>
              <a:t>语句中的</a:t>
            </a:r>
            <a:r>
              <a:rPr lang="en-US" altLang="zh-CN" sz="2400" dirty="0"/>
              <a:t>default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初始状态</a:t>
            </a:r>
            <a:r>
              <a:rPr lang="zh-CN" altLang="en-US" sz="2400" dirty="0"/>
              <a:t>：电路复位后所处的状态。实用的状态机都应有</a:t>
            </a:r>
            <a:r>
              <a:rPr lang="zh-CN" altLang="en-US" sz="2400" b="1" dirty="0"/>
              <a:t>复位信号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35B97F9-430A-4D07-AA4E-3267B8CB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3</a:t>
            </a:fld>
            <a:r>
              <a:rPr lang="zh-CN" altLang="en-US"/>
              <a:t> </a:t>
            </a:r>
            <a:r>
              <a:rPr lang="en-US" altLang="zh-CN"/>
              <a:t>/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30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449A8-73C8-4C55-90F2-B352F391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旋转的警灯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AD1A05-987D-4AB8-B531-DC4409F579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636" y="900001"/>
            <a:ext cx="5830840" cy="59363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923652-7648-400D-95B4-E52063AF7A1F}"/>
              </a:ext>
            </a:extLst>
          </p:cNvPr>
          <p:cNvSpPr txBox="1"/>
          <p:nvPr/>
        </p:nvSpPr>
        <p:spPr>
          <a:xfrm>
            <a:off x="4730566" y="2818722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1C417B-81AC-423A-8764-9C5306593455}"/>
              </a:ext>
            </a:extLst>
          </p:cNvPr>
          <p:cNvSpPr txBox="1"/>
          <p:nvPr/>
        </p:nvSpPr>
        <p:spPr>
          <a:xfrm>
            <a:off x="5224612" y="33883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下一状态</a:t>
            </a:r>
          </a:p>
        </p:txBody>
      </p:sp>
      <p:sp>
        <p:nvSpPr>
          <p:cNvPr id="15" name="圆角矩形 9">
            <a:extLst>
              <a:ext uri="{FF2B5EF4-FFF2-40B4-BE49-F238E27FC236}">
                <a16:creationId xmlns:a16="http://schemas.microsoft.com/office/drawing/2014/main" id="{3AF76C84-9004-40C0-9FB3-03DF4F5FE39B}"/>
              </a:ext>
            </a:extLst>
          </p:cNvPr>
          <p:cNvSpPr/>
          <p:nvPr/>
        </p:nvSpPr>
        <p:spPr>
          <a:xfrm>
            <a:off x="591127" y="2752390"/>
            <a:ext cx="5813975" cy="1993909"/>
          </a:xfrm>
          <a:prstGeom prst="roundRect">
            <a:avLst>
              <a:gd name="adj" fmla="val 7576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408E212-94B0-437C-A28B-11BF7BE31E4E}"/>
              </a:ext>
            </a:extLst>
          </p:cNvPr>
          <p:cNvSpPr txBox="1"/>
          <p:nvPr/>
        </p:nvSpPr>
        <p:spPr>
          <a:xfrm>
            <a:off x="4730566" y="3326827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DB1744-30CC-4BB0-8B55-A2F3E8000AEB}"/>
              </a:ext>
            </a:extLst>
          </p:cNvPr>
          <p:cNvSpPr txBox="1"/>
          <p:nvPr/>
        </p:nvSpPr>
        <p:spPr>
          <a:xfrm>
            <a:off x="4730566" y="4892735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9BC1A8-08A8-4E82-B6FB-26FE68F029C7}"/>
              </a:ext>
            </a:extLst>
          </p:cNvPr>
          <p:cNvSpPr txBox="1"/>
          <p:nvPr/>
        </p:nvSpPr>
        <p:spPr>
          <a:xfrm>
            <a:off x="5224612" y="286516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当前状态</a:t>
            </a:r>
          </a:p>
        </p:txBody>
      </p:sp>
      <p:sp>
        <p:nvSpPr>
          <p:cNvPr id="19" name="圆角矩形 10">
            <a:extLst>
              <a:ext uri="{FF2B5EF4-FFF2-40B4-BE49-F238E27FC236}">
                <a16:creationId xmlns:a16="http://schemas.microsoft.com/office/drawing/2014/main" id="{B5591F62-03C2-41F3-80D8-D2D40A144634}"/>
              </a:ext>
            </a:extLst>
          </p:cNvPr>
          <p:cNvSpPr/>
          <p:nvPr/>
        </p:nvSpPr>
        <p:spPr>
          <a:xfrm>
            <a:off x="591128" y="4925813"/>
            <a:ext cx="5813974" cy="1669230"/>
          </a:xfrm>
          <a:prstGeom prst="roundRect">
            <a:avLst>
              <a:gd name="adj" fmla="val 11712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807A5CE-A4B5-440B-9940-B166B0F2ADBA}"/>
              </a:ext>
            </a:extLst>
          </p:cNvPr>
          <p:cNvSpPr txBox="1"/>
          <p:nvPr/>
        </p:nvSpPr>
        <p:spPr>
          <a:xfrm>
            <a:off x="5224612" y="498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输出逻辑</a:t>
            </a:r>
          </a:p>
        </p:txBody>
      </p:sp>
      <p:sp>
        <p:nvSpPr>
          <p:cNvPr id="21" name="流程图: 多文档 20">
            <a:extLst>
              <a:ext uri="{FF2B5EF4-FFF2-40B4-BE49-F238E27FC236}">
                <a16:creationId xmlns:a16="http://schemas.microsoft.com/office/drawing/2014/main" id="{4CAF22CA-0F7D-43F4-9C8E-C6E88E909549}"/>
              </a:ext>
            </a:extLst>
          </p:cNvPr>
          <p:cNvSpPr/>
          <p:nvPr/>
        </p:nvSpPr>
        <p:spPr>
          <a:xfrm>
            <a:off x="290886" y="182057"/>
            <a:ext cx="2217970" cy="478629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/>
              <a:t>rotatingLED</a:t>
            </a:r>
            <a:endParaRPr lang="zh-CN" altLang="en-US" sz="2000" b="1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872CEEB-2146-42F0-96D7-7B2C8D8E8F47}"/>
              </a:ext>
            </a:extLst>
          </p:cNvPr>
          <p:cNvGrpSpPr/>
          <p:nvPr/>
        </p:nvGrpSpPr>
        <p:grpSpPr>
          <a:xfrm>
            <a:off x="4571617" y="1540685"/>
            <a:ext cx="2230589" cy="571021"/>
            <a:chOff x="4929436" y="1386822"/>
            <a:chExt cx="2230589" cy="571021"/>
          </a:xfrm>
        </p:grpSpPr>
        <p:sp>
          <p:nvSpPr>
            <p:cNvPr id="9" name="箭头: 五边形 8">
              <a:extLst>
                <a:ext uri="{FF2B5EF4-FFF2-40B4-BE49-F238E27FC236}">
                  <a16:creationId xmlns:a16="http://schemas.microsoft.com/office/drawing/2014/main" id="{F94E9B84-3B0D-44C4-B7EA-E18612215B2F}"/>
                </a:ext>
              </a:extLst>
            </p:cNvPr>
            <p:cNvSpPr/>
            <p:nvPr/>
          </p:nvSpPr>
          <p:spPr>
            <a:xfrm flipH="1">
              <a:off x="4929436" y="1386822"/>
              <a:ext cx="2230589" cy="571021"/>
            </a:xfrm>
            <a:prstGeom prst="wedgeRectCallout">
              <a:avLst>
                <a:gd name="adj1" fmla="val 9037"/>
                <a:gd name="adj2" fmla="val 114805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9588F49-67A9-4273-9292-595150B18DE4}"/>
                </a:ext>
              </a:extLst>
            </p:cNvPr>
            <p:cNvSpPr txBox="1"/>
            <p:nvPr/>
          </p:nvSpPr>
          <p:spPr>
            <a:xfrm>
              <a:off x="5050430" y="1423540"/>
              <a:ext cx="1980029" cy="523220"/>
            </a:xfrm>
            <a:prstGeom prst="wedgeRectCallou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2">
                      <a:lumMod val="75000"/>
                    </a:schemeClr>
                  </a:solidFill>
                </a:rPr>
                <a:t>二段式描述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3" name="3410f5447ca8e5e40d572666ddca577f">
            <a:hlinkClick r:id="" action="ppaction://media"/>
            <a:extLst>
              <a:ext uri="{FF2B5EF4-FFF2-40B4-BE49-F238E27FC236}">
                <a16:creationId xmlns:a16="http://schemas.microsoft.com/office/drawing/2014/main" id="{96FBA1F9-09F3-4C6E-ABDC-23F73872C4C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54721" t="26320" r="20979" b="45912"/>
          <a:stretch/>
        </p:blipFill>
        <p:spPr>
          <a:xfrm rot="5400000">
            <a:off x="8478919" y="2101268"/>
            <a:ext cx="1993909" cy="4050689"/>
          </a:xfrm>
          <a:prstGeom prst="rect">
            <a:avLst/>
          </a:prstGeom>
        </p:spPr>
      </p:pic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348F903B-8172-4FD5-BF37-C71BCA01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4</a:t>
            </a:fld>
            <a:r>
              <a:rPr lang="zh-CN" altLang="en-US"/>
              <a:t> </a:t>
            </a:r>
            <a:r>
              <a:rPr lang="en-US" altLang="zh-CN"/>
              <a:t>/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67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0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449A8-73C8-4C55-90F2-B352F391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旋转的警灯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AD1A05-987D-4AB8-B531-DC4409F57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636" y="900001"/>
            <a:ext cx="5830840" cy="59363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923652-7648-400D-95B4-E52063AF7A1F}"/>
              </a:ext>
            </a:extLst>
          </p:cNvPr>
          <p:cNvSpPr txBox="1"/>
          <p:nvPr/>
        </p:nvSpPr>
        <p:spPr>
          <a:xfrm>
            <a:off x="4730566" y="2818722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1C417B-81AC-423A-8764-9C5306593455}"/>
              </a:ext>
            </a:extLst>
          </p:cNvPr>
          <p:cNvSpPr txBox="1"/>
          <p:nvPr/>
        </p:nvSpPr>
        <p:spPr>
          <a:xfrm>
            <a:off x="5224612" y="33883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下一状态</a:t>
            </a:r>
          </a:p>
        </p:txBody>
      </p:sp>
      <p:sp>
        <p:nvSpPr>
          <p:cNvPr id="15" name="圆角矩形 9">
            <a:extLst>
              <a:ext uri="{FF2B5EF4-FFF2-40B4-BE49-F238E27FC236}">
                <a16:creationId xmlns:a16="http://schemas.microsoft.com/office/drawing/2014/main" id="{3AF76C84-9004-40C0-9FB3-03DF4F5FE39B}"/>
              </a:ext>
            </a:extLst>
          </p:cNvPr>
          <p:cNvSpPr/>
          <p:nvPr/>
        </p:nvSpPr>
        <p:spPr>
          <a:xfrm>
            <a:off x="591127" y="2752390"/>
            <a:ext cx="5813975" cy="1993909"/>
          </a:xfrm>
          <a:prstGeom prst="roundRect">
            <a:avLst>
              <a:gd name="adj" fmla="val 7576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408E212-94B0-437C-A28B-11BF7BE31E4E}"/>
              </a:ext>
            </a:extLst>
          </p:cNvPr>
          <p:cNvSpPr txBox="1"/>
          <p:nvPr/>
        </p:nvSpPr>
        <p:spPr>
          <a:xfrm>
            <a:off x="4730566" y="3326827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DB1744-30CC-4BB0-8B55-A2F3E8000AEB}"/>
              </a:ext>
            </a:extLst>
          </p:cNvPr>
          <p:cNvSpPr txBox="1"/>
          <p:nvPr/>
        </p:nvSpPr>
        <p:spPr>
          <a:xfrm>
            <a:off x="4730566" y="4892735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9BC1A8-08A8-4E82-B6FB-26FE68F029C7}"/>
              </a:ext>
            </a:extLst>
          </p:cNvPr>
          <p:cNvSpPr txBox="1"/>
          <p:nvPr/>
        </p:nvSpPr>
        <p:spPr>
          <a:xfrm>
            <a:off x="5224612" y="286516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当前状态</a:t>
            </a:r>
          </a:p>
        </p:txBody>
      </p:sp>
      <p:sp>
        <p:nvSpPr>
          <p:cNvPr id="19" name="圆角矩形 10">
            <a:extLst>
              <a:ext uri="{FF2B5EF4-FFF2-40B4-BE49-F238E27FC236}">
                <a16:creationId xmlns:a16="http://schemas.microsoft.com/office/drawing/2014/main" id="{B5591F62-03C2-41F3-80D8-D2D40A144634}"/>
              </a:ext>
            </a:extLst>
          </p:cNvPr>
          <p:cNvSpPr/>
          <p:nvPr/>
        </p:nvSpPr>
        <p:spPr>
          <a:xfrm>
            <a:off x="591128" y="4925813"/>
            <a:ext cx="5813974" cy="1669230"/>
          </a:xfrm>
          <a:prstGeom prst="roundRect">
            <a:avLst>
              <a:gd name="adj" fmla="val 11712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807A5CE-A4B5-440B-9940-B166B0F2ADBA}"/>
              </a:ext>
            </a:extLst>
          </p:cNvPr>
          <p:cNvSpPr txBox="1"/>
          <p:nvPr/>
        </p:nvSpPr>
        <p:spPr>
          <a:xfrm>
            <a:off x="5224612" y="498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输出逻辑</a:t>
            </a:r>
          </a:p>
        </p:txBody>
      </p:sp>
      <p:sp>
        <p:nvSpPr>
          <p:cNvPr id="21" name="流程图: 多文档 20">
            <a:extLst>
              <a:ext uri="{FF2B5EF4-FFF2-40B4-BE49-F238E27FC236}">
                <a16:creationId xmlns:a16="http://schemas.microsoft.com/office/drawing/2014/main" id="{4CAF22CA-0F7D-43F4-9C8E-C6E88E909549}"/>
              </a:ext>
            </a:extLst>
          </p:cNvPr>
          <p:cNvSpPr/>
          <p:nvPr/>
        </p:nvSpPr>
        <p:spPr>
          <a:xfrm>
            <a:off x="290886" y="182057"/>
            <a:ext cx="2217970" cy="478629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/>
              <a:t>rotatingLED</a:t>
            </a:r>
            <a:endParaRPr lang="zh-CN" altLang="en-US" sz="2000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ADCC000-85D2-4259-920A-C127C5440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826" y="900001"/>
            <a:ext cx="3387017" cy="23756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128C3B9-3F7E-4BA9-A31C-63F9FF2BE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498" y="3467597"/>
            <a:ext cx="3339095" cy="3349047"/>
          </a:xfrm>
          <a:prstGeom prst="rect">
            <a:avLst/>
          </a:prstGeom>
        </p:spPr>
      </p:pic>
      <p:sp>
        <p:nvSpPr>
          <p:cNvPr id="23" name="矩形: 折角 22">
            <a:extLst>
              <a:ext uri="{FF2B5EF4-FFF2-40B4-BE49-F238E27FC236}">
                <a16:creationId xmlns:a16="http://schemas.microsoft.com/office/drawing/2014/main" id="{68D8BC18-A9C6-4F67-A479-D9D0DAE2E7A1}"/>
              </a:ext>
            </a:extLst>
          </p:cNvPr>
          <p:cNvSpPr/>
          <p:nvPr/>
        </p:nvSpPr>
        <p:spPr>
          <a:xfrm>
            <a:off x="7030312" y="3388382"/>
            <a:ext cx="4204402" cy="3447996"/>
          </a:xfrm>
          <a:prstGeom prst="foldedCorne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折角 23">
            <a:extLst>
              <a:ext uri="{FF2B5EF4-FFF2-40B4-BE49-F238E27FC236}">
                <a16:creationId xmlns:a16="http://schemas.microsoft.com/office/drawing/2014/main" id="{6D66AC0F-FB28-40D8-952E-C786BC256380}"/>
              </a:ext>
            </a:extLst>
          </p:cNvPr>
          <p:cNvSpPr/>
          <p:nvPr/>
        </p:nvSpPr>
        <p:spPr>
          <a:xfrm>
            <a:off x="7415826" y="900001"/>
            <a:ext cx="3497239" cy="2380386"/>
          </a:xfrm>
          <a:prstGeom prst="foldedCorne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D753510-3B16-4CF7-81CB-4794479A1C5C}"/>
              </a:ext>
            </a:extLst>
          </p:cNvPr>
          <p:cNvSpPr txBox="1"/>
          <p:nvPr/>
        </p:nvSpPr>
        <p:spPr>
          <a:xfrm>
            <a:off x="9918545" y="362543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Top</a:t>
            </a:r>
            <a:r>
              <a:rPr lang="zh-CN" altLang="en-US" sz="2000" b="1" dirty="0"/>
              <a:t>文件</a:t>
            </a:r>
            <a:endParaRPr lang="zh-CN" altLang="en-US" b="1" dirty="0"/>
          </a:p>
        </p:txBody>
      </p:sp>
      <p:sp>
        <p:nvSpPr>
          <p:cNvPr id="26" name="灯片编号占位符 25">
            <a:extLst>
              <a:ext uri="{FF2B5EF4-FFF2-40B4-BE49-F238E27FC236}">
                <a16:creationId xmlns:a16="http://schemas.microsoft.com/office/drawing/2014/main" id="{38B622E7-C0A4-41FF-9B3E-FB5F9A72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5</a:t>
            </a:fld>
            <a:r>
              <a:rPr lang="zh-CN" altLang="en-US"/>
              <a:t> </a:t>
            </a:r>
            <a:r>
              <a:rPr lang="en-US" altLang="zh-CN"/>
              <a:t>/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83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449A8-73C8-4C55-90F2-B352F391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旋转的警灯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AD1A05-987D-4AB8-B531-DC4409F57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636" y="900001"/>
            <a:ext cx="5830840" cy="59363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923652-7648-400D-95B4-E52063AF7A1F}"/>
              </a:ext>
            </a:extLst>
          </p:cNvPr>
          <p:cNvSpPr txBox="1"/>
          <p:nvPr/>
        </p:nvSpPr>
        <p:spPr>
          <a:xfrm>
            <a:off x="4730566" y="2818722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1C417B-81AC-423A-8764-9C5306593455}"/>
              </a:ext>
            </a:extLst>
          </p:cNvPr>
          <p:cNvSpPr txBox="1"/>
          <p:nvPr/>
        </p:nvSpPr>
        <p:spPr>
          <a:xfrm>
            <a:off x="5224612" y="33883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下一状态</a:t>
            </a:r>
          </a:p>
        </p:txBody>
      </p:sp>
      <p:sp>
        <p:nvSpPr>
          <p:cNvPr id="15" name="圆角矩形 9">
            <a:extLst>
              <a:ext uri="{FF2B5EF4-FFF2-40B4-BE49-F238E27FC236}">
                <a16:creationId xmlns:a16="http://schemas.microsoft.com/office/drawing/2014/main" id="{3AF76C84-9004-40C0-9FB3-03DF4F5FE39B}"/>
              </a:ext>
            </a:extLst>
          </p:cNvPr>
          <p:cNvSpPr/>
          <p:nvPr/>
        </p:nvSpPr>
        <p:spPr>
          <a:xfrm>
            <a:off x="591127" y="2752390"/>
            <a:ext cx="5813975" cy="1993909"/>
          </a:xfrm>
          <a:prstGeom prst="roundRect">
            <a:avLst>
              <a:gd name="adj" fmla="val 7576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408E212-94B0-437C-A28B-11BF7BE31E4E}"/>
              </a:ext>
            </a:extLst>
          </p:cNvPr>
          <p:cNvSpPr txBox="1"/>
          <p:nvPr/>
        </p:nvSpPr>
        <p:spPr>
          <a:xfrm>
            <a:off x="4730566" y="3326827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DB1744-30CC-4BB0-8B55-A2F3E8000AEB}"/>
              </a:ext>
            </a:extLst>
          </p:cNvPr>
          <p:cNvSpPr txBox="1"/>
          <p:nvPr/>
        </p:nvSpPr>
        <p:spPr>
          <a:xfrm>
            <a:off x="4730566" y="4892735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9BC1A8-08A8-4E82-B6FB-26FE68F029C7}"/>
              </a:ext>
            </a:extLst>
          </p:cNvPr>
          <p:cNvSpPr txBox="1"/>
          <p:nvPr/>
        </p:nvSpPr>
        <p:spPr>
          <a:xfrm>
            <a:off x="5224612" y="286516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当前状态</a:t>
            </a:r>
          </a:p>
        </p:txBody>
      </p:sp>
      <p:sp>
        <p:nvSpPr>
          <p:cNvPr id="19" name="圆角矩形 10">
            <a:extLst>
              <a:ext uri="{FF2B5EF4-FFF2-40B4-BE49-F238E27FC236}">
                <a16:creationId xmlns:a16="http://schemas.microsoft.com/office/drawing/2014/main" id="{B5591F62-03C2-41F3-80D8-D2D40A144634}"/>
              </a:ext>
            </a:extLst>
          </p:cNvPr>
          <p:cNvSpPr/>
          <p:nvPr/>
        </p:nvSpPr>
        <p:spPr>
          <a:xfrm>
            <a:off x="591128" y="4925813"/>
            <a:ext cx="5813974" cy="1669230"/>
          </a:xfrm>
          <a:prstGeom prst="roundRect">
            <a:avLst>
              <a:gd name="adj" fmla="val 11712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807A5CE-A4B5-440B-9940-B166B0F2ADBA}"/>
              </a:ext>
            </a:extLst>
          </p:cNvPr>
          <p:cNvSpPr txBox="1"/>
          <p:nvPr/>
        </p:nvSpPr>
        <p:spPr>
          <a:xfrm>
            <a:off x="5224612" y="498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输出逻辑</a:t>
            </a:r>
          </a:p>
        </p:txBody>
      </p:sp>
      <p:sp>
        <p:nvSpPr>
          <p:cNvPr id="21" name="流程图: 多文档 20">
            <a:extLst>
              <a:ext uri="{FF2B5EF4-FFF2-40B4-BE49-F238E27FC236}">
                <a16:creationId xmlns:a16="http://schemas.microsoft.com/office/drawing/2014/main" id="{4CAF22CA-0F7D-43F4-9C8E-C6E88E909549}"/>
              </a:ext>
            </a:extLst>
          </p:cNvPr>
          <p:cNvSpPr/>
          <p:nvPr/>
        </p:nvSpPr>
        <p:spPr>
          <a:xfrm>
            <a:off x="290886" y="182057"/>
            <a:ext cx="2217970" cy="478629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/>
              <a:t>rotatingLED</a:t>
            </a:r>
            <a:endParaRPr lang="zh-CN" altLang="en-US" sz="20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A91954-AEB2-4D77-80C3-46B358EFB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565" y="900975"/>
            <a:ext cx="7420079" cy="18359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28289D-21F9-47B9-8909-2DF89716F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786" y="3478078"/>
            <a:ext cx="5195771" cy="2581857"/>
          </a:xfrm>
          <a:prstGeom prst="rect">
            <a:avLst/>
          </a:prstGeom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8DEE4A88-1D3E-485C-B1AA-1CA10CC30AF7}"/>
              </a:ext>
            </a:extLst>
          </p:cNvPr>
          <p:cNvSpPr/>
          <p:nvPr/>
        </p:nvSpPr>
        <p:spPr>
          <a:xfrm>
            <a:off x="9667826" y="2210183"/>
            <a:ext cx="312458" cy="1169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CEE49FF8-CD6F-4F30-9BBB-030B58DA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6</a:t>
            </a:fld>
            <a:r>
              <a:rPr lang="zh-CN" altLang="en-US"/>
              <a:t> </a:t>
            </a:r>
            <a:r>
              <a:rPr lang="en-US" altLang="zh-CN"/>
              <a:t>/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42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10223</TotalTime>
  <Words>295</Words>
  <Application>Microsoft Office PowerPoint</Application>
  <PresentationFormat>宽屏</PresentationFormat>
  <Paragraphs>60</Paragraphs>
  <Slides>6</Slides>
  <Notes>3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等线</vt:lpstr>
      <vt:lpstr>等线 Light</vt:lpstr>
      <vt:lpstr>楷体</vt:lpstr>
      <vt:lpstr>微软雅黑</vt:lpstr>
      <vt:lpstr>Arial</vt:lpstr>
      <vt:lpstr>Arial Black</vt:lpstr>
      <vt:lpstr>Arial Narrow</vt:lpstr>
      <vt:lpstr>Calibri</vt:lpstr>
      <vt:lpstr>Cambria Math</vt:lpstr>
      <vt:lpstr>Georgia</vt:lpstr>
      <vt:lpstr>Tahoma</vt:lpstr>
      <vt:lpstr>Times New Roman</vt:lpstr>
      <vt:lpstr>Verdana</vt:lpstr>
      <vt:lpstr>Office 主题​​</vt:lpstr>
      <vt:lpstr>实验8+.  有限状态机 入门</vt:lpstr>
      <vt:lpstr>有限状态机  Finite State Machine</vt:lpstr>
      <vt:lpstr>FSM设计要点</vt:lpstr>
      <vt:lpstr>旋转的警灯</vt:lpstr>
      <vt:lpstr>旋转的警灯</vt:lpstr>
      <vt:lpstr>旋转的警灯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  时序电路分析</dc:title>
  <dc:creator>孙 晓光</dc:creator>
  <cp:lastModifiedBy>Sam2023</cp:lastModifiedBy>
  <cp:revision>464</cp:revision>
  <dcterms:created xsi:type="dcterms:W3CDTF">2019-11-27T01:30:51Z</dcterms:created>
  <dcterms:modified xsi:type="dcterms:W3CDTF">2023-11-05T13:41:50Z</dcterms:modified>
</cp:coreProperties>
</file>