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5" r:id="rId1"/>
  </p:sldMasterIdLst>
  <p:notesMasterIdLst>
    <p:notesMasterId r:id="rId21"/>
  </p:notesMasterIdLst>
  <p:sldIdLst>
    <p:sldId id="256" r:id="rId2"/>
    <p:sldId id="299" r:id="rId3"/>
    <p:sldId id="343" r:id="rId4"/>
    <p:sldId id="324" r:id="rId5"/>
    <p:sldId id="344" r:id="rId6"/>
    <p:sldId id="345" r:id="rId7"/>
    <p:sldId id="346" r:id="rId8"/>
    <p:sldId id="348" r:id="rId9"/>
    <p:sldId id="349" r:id="rId10"/>
    <p:sldId id="347" r:id="rId11"/>
    <p:sldId id="340" r:id="rId12"/>
    <p:sldId id="350" r:id="rId13"/>
    <p:sldId id="351" r:id="rId14"/>
    <p:sldId id="352" r:id="rId15"/>
    <p:sldId id="353" r:id="rId16"/>
    <p:sldId id="354" r:id="rId17"/>
    <p:sldId id="355" r:id="rId18"/>
    <p:sldId id="356" r:id="rId19"/>
    <p:sldId id="357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F7F7F"/>
    <a:srgbClr val="D0CECE"/>
    <a:srgbClr val="FBE5D6"/>
    <a:srgbClr val="5B9BD5"/>
    <a:srgbClr val="E3F5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中度样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浅色样式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0E3FDE45-AF77-4B5C-9715-49D594BDF05E}" styleName="浅色样式 1 - 强调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541" autoAdjust="0"/>
    <p:restoredTop sz="94631" autoAdjust="0"/>
  </p:normalViewPr>
  <p:slideViewPr>
    <p:cSldViewPr snapToGrid="0">
      <p:cViewPr varScale="1">
        <p:scale>
          <a:sx n="84" d="100"/>
          <a:sy n="84" d="100"/>
        </p:scale>
        <p:origin x="42" y="31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FB371A-19A6-4066-A12B-4316F2657A08}" type="datetimeFigureOut">
              <a:rPr lang="zh-CN" altLang="en-US" smtClean="0"/>
              <a:t>2022/11/1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8B20C4-F312-4EFB-AA12-1CA9399C8661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289551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7202504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1200" dirty="0"/>
              <a:t>用于</a:t>
            </a:r>
            <a:r>
              <a:rPr lang="en-US" altLang="zh-CN" sz="1200" dirty="0"/>
              <a:t>ASIC</a:t>
            </a:r>
            <a:r>
              <a:rPr lang="zh-CN" altLang="en-US" sz="1200" dirty="0"/>
              <a:t>或</a:t>
            </a:r>
            <a:r>
              <a:rPr lang="en-US" altLang="zh-CN" sz="1200" dirty="0"/>
              <a:t>FPGA</a:t>
            </a:r>
            <a:r>
              <a:rPr lang="zh-CN" altLang="en-US" sz="1200" dirty="0"/>
              <a:t>中预先设计好的电路功能模块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4808919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以前我们用仿真，不是上板子的差错方法。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307107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名字改变了，因为综合、实现后优化了。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8B20C4-F312-4EFB-AA12-1CA9399C866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61249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hyperlink" Target="mailto:xgsun@fudan.edu.cn" TargetMode="Externa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pic>
        <p:nvPicPr>
          <p:cNvPr id="7" name="Picture 2" descr="https://timgsa.baidu.com/timg?image&amp;quality=80&amp;size=b9999_10000&amp;sec=1486706539526&amp;di=79ff7f14d79ab459b5a7e54209358ed7&amp;imgtype=0&amp;src=http%3A%2F%2Fb.hiphotos.baidu.com%2Fbaike%2Fs%3D220%2Fsign%3Db8f5950d0afa513d55aa6bdc0d6c554c%2F3b87e950352ac65c394266a2f9f2b21192138a9f.jpg">
            <a:extLst>
              <a:ext uri="{FF2B5EF4-FFF2-40B4-BE49-F238E27FC236}">
                <a16:creationId xmlns:a16="http://schemas.microsoft.com/office/drawing/2014/main" id="{F3CBEBA5-B867-4005-9829-7D6964B3073C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6156" y="6032456"/>
            <a:ext cx="756000" cy="7594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https://timgsa.baidu.com/timg?image&amp;quality=80&amp;size=b9999_10000&amp;sec=1486706601692&amp;di=6c9e3e11002e1601c2fcdf5329b5c70b&amp;imgtype=0&amp;src=http%3A%2F%2Fawb.img.xmtbang.com%2Fimg%2Fuploadnew%2F201510%2F23%2F760f1307425d46578fb2912eb3957857.jpg">
            <a:extLst>
              <a:ext uri="{FF2B5EF4-FFF2-40B4-BE49-F238E27FC236}">
                <a16:creationId xmlns:a16="http://schemas.microsoft.com/office/drawing/2014/main" id="{851644AA-AFB6-4F26-809E-ADC1650D939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13" t="6626" r="5043" b="2772"/>
          <a:stretch/>
        </p:blipFill>
        <p:spPr bwMode="auto">
          <a:xfrm>
            <a:off x="11124447" y="6006902"/>
            <a:ext cx="816309" cy="8105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文本框 8">
            <a:extLst>
              <a:ext uri="{FF2B5EF4-FFF2-40B4-BE49-F238E27FC236}">
                <a16:creationId xmlns:a16="http://schemas.microsoft.com/office/drawing/2014/main" id="{562AC1FB-FB13-463C-8EE2-09C94904B19B}"/>
              </a:ext>
            </a:extLst>
          </p:cNvPr>
          <p:cNvSpPr txBox="1"/>
          <p:nvPr userDrawn="1"/>
        </p:nvSpPr>
        <p:spPr>
          <a:xfrm>
            <a:off x="2169478" y="6214308"/>
            <a:ext cx="2256970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xgsun@fudan.edu.cn</a:t>
            </a: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C:\Users\Sam2013\Desktop\孙晓光.png">
            <a:extLst>
              <a:ext uri="{FF2B5EF4-FFF2-40B4-BE49-F238E27FC236}">
                <a16:creationId xmlns:a16="http://schemas.microsoft.com/office/drawing/2014/main" id="{6D1A609B-A7E1-4EFF-9483-A3A86A63BC4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35637" y="6140604"/>
            <a:ext cx="1872208" cy="5431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39649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900000"/>
          </a:xfrm>
          <a:solidFill>
            <a:schemeClr val="accent2">
              <a:lumMod val="20000"/>
              <a:lumOff val="80000"/>
            </a:schemeClr>
          </a:solidFill>
        </p:spPr>
        <p:txBody>
          <a:bodyPr>
            <a:normAutofit/>
          </a:bodyPr>
          <a:lstStyle>
            <a:lvl1pPr algn="ctr">
              <a:defRPr sz="40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30070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068A787-ED7A-48FC-9C88-6B2BD5C609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733433"/>
            <a:ext cx="12192000" cy="900000"/>
          </a:xfrm>
          <a:noFill/>
        </p:spPr>
        <p:txBody>
          <a:bodyPr anchor="ctr">
            <a:normAutofit/>
          </a:bodyPr>
          <a:lstStyle>
            <a:lvl1pPr algn="ctr">
              <a:defRPr sz="4000" spc="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48BC302-1D71-4D67-A551-FDF3B2837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599" y="6356350"/>
            <a:ext cx="3113915" cy="365125"/>
          </a:xfrm>
        </p:spPr>
        <p:txBody>
          <a:bodyPr/>
          <a:lstStyle/>
          <a:p>
            <a:fld id="{E7DDE380-77F7-451E-A544-3E1BC4DAB44F}" type="slidenum">
              <a:rPr lang="zh-CN" altLang="en-US" sz="1400" b="1" smtClean="0"/>
              <a:pPr/>
              <a:t>‹#›</a:t>
            </a:fld>
            <a:r>
              <a:rPr lang="zh-CN" altLang="en-US" dirty="0"/>
              <a:t> </a:t>
            </a:r>
            <a:r>
              <a:rPr lang="en-US" altLang="zh-CN" dirty="0"/>
              <a:t>/ 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5468836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563E93-EDB8-41EF-8BED-B51601E5661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1958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e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jp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jp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0" y="522512"/>
            <a:ext cx="12192000" cy="1447242"/>
          </a:xfrm>
        </p:spPr>
        <p:txBody>
          <a:bodyPr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实验</a:t>
            </a:r>
            <a:r>
              <a:rPr lang="en-US" altLang="zh-CN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7</a:t>
            </a:r>
            <a:r>
              <a:rPr lang="zh-CN" altLang="en-US" sz="4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：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</a:t>
            </a:r>
            <a:r>
              <a:rPr lang="en-US" altLang="zh-CN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IP</a:t>
            </a:r>
            <a:r>
              <a:rPr lang="zh-CN" altLang="en-US" b="1" spc="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核设计</a:t>
            </a:r>
            <a:endParaRPr lang="zh-CN" altLang="en-US" sz="4000" b="1" spc="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576050" y="6229762"/>
            <a:ext cx="1292788" cy="395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en-US" altLang="zh-CN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2022-10-31</a:t>
            </a:r>
            <a:endParaRPr lang="zh-CN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FPGA IP Cores - Eurolink Systems">
            <a:extLst>
              <a:ext uri="{FF2B5EF4-FFF2-40B4-BE49-F238E27FC236}">
                <a16:creationId xmlns:a16="http://schemas.microsoft.com/office/drawing/2014/main" id="{B24159C4-0A55-4A59-8830-A96EB70656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3550" y="1462350"/>
            <a:ext cx="4762500" cy="4762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245024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055980"/>
            <a:ext cx="12192000" cy="3668959"/>
          </a:xfrm>
        </p:spPr>
        <p:txBody>
          <a:bodyPr>
            <a:normAutofit fontScale="90000"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zh-CN" altLang="en-US" sz="138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逻辑分析仪 </a:t>
            </a:r>
            <a:r>
              <a:rPr lang="en-US" altLang="zh-CN" sz="138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ILA</a:t>
            </a:r>
            <a:endParaRPr lang="zh-CN" altLang="en-US" sz="72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23513C-A905-4229-BA6C-4B313429AFB0}"/>
              </a:ext>
            </a:extLst>
          </p:cNvPr>
          <p:cNvSpPr txBox="1"/>
          <p:nvPr/>
        </p:nvSpPr>
        <p:spPr>
          <a:xfrm>
            <a:off x="5675264" y="314151"/>
            <a:ext cx="699230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2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BE837-60E1-410C-BBF1-6326588AA148}"/>
              </a:ext>
            </a:extLst>
          </p:cNvPr>
          <p:cNvSpPr txBox="1"/>
          <p:nvPr/>
        </p:nvSpPr>
        <p:spPr>
          <a:xfrm>
            <a:off x="4819462" y="6031025"/>
            <a:ext cx="2287402" cy="577751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>
                <a:solidFill>
                  <a:schemeClr val="accent1"/>
                </a:solidFill>
              </a:rPr>
              <a:t>ILA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644E3D-B630-42A0-9225-B78B69137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380-77F7-451E-A544-3E1BC4DAB44F}" type="slidenum">
              <a:rPr lang="zh-CN" altLang="en-US" sz="1400" b="1" smtClean="0"/>
              <a:pPr/>
              <a:t>10</a:t>
            </a:fld>
            <a:r>
              <a:rPr lang="zh-CN" altLang="en-US"/>
              <a:t> </a:t>
            </a:r>
            <a:r>
              <a:rPr lang="en-US" altLang="zh-CN"/>
              <a:t>/ 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6195195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EDA6936-0E37-4CCD-9669-B807CDD87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ILA  </a:t>
            </a:r>
            <a:r>
              <a:rPr lang="zh-CN" altLang="en-US" dirty="0"/>
              <a:t>可定制集成逻辑分析器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2CC9BCB9-DD46-4357-AD7C-417EC9561E49}"/>
              </a:ext>
            </a:extLst>
          </p:cNvPr>
          <p:cNvSpPr txBox="1"/>
          <p:nvPr/>
        </p:nvSpPr>
        <p:spPr>
          <a:xfrm>
            <a:off x="0" y="1017197"/>
            <a:ext cx="1219200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2800" dirty="0"/>
              <a:t>ILA IP</a:t>
            </a:r>
            <a:r>
              <a:rPr lang="zh-CN" altLang="en-US" sz="2800" dirty="0"/>
              <a:t>核是一款逻辑分析器内核，可用于监控设计中的内部信号。</a:t>
            </a: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05A1AC02-95CE-4FE7-AFD1-B41F584579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204" y="2667946"/>
            <a:ext cx="4557470" cy="3377651"/>
          </a:xfrm>
          <a:prstGeom prst="rect">
            <a:avLst/>
          </a:prstGeom>
        </p:spPr>
      </p:pic>
      <p:sp>
        <p:nvSpPr>
          <p:cNvPr id="15" name="文本框 14">
            <a:extLst>
              <a:ext uri="{FF2B5EF4-FFF2-40B4-BE49-F238E27FC236}">
                <a16:creationId xmlns:a16="http://schemas.microsoft.com/office/drawing/2014/main" id="{BDD996F3-DC64-492B-8072-B2E07BB6A7F2}"/>
              </a:ext>
            </a:extLst>
          </p:cNvPr>
          <p:cNvSpPr txBox="1"/>
          <p:nvPr/>
        </p:nvSpPr>
        <p:spPr>
          <a:xfrm>
            <a:off x="554995" y="1916654"/>
            <a:ext cx="41344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上板子后如何实时查错？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E4DF85D-F747-4643-BA0B-1F13C403B146}"/>
              </a:ext>
            </a:extLst>
          </p:cNvPr>
          <p:cNvGrpSpPr/>
          <p:nvPr/>
        </p:nvGrpSpPr>
        <p:grpSpPr>
          <a:xfrm>
            <a:off x="5698592" y="2213724"/>
            <a:ext cx="6328721" cy="4220225"/>
            <a:chOff x="5698592" y="2213724"/>
            <a:chExt cx="6328721" cy="4220225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F9DD435A-7E21-4186-B426-C492A994E115}"/>
                </a:ext>
              </a:extLst>
            </p:cNvPr>
            <p:cNvSpPr/>
            <p:nvPr/>
          </p:nvSpPr>
          <p:spPr>
            <a:xfrm>
              <a:off x="7962217" y="2213724"/>
              <a:ext cx="3839789" cy="2869569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r>
                <a:rPr lang="en-US" altLang="zh-CN" sz="3200" b="1" dirty="0">
                  <a:solidFill>
                    <a:schemeClr val="bg1">
                      <a:lumMod val="50000"/>
                    </a:schemeClr>
                  </a:solidFill>
                </a:rPr>
                <a:t>FPGA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BC63220C-322B-484F-8E4A-700DF217190F}"/>
                </a:ext>
              </a:extLst>
            </p:cNvPr>
            <p:cNvSpPr/>
            <p:nvPr/>
          </p:nvSpPr>
          <p:spPr>
            <a:xfrm>
              <a:off x="9819880" y="2581243"/>
              <a:ext cx="1601618" cy="824237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tx1"/>
                  </a:solidFill>
                </a:rPr>
                <a:t>待测设计</a:t>
              </a:r>
            </a:p>
          </p:txBody>
        </p:sp>
        <p:sp>
          <p:nvSpPr>
            <p:cNvPr id="25" name="矩形 24">
              <a:extLst>
                <a:ext uri="{FF2B5EF4-FFF2-40B4-BE49-F238E27FC236}">
                  <a16:creationId xmlns:a16="http://schemas.microsoft.com/office/drawing/2014/main" id="{FD950D6E-AA86-4D2E-BD6E-30BAA3E23BA3}"/>
                </a:ext>
              </a:extLst>
            </p:cNvPr>
            <p:cNvSpPr/>
            <p:nvPr/>
          </p:nvSpPr>
          <p:spPr>
            <a:xfrm>
              <a:off x="9819880" y="4184220"/>
              <a:ext cx="1601618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solidFill>
                    <a:srgbClr val="FF0000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ILA</a:t>
              </a:r>
              <a:endParaRPr lang="zh-CN" altLang="en-US" sz="20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22" name="直接箭头连接符 21">
              <a:extLst>
                <a:ext uri="{FF2B5EF4-FFF2-40B4-BE49-F238E27FC236}">
                  <a16:creationId xmlns:a16="http://schemas.microsoft.com/office/drawing/2014/main" id="{42A98B99-C75E-4018-A0DD-33BF6C791D17}"/>
                </a:ext>
              </a:extLst>
            </p:cNvPr>
            <p:cNvCxnSpPr>
              <a:cxnSpLocks/>
            </p:cNvCxnSpPr>
            <p:nvPr/>
          </p:nvCxnSpPr>
          <p:spPr>
            <a:xfrm>
              <a:off x="10559956" y="3405483"/>
              <a:ext cx="0" cy="77873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46E4CD4D-53F0-4C7E-8E3F-68E62C4C1032}"/>
                </a:ext>
              </a:extLst>
            </p:cNvPr>
            <p:cNvCxnSpPr/>
            <p:nvPr/>
          </p:nvCxnSpPr>
          <p:spPr>
            <a:xfrm>
              <a:off x="10287340" y="3405482"/>
              <a:ext cx="0" cy="77873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直接箭头连接符 27">
              <a:extLst>
                <a:ext uri="{FF2B5EF4-FFF2-40B4-BE49-F238E27FC236}">
                  <a16:creationId xmlns:a16="http://schemas.microsoft.com/office/drawing/2014/main" id="{FBD4A0B8-B7CC-4EF3-9A14-8FD64BCC482A}"/>
                </a:ext>
              </a:extLst>
            </p:cNvPr>
            <p:cNvCxnSpPr/>
            <p:nvPr/>
          </p:nvCxnSpPr>
          <p:spPr>
            <a:xfrm>
              <a:off x="11230144" y="3405482"/>
              <a:ext cx="0" cy="77873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文本框 25">
              <a:extLst>
                <a:ext uri="{FF2B5EF4-FFF2-40B4-BE49-F238E27FC236}">
                  <a16:creationId xmlns:a16="http://schemas.microsoft.com/office/drawing/2014/main" id="{BFE8720D-F853-4592-A7AD-ADAE9E770691}"/>
                </a:ext>
              </a:extLst>
            </p:cNvPr>
            <p:cNvSpPr txBox="1"/>
            <p:nvPr/>
          </p:nvSpPr>
          <p:spPr>
            <a:xfrm>
              <a:off x="10625314" y="3304118"/>
              <a:ext cx="5501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4000" dirty="0">
                  <a:solidFill>
                    <a:schemeClr val="accent1"/>
                  </a:solidFill>
                </a:rPr>
                <a:t>…</a:t>
              </a:r>
              <a:endParaRPr lang="zh-CN" altLang="en-US" sz="1400" dirty="0">
                <a:solidFill>
                  <a:schemeClr val="accent1"/>
                </a:solidFill>
              </a:endParaRPr>
            </a:p>
          </p:txBody>
        </p:sp>
        <p:sp>
          <p:nvSpPr>
            <p:cNvPr id="30" name="矩形 29">
              <a:extLst>
                <a:ext uri="{FF2B5EF4-FFF2-40B4-BE49-F238E27FC236}">
                  <a16:creationId xmlns:a16="http://schemas.microsoft.com/office/drawing/2014/main" id="{51A96F02-26C0-4625-A1EB-524F54741C4F}"/>
                </a:ext>
              </a:extLst>
            </p:cNvPr>
            <p:cNvSpPr/>
            <p:nvPr/>
          </p:nvSpPr>
          <p:spPr>
            <a:xfrm>
              <a:off x="7962656" y="4184220"/>
              <a:ext cx="703811" cy="52322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000" dirty="0">
                  <a:solidFill>
                    <a:schemeClr val="tx1"/>
                  </a:solidFill>
                </a:rPr>
                <a:t>JTAG</a:t>
              </a:r>
              <a:endParaRPr lang="zh-CN" altLang="en-US" sz="2000" dirty="0">
                <a:solidFill>
                  <a:schemeClr val="tx1"/>
                </a:solidFill>
              </a:endParaRPr>
            </a:p>
          </p:txBody>
        </p: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23D019E8-8812-4DEC-9CC7-7ED1DECB9265}"/>
                </a:ext>
              </a:extLst>
            </p:cNvPr>
            <p:cNvCxnSpPr>
              <a:cxnSpLocks/>
              <a:stCxn id="30" idx="3"/>
              <a:endCxn id="25" idx="1"/>
            </p:cNvCxnSpPr>
            <p:nvPr/>
          </p:nvCxnSpPr>
          <p:spPr>
            <a:xfrm>
              <a:off x="8666467" y="4445830"/>
              <a:ext cx="1153413" cy="0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CF4B73A4-F67D-49F2-9588-C83F19017FA7}"/>
                </a:ext>
              </a:extLst>
            </p:cNvPr>
            <p:cNvCxnSpPr/>
            <p:nvPr/>
          </p:nvCxnSpPr>
          <p:spPr>
            <a:xfrm>
              <a:off x="10014724" y="3405482"/>
              <a:ext cx="0" cy="778737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矩形 43">
              <a:extLst>
                <a:ext uri="{FF2B5EF4-FFF2-40B4-BE49-F238E27FC236}">
                  <a16:creationId xmlns:a16="http://schemas.microsoft.com/office/drawing/2014/main" id="{8009D919-FCA8-4D4E-A40C-006D5A8B8710}"/>
                </a:ext>
              </a:extLst>
            </p:cNvPr>
            <p:cNvSpPr/>
            <p:nvPr/>
          </p:nvSpPr>
          <p:spPr>
            <a:xfrm>
              <a:off x="5698592" y="2380762"/>
              <a:ext cx="1786981" cy="91588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3200" b="1" dirty="0" err="1">
                  <a:solidFill>
                    <a:schemeClr val="bg1">
                      <a:lumMod val="50000"/>
                    </a:schemeClr>
                  </a:solidFill>
                </a:rPr>
                <a:t>Vivado</a:t>
              </a:r>
              <a:endParaRPr lang="zh-CN" altLang="en-US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sp>
          <p:nvSpPr>
            <p:cNvPr id="45" name="矩形 44">
              <a:extLst>
                <a:ext uri="{FF2B5EF4-FFF2-40B4-BE49-F238E27FC236}">
                  <a16:creationId xmlns:a16="http://schemas.microsoft.com/office/drawing/2014/main" id="{78C7D9E1-1CEB-4814-80E1-50900C97DA48}"/>
                </a:ext>
              </a:extLst>
            </p:cNvPr>
            <p:cNvSpPr/>
            <p:nvPr/>
          </p:nvSpPr>
          <p:spPr>
            <a:xfrm>
              <a:off x="6050247" y="4203144"/>
              <a:ext cx="1083670" cy="482445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CN" altLang="en-US" sz="2000" b="1" dirty="0">
                  <a:solidFill>
                    <a:schemeClr val="bg1">
                      <a:lumMod val="50000"/>
                    </a:schemeClr>
                  </a:solidFill>
                </a:rPr>
                <a:t>下载器</a:t>
              </a:r>
              <a:endParaRPr lang="zh-CN" altLang="en-US" sz="1400" b="1" dirty="0">
                <a:solidFill>
                  <a:schemeClr val="bg1">
                    <a:lumMod val="50000"/>
                  </a:schemeClr>
                </a:solidFill>
              </a:endParaRPr>
            </a:p>
          </p:txBody>
        </p:sp>
        <p:cxnSp>
          <p:nvCxnSpPr>
            <p:cNvPr id="46" name="直接箭头连接符 45">
              <a:extLst>
                <a:ext uri="{FF2B5EF4-FFF2-40B4-BE49-F238E27FC236}">
                  <a16:creationId xmlns:a16="http://schemas.microsoft.com/office/drawing/2014/main" id="{4BD1C990-16D3-4438-8993-2516C64319B4}"/>
                </a:ext>
              </a:extLst>
            </p:cNvPr>
            <p:cNvCxnSpPr>
              <a:cxnSpLocks/>
              <a:stCxn id="45" idx="3"/>
              <a:endCxn id="30" idx="1"/>
            </p:cNvCxnSpPr>
            <p:nvPr/>
          </p:nvCxnSpPr>
          <p:spPr>
            <a:xfrm>
              <a:off x="7133917" y="4444367"/>
              <a:ext cx="828739" cy="1463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2D1B8A0E-91B1-402C-BEA1-7CCA1C7E8BF2}"/>
                </a:ext>
              </a:extLst>
            </p:cNvPr>
            <p:cNvCxnSpPr>
              <a:cxnSpLocks/>
              <a:stCxn id="45" idx="0"/>
              <a:endCxn id="44" idx="2"/>
            </p:cNvCxnSpPr>
            <p:nvPr/>
          </p:nvCxnSpPr>
          <p:spPr>
            <a:xfrm flipV="1">
              <a:off x="6592082" y="3296649"/>
              <a:ext cx="1" cy="906495"/>
            </a:xfrm>
            <a:prstGeom prst="straightConnector1">
              <a:avLst/>
            </a:prstGeom>
            <a:ln w="28575"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本框 56">
              <a:extLst>
                <a:ext uri="{FF2B5EF4-FFF2-40B4-BE49-F238E27FC236}">
                  <a16:creationId xmlns:a16="http://schemas.microsoft.com/office/drawing/2014/main" id="{1D15C014-874C-4374-95A8-99110F3022D1}"/>
                </a:ext>
              </a:extLst>
            </p:cNvPr>
            <p:cNvSpPr txBox="1"/>
            <p:nvPr/>
          </p:nvSpPr>
          <p:spPr>
            <a:xfrm>
              <a:off x="5930367" y="5290110"/>
              <a:ext cx="6096946" cy="1143839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2400" dirty="0"/>
                <a:t>ILA </a:t>
              </a:r>
              <a:r>
                <a:rPr lang="zh-CN" altLang="en-US" sz="2400" dirty="0"/>
                <a:t>会将所采集到的探针数据存放在 </a:t>
              </a:r>
              <a:r>
                <a:rPr lang="en-US" altLang="zh-CN" sz="2400" dirty="0"/>
                <a:t>RAM </a:t>
              </a:r>
              <a:r>
                <a:rPr lang="zh-CN" altLang="en-US" sz="2400" dirty="0"/>
                <a:t>中，然后，通过 </a:t>
              </a:r>
              <a:r>
                <a:rPr lang="en-US" altLang="zh-CN" sz="2400" dirty="0"/>
                <a:t>JTAG </a:t>
              </a:r>
              <a:r>
                <a:rPr lang="zh-CN" altLang="en-US" sz="2400" dirty="0"/>
                <a:t>和下载器上传到 </a:t>
              </a:r>
              <a:r>
                <a:rPr lang="en-US" altLang="zh-CN" sz="2400" dirty="0" err="1"/>
                <a:t>Vivado</a:t>
              </a:r>
              <a:r>
                <a:rPr lang="zh-CN" altLang="en-US" sz="2400" dirty="0"/>
                <a:t>。</a:t>
              </a:r>
            </a:p>
          </p:txBody>
        </p:sp>
      </p:grpSp>
      <p:sp>
        <p:nvSpPr>
          <p:cNvPr id="56" name="灯片编号占位符 55">
            <a:extLst>
              <a:ext uri="{FF2B5EF4-FFF2-40B4-BE49-F238E27FC236}">
                <a16:creationId xmlns:a16="http://schemas.microsoft.com/office/drawing/2014/main" id="{020CA624-C750-4D3B-A05C-8E2027C948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11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92984A64-0031-42F3-8E50-EF2E03976D18}"/>
              </a:ext>
            </a:extLst>
          </p:cNvPr>
          <p:cNvSpPr/>
          <p:nvPr/>
        </p:nvSpPr>
        <p:spPr>
          <a:xfrm>
            <a:off x="836244" y="5151308"/>
            <a:ext cx="4201475" cy="61952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7701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58EEC9B-0CF6-40FB-93C5-555A60AF8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查找 </a:t>
            </a:r>
            <a:r>
              <a:rPr lang="en-US" altLang="zh-CN" dirty="0"/>
              <a:t>ILA</a:t>
            </a:r>
            <a:endParaRPr lang="zh-CN" altLang="en-US" dirty="0"/>
          </a:p>
        </p:txBody>
      </p:sp>
      <p:grpSp>
        <p:nvGrpSpPr>
          <p:cNvPr id="7" name="组合 6">
            <a:extLst>
              <a:ext uri="{FF2B5EF4-FFF2-40B4-BE49-F238E27FC236}">
                <a16:creationId xmlns:a16="http://schemas.microsoft.com/office/drawing/2014/main" id="{2490E0DA-E11F-4708-B14F-9F23BB15464C}"/>
              </a:ext>
            </a:extLst>
          </p:cNvPr>
          <p:cNvGrpSpPr/>
          <p:nvPr/>
        </p:nvGrpSpPr>
        <p:grpSpPr>
          <a:xfrm>
            <a:off x="477937" y="1516426"/>
            <a:ext cx="2573780" cy="3595303"/>
            <a:chOff x="318911" y="1113182"/>
            <a:chExt cx="2573780" cy="3595303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36D88BEC-081F-4316-9F88-DE32968282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18911" y="1113182"/>
              <a:ext cx="2573780" cy="3595303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7F41AF54-742A-43CA-A429-59F41437AAE2}"/>
                </a:ext>
              </a:extLst>
            </p:cNvPr>
            <p:cNvSpPr/>
            <p:nvPr/>
          </p:nvSpPr>
          <p:spPr>
            <a:xfrm>
              <a:off x="318911" y="2799995"/>
              <a:ext cx="2293660" cy="37484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pic>
        <p:nvPicPr>
          <p:cNvPr id="9" name="图片 8">
            <a:extLst>
              <a:ext uri="{FF2B5EF4-FFF2-40B4-BE49-F238E27FC236}">
                <a16:creationId xmlns:a16="http://schemas.microsoft.com/office/drawing/2014/main" id="{D801D708-E9C9-49CE-B48D-431CB8F10C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6320" y="905130"/>
            <a:ext cx="7954182" cy="5932515"/>
          </a:xfrm>
          <a:prstGeom prst="rect">
            <a:avLst/>
          </a:prstGeom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408D5E07-B61B-41D6-8317-1D14406BBA74}"/>
              </a:ext>
            </a:extLst>
          </p:cNvPr>
          <p:cNvSpPr/>
          <p:nvPr/>
        </p:nvSpPr>
        <p:spPr>
          <a:xfrm>
            <a:off x="3538242" y="1862877"/>
            <a:ext cx="1312054" cy="328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5FD77D0-D56A-4A57-8D48-F8AC64E1D95A}"/>
              </a:ext>
            </a:extLst>
          </p:cNvPr>
          <p:cNvSpPr/>
          <p:nvPr/>
        </p:nvSpPr>
        <p:spPr>
          <a:xfrm>
            <a:off x="3690641" y="3366998"/>
            <a:ext cx="7037939" cy="70520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灯片编号占位符 12">
            <a:extLst>
              <a:ext uri="{FF2B5EF4-FFF2-40B4-BE49-F238E27FC236}">
                <a16:creationId xmlns:a16="http://schemas.microsoft.com/office/drawing/2014/main" id="{C9D40E7D-4A09-479F-912B-78FEA6B13D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12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09213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79B654D-1B1C-4F6B-B167-D39AF8CC46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 </a:t>
            </a:r>
            <a:r>
              <a:rPr lang="en-US" altLang="zh-CN" dirty="0"/>
              <a:t>ILA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B8FF80B5-C517-4CD0-97C2-222D9F3EE3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630" y="1154201"/>
            <a:ext cx="6130707" cy="560160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CF8A4EF-5E21-4FB7-B6AD-FC234C777C87}"/>
              </a:ext>
            </a:extLst>
          </p:cNvPr>
          <p:cNvSpPr/>
          <p:nvPr/>
        </p:nvSpPr>
        <p:spPr>
          <a:xfrm>
            <a:off x="2828395" y="2235571"/>
            <a:ext cx="658911" cy="21582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11281F3C-4D37-4E27-BAC5-BB9C8D903536}"/>
              </a:ext>
            </a:extLst>
          </p:cNvPr>
          <p:cNvSpPr/>
          <p:nvPr/>
        </p:nvSpPr>
        <p:spPr>
          <a:xfrm>
            <a:off x="2067247" y="3429000"/>
            <a:ext cx="2493393" cy="3251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C6454C5-DE6C-4662-9B14-E928AF19EE27}"/>
              </a:ext>
            </a:extLst>
          </p:cNvPr>
          <p:cNvSpPr/>
          <p:nvPr/>
        </p:nvSpPr>
        <p:spPr>
          <a:xfrm>
            <a:off x="1986882" y="2683305"/>
            <a:ext cx="915344" cy="27003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FE65C6B0-04AF-4DC6-8855-0274F3396B9F}"/>
              </a:ext>
            </a:extLst>
          </p:cNvPr>
          <p:cNvSpPr txBox="1"/>
          <p:nvPr/>
        </p:nvSpPr>
        <p:spPr>
          <a:xfrm>
            <a:off x="3269973" y="3092522"/>
            <a:ext cx="140425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>
                <a:solidFill>
                  <a:srgbClr val="FF0000"/>
                </a:solidFill>
              </a:rPr>
              <a:t>探针数量</a:t>
            </a:r>
          </a:p>
        </p:txBody>
      </p:sp>
      <p:grpSp>
        <p:nvGrpSpPr>
          <p:cNvPr id="20" name="组合 19">
            <a:extLst>
              <a:ext uri="{FF2B5EF4-FFF2-40B4-BE49-F238E27FC236}">
                <a16:creationId xmlns:a16="http://schemas.microsoft.com/office/drawing/2014/main" id="{3CA6791B-7C2B-4E7F-BF48-C3C86BDEC3D2}"/>
              </a:ext>
            </a:extLst>
          </p:cNvPr>
          <p:cNvGrpSpPr/>
          <p:nvPr/>
        </p:nvGrpSpPr>
        <p:grpSpPr>
          <a:xfrm>
            <a:off x="5425633" y="1344826"/>
            <a:ext cx="6700737" cy="4421303"/>
            <a:chOff x="5425633" y="1344826"/>
            <a:chExt cx="6700737" cy="4421303"/>
          </a:xfrm>
        </p:grpSpPr>
        <p:pic>
          <p:nvPicPr>
            <p:cNvPr id="9" name="图片 8">
              <a:extLst>
                <a:ext uri="{FF2B5EF4-FFF2-40B4-BE49-F238E27FC236}">
                  <a16:creationId xmlns:a16="http://schemas.microsoft.com/office/drawing/2014/main" id="{CF6B24B8-590D-4F09-BBCD-79415BD96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425633" y="1344826"/>
              <a:ext cx="6700737" cy="3987837"/>
            </a:xfrm>
            <a:prstGeom prst="rect">
              <a:avLst/>
            </a:prstGeom>
          </p:spPr>
        </p:pic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9D89AF23-307F-493A-8C64-6C54D6A7B2BC}"/>
                </a:ext>
              </a:extLst>
            </p:cNvPr>
            <p:cNvSpPr/>
            <p:nvPr/>
          </p:nvSpPr>
          <p:spPr>
            <a:xfrm>
              <a:off x="8523046" y="2980795"/>
              <a:ext cx="915344" cy="270037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29925B20-9A27-43BA-9ECC-EF2374C60340}"/>
                </a:ext>
              </a:extLst>
            </p:cNvPr>
            <p:cNvSpPr/>
            <p:nvPr/>
          </p:nvSpPr>
          <p:spPr>
            <a:xfrm>
              <a:off x="7607701" y="3425621"/>
              <a:ext cx="2030415" cy="504595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文本框 14">
              <a:extLst>
                <a:ext uri="{FF2B5EF4-FFF2-40B4-BE49-F238E27FC236}">
                  <a16:creationId xmlns:a16="http://schemas.microsoft.com/office/drawing/2014/main" id="{3899943C-B262-4FA1-AAB8-03466A7E2843}"/>
                </a:ext>
              </a:extLst>
            </p:cNvPr>
            <p:cNvSpPr txBox="1"/>
            <p:nvPr/>
          </p:nvSpPr>
          <p:spPr>
            <a:xfrm>
              <a:off x="8278590" y="3955002"/>
              <a:ext cx="110963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dirty="0">
                  <a:solidFill>
                    <a:srgbClr val="FF0000"/>
                  </a:solidFill>
                </a:rPr>
                <a:t>探针宽度</a:t>
              </a:r>
            </a:p>
          </p:txBody>
        </p:sp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EFC9E861-0763-4E33-A8A8-00AEC3B5F75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r="24665" b="74396"/>
            <a:stretch/>
          </p:blipFill>
          <p:spPr>
            <a:xfrm>
              <a:off x="8155963" y="4792081"/>
              <a:ext cx="3433384" cy="864816"/>
            </a:xfrm>
            <a:prstGeom prst="rect">
              <a:avLst/>
            </a:prstGeom>
          </p:spPr>
        </p:pic>
        <p:sp>
          <p:nvSpPr>
            <p:cNvPr id="17" name="椭圆 16">
              <a:extLst>
                <a:ext uri="{FF2B5EF4-FFF2-40B4-BE49-F238E27FC236}">
                  <a16:creationId xmlns:a16="http://schemas.microsoft.com/office/drawing/2014/main" id="{CDFE1C13-349B-475F-88FD-237A406E80A0}"/>
                </a:ext>
              </a:extLst>
            </p:cNvPr>
            <p:cNvSpPr/>
            <p:nvPr/>
          </p:nvSpPr>
          <p:spPr>
            <a:xfrm>
              <a:off x="10109512" y="4958205"/>
              <a:ext cx="1482350" cy="807924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27D6CE9E-2A55-451E-A1ED-EF9D5E0F0C7E}"/>
                </a:ext>
              </a:extLst>
            </p:cNvPr>
            <p:cNvCxnSpPr>
              <a:stCxn id="17" idx="1"/>
            </p:cNvCxnSpPr>
            <p:nvPr/>
          </p:nvCxnSpPr>
          <p:spPr>
            <a:xfrm flipH="1" flipV="1">
              <a:off x="8523046" y="3708716"/>
              <a:ext cx="1803551" cy="136780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灯片编号占位符 20">
            <a:extLst>
              <a:ext uri="{FF2B5EF4-FFF2-40B4-BE49-F238E27FC236}">
                <a16:creationId xmlns:a16="http://schemas.microsoft.com/office/drawing/2014/main" id="{29DEC8D7-DCDD-46C4-A019-6EBE373FCD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13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5136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C56F58E-B948-4B1F-9DC0-59F95A198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实例化 </a:t>
            </a:r>
            <a:r>
              <a:rPr lang="en-US" altLang="zh-CN" dirty="0"/>
              <a:t>ILA</a:t>
            </a:r>
            <a:r>
              <a:rPr lang="zh-CN" altLang="en-US" dirty="0"/>
              <a:t>，生成</a:t>
            </a:r>
            <a:r>
              <a:rPr lang="en-US" altLang="zh-CN" dirty="0"/>
              <a:t>bit</a:t>
            </a:r>
            <a:r>
              <a:rPr lang="zh-CN" altLang="en-US" dirty="0"/>
              <a:t>，下载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2A1714A-EEC0-4578-80D8-314C9E75BEC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4185" y="940537"/>
            <a:ext cx="7489039" cy="2910165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F7E5A355-3AA9-4389-9080-A279710279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8811" y="900000"/>
            <a:ext cx="4673189" cy="5917462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F8B66B51-E0EB-4B59-8D5F-54AAE7002869}"/>
              </a:ext>
            </a:extLst>
          </p:cNvPr>
          <p:cNvSpPr/>
          <p:nvPr/>
        </p:nvSpPr>
        <p:spPr>
          <a:xfrm>
            <a:off x="447735" y="2024484"/>
            <a:ext cx="1795669" cy="55969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B463036F-B154-4745-828B-6C12F0D9262D}"/>
              </a:ext>
            </a:extLst>
          </p:cNvPr>
          <p:cNvSpPr/>
          <p:nvPr/>
        </p:nvSpPr>
        <p:spPr>
          <a:xfrm>
            <a:off x="2636955" y="2115773"/>
            <a:ext cx="1270544" cy="12294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43615F-23F5-487F-8C4D-330D2605BFD0}"/>
              </a:ext>
            </a:extLst>
          </p:cNvPr>
          <p:cNvSpPr/>
          <p:nvPr/>
        </p:nvSpPr>
        <p:spPr>
          <a:xfrm>
            <a:off x="7602962" y="4528198"/>
            <a:ext cx="3591339" cy="80485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8" name="组合 17">
            <a:extLst>
              <a:ext uri="{FF2B5EF4-FFF2-40B4-BE49-F238E27FC236}">
                <a16:creationId xmlns:a16="http://schemas.microsoft.com/office/drawing/2014/main" id="{5F95FF1A-77E3-447C-B620-A7C09FF66579}"/>
              </a:ext>
            </a:extLst>
          </p:cNvPr>
          <p:cNvGrpSpPr/>
          <p:nvPr/>
        </p:nvGrpSpPr>
        <p:grpSpPr>
          <a:xfrm>
            <a:off x="159892" y="3949546"/>
            <a:ext cx="7275403" cy="2767013"/>
            <a:chOff x="159892" y="3949546"/>
            <a:chExt cx="7275403" cy="2767013"/>
          </a:xfrm>
        </p:grpSpPr>
        <p:pic>
          <p:nvPicPr>
            <p:cNvPr id="14" name="图片 13">
              <a:extLst>
                <a:ext uri="{FF2B5EF4-FFF2-40B4-BE49-F238E27FC236}">
                  <a16:creationId xmlns:a16="http://schemas.microsoft.com/office/drawing/2014/main" id="{6192566D-AB59-42F6-9CCC-869DD570E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818444" y="3949546"/>
              <a:ext cx="4595813" cy="2767013"/>
            </a:xfrm>
            <a:prstGeom prst="rect">
              <a:avLst/>
            </a:prstGeom>
          </p:spPr>
        </p:pic>
        <p:pic>
          <p:nvPicPr>
            <p:cNvPr id="15" name="图片 14">
              <a:extLst>
                <a:ext uri="{FF2B5EF4-FFF2-40B4-BE49-F238E27FC236}">
                  <a16:creationId xmlns:a16="http://schemas.microsoft.com/office/drawing/2014/main" id="{73615C71-EA82-4285-B95A-8B94700CEE0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59892" y="4667842"/>
              <a:ext cx="2604732" cy="1136610"/>
            </a:xfrm>
            <a:prstGeom prst="rect">
              <a:avLst/>
            </a:prstGeom>
          </p:spPr>
        </p:pic>
        <p:sp>
          <p:nvSpPr>
            <p:cNvPr id="17" name="文本框 16">
              <a:extLst>
                <a:ext uri="{FF2B5EF4-FFF2-40B4-BE49-F238E27FC236}">
                  <a16:creationId xmlns:a16="http://schemas.microsoft.com/office/drawing/2014/main" id="{77E6FD85-4C11-4387-881C-F902A732FD1D}"/>
                </a:ext>
              </a:extLst>
            </p:cNvPr>
            <p:cNvSpPr txBox="1"/>
            <p:nvPr/>
          </p:nvSpPr>
          <p:spPr>
            <a:xfrm>
              <a:off x="4304469" y="5804452"/>
              <a:ext cx="3130826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-apple-system"/>
                </a:rPr>
                <a:t>有调试探针信息的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-apple-system"/>
                </a:rPr>
                <a:t>.</a:t>
              </a:r>
              <a:r>
                <a:rPr lang="en-US" altLang="zh-CN" sz="2000" b="0" i="0" dirty="0" err="1">
                  <a:solidFill>
                    <a:srgbClr val="FF0000"/>
                  </a:solidFill>
                  <a:effectLst/>
                  <a:latin typeface="-apple-system"/>
                </a:rPr>
                <a:t>ltx</a:t>
              </a:r>
              <a:r>
                <a:rPr lang="en-US" altLang="zh-CN" sz="2000" b="0" i="0" dirty="0">
                  <a:solidFill>
                    <a:srgbClr val="FF0000"/>
                  </a:solidFill>
                  <a:effectLst/>
                  <a:latin typeface="-apple-system"/>
                </a:rPr>
                <a:t> </a:t>
              </a:r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-apple-system"/>
                </a:rPr>
                <a:t>文件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</p:grpSp>
      <p:sp>
        <p:nvSpPr>
          <p:cNvPr id="19" name="灯片编号占位符 18">
            <a:extLst>
              <a:ext uri="{FF2B5EF4-FFF2-40B4-BE49-F238E27FC236}">
                <a16:creationId xmlns:a16="http://schemas.microsoft.com/office/drawing/2014/main" id="{44FE6EDB-6840-4103-BDE2-E633A5C3C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14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C1BD62A-CA4D-4323-A22A-BF71D44B8BEF}"/>
              </a:ext>
            </a:extLst>
          </p:cNvPr>
          <p:cNvSpPr txBox="1"/>
          <p:nvPr/>
        </p:nvSpPr>
        <p:spPr>
          <a:xfrm>
            <a:off x="4441371" y="2401300"/>
            <a:ext cx="198002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实例化模板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F834B65-F841-4BF2-BCB0-CA01971B07BE}"/>
              </a:ext>
            </a:extLst>
          </p:cNvPr>
          <p:cNvSpPr txBox="1"/>
          <p:nvPr/>
        </p:nvSpPr>
        <p:spPr>
          <a:xfrm>
            <a:off x="10563359" y="3949546"/>
            <a:ext cx="12618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</a:rPr>
              <a:t>实例化</a:t>
            </a:r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4" name="箭头: 右 3">
            <a:extLst>
              <a:ext uri="{FF2B5EF4-FFF2-40B4-BE49-F238E27FC236}">
                <a16:creationId xmlns:a16="http://schemas.microsoft.com/office/drawing/2014/main" id="{4EF2E9B0-A7C6-4379-9996-35E53F1E5D25}"/>
              </a:ext>
            </a:extLst>
          </p:cNvPr>
          <p:cNvSpPr/>
          <p:nvPr/>
        </p:nvSpPr>
        <p:spPr>
          <a:xfrm>
            <a:off x="1834480" y="2243403"/>
            <a:ext cx="709937" cy="152217"/>
          </a:xfrm>
          <a:prstGeom prst="rightArrow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39322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4321208-A9B2-4844-B5AF-0173D8697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 ILA </a:t>
            </a:r>
            <a:r>
              <a:rPr lang="zh-CN" altLang="en-US" dirty="0"/>
              <a:t>的调试窗口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42CDDB8-B8B4-4649-AD4B-1DB456305A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86251" y="900000"/>
            <a:ext cx="9332287" cy="5922892"/>
          </a:xfrm>
          <a:prstGeom prst="rect">
            <a:avLst/>
          </a:prstGeom>
        </p:spPr>
      </p:pic>
      <p:grpSp>
        <p:nvGrpSpPr>
          <p:cNvPr id="42" name="组合 41">
            <a:extLst>
              <a:ext uri="{FF2B5EF4-FFF2-40B4-BE49-F238E27FC236}">
                <a16:creationId xmlns:a16="http://schemas.microsoft.com/office/drawing/2014/main" id="{9F5E779A-B9C1-404B-B3F4-3A73E0C35D56}"/>
              </a:ext>
            </a:extLst>
          </p:cNvPr>
          <p:cNvGrpSpPr/>
          <p:nvPr/>
        </p:nvGrpSpPr>
        <p:grpSpPr>
          <a:xfrm>
            <a:off x="3696926" y="2317237"/>
            <a:ext cx="7235945" cy="1885595"/>
            <a:chOff x="3696926" y="2317237"/>
            <a:chExt cx="7235945" cy="1885595"/>
          </a:xfrm>
        </p:grpSpPr>
        <p:pic>
          <p:nvPicPr>
            <p:cNvPr id="8" name="图片 7">
              <a:extLst>
                <a:ext uri="{FF2B5EF4-FFF2-40B4-BE49-F238E27FC236}">
                  <a16:creationId xmlns:a16="http://schemas.microsoft.com/office/drawing/2014/main" id="{76A876E7-65C6-487E-925C-0D4C8075F406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467921" y="2898914"/>
              <a:ext cx="5464950" cy="1303918"/>
            </a:xfrm>
            <a:prstGeom prst="rect">
              <a:avLst/>
            </a:prstGeom>
          </p:spPr>
        </p:pic>
        <p:cxnSp>
          <p:nvCxnSpPr>
            <p:cNvPr id="10" name="直接箭头连接符 9">
              <a:extLst>
                <a:ext uri="{FF2B5EF4-FFF2-40B4-BE49-F238E27FC236}">
                  <a16:creationId xmlns:a16="http://schemas.microsoft.com/office/drawing/2014/main" id="{62B0F73B-DFD7-4B89-B230-37D36874A2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696926" y="3336708"/>
              <a:ext cx="5430036" cy="548072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箭头连接符 10">
              <a:extLst>
                <a:ext uri="{FF2B5EF4-FFF2-40B4-BE49-F238E27FC236}">
                  <a16:creationId xmlns:a16="http://schemas.microsoft.com/office/drawing/2014/main" id="{3E1586C4-317A-46CC-B51D-1B2F5488879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6626" y="2317237"/>
              <a:ext cx="5310335" cy="1204055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箭头连接符 13">
              <a:extLst>
                <a:ext uri="{FF2B5EF4-FFF2-40B4-BE49-F238E27FC236}">
                  <a16:creationId xmlns:a16="http://schemas.microsoft.com/office/drawing/2014/main" id="{6F4C40E3-B88E-43B8-923D-5D9D253B4AEC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16626" y="2686405"/>
              <a:ext cx="5310336" cy="83488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组合 42">
            <a:extLst>
              <a:ext uri="{FF2B5EF4-FFF2-40B4-BE49-F238E27FC236}">
                <a16:creationId xmlns:a16="http://schemas.microsoft.com/office/drawing/2014/main" id="{CD51485D-FC3A-43BC-9A8C-481B78AE3274}"/>
              </a:ext>
            </a:extLst>
          </p:cNvPr>
          <p:cNvGrpSpPr/>
          <p:nvPr/>
        </p:nvGrpSpPr>
        <p:grpSpPr>
          <a:xfrm>
            <a:off x="307820" y="1083856"/>
            <a:ext cx="4440247" cy="1961602"/>
            <a:chOff x="296460" y="1163376"/>
            <a:chExt cx="4440247" cy="1961602"/>
          </a:xfrm>
        </p:grpSpPr>
        <p:sp>
          <p:nvSpPr>
            <p:cNvPr id="18" name="文本框 17">
              <a:extLst>
                <a:ext uri="{FF2B5EF4-FFF2-40B4-BE49-F238E27FC236}">
                  <a16:creationId xmlns:a16="http://schemas.microsoft.com/office/drawing/2014/main" id="{266B7EE5-7996-4A46-A32B-2364622EB4BE}"/>
                </a:ext>
              </a:extLst>
            </p:cNvPr>
            <p:cNvSpPr txBox="1"/>
            <p:nvPr/>
          </p:nvSpPr>
          <p:spPr>
            <a:xfrm>
              <a:off x="307819" y="2724868"/>
              <a:ext cx="12767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-apple-system"/>
                </a:rPr>
                <a:t>停止触发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504668F5-6C39-4DBF-8A40-38B14D088DE3}"/>
                </a:ext>
              </a:extLst>
            </p:cNvPr>
            <p:cNvSpPr/>
            <p:nvPr/>
          </p:nvSpPr>
          <p:spPr>
            <a:xfrm>
              <a:off x="3463553" y="1540405"/>
              <a:ext cx="1273154" cy="31943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F9D216B2-8624-4A72-8631-3C4643753129}"/>
                </a:ext>
              </a:extLst>
            </p:cNvPr>
            <p:cNvSpPr txBox="1"/>
            <p:nvPr/>
          </p:nvSpPr>
          <p:spPr>
            <a:xfrm>
              <a:off x="296460" y="1163376"/>
              <a:ext cx="1748312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-apple-system"/>
                </a:rPr>
                <a:t>自动触发开关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AB23C0BE-B22E-423E-8A39-162DB131790B}"/>
                </a:ext>
              </a:extLst>
            </p:cNvPr>
            <p:cNvSpPr txBox="1"/>
            <p:nvPr/>
          </p:nvSpPr>
          <p:spPr>
            <a:xfrm>
              <a:off x="296460" y="1604664"/>
              <a:ext cx="1475714" cy="461665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400" b="1" i="0" dirty="0">
                  <a:solidFill>
                    <a:srgbClr val="FF0000"/>
                  </a:solidFill>
                  <a:effectLst/>
                  <a:latin typeface="-apple-system"/>
                </a:rPr>
                <a:t>开始触发</a:t>
              </a:r>
              <a:endParaRPr lang="zh-CN" altLang="en-US" sz="2400" b="1" dirty="0">
                <a:solidFill>
                  <a:srgbClr val="FF0000"/>
                </a:solidFill>
              </a:endParaRPr>
            </a:p>
          </p:txBody>
        </p:sp>
        <p:sp>
          <p:nvSpPr>
            <p:cNvPr id="22" name="文本框 21">
              <a:extLst>
                <a:ext uri="{FF2B5EF4-FFF2-40B4-BE49-F238E27FC236}">
                  <a16:creationId xmlns:a16="http://schemas.microsoft.com/office/drawing/2014/main" id="{C590E489-1D05-498C-A0CD-B3FF6FEDDF40}"/>
                </a:ext>
              </a:extLst>
            </p:cNvPr>
            <p:cNvSpPr txBox="1"/>
            <p:nvPr/>
          </p:nvSpPr>
          <p:spPr>
            <a:xfrm>
              <a:off x="296460" y="2192703"/>
              <a:ext cx="1276759" cy="40011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0" i="0" dirty="0">
                  <a:solidFill>
                    <a:srgbClr val="FF0000"/>
                  </a:solidFill>
                  <a:effectLst/>
                  <a:latin typeface="-apple-system"/>
                </a:rPr>
                <a:t>立即触发</a:t>
              </a:r>
              <a:endParaRPr lang="zh-CN" altLang="en-US" sz="2000" dirty="0">
                <a:solidFill>
                  <a:srgbClr val="FF0000"/>
                </a:solidFill>
              </a:endParaRPr>
            </a:p>
          </p:txBody>
        </p: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7564E592-2C3F-4575-94B4-2E3726C9919E}"/>
                </a:ext>
              </a:extLst>
            </p:cNvPr>
            <p:cNvCxnSpPr>
              <a:cxnSpLocks/>
              <a:endCxn id="20" idx="3"/>
            </p:cNvCxnSpPr>
            <p:nvPr/>
          </p:nvCxnSpPr>
          <p:spPr>
            <a:xfrm flipH="1" flipV="1">
              <a:off x="2044772" y="1363431"/>
              <a:ext cx="1499238" cy="26203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直接箭头连接符 25">
              <a:extLst>
                <a:ext uri="{FF2B5EF4-FFF2-40B4-BE49-F238E27FC236}">
                  <a16:creationId xmlns:a16="http://schemas.microsoft.com/office/drawing/2014/main" id="{677731F8-A66B-47EB-85FD-BB5CCD32037E}"/>
                </a:ext>
              </a:extLst>
            </p:cNvPr>
            <p:cNvCxnSpPr>
              <a:cxnSpLocks/>
              <a:endCxn id="21" idx="3"/>
            </p:cNvCxnSpPr>
            <p:nvPr/>
          </p:nvCxnSpPr>
          <p:spPr>
            <a:xfrm flipH="1">
              <a:off x="1772174" y="1782051"/>
              <a:ext cx="2112605" cy="5344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A7CB248B-9B08-4CE8-855B-6B64B9D989FE}"/>
                </a:ext>
              </a:extLst>
            </p:cNvPr>
            <p:cNvCxnSpPr>
              <a:cxnSpLocks/>
              <a:endCxn id="22" idx="3"/>
            </p:cNvCxnSpPr>
            <p:nvPr/>
          </p:nvCxnSpPr>
          <p:spPr>
            <a:xfrm flipH="1">
              <a:off x="1573219" y="1782051"/>
              <a:ext cx="2652330" cy="610707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直接箭头连接符 31">
              <a:extLst>
                <a:ext uri="{FF2B5EF4-FFF2-40B4-BE49-F238E27FC236}">
                  <a16:creationId xmlns:a16="http://schemas.microsoft.com/office/drawing/2014/main" id="{CACE94C2-8568-40EC-AA6A-18BC647B3259}"/>
                </a:ext>
              </a:extLst>
            </p:cNvPr>
            <p:cNvCxnSpPr>
              <a:cxnSpLocks/>
              <a:endCxn id="18" idx="3"/>
            </p:cNvCxnSpPr>
            <p:nvPr/>
          </p:nvCxnSpPr>
          <p:spPr>
            <a:xfrm flipH="1">
              <a:off x="1584578" y="1835497"/>
              <a:ext cx="2941985" cy="1089426"/>
            </a:xfrm>
            <a:prstGeom prst="straightConnector1">
              <a:avLst/>
            </a:prstGeom>
            <a:ln w="1270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4" name="组合 43">
            <a:extLst>
              <a:ext uri="{FF2B5EF4-FFF2-40B4-BE49-F238E27FC236}">
                <a16:creationId xmlns:a16="http://schemas.microsoft.com/office/drawing/2014/main" id="{864A88C9-EAE4-4057-917D-3F3E1833E7BC}"/>
              </a:ext>
            </a:extLst>
          </p:cNvPr>
          <p:cNvGrpSpPr/>
          <p:nvPr/>
        </p:nvGrpSpPr>
        <p:grpSpPr>
          <a:xfrm>
            <a:off x="4423317" y="4640147"/>
            <a:ext cx="7427877" cy="1931043"/>
            <a:chOff x="4423317" y="4640147"/>
            <a:chExt cx="7427877" cy="1931043"/>
          </a:xfrm>
        </p:grpSpPr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9CCD6505-FE4D-4A14-9C4C-CDEE09943E77}"/>
                </a:ext>
              </a:extLst>
            </p:cNvPr>
            <p:cNvSpPr txBox="1"/>
            <p:nvPr/>
          </p:nvSpPr>
          <p:spPr>
            <a:xfrm>
              <a:off x="4423317" y="5555527"/>
              <a:ext cx="7427877" cy="101566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zh-CN" altLang="en-US" sz="2000" b="1" dirty="0"/>
                <a:t>触发</a:t>
              </a:r>
              <a:r>
                <a:rPr lang="zh-CN" altLang="en-US" sz="2000" dirty="0"/>
                <a:t>：决定 </a:t>
              </a:r>
              <a:r>
                <a:rPr lang="en-US" altLang="zh-CN" sz="2000" dirty="0"/>
                <a:t>ILA </a:t>
              </a:r>
              <a:r>
                <a:rPr lang="zh-CN" altLang="en-US" sz="2000" dirty="0"/>
                <a:t>在什么时候将</a:t>
              </a:r>
              <a:r>
                <a:rPr lang="en-US" altLang="zh-CN" sz="2000" dirty="0"/>
                <a:t>RAM</a:t>
              </a:r>
              <a:r>
                <a:rPr lang="zh-CN" altLang="en-US" sz="2000" dirty="0"/>
                <a:t>中的探针值数据上传到 </a:t>
              </a:r>
              <a:r>
                <a:rPr lang="en-US" altLang="zh-CN" sz="2000" dirty="0" err="1"/>
                <a:t>Vivado</a:t>
              </a:r>
              <a:r>
                <a:rPr lang="zh-CN" altLang="en-US" sz="2000" dirty="0"/>
                <a:t>。</a:t>
              </a:r>
              <a:endParaRPr lang="en-US" altLang="zh-CN" sz="2000" dirty="0"/>
            </a:p>
            <a:p>
              <a:r>
                <a:rPr lang="zh-CN" altLang="en-US" sz="2000" dirty="0"/>
                <a:t>当 </a:t>
              </a:r>
              <a:r>
                <a:rPr lang="en-US" altLang="zh-CN" sz="2000" dirty="0"/>
                <a:t>ILA </a:t>
              </a:r>
              <a:r>
                <a:rPr lang="zh-CN" altLang="en-US" sz="2000" dirty="0"/>
                <a:t>检测到触发条件满足时，就会把 探针值数据上载到 </a:t>
              </a:r>
              <a:r>
                <a:rPr lang="en-US" altLang="zh-CN" sz="2000" dirty="0" err="1"/>
                <a:t>Vivado</a:t>
              </a:r>
              <a:r>
                <a:rPr lang="zh-CN" altLang="en-US" sz="2000" dirty="0"/>
                <a:t>，</a:t>
              </a:r>
              <a:endParaRPr lang="en-US" altLang="zh-CN" sz="2000" dirty="0"/>
            </a:p>
            <a:p>
              <a:r>
                <a:rPr lang="zh-CN" altLang="en-US" sz="2000" dirty="0"/>
                <a:t>然后 </a:t>
              </a:r>
              <a:r>
                <a:rPr lang="en-US" altLang="zh-CN" sz="2000" dirty="0" err="1"/>
                <a:t>Vivado</a:t>
              </a:r>
              <a:r>
                <a:rPr lang="en-US" altLang="zh-CN" sz="2000" dirty="0"/>
                <a:t> </a:t>
              </a:r>
              <a:r>
                <a:rPr lang="zh-CN" altLang="en-US" sz="2000" dirty="0"/>
                <a:t>将探针数据的波形显示出来。</a:t>
              </a:r>
            </a:p>
          </p:txBody>
        </p:sp>
        <p:sp>
          <p:nvSpPr>
            <p:cNvPr id="41" name="矩形 40">
              <a:extLst>
                <a:ext uri="{FF2B5EF4-FFF2-40B4-BE49-F238E27FC236}">
                  <a16:creationId xmlns:a16="http://schemas.microsoft.com/office/drawing/2014/main" id="{68FFFE8A-C68C-4C00-8ACB-3849E64AE8CA}"/>
                </a:ext>
              </a:extLst>
            </p:cNvPr>
            <p:cNvSpPr/>
            <p:nvPr/>
          </p:nvSpPr>
          <p:spPr>
            <a:xfrm>
              <a:off x="6515817" y="4640147"/>
              <a:ext cx="1679705" cy="647463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51" name="灯片编号占位符 50">
            <a:extLst>
              <a:ext uri="{FF2B5EF4-FFF2-40B4-BE49-F238E27FC236}">
                <a16:creationId xmlns:a16="http://schemas.microsoft.com/office/drawing/2014/main" id="{426C17B1-974B-4BF7-8B6F-BF65B3074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15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670926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7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F7C6E4-DE2C-440F-9704-0ADE8BE32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无触发条件时运行：板子现状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554C9CF5-042B-43C5-85BC-CA727BAB3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9752" y="992722"/>
            <a:ext cx="9275036" cy="586527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25943128-B6CF-4E04-BF68-F2CBE3AE3101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343" t="3602" r="5383" b="62279"/>
          <a:stretch/>
        </p:blipFill>
        <p:spPr>
          <a:xfrm rot="10800000">
            <a:off x="414603" y="5282797"/>
            <a:ext cx="4850297" cy="1438678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EC1AAB94-02A9-4EB1-97FA-315C1930309B}"/>
              </a:ext>
            </a:extLst>
          </p:cNvPr>
          <p:cNvSpPr/>
          <p:nvPr/>
        </p:nvSpPr>
        <p:spPr>
          <a:xfrm>
            <a:off x="4278094" y="2328590"/>
            <a:ext cx="413177" cy="19480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905B1C5C-F645-4840-A00D-95540F708995}"/>
              </a:ext>
            </a:extLst>
          </p:cNvPr>
          <p:cNvCxnSpPr>
            <a:stCxn id="8" idx="1"/>
          </p:cNvCxnSpPr>
          <p:nvPr/>
        </p:nvCxnSpPr>
        <p:spPr>
          <a:xfrm flipH="1">
            <a:off x="2606892" y="3302628"/>
            <a:ext cx="1671202" cy="216105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矩形 10">
            <a:extLst>
              <a:ext uri="{FF2B5EF4-FFF2-40B4-BE49-F238E27FC236}">
                <a16:creationId xmlns:a16="http://schemas.microsoft.com/office/drawing/2014/main" id="{64B06580-327B-448F-B256-ED9A6333909E}"/>
              </a:ext>
            </a:extLst>
          </p:cNvPr>
          <p:cNvSpPr/>
          <p:nvPr/>
        </p:nvSpPr>
        <p:spPr>
          <a:xfrm>
            <a:off x="4203305" y="1572260"/>
            <a:ext cx="307649" cy="33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8BBCF53-77EB-4B27-BE37-BDF823D65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16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09319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361A16-64E3-4666-8F5B-CDCFFC92A1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设置触发条件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==010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96FE7B8-B121-4C27-B508-F3FEAD97A0F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3751" y="942796"/>
            <a:ext cx="10362138" cy="589816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32ADBBE5-ECEA-476D-BEDA-076AE06A9982}"/>
              </a:ext>
            </a:extLst>
          </p:cNvPr>
          <p:cNvSpPr/>
          <p:nvPr/>
        </p:nvSpPr>
        <p:spPr>
          <a:xfrm>
            <a:off x="6220484" y="5662466"/>
            <a:ext cx="4757996" cy="53387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8590A9B8-3498-491E-B6B7-560591EFCE9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957" t="14997" r="4470" b="9227"/>
          <a:stretch/>
        </p:blipFill>
        <p:spPr>
          <a:xfrm rot="5400000">
            <a:off x="2325758" y="3379088"/>
            <a:ext cx="1488028" cy="5196747"/>
          </a:xfrm>
          <a:prstGeom prst="rect">
            <a:avLst/>
          </a:prstGeom>
        </p:spPr>
      </p:pic>
      <p:sp>
        <p:nvSpPr>
          <p:cNvPr id="11" name="椭圆 10">
            <a:extLst>
              <a:ext uri="{FF2B5EF4-FFF2-40B4-BE49-F238E27FC236}">
                <a16:creationId xmlns:a16="http://schemas.microsoft.com/office/drawing/2014/main" id="{844F78CB-8337-46D6-8708-44DAA72611EE}"/>
              </a:ext>
            </a:extLst>
          </p:cNvPr>
          <p:cNvSpPr/>
          <p:nvPr/>
        </p:nvSpPr>
        <p:spPr>
          <a:xfrm>
            <a:off x="1329004" y="5974837"/>
            <a:ext cx="477078" cy="789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03926E42-73D3-45BA-ABEF-0514D1B5E419}"/>
              </a:ext>
            </a:extLst>
          </p:cNvPr>
          <p:cNvSpPr txBox="1"/>
          <p:nvPr/>
        </p:nvSpPr>
        <p:spPr>
          <a:xfrm>
            <a:off x="271267" y="47873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拨动后触发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EA916EB0-B25E-4E28-BA56-F8FD5AF704F6}"/>
              </a:ext>
            </a:extLst>
          </p:cNvPr>
          <p:cNvSpPr/>
          <p:nvPr/>
        </p:nvSpPr>
        <p:spPr>
          <a:xfrm>
            <a:off x="3260500" y="1572260"/>
            <a:ext cx="307649" cy="33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灯片编号占位符 13">
            <a:extLst>
              <a:ext uri="{FF2B5EF4-FFF2-40B4-BE49-F238E27FC236}">
                <a16:creationId xmlns:a16="http://schemas.microsoft.com/office/drawing/2014/main" id="{CB68E52A-5420-492E-B992-48137201E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17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92386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483E5E0-4475-434D-B813-DAAB295D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设置触发条件</a:t>
            </a:r>
            <a:r>
              <a:rPr lang="en-US" altLang="zh-CN" dirty="0"/>
              <a:t>1</a:t>
            </a:r>
            <a:r>
              <a:rPr lang="zh-CN" altLang="en-US" dirty="0"/>
              <a:t>：</a:t>
            </a:r>
            <a:r>
              <a:rPr lang="en-US" altLang="zh-CN" b="1" dirty="0">
                <a:solidFill>
                  <a:srgbClr val="FF0000"/>
                </a:solidFill>
              </a:rPr>
              <a:t>1-to-0</a:t>
            </a:r>
            <a:endParaRPr lang="zh-CN" altLang="en-US" b="1" dirty="0">
              <a:solidFill>
                <a:srgbClr val="FF0000"/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AB0B6D7-3814-4019-A86D-83FA5B66C1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134" y="919062"/>
            <a:ext cx="9398108" cy="5938938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1B4CA4C5-CAEB-4125-B362-5A63AE50612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9307" t="19055" r="2729" b="7901"/>
          <a:stretch/>
        </p:blipFill>
        <p:spPr>
          <a:xfrm rot="5400000">
            <a:off x="2130050" y="3484159"/>
            <a:ext cx="1465311" cy="5009322"/>
          </a:xfrm>
          <a:prstGeom prst="rect">
            <a:avLst/>
          </a:prstGeom>
        </p:spPr>
      </p:pic>
      <p:sp>
        <p:nvSpPr>
          <p:cNvPr id="8" name="椭圆 7">
            <a:extLst>
              <a:ext uri="{FF2B5EF4-FFF2-40B4-BE49-F238E27FC236}">
                <a16:creationId xmlns:a16="http://schemas.microsoft.com/office/drawing/2014/main" id="{81D0C5AF-27E3-464E-B9E4-D78EA957E298}"/>
              </a:ext>
            </a:extLst>
          </p:cNvPr>
          <p:cNvSpPr/>
          <p:nvPr/>
        </p:nvSpPr>
        <p:spPr>
          <a:xfrm>
            <a:off x="471399" y="6000287"/>
            <a:ext cx="477078" cy="789451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BE593F4-5143-42E2-AC11-2AB33AA33AD8}"/>
              </a:ext>
            </a:extLst>
          </p:cNvPr>
          <p:cNvSpPr txBox="1"/>
          <p:nvPr/>
        </p:nvSpPr>
        <p:spPr>
          <a:xfrm>
            <a:off x="271267" y="4787390"/>
            <a:ext cx="146706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000" b="1" dirty="0">
                <a:solidFill>
                  <a:srgbClr val="FF0000"/>
                </a:solidFill>
              </a:rPr>
              <a:t>拨动后触发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5F30001-C2C0-4944-B988-944A5A7A9C28}"/>
              </a:ext>
            </a:extLst>
          </p:cNvPr>
          <p:cNvSpPr/>
          <p:nvPr/>
        </p:nvSpPr>
        <p:spPr>
          <a:xfrm>
            <a:off x="6220484" y="5187499"/>
            <a:ext cx="4269558" cy="14653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758C08E-255F-4BF0-9268-E07C6FE6069E}"/>
              </a:ext>
            </a:extLst>
          </p:cNvPr>
          <p:cNvSpPr/>
          <p:nvPr/>
        </p:nvSpPr>
        <p:spPr>
          <a:xfrm>
            <a:off x="3482005" y="1464346"/>
            <a:ext cx="307649" cy="33387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568C62BF-C94F-41D2-975F-9EF69F130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18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75844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A884626-EF18-421D-8CB0-4FEE2840B3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462" y="4251013"/>
            <a:ext cx="7299596" cy="2265996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B5A3AAD4-D78D-402C-9FEB-EC49EA407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收尾工作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D78479DB-24EE-4B8A-9AF2-B587F06258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08" y="940538"/>
            <a:ext cx="4673189" cy="5917462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3FB7B3-5AEE-411E-A864-04865CD2689D}"/>
              </a:ext>
            </a:extLst>
          </p:cNvPr>
          <p:cNvSpPr txBox="1"/>
          <p:nvPr/>
        </p:nvSpPr>
        <p:spPr>
          <a:xfrm>
            <a:off x="5129273" y="2857080"/>
            <a:ext cx="6707285" cy="11438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调试正确后，删除</a:t>
            </a:r>
            <a:r>
              <a:rPr lang="en-US" altLang="zh-CN" sz="2400" dirty="0" err="1"/>
              <a:t>ila_G</a:t>
            </a:r>
            <a:r>
              <a:rPr lang="zh-CN" altLang="en-US" sz="2400" dirty="0"/>
              <a:t>模块，及实例化代码，</a:t>
            </a:r>
            <a:endParaRPr lang="en-US" altLang="zh-CN" sz="2400" dirty="0"/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400" dirty="0"/>
              <a:t>再重新生成</a:t>
            </a:r>
            <a:r>
              <a:rPr lang="en-US" altLang="zh-CN" sz="2400" dirty="0"/>
              <a:t>bit</a:t>
            </a:r>
            <a:r>
              <a:rPr lang="zh-CN" altLang="en-US" sz="2400" dirty="0"/>
              <a:t>文件。</a:t>
            </a:r>
          </a:p>
        </p:txBody>
      </p:sp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003B2543-11A0-4080-8F13-F25712C5485F}"/>
              </a:ext>
            </a:extLst>
          </p:cNvPr>
          <p:cNvCxnSpPr>
            <a:stCxn id="7" idx="1"/>
          </p:cNvCxnSpPr>
          <p:nvPr/>
        </p:nvCxnSpPr>
        <p:spPr>
          <a:xfrm flipH="1">
            <a:off x="3748472" y="3429000"/>
            <a:ext cx="1380801" cy="10264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AEBEF6B3-58C8-46DA-BB87-E9901BF6AE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19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728022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196613A-8653-4EC0-AD5B-1BE8CDF11E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z="3600" b="1" dirty="0"/>
              <a:t>IP</a:t>
            </a:r>
            <a:r>
              <a:rPr lang="zh-CN" altLang="en-US" sz="3600" b="1" dirty="0"/>
              <a:t>核</a:t>
            </a:r>
            <a:r>
              <a:rPr lang="zh-CN" altLang="en-US" sz="3600" spc="0" dirty="0"/>
              <a:t>：快速开发的法宝</a:t>
            </a:r>
            <a:endParaRPr lang="zh-CN" altLang="en-US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B2868F98-CCFA-449C-AC91-2182FFAE56B9}"/>
              </a:ext>
            </a:extLst>
          </p:cNvPr>
          <p:cNvSpPr txBox="1"/>
          <p:nvPr/>
        </p:nvSpPr>
        <p:spPr>
          <a:xfrm>
            <a:off x="454360" y="219167"/>
            <a:ext cx="291458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I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ntelligent </a:t>
            </a:r>
            <a:r>
              <a:rPr lang="en-US" altLang="zh-CN" sz="2400" b="1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P</a:t>
            </a:r>
            <a:r>
              <a:rPr lang="en-US" altLang="zh-CN" sz="2400" dirty="0">
                <a:solidFill>
                  <a:schemeClr val="bg1">
                    <a:lumMod val="50000"/>
                  </a:schemeClr>
                </a:solidFill>
                <a:latin typeface="Arial Narrow" panose="020B0606020202030204" pitchFamily="34" charset="0"/>
              </a:rPr>
              <a:t>roperty Core</a:t>
            </a:r>
            <a:endParaRPr lang="zh-CN" altLang="en-US" dirty="0">
              <a:solidFill>
                <a:schemeClr val="bg1">
                  <a:lumMod val="50000"/>
                </a:schemeClr>
              </a:solidFill>
              <a:latin typeface="Arial Narrow" panose="020B060602020203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07031C9A-95B2-4668-AF3C-7C71E85DF5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129" y="900000"/>
            <a:ext cx="2425142" cy="5958000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412D24ED-5FF0-4A48-87D3-E55DEDC5FC60}"/>
              </a:ext>
            </a:extLst>
          </p:cNvPr>
          <p:cNvSpPr/>
          <p:nvPr/>
        </p:nvSpPr>
        <p:spPr>
          <a:xfrm>
            <a:off x="141989" y="2487621"/>
            <a:ext cx="2362673" cy="184583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0316F74A-CC98-4F1F-BF2C-11B7E361FE72}"/>
              </a:ext>
            </a:extLst>
          </p:cNvPr>
          <p:cNvSpPr txBox="1"/>
          <p:nvPr/>
        </p:nvSpPr>
        <p:spPr>
          <a:xfrm>
            <a:off x="3238145" y="1300606"/>
            <a:ext cx="8359981" cy="19654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具有知识产权的集成电路芯核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dirty="0"/>
              <a:t>反复验证过的、具有特定功能的宏模块</a:t>
            </a:r>
            <a:endParaRPr lang="en-US" altLang="zh-CN" sz="2800" dirty="0"/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zh-CN" altLang="en-US" sz="2800" b="1" dirty="0"/>
              <a:t>软核</a:t>
            </a:r>
            <a:r>
              <a:rPr lang="en-US" altLang="zh-CN" sz="2800" dirty="0"/>
              <a:t>(HDL</a:t>
            </a:r>
            <a:r>
              <a:rPr lang="zh-CN" altLang="en-US" sz="2800" dirty="0"/>
              <a:t>语言</a:t>
            </a:r>
            <a:r>
              <a:rPr lang="en-US" altLang="zh-CN" sz="2800" dirty="0"/>
              <a:t>)</a:t>
            </a:r>
            <a:r>
              <a:rPr lang="zh-CN" altLang="en-US" sz="2800" dirty="0"/>
              <a:t>、固核</a:t>
            </a:r>
            <a:r>
              <a:rPr lang="en-US" altLang="zh-CN" sz="2800" dirty="0"/>
              <a:t>(</a:t>
            </a:r>
            <a:r>
              <a:rPr lang="zh-CN" altLang="en-US" sz="2800" dirty="0"/>
              <a:t>网表形式</a:t>
            </a:r>
            <a:r>
              <a:rPr lang="en-US" altLang="zh-CN" sz="2800" dirty="0"/>
              <a:t>)</a:t>
            </a:r>
            <a:r>
              <a:rPr lang="zh-CN" altLang="en-US" sz="2800" dirty="0"/>
              <a:t>、硬核</a:t>
            </a:r>
            <a:r>
              <a:rPr lang="en-US" altLang="zh-CN" sz="2800" dirty="0"/>
              <a:t>(</a:t>
            </a:r>
            <a:r>
              <a:rPr lang="zh-CN" altLang="en-US" sz="2800" dirty="0"/>
              <a:t>版图形式</a:t>
            </a:r>
            <a:r>
              <a:rPr lang="en-US" altLang="zh-CN" sz="2800" dirty="0"/>
              <a:t>)</a:t>
            </a:r>
            <a:endParaRPr lang="zh-CN" altLang="en-US" sz="2800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A186770-9588-4C49-AFA2-303F4FE56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2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808474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C20779F-A856-4482-A96C-3FB6AB6E9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pc="0" dirty="0"/>
              <a:t>IP</a:t>
            </a:r>
            <a:r>
              <a:rPr lang="zh-CN" altLang="en-US" spc="0" dirty="0"/>
              <a:t>目录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9928520A-77A2-423A-A51C-98B848026FE0}"/>
              </a:ext>
            </a:extLst>
          </p:cNvPr>
          <p:cNvSpPr txBox="1"/>
          <p:nvPr/>
        </p:nvSpPr>
        <p:spPr>
          <a:xfrm>
            <a:off x="2808047" y="879010"/>
            <a:ext cx="9337638" cy="5898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数学运算</a:t>
            </a:r>
            <a:r>
              <a:rPr lang="zh-CN" altLang="en-US" sz="2400" dirty="0"/>
              <a:t>：</a:t>
            </a:r>
            <a:r>
              <a:rPr lang="zh-CN" altLang="en-US" sz="2000" dirty="0"/>
              <a:t>整数运算、浮点运算，</a:t>
            </a:r>
            <a:r>
              <a:rPr lang="zh-CN" altLang="en-US" sz="2000" b="1" dirty="0"/>
              <a:t>加减法</a:t>
            </a:r>
            <a:r>
              <a:rPr lang="zh-CN" altLang="en-US" sz="2000" dirty="0"/>
              <a:t>、</a:t>
            </a:r>
            <a:r>
              <a:rPr lang="zh-CN" altLang="en-US" sz="2000" b="1" dirty="0"/>
              <a:t>乘除法</a:t>
            </a:r>
            <a:r>
              <a:rPr lang="zh-CN" altLang="en-US" sz="2000" dirty="0"/>
              <a:t>、比较器、移位器</a:t>
            </a:r>
            <a:r>
              <a:rPr lang="en-US" altLang="zh-CN" sz="2000" dirty="0"/>
              <a:t>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输入输出</a:t>
            </a:r>
            <a:r>
              <a:rPr lang="zh-CN" altLang="en-US" sz="2400" dirty="0"/>
              <a:t>：</a:t>
            </a:r>
            <a:r>
              <a:rPr lang="zh-CN" altLang="en-US" sz="2000" dirty="0"/>
              <a:t>时钟控制器、锁相环</a:t>
            </a:r>
            <a:r>
              <a:rPr lang="en-US" altLang="zh-CN" sz="2000" dirty="0"/>
              <a:t>(</a:t>
            </a:r>
            <a:r>
              <a:rPr lang="en-US" altLang="zh-CN" sz="2000" b="1" dirty="0"/>
              <a:t>PLL</a:t>
            </a:r>
            <a:r>
              <a:rPr lang="en-US" altLang="zh-CN" sz="2000" dirty="0"/>
              <a:t>)</a:t>
            </a:r>
            <a:r>
              <a:rPr lang="zh-CN" altLang="en-US" sz="2000" dirty="0"/>
              <a:t>、</a:t>
            </a:r>
            <a:r>
              <a:rPr lang="en-US" altLang="zh-CN" sz="2000" dirty="0"/>
              <a:t>DDR…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设计调试</a:t>
            </a:r>
            <a:r>
              <a:rPr lang="zh-CN" altLang="en-US" sz="2400" dirty="0"/>
              <a:t>：</a:t>
            </a:r>
            <a:r>
              <a:rPr lang="zh-CN" altLang="en-US" sz="2000" dirty="0"/>
              <a:t>逻辑分析仪</a:t>
            </a:r>
            <a:r>
              <a:rPr lang="en-US" altLang="zh-CN" sz="2000" dirty="0"/>
              <a:t>(</a:t>
            </a:r>
            <a:r>
              <a:rPr lang="en-US" altLang="zh-CN" sz="2000" b="1" dirty="0"/>
              <a:t>ILA</a:t>
            </a:r>
            <a:r>
              <a:rPr lang="en-US" altLang="zh-CN" sz="2000" dirty="0"/>
              <a:t>)</a:t>
            </a:r>
            <a:endParaRPr lang="zh-CN" altLang="en-US" sz="20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存储器类</a:t>
            </a:r>
            <a:r>
              <a:rPr lang="zh-CN" altLang="en-US" sz="2400" dirty="0"/>
              <a:t>：</a:t>
            </a:r>
            <a:r>
              <a:rPr lang="en-US" altLang="zh-CN" sz="2000" b="1" dirty="0"/>
              <a:t>ROM</a:t>
            </a:r>
            <a:r>
              <a:rPr lang="zh-CN" altLang="en-US" sz="2000" dirty="0"/>
              <a:t>、</a:t>
            </a:r>
            <a:r>
              <a:rPr lang="en-US" altLang="zh-CN" sz="2000" b="1" dirty="0"/>
              <a:t>RAM</a:t>
            </a:r>
            <a:r>
              <a:rPr lang="zh-CN" altLang="en-US" sz="2000" dirty="0"/>
              <a:t>、</a:t>
            </a:r>
            <a:r>
              <a:rPr lang="en-US" altLang="zh-CN" sz="2000" dirty="0"/>
              <a:t>FIFO</a:t>
            </a:r>
            <a:r>
              <a:rPr lang="zh-CN" altLang="en-US" sz="2000" dirty="0"/>
              <a:t>、</a:t>
            </a:r>
            <a:r>
              <a:rPr lang="en-US" altLang="zh-CN" sz="2000" dirty="0"/>
              <a:t>Flash…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图像处理</a:t>
            </a:r>
            <a:r>
              <a:rPr lang="zh-CN" altLang="en-US" sz="2400" dirty="0"/>
              <a:t>：</a:t>
            </a:r>
            <a:r>
              <a:rPr lang="zh-CN" altLang="en-US" sz="2000" dirty="0"/>
              <a:t>视频监视器、视频</a:t>
            </a:r>
            <a:r>
              <a:rPr lang="en-US" altLang="zh-CN" sz="2000" dirty="0"/>
              <a:t>IO</a:t>
            </a:r>
            <a:r>
              <a:rPr lang="zh-CN" altLang="en-US" sz="2000" dirty="0"/>
              <a:t>、图像裁减器、滤波器、混合器、矫正器</a:t>
            </a:r>
            <a:r>
              <a:rPr lang="en-US" altLang="zh-CN" sz="2000" dirty="0"/>
              <a:t>…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处理器</a:t>
            </a:r>
            <a:r>
              <a:rPr lang="zh-CN" altLang="en-US" sz="2400" dirty="0"/>
              <a:t>：</a:t>
            </a:r>
            <a:r>
              <a:rPr lang="en-US" altLang="zh-CN" sz="2000" dirty="0" err="1">
                <a:latin typeface="+mn-ea"/>
              </a:rPr>
              <a:t>MicroBlaze</a:t>
            </a:r>
            <a:r>
              <a:rPr lang="en-US" altLang="zh-CN" sz="2000" dirty="0">
                <a:latin typeface="+mn-ea"/>
              </a:rPr>
              <a:t>(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嵌入在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FPGA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中的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RISC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处理器软核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) 32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位、</a:t>
            </a:r>
            <a:r>
              <a:rPr lang="en-US" altLang="zh-CN" sz="2000" i="0" dirty="0">
                <a:solidFill>
                  <a:srgbClr val="333333"/>
                </a:solidFill>
                <a:effectLst/>
                <a:latin typeface="+mn-ea"/>
              </a:rPr>
              <a:t>64</a:t>
            </a:r>
            <a:r>
              <a:rPr lang="zh-CN" altLang="en-US" sz="2000" i="0" dirty="0">
                <a:solidFill>
                  <a:srgbClr val="333333"/>
                </a:solidFill>
                <a:effectLst/>
                <a:latin typeface="+mn-ea"/>
              </a:rPr>
              <a:t>位</a:t>
            </a:r>
            <a:endParaRPr lang="en-US" altLang="zh-CN" sz="2400" dirty="0">
              <a:latin typeface="+mn-ea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数字信号处理</a:t>
            </a:r>
            <a:r>
              <a:rPr lang="zh-CN" altLang="en-US" sz="2400" dirty="0"/>
              <a:t>：</a:t>
            </a:r>
            <a:endParaRPr lang="en-US" altLang="zh-CN" sz="2400" dirty="0"/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zh-CN" altLang="en-US" sz="2400" b="1" dirty="0"/>
              <a:t>通信</a:t>
            </a:r>
            <a:r>
              <a:rPr lang="en-US" altLang="zh-CN" sz="2400" b="1" dirty="0"/>
              <a:t>+</a:t>
            </a:r>
            <a:r>
              <a:rPr lang="zh-CN" altLang="en-US" sz="2400" b="1" dirty="0"/>
              <a:t>网络</a:t>
            </a:r>
            <a:r>
              <a:rPr lang="zh-CN" altLang="en-US" sz="2400" dirty="0"/>
              <a:t>：</a:t>
            </a:r>
            <a:endParaRPr lang="en-US" altLang="zh-CN" sz="2400" dirty="0"/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30628A0E-379F-4A7E-A345-B5B2FBD08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5" y="932449"/>
            <a:ext cx="2660874" cy="5897366"/>
          </a:xfrm>
          <a:prstGeom prst="rect">
            <a:avLst/>
          </a:prstGeom>
        </p:spPr>
      </p:pic>
      <p:sp>
        <p:nvSpPr>
          <p:cNvPr id="3" name="灯片编号占位符 2">
            <a:extLst>
              <a:ext uri="{FF2B5EF4-FFF2-40B4-BE49-F238E27FC236}">
                <a16:creationId xmlns:a16="http://schemas.microsoft.com/office/drawing/2014/main" id="{11773364-D699-4C9F-B529-29B9DCF054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3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A7A9C94-1F6A-46D5-AE97-A1E4D68E653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57793" y="2031194"/>
            <a:ext cx="3302699" cy="20658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121697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B86FD74-6744-4B33-B674-F318189170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305633"/>
            <a:ext cx="12192000" cy="3012471"/>
          </a:xfrm>
        </p:spPr>
        <p:txBody>
          <a:bodyPr>
            <a:normAutofit/>
            <a:scene3d>
              <a:camera prst="orthographicFront"/>
              <a:lightRig rig="threePt" dir="t"/>
            </a:scene3d>
            <a:sp3d extrusionH="57150">
              <a:bevelT w="57150" h="38100" prst="artDeco"/>
            </a:sp3d>
          </a:bodyPr>
          <a:lstStyle/>
          <a:p>
            <a:r>
              <a:rPr lang="en-US" altLang="zh-CN" sz="16600" b="1" dirty="0">
                <a:solidFill>
                  <a:schemeClr val="accent1"/>
                </a:solidFill>
                <a:effectLst>
                  <a:outerShdw blurRad="60007" dist="200025" dir="15000000" sy="30000" kx="-1800000" algn="bl" rotWithShape="0">
                    <a:prstClr val="black">
                      <a:alpha val="32000"/>
                    </a:prstClr>
                  </a:outerShdw>
                </a:effectLst>
                <a:latin typeface="Verdana" panose="020B0604030504040204" pitchFamily="34" charset="0"/>
                <a:ea typeface="Verdana" panose="020B0604030504040204" pitchFamily="34" charset="0"/>
              </a:rPr>
              <a:t>Adder</a:t>
            </a:r>
            <a:endParaRPr lang="zh-CN" altLang="en-US" sz="8000" b="1" dirty="0">
              <a:solidFill>
                <a:schemeClr val="accent1"/>
              </a:solidFill>
              <a:effectLst>
                <a:outerShdw blurRad="60007" dist="200025" dir="15000000" sy="30000" kx="-1800000" algn="bl" rotWithShape="0">
                  <a:prstClr val="black">
                    <a:alpha val="32000"/>
                  </a:prstClr>
                </a:outerShdw>
              </a:effectLst>
              <a:latin typeface="Verdana" panose="020B0604030504040204" pitchFamily="34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E523513C-A905-4229-BA6C-4B313429AFB0}"/>
              </a:ext>
            </a:extLst>
          </p:cNvPr>
          <p:cNvSpPr txBox="1"/>
          <p:nvPr/>
        </p:nvSpPr>
        <p:spPr>
          <a:xfrm>
            <a:off x="5675264" y="314151"/>
            <a:ext cx="575799" cy="1323439"/>
          </a:xfrm>
          <a:prstGeom prst="rect">
            <a:avLst/>
          </a:prstGeom>
          <a:noFill/>
        </p:spPr>
        <p:txBody>
          <a:bodyPr wrap="none" rtlCol="0">
            <a:spAutoFit/>
            <a:scene3d>
              <a:camera prst="orthographicFront"/>
              <a:lightRig rig="threePt" dir="t"/>
            </a:scene3d>
            <a:sp3d extrusionH="57150">
              <a:bevelT w="38100" h="38100"/>
            </a:sp3d>
          </a:bodyPr>
          <a:lstStyle/>
          <a:p>
            <a:r>
              <a:rPr lang="en-US" altLang="zh-CN" sz="8000" dirty="0">
                <a:solidFill>
                  <a:schemeClr val="accent5">
                    <a:lumMod val="40000"/>
                    <a:lumOff val="60000"/>
                  </a:schemeClr>
                </a:solidFill>
                <a:effectLst>
                  <a:glow rad="101600">
                    <a:schemeClr val="accent2">
                      <a:satMod val="175000"/>
                      <a:alpha val="40000"/>
                    </a:schemeClr>
                  </a:glow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Impact" panose="020B0806030902050204" pitchFamily="34" charset="0"/>
              </a:rPr>
              <a:t>1</a:t>
            </a:r>
            <a:endParaRPr lang="zh-CN" altLang="en-US" sz="8000" dirty="0">
              <a:solidFill>
                <a:schemeClr val="accent5">
                  <a:lumMod val="40000"/>
                  <a:lumOff val="60000"/>
                </a:schemeClr>
              </a:solidFill>
              <a:effectLst>
                <a:glow rad="101600">
                  <a:schemeClr val="accent2">
                    <a:satMod val="175000"/>
                    <a:alpha val="40000"/>
                  </a:schemeClr>
                </a:glow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Impact" panose="020B0806030902050204" pitchFamily="34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2F8BE837-60E1-410C-BBF1-6326588AA148}"/>
              </a:ext>
            </a:extLst>
          </p:cNvPr>
          <p:cNvSpPr txBox="1"/>
          <p:nvPr/>
        </p:nvSpPr>
        <p:spPr>
          <a:xfrm>
            <a:off x="4819462" y="6031025"/>
            <a:ext cx="2287402" cy="577751"/>
          </a:xfrm>
          <a:prstGeom prst="flowChartMultidocumen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altLang="zh-CN" sz="2400" b="1" dirty="0" err="1">
                <a:solidFill>
                  <a:schemeClr val="accent1"/>
                </a:solidFill>
              </a:rPr>
              <a:t>Add_IP</a:t>
            </a:r>
            <a:endParaRPr lang="zh-CN" altLang="en-US" sz="2400" b="1" dirty="0">
              <a:solidFill>
                <a:schemeClr val="accent1"/>
              </a:solidFill>
            </a:endParaRPr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A03AD11-BF2A-49B6-A26D-4325FFD7C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DDE380-77F7-451E-A544-3E1BC4DAB44F}" type="slidenum">
              <a:rPr lang="zh-CN" altLang="en-US" sz="1400" b="1" smtClean="0"/>
              <a:pPr/>
              <a:t>4</a:t>
            </a:fld>
            <a:r>
              <a:rPr lang="zh-CN" altLang="en-US"/>
              <a:t> </a:t>
            </a:r>
            <a:r>
              <a:rPr lang="en-US" altLang="zh-CN"/>
              <a:t>/ 63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694964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9EE5A14-D51B-4DF3-8A44-8AFA1FE9C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利用</a:t>
            </a:r>
            <a:r>
              <a:rPr lang="en-US" altLang="zh-CN" dirty="0"/>
              <a:t>IP</a:t>
            </a:r>
            <a:r>
              <a:rPr lang="zh-CN" altLang="en-US" dirty="0"/>
              <a:t>核实现“</a:t>
            </a:r>
            <a:r>
              <a:rPr lang="zh-CN" altLang="en-US" b="1" dirty="0"/>
              <a:t>加法器</a:t>
            </a:r>
            <a:r>
              <a:rPr lang="zh-CN" altLang="en-US" dirty="0"/>
              <a:t>”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7B4D2F9A-1D89-4949-A321-BAA53DEA53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981" y="1106793"/>
            <a:ext cx="2031487" cy="1680921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EB46272B-5601-4774-8CE0-427F4E3A51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6382" y="1947253"/>
            <a:ext cx="7667969" cy="4677342"/>
          </a:xfrm>
          <a:prstGeom prst="rect">
            <a:avLst/>
          </a:prstGeom>
        </p:spPr>
      </p:pic>
      <p:sp>
        <p:nvSpPr>
          <p:cNvPr id="8" name="爆炸形 1 8">
            <a:extLst>
              <a:ext uri="{FF2B5EF4-FFF2-40B4-BE49-F238E27FC236}">
                <a16:creationId xmlns:a16="http://schemas.microsoft.com/office/drawing/2014/main" id="{121EC94A-2CCB-4167-89CB-6C20FBACCD06}"/>
              </a:ext>
            </a:extLst>
          </p:cNvPr>
          <p:cNvSpPr/>
          <p:nvPr/>
        </p:nvSpPr>
        <p:spPr>
          <a:xfrm>
            <a:off x="2504419" y="4203982"/>
            <a:ext cx="1267012" cy="561789"/>
          </a:xfrm>
          <a:prstGeom prst="irregularSeal1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双击</a:t>
            </a:r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D849E18B-C17C-484C-A0AF-2759185843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5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837818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74A443D-4B2A-4555-855A-31FF80523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配置 </a:t>
            </a:r>
            <a:r>
              <a:rPr lang="en-US" altLang="zh-CN" dirty="0"/>
              <a:t>IP </a:t>
            </a:r>
            <a:r>
              <a:rPr lang="zh-CN" altLang="en-US" dirty="0"/>
              <a:t>参数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CA7FCCDD-8093-4C4D-8F15-9221C7EB98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32" y="959832"/>
            <a:ext cx="7948340" cy="586408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29B0086-F2AB-4E46-90BD-FC787CCE7644}"/>
              </a:ext>
            </a:extLst>
          </p:cNvPr>
          <p:cNvSpPr/>
          <p:nvPr/>
        </p:nvSpPr>
        <p:spPr>
          <a:xfrm>
            <a:off x="153343" y="1862876"/>
            <a:ext cx="999592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D730F30-FD68-4EAF-BC3C-BB17A5A3174B}"/>
              </a:ext>
            </a:extLst>
          </p:cNvPr>
          <p:cNvSpPr/>
          <p:nvPr/>
        </p:nvSpPr>
        <p:spPr>
          <a:xfrm>
            <a:off x="209187" y="2645712"/>
            <a:ext cx="1420825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9271C2B5-B0D5-4B5F-82AE-C1EA87D8C6C5}"/>
              </a:ext>
            </a:extLst>
          </p:cNvPr>
          <p:cNvSpPr/>
          <p:nvPr/>
        </p:nvSpPr>
        <p:spPr>
          <a:xfrm>
            <a:off x="3577138" y="2356052"/>
            <a:ext cx="999592" cy="3180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0AE8D2AE-EF34-415A-9B95-9E2118D88F8A}"/>
              </a:ext>
            </a:extLst>
          </p:cNvPr>
          <p:cNvSpPr/>
          <p:nvPr/>
        </p:nvSpPr>
        <p:spPr>
          <a:xfrm>
            <a:off x="2561452" y="3418029"/>
            <a:ext cx="5213783" cy="11880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9" name="组合 18">
            <a:extLst>
              <a:ext uri="{FF2B5EF4-FFF2-40B4-BE49-F238E27FC236}">
                <a16:creationId xmlns:a16="http://schemas.microsoft.com/office/drawing/2014/main" id="{A5AAE40E-BBBC-4B23-BF11-1C276A4AE49C}"/>
              </a:ext>
            </a:extLst>
          </p:cNvPr>
          <p:cNvGrpSpPr/>
          <p:nvPr/>
        </p:nvGrpSpPr>
        <p:grpSpPr>
          <a:xfrm>
            <a:off x="7163163" y="4678621"/>
            <a:ext cx="1927356" cy="1471634"/>
            <a:chOff x="9295342" y="933450"/>
            <a:chExt cx="1927356" cy="1471634"/>
          </a:xfrm>
        </p:grpSpPr>
        <p:pic>
          <p:nvPicPr>
            <p:cNvPr id="13" name="图片 12">
              <a:extLst>
                <a:ext uri="{FF2B5EF4-FFF2-40B4-BE49-F238E27FC236}">
                  <a16:creationId xmlns:a16="http://schemas.microsoft.com/office/drawing/2014/main" id="{0AF1FCE7-3B99-416B-8C31-EC7EACF4F76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295342" y="933450"/>
              <a:ext cx="1859202" cy="1471634"/>
            </a:xfrm>
            <a:prstGeom prst="rect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</p:pic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E0DE8E0A-A750-4097-A92B-65DEE2A1633B}"/>
                </a:ext>
              </a:extLst>
            </p:cNvPr>
            <p:cNvSpPr/>
            <p:nvPr/>
          </p:nvSpPr>
          <p:spPr>
            <a:xfrm>
              <a:off x="9295342" y="1697667"/>
              <a:ext cx="1927356" cy="318052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" name="组合 2">
            <a:extLst>
              <a:ext uri="{FF2B5EF4-FFF2-40B4-BE49-F238E27FC236}">
                <a16:creationId xmlns:a16="http://schemas.microsoft.com/office/drawing/2014/main" id="{3E6A6443-E5C5-45AF-AEC0-8B415C7CEBED}"/>
              </a:ext>
            </a:extLst>
          </p:cNvPr>
          <p:cNvGrpSpPr/>
          <p:nvPr/>
        </p:nvGrpSpPr>
        <p:grpSpPr>
          <a:xfrm>
            <a:off x="8242910" y="970258"/>
            <a:ext cx="3841218" cy="5242479"/>
            <a:chOff x="8242910" y="970258"/>
            <a:chExt cx="3841218" cy="5242479"/>
          </a:xfrm>
        </p:grpSpPr>
        <p:pic>
          <p:nvPicPr>
            <p:cNvPr id="16" name="图片 15">
              <a:extLst>
                <a:ext uri="{FF2B5EF4-FFF2-40B4-BE49-F238E27FC236}">
                  <a16:creationId xmlns:a16="http://schemas.microsoft.com/office/drawing/2014/main" id="{BEDE3976-D01F-47A7-9C5C-8BDA3E9E4250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242910" y="970258"/>
              <a:ext cx="3841218" cy="1085724"/>
            </a:xfrm>
            <a:prstGeom prst="rect">
              <a:avLst/>
            </a:prstGeom>
          </p:spPr>
        </p:pic>
        <p:pic>
          <p:nvPicPr>
            <p:cNvPr id="18" name="图片 17">
              <a:extLst>
                <a:ext uri="{FF2B5EF4-FFF2-40B4-BE49-F238E27FC236}">
                  <a16:creationId xmlns:a16="http://schemas.microsoft.com/office/drawing/2014/main" id="{DC5BDEC0-562C-42B2-807C-EDA106EAD9F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9182451" y="2180288"/>
              <a:ext cx="2901677" cy="4032449"/>
            </a:xfrm>
            <a:prstGeom prst="rect">
              <a:avLst/>
            </a:prstGeom>
          </p:spPr>
        </p:pic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D8AF92E-4E28-487D-AA11-D557214D3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6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82081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0FFCF1-D297-430A-875F-0CE999330F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实例化 模板</a:t>
            </a:r>
          </a:p>
        </p:txBody>
      </p:sp>
      <p:grpSp>
        <p:nvGrpSpPr>
          <p:cNvPr id="9" name="组合 8">
            <a:extLst>
              <a:ext uri="{FF2B5EF4-FFF2-40B4-BE49-F238E27FC236}">
                <a16:creationId xmlns:a16="http://schemas.microsoft.com/office/drawing/2014/main" id="{4E69E06C-F902-4DA3-8876-CCB40EECB9E2}"/>
              </a:ext>
            </a:extLst>
          </p:cNvPr>
          <p:cNvGrpSpPr/>
          <p:nvPr/>
        </p:nvGrpSpPr>
        <p:grpSpPr>
          <a:xfrm>
            <a:off x="1131955" y="998565"/>
            <a:ext cx="9437163" cy="5722910"/>
            <a:chOff x="632150" y="998565"/>
            <a:chExt cx="9437163" cy="5722910"/>
          </a:xfrm>
        </p:grpSpPr>
        <p:pic>
          <p:nvPicPr>
            <p:cNvPr id="5" name="图片 4">
              <a:extLst>
                <a:ext uri="{FF2B5EF4-FFF2-40B4-BE49-F238E27FC236}">
                  <a16:creationId xmlns:a16="http://schemas.microsoft.com/office/drawing/2014/main" id="{722A6C60-DE73-48DA-904E-17220047B5D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632150" y="998565"/>
              <a:ext cx="9437163" cy="5722910"/>
            </a:xfrm>
            <a:prstGeom prst="rect">
              <a:avLst/>
            </a:prstGeom>
          </p:spPr>
        </p:pic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E6EA4211-C450-4CDD-93ED-49DCDCC11AAC}"/>
                </a:ext>
              </a:extLst>
            </p:cNvPr>
            <p:cNvSpPr/>
            <p:nvPr/>
          </p:nvSpPr>
          <p:spPr>
            <a:xfrm>
              <a:off x="4651513" y="2578495"/>
              <a:ext cx="5213783" cy="207869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C899302F-27EB-4833-A7A6-0BE7C9F2600B}"/>
                </a:ext>
              </a:extLst>
            </p:cNvPr>
            <p:cNvSpPr/>
            <p:nvPr/>
          </p:nvSpPr>
          <p:spPr>
            <a:xfrm>
              <a:off x="1720890" y="6213375"/>
              <a:ext cx="1238131" cy="448781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箭头: 右 7">
              <a:extLst>
                <a:ext uri="{FF2B5EF4-FFF2-40B4-BE49-F238E27FC236}">
                  <a16:creationId xmlns:a16="http://schemas.microsoft.com/office/drawing/2014/main" id="{B150E6C3-D185-4E11-8ACD-82C4AA742574}"/>
                </a:ext>
              </a:extLst>
            </p:cNvPr>
            <p:cNvSpPr/>
            <p:nvPr/>
          </p:nvSpPr>
          <p:spPr>
            <a:xfrm>
              <a:off x="2959021" y="3218828"/>
              <a:ext cx="1607299" cy="319501"/>
            </a:xfrm>
            <a:prstGeom prst="rightArrow">
              <a:avLst/>
            </a:prstGeom>
            <a:solidFill>
              <a:srgbClr val="4472C4">
                <a:alpha val="20000"/>
              </a:srgb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C31835D1-EDB3-4A9C-80AC-85B19A921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7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7624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B5ED9FE-8D44-4325-BB9C-6A464871E2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实例化 </a:t>
            </a:r>
            <a:r>
              <a:rPr lang="en-US" altLang="zh-CN" dirty="0"/>
              <a:t>IP</a:t>
            </a:r>
            <a:r>
              <a:rPr lang="zh-CN" altLang="en-US" dirty="0"/>
              <a:t>核</a:t>
            </a: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334C7C5-76FC-4FDF-9C47-03EC4CD818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425" y="1004699"/>
            <a:ext cx="10358704" cy="5648622"/>
          </a:xfrm>
          <a:prstGeom prst="rect">
            <a:avLst/>
          </a:prstGeom>
        </p:spPr>
      </p:pic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0BD9524-2897-48BE-A8A1-1C9D0F227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8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485123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773AABE-06B8-444F-A45A-B03C142A3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原理图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F7D4DE97-632B-45B9-A0E7-5886ACF9F0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180" y="1967753"/>
            <a:ext cx="10637711" cy="3422568"/>
          </a:xfrm>
          <a:prstGeom prst="rect">
            <a:avLst/>
          </a:prstGeom>
        </p:spPr>
      </p:pic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8CF8B91C-EEA3-4B42-B8F8-CB39607A6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563E93-EDB8-41EF-8BED-B51601E56618}" type="slidenum">
              <a:rPr lang="zh-CN" altLang="en-US" sz="1400" b="1" smtClean="0"/>
              <a:pPr/>
              <a:t>9</a:t>
            </a:fld>
            <a:r>
              <a:rPr lang="zh-CN" altLang="en-US"/>
              <a:t> </a:t>
            </a:r>
            <a:r>
              <a:rPr lang="en-US" altLang="zh-CN"/>
              <a:t>/19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8687304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8692</TotalTime>
  <Words>471</Words>
  <Application>Microsoft Office PowerPoint</Application>
  <PresentationFormat>宽屏</PresentationFormat>
  <Paragraphs>88</Paragraphs>
  <Slides>19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-apple-system</vt:lpstr>
      <vt:lpstr>等线</vt:lpstr>
      <vt:lpstr>微软雅黑</vt:lpstr>
      <vt:lpstr>幼圆</vt:lpstr>
      <vt:lpstr>Arial</vt:lpstr>
      <vt:lpstr>Arial Narrow</vt:lpstr>
      <vt:lpstr>Calibri</vt:lpstr>
      <vt:lpstr>Calibri Light</vt:lpstr>
      <vt:lpstr>Impact</vt:lpstr>
      <vt:lpstr>Times New Roman</vt:lpstr>
      <vt:lpstr>Verdana</vt:lpstr>
      <vt:lpstr>Office 主题</vt:lpstr>
      <vt:lpstr>实验7：利用IP核设计</vt:lpstr>
      <vt:lpstr>IP核：快速开发的法宝</vt:lpstr>
      <vt:lpstr>IP目录</vt:lpstr>
      <vt:lpstr>Adder</vt:lpstr>
      <vt:lpstr>利用IP核实现“加法器”</vt:lpstr>
      <vt:lpstr>配置 IP 参数</vt:lpstr>
      <vt:lpstr>实例化 模板</vt:lpstr>
      <vt:lpstr>实例化 IP核</vt:lpstr>
      <vt:lpstr>原理图</vt:lpstr>
      <vt:lpstr>逻辑分析仪 ILA</vt:lpstr>
      <vt:lpstr>ILA  可定制集成逻辑分析器</vt:lpstr>
      <vt:lpstr>查找 ILA</vt:lpstr>
      <vt:lpstr>配置 ILA</vt:lpstr>
      <vt:lpstr>实例化 ILA，生成bit，下载</vt:lpstr>
      <vt:lpstr> ILA 的调试窗口</vt:lpstr>
      <vt:lpstr>无触发条件时运行：板子现状</vt:lpstr>
      <vt:lpstr>设置触发条件1：==010</vt:lpstr>
      <vt:lpstr>设置触发条件1：1-to-0</vt:lpstr>
      <vt:lpstr>收尾工作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孙晓光</dc:creator>
  <cp:lastModifiedBy>孙 晓光</cp:lastModifiedBy>
  <cp:revision>462</cp:revision>
  <dcterms:created xsi:type="dcterms:W3CDTF">2017-09-25T07:56:45Z</dcterms:created>
  <dcterms:modified xsi:type="dcterms:W3CDTF">2022-10-31T23:40:28Z</dcterms:modified>
</cp:coreProperties>
</file>