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0CEFE-9972-6446-91FB-D94777F1E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39E4E-DB9B-9642-AD42-F3E7262A1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64F25-B476-5A46-B059-492CE40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308E0-5E3F-C942-AAB5-6ADB233F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80831-AB68-0946-8EC3-B29ACDA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493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1DB2B-AAC9-4C42-8D8C-6BA8BCDF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39072-B2E0-DA43-B232-B97F4AF6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F5DA-998E-A84D-B19B-9B668474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36F8D-7461-DF44-B1F7-EB052032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8B135-A777-0F42-AECB-E5853D7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182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773977-4D6E-D546-95CD-EA1263F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35D83-8CFC-7E4F-91BB-33DDA20A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039C9-9A68-CF4D-968C-2A69519E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C7AD6-9C7F-C144-AE69-194983D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99F46-A9EA-5F4C-9190-4FAE1CB8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3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CE32-CC4F-924F-AC6A-A55A1A85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2AEE6-EC79-3E48-994C-6F085415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37824-62E6-394E-86B3-CE50BBB6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5870E-CA57-014A-94C7-5734D1E4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D923C-984A-2944-B74A-1CDCAAED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2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8712-ADB5-6E4C-9C24-FBCBC1EA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691C7-2FF7-E24D-82ED-C82755C1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C859D-14E9-F545-AFCE-CA4E751C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997D7-F0A7-5148-B7D3-2727BAFB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338F4-6F70-914C-BCBA-114253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24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112F1-D2EC-0241-9A42-D3467FF3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25B4D-EE9A-B642-8369-0FE779557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A6A3C-6DE2-DA42-BA21-012F70C8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4735C-FABA-DB48-91E3-7B1C0585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54449-1556-D64A-BF79-C68E8123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079F8-FDEA-0E43-9400-D872052C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56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9508F-B640-9C49-A2D7-3B7A17C2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C53E3-94B7-2841-8056-FF134C97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BB227-D325-8F42-A23E-9F8B95426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2CBAC5-4C18-3F45-89EF-C9A3D05E2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EC2BD-265C-0D4F-A6BC-1099E8E69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7C713-BB0F-FE4E-A1C1-D67AA846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31B81-CEE4-CF44-8C0C-26C4680D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B8A3C3-96DC-B140-8A24-557221B8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41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CF76-40EB-1848-BE61-68002928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73E71-FB8B-1347-977B-4DDE611E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55213-B0D1-464B-8E4B-9B86AE34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1672F-B3CD-E046-8CCE-58AAABEE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6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BEAA-5C01-1549-B2A3-10EF2E3F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FD12A-4ADC-0A43-B8F8-2672DF3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50A32-AD85-F548-A521-CFE8503B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5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34884-3291-3240-86CB-7B67A80C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BB516-698A-5B4F-B242-43C18925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8FE8C-2F5D-9945-BA7F-C4FC309C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B14B2-A360-8A47-A6E3-08015B43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C4AB3-B9A1-BD4F-8193-A7D7AA3F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1E55D-0D98-3542-A16E-D518DC12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74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8E278-FBB7-764F-9464-EB47857D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B3DF37-2589-D44C-8FD0-85ACFCB1D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B8A9A-CA98-BA42-89B0-078E1285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91B8A-DC58-244A-8066-E4E64DC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64303-ABC7-2F46-A866-02C9A862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798FD-8BB9-4D4D-8A0F-954A9D6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747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B5654F-922C-D945-A04A-1943B631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4CE06-9FCB-5347-B834-EBBCCF04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E1D35-0988-DB44-9407-EC658639D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D6F4-6847-B84E-B4A8-630E1642BFCE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C864D-94E2-2E44-92A6-4E19A8CAF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D93F1-1C64-0744-AE4F-5516AE2ED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5C9A-6585-4E40-8FFE-FD55010EB6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olook.com/archives" TargetMode="External"/><Relationship Id="rId2" Type="http://schemas.openxmlformats.org/officeDocument/2006/relationships/hyperlink" Target="https://www.arthub.co.kr/sub01/board033_list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9956A03-4637-F943-A305-2948A4996AFA}"/>
              </a:ext>
            </a:extLst>
          </p:cNvPr>
          <p:cNvCxnSpPr/>
          <p:nvPr/>
        </p:nvCxnSpPr>
        <p:spPr>
          <a:xfrm>
            <a:off x="59547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EDE5B-68A0-1E49-9B74-55C30FC3D380}"/>
              </a:ext>
            </a:extLst>
          </p:cNvPr>
          <p:cNvSpPr txBox="1"/>
          <p:nvPr/>
        </p:nvSpPr>
        <p:spPr>
          <a:xfrm>
            <a:off x="207804" y="65717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DB </a:t>
            </a:r>
            <a:r>
              <a:rPr kumimoji="1" lang="ko-KR" altLang="en-US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구성</a:t>
            </a:r>
            <a:endParaRPr kumimoji="1" lang="ko-Kore-KR" altLang="en-US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D7E21-DBFF-1D4D-BC65-65DB3765373A}"/>
              </a:ext>
            </a:extLst>
          </p:cNvPr>
          <p:cNvSpPr txBox="1"/>
          <p:nvPr/>
        </p:nvSpPr>
        <p:spPr>
          <a:xfrm>
            <a:off x="642938" y="1414463"/>
            <a:ext cx="473828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초기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DB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구성 </a:t>
            </a:r>
            <a:r>
              <a:rPr kumimoji="1" lang="en-US" altLang="ko-Kore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ore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크롤링을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통해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DB</a:t>
            </a:r>
            <a:r>
              <a:rPr kumimoji="1"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구축함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초기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DB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크롤링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주기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7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일 주기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크롤링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사이트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dirty="0">
                <a:hlinkClick r:id="rId2"/>
              </a:rPr>
              <a:t>https://www.arthub.co.kr/sub01/board033_list.htm</a:t>
            </a:r>
            <a:endParaRPr lang="en" altLang="ko-Kore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dirty="0">
                <a:hlinkClick r:id="rId3"/>
              </a:rPr>
              <a:t>https://www.neolook.com/archives</a:t>
            </a:r>
            <a:endParaRPr lang="en" altLang="ko-Kore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DB 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구성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exTitle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: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exImg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: </a:t>
            </a:r>
            <a:r>
              <a:rPr kumimoji="1"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url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exArtist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: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exOpen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: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exClose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: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exGallery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: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17FDD-D693-9145-AA28-0253D420EC75}"/>
              </a:ext>
            </a:extLst>
          </p:cNvPr>
          <p:cNvSpPr txBox="1"/>
          <p:nvPr/>
        </p:nvSpPr>
        <p:spPr>
          <a:xfrm>
            <a:off x="6081476" y="65717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API list</a:t>
            </a:r>
            <a:endParaRPr kumimoji="1" lang="ko-Kore-KR" altLang="en-US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FF7F63-81C0-5E41-BEA5-8F039CD3E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60708"/>
              </p:ext>
            </p:extLst>
          </p:nvPr>
        </p:nvGraphicFramePr>
        <p:xfrm>
          <a:off x="6095999" y="1414463"/>
          <a:ext cx="5997158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776">
                  <a:extLst>
                    <a:ext uri="{9D8B030D-6E8A-4147-A177-3AD203B41FA5}">
                      <a16:colId xmlns:a16="http://schemas.microsoft.com/office/drawing/2014/main" val="2238145935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4210598030"/>
                    </a:ext>
                  </a:extLst>
                </a:gridCol>
                <a:gridCol w="1478776">
                  <a:extLst>
                    <a:ext uri="{9D8B030D-6E8A-4147-A177-3AD203B41FA5}">
                      <a16:colId xmlns:a16="http://schemas.microsoft.com/office/drawing/2014/main" val="2707379852"/>
                    </a:ext>
                  </a:extLst>
                </a:gridCol>
                <a:gridCol w="1478776">
                  <a:extLst>
                    <a:ext uri="{9D8B030D-6E8A-4147-A177-3AD203B41FA5}">
                      <a16:colId xmlns:a16="http://schemas.microsoft.com/office/drawing/2014/main" val="2915199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API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주소</a:t>
                      </a:r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클라이언트</a:t>
                      </a:r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-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&gt;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서버</a:t>
                      </a:r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서버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-&gt;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클라이언트</a:t>
                      </a:r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1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전시 조회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</a:t>
                      </a:r>
                      <a:r>
                        <a:rPr lang="en-US" altLang="ko-Kore-KR" sz="11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api</a:t>
                      </a:r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</a:t>
                      </a:r>
                      <a:r>
                        <a:rPr lang="en-US" altLang="ko-Kore-KR" sz="11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exhibitation</a:t>
                      </a:r>
                      <a:endParaRPr lang="en-US" altLang="ko-Kore-KR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ctr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(GET)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선택시간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해당하는</a:t>
                      </a: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전시 전달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1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메일 전송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</a:t>
                      </a:r>
                      <a:r>
                        <a:rPr lang="en-US" altLang="ko-Kore-KR" sz="11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api</a:t>
                      </a:r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</a:t>
                      </a:r>
                      <a:r>
                        <a:rPr lang="en-US" altLang="ko-Kore-KR" sz="11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sendmail</a:t>
                      </a:r>
                      <a:b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</a:b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(POST)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이메일 주소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이메일로</a:t>
                      </a: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1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전시정보</a:t>
                      </a: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전달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86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EF63A8-2D10-A44C-B498-5661B6C1F646}"/>
              </a:ext>
            </a:extLst>
          </p:cNvPr>
          <p:cNvSpPr/>
          <p:nvPr/>
        </p:nvSpPr>
        <p:spPr>
          <a:xfrm>
            <a:off x="864917" y="1398853"/>
            <a:ext cx="2171700" cy="457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6993-C046-B64D-8BA5-26F35F0EAECD}"/>
              </a:ext>
            </a:extLst>
          </p:cNvPr>
          <p:cNvSpPr txBox="1"/>
          <p:nvPr/>
        </p:nvSpPr>
        <p:spPr>
          <a:xfrm>
            <a:off x="864917" y="177478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NanumBarunpen" panose="020B0503000000000000" pitchFamily="34" charset="-127"/>
                <a:ea typeface="NanumBarunpen" panose="020B0503000000000000" pitchFamily="34" charset="-127"/>
                <a:cs typeface="Phosphate Solid" panose="02000506050000020004" pitchFamily="2" charset="0"/>
              </a:rPr>
              <a:t>NGGM!</a:t>
            </a:r>
            <a:endParaRPr kumimoji="1" lang="ko-Kore-KR" altLang="en-US" sz="2800" b="1" dirty="0">
              <a:latin typeface="NanumBarunpen" panose="020B0503000000000000" pitchFamily="34" charset="-127"/>
              <a:ea typeface="NanumBarunpen" panose="020B0503000000000000" pitchFamily="34" charset="-127"/>
              <a:cs typeface="Phosphate Solid" panose="0200050605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D8C66-8586-0149-80E6-ADE855A38F0C}"/>
              </a:ext>
            </a:extLst>
          </p:cNvPr>
          <p:cNvSpPr txBox="1"/>
          <p:nvPr/>
        </p:nvSpPr>
        <p:spPr>
          <a:xfrm>
            <a:off x="876725" y="2540906"/>
            <a:ext cx="170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u="sng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지금</a:t>
            </a:r>
            <a:endParaRPr kumimoji="1" lang="en-US" altLang="ko-KR" u="sng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  <a:p>
            <a:r>
              <a:rPr kumimoji="1" lang="ko-KR" altLang="en-US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서울에서</a:t>
            </a:r>
            <a:endParaRPr kumimoji="1" lang="en-US" altLang="ko-KR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  <a:p>
            <a:r>
              <a:rPr kumimoji="1" lang="ko-KR" altLang="en-US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열리고 있는 전시는</a:t>
            </a:r>
            <a:endParaRPr kumimoji="1" lang="en-US" altLang="ko-KR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  <a:p>
            <a:r>
              <a:rPr kumimoji="1" lang="en-US" altLang="ko-KR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N</a:t>
            </a:r>
            <a:r>
              <a:rPr kumimoji="1" lang="ko-KR" altLang="en-US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개 입니다</a:t>
            </a:r>
            <a:r>
              <a:rPr kumimoji="1" lang="en-US" altLang="ko-KR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E861C6-D982-4049-9846-5D5430776725}"/>
              </a:ext>
            </a:extLst>
          </p:cNvPr>
          <p:cNvSpPr/>
          <p:nvPr/>
        </p:nvSpPr>
        <p:spPr>
          <a:xfrm>
            <a:off x="983863" y="5107258"/>
            <a:ext cx="1960059" cy="429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NanumBarunpen" panose="020B0503000000000000" pitchFamily="34" charset="-127"/>
                <a:ea typeface="NanumBarunpen" panose="020B0503000000000000" pitchFamily="34" charset="-127"/>
              </a:rPr>
              <a:t>더</a:t>
            </a:r>
            <a:r>
              <a:rPr kumimoji="1" lang="ko-KR" altLang="en-US" dirty="0">
                <a:solidFill>
                  <a:schemeClr val="tx1"/>
                </a:solidFill>
                <a:latin typeface="NanumBarunpen" panose="020B0503000000000000" pitchFamily="34" charset="-127"/>
                <a:ea typeface="NanumBarunpen" panose="020B0503000000000000" pitchFamily="34" charset="-127"/>
              </a:rPr>
              <a:t> 알아보기</a:t>
            </a:r>
            <a:endParaRPr kumimoji="1" lang="ko-Kore-KR" altLang="en-US" dirty="0">
              <a:solidFill>
                <a:schemeClr val="tx1"/>
              </a:solidFill>
              <a:latin typeface="NanumBarunpen" panose="020B0503000000000000" pitchFamily="34" charset="-127"/>
              <a:ea typeface="NanumBarunpen" panose="020B0503000000000000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9956A03-4637-F943-A305-2948A4996AFA}"/>
              </a:ext>
            </a:extLst>
          </p:cNvPr>
          <p:cNvCxnSpPr/>
          <p:nvPr/>
        </p:nvCxnSpPr>
        <p:spPr>
          <a:xfrm>
            <a:off x="59547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0F6A55F-6A61-C74A-A624-BC8E07F9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42133"/>
              </p:ext>
            </p:extLst>
          </p:nvPr>
        </p:nvGraphicFramePr>
        <p:xfrm>
          <a:off x="6237249" y="657173"/>
          <a:ext cx="5539677" cy="584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677">
                  <a:extLst>
                    <a:ext uri="{9D8B030D-6E8A-4147-A177-3AD203B41FA5}">
                      <a16:colId xmlns:a16="http://schemas.microsoft.com/office/drawing/2014/main" val="3898514864"/>
                    </a:ext>
                  </a:extLst>
                </a:gridCol>
              </a:tblGrid>
              <a:tr h="34643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95491"/>
                  </a:ext>
                </a:extLst>
              </a:tr>
              <a:tr h="892097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이용자는 화면에서 시기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선택하여 전시의 숫자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(4)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확인할 수 있다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서비스 이용자는 더 알아보기를 통해 해당 전시들의 리스크 페이지로 이동할 수 있다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93610"/>
                  </a:ext>
                </a:extLst>
              </a:tr>
              <a:tr h="37914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38274"/>
                  </a:ext>
                </a:extLst>
              </a:tr>
              <a:tr h="4226309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클릭하면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Select-box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노출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marL="628650" lvl="1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{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지금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다음주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다음달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사용자 정의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}</a:t>
                      </a:r>
                    </a:p>
                    <a:p>
                      <a:pPr marL="628650" lvl="1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사용자 정의를 누를 시에는 달력이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modal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뜨며 특정 날짜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1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일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당일 이후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선택 가능 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marL="628650" lvl="1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(2)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에서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{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지금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: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서울에서 열리고 있는 전시는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                   다음주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다음달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사용자 정의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: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열릴 전시는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}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으로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표시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(3)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의 필터로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sorting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total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결과값을 표시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(4)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A2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이동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marL="628650" lvl="1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sorting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DB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보여주는 리스트 페이지로 이동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6894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F126E3D8-6676-104B-9402-A63096945FB0}"/>
              </a:ext>
            </a:extLst>
          </p:cNvPr>
          <p:cNvSpPr/>
          <p:nvPr/>
        </p:nvSpPr>
        <p:spPr>
          <a:xfrm>
            <a:off x="607679" y="2342385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C58FF7-209A-6244-A931-EE8A719D62AF}"/>
              </a:ext>
            </a:extLst>
          </p:cNvPr>
          <p:cNvSpPr/>
          <p:nvPr/>
        </p:nvSpPr>
        <p:spPr>
          <a:xfrm>
            <a:off x="2349200" y="2857903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F0B782C-005A-3B49-BA9F-3C85C5B5F144}"/>
              </a:ext>
            </a:extLst>
          </p:cNvPr>
          <p:cNvSpPr/>
          <p:nvPr/>
        </p:nvSpPr>
        <p:spPr>
          <a:xfrm>
            <a:off x="588139" y="3438945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54DF79-975E-4D45-9AA8-76E6CBB3580D}"/>
              </a:ext>
            </a:extLst>
          </p:cNvPr>
          <p:cNvSpPr/>
          <p:nvPr/>
        </p:nvSpPr>
        <p:spPr>
          <a:xfrm>
            <a:off x="709190" y="4951531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EDE5B-68A0-1E49-9B74-55C30FC3D380}"/>
              </a:ext>
            </a:extLst>
          </p:cNvPr>
          <p:cNvSpPr txBox="1"/>
          <p:nvPr/>
        </p:nvSpPr>
        <p:spPr>
          <a:xfrm>
            <a:off x="207804" y="65717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A1. Home-page</a:t>
            </a:r>
            <a:endParaRPr kumimoji="1" lang="ko-Kore-KR" altLang="en-US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C6701C-6C9B-5E42-A95B-3C530E616D9D}"/>
              </a:ext>
            </a:extLst>
          </p:cNvPr>
          <p:cNvSpPr/>
          <p:nvPr/>
        </p:nvSpPr>
        <p:spPr>
          <a:xfrm>
            <a:off x="876725" y="2540906"/>
            <a:ext cx="480588" cy="3216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1E15F-34CA-AF4F-9B51-FF3AA283DD59}"/>
              </a:ext>
            </a:extLst>
          </p:cNvPr>
          <p:cNvSpPr/>
          <p:nvPr/>
        </p:nvSpPr>
        <p:spPr>
          <a:xfrm>
            <a:off x="897928" y="3116320"/>
            <a:ext cx="1573809" cy="3027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5DEB60-FB91-CD4E-8C23-9F4BC182DA7E}"/>
              </a:ext>
            </a:extLst>
          </p:cNvPr>
          <p:cNvSpPr/>
          <p:nvPr/>
        </p:nvSpPr>
        <p:spPr>
          <a:xfrm>
            <a:off x="924079" y="3446237"/>
            <a:ext cx="232752" cy="2676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D915B9-F91B-6948-AD09-4B7282FC415C}"/>
              </a:ext>
            </a:extLst>
          </p:cNvPr>
          <p:cNvSpPr/>
          <p:nvPr/>
        </p:nvSpPr>
        <p:spPr>
          <a:xfrm>
            <a:off x="938366" y="5081268"/>
            <a:ext cx="2047722" cy="5116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670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EF63A8-2D10-A44C-B498-5661B6C1F646}"/>
              </a:ext>
            </a:extLst>
          </p:cNvPr>
          <p:cNvSpPr/>
          <p:nvPr/>
        </p:nvSpPr>
        <p:spPr>
          <a:xfrm>
            <a:off x="864917" y="1398853"/>
            <a:ext cx="2171700" cy="457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6993-C046-B64D-8BA5-26F35F0EAECD}"/>
              </a:ext>
            </a:extLst>
          </p:cNvPr>
          <p:cNvSpPr txBox="1"/>
          <p:nvPr/>
        </p:nvSpPr>
        <p:spPr>
          <a:xfrm>
            <a:off x="1631910" y="150821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>
                <a:latin typeface="NanumBarunpen" panose="020B0503000000000000" pitchFamily="34" charset="-127"/>
                <a:ea typeface="NanumBarunpen" panose="020B0503000000000000" pitchFamily="34" charset="-127"/>
                <a:cs typeface="Phosphate Solid" panose="02000506050000020004" pitchFamily="2" charset="0"/>
              </a:rPr>
              <a:t>NGGM!</a:t>
            </a:r>
            <a:endParaRPr kumimoji="1" lang="ko-Kore-KR" altLang="en-US" sz="1400" b="1" dirty="0">
              <a:latin typeface="NanumBarunpen" panose="020B0503000000000000" pitchFamily="34" charset="-127"/>
              <a:ea typeface="NanumBarunpen" panose="020B0503000000000000" pitchFamily="34" charset="-127"/>
              <a:cs typeface="Phosphate Solid" panose="0200050605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D8C66-8586-0149-80E6-ADE855A38F0C}"/>
              </a:ext>
            </a:extLst>
          </p:cNvPr>
          <p:cNvSpPr txBox="1"/>
          <p:nvPr/>
        </p:nvSpPr>
        <p:spPr>
          <a:xfrm>
            <a:off x="883147" y="185063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N</a:t>
            </a:r>
            <a:r>
              <a:rPr kumimoji="1" lang="ko-KR" altLang="en-US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개의 전시</a:t>
            </a:r>
            <a:endParaRPr kumimoji="1" lang="en-US" altLang="ko-KR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9956A03-4637-F943-A305-2948A4996AFA}"/>
              </a:ext>
            </a:extLst>
          </p:cNvPr>
          <p:cNvCxnSpPr/>
          <p:nvPr/>
        </p:nvCxnSpPr>
        <p:spPr>
          <a:xfrm>
            <a:off x="59547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0F6A55F-6A61-C74A-A624-BC8E07F9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49157"/>
              </p:ext>
            </p:extLst>
          </p:nvPr>
        </p:nvGraphicFramePr>
        <p:xfrm>
          <a:off x="6237249" y="657173"/>
          <a:ext cx="5539677" cy="595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677">
                  <a:extLst>
                    <a:ext uri="{9D8B030D-6E8A-4147-A177-3AD203B41FA5}">
                      <a16:colId xmlns:a16="http://schemas.microsoft.com/office/drawing/2014/main" val="3898514864"/>
                    </a:ext>
                  </a:extLst>
                </a:gridCol>
              </a:tblGrid>
              <a:tr h="34643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95491"/>
                  </a:ext>
                </a:extLst>
              </a:tr>
              <a:tr h="892097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이용자는 화면에서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개의 전시 리스트를 스크롤하여 확인할 수 있다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 이용자는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time-select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이용하여 다른 시기의 리스트를 확인할 수 있다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 이용자는 알림 버튼을 눌러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전시정보를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email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공유받을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수 있다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 이용자는 리스트의 이미지를 클릭하면 전시에 대한 상세설명 페이지로 넘어갈 수 있다</a:t>
                      </a:r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93610"/>
                  </a:ext>
                </a:extLst>
              </a:tr>
              <a:tr h="37914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38274"/>
                  </a:ext>
                </a:extLst>
              </a:tr>
              <a:tr h="4226309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 A1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에서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Time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에 따라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sorting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된  결과값을 표시함 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(2)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{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지금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다음주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다음달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사용자 정의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}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의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sorting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을 재설정 할 수 있음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(3)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전시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data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에 포함된 대표 이미지를 표시함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(4)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전시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data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의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title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을 이미지에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overlap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하여 표시함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5</a:t>
                      </a:r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클릭하면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email input box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modal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발생하며 입력 받은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email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전시정보를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공유할 수 있음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6894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6AD945-6683-ED4D-A8DE-7B717595EAB4}"/>
              </a:ext>
            </a:extLst>
          </p:cNvPr>
          <p:cNvGrpSpPr/>
          <p:nvPr/>
        </p:nvGrpSpPr>
        <p:grpSpPr>
          <a:xfrm>
            <a:off x="970736" y="2347518"/>
            <a:ext cx="1960059" cy="2603623"/>
            <a:chOff x="970736" y="2347518"/>
            <a:chExt cx="1960059" cy="260362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E861C6-D982-4049-9846-5D5430776725}"/>
                </a:ext>
              </a:extLst>
            </p:cNvPr>
            <p:cNvSpPr/>
            <p:nvPr/>
          </p:nvSpPr>
          <p:spPr>
            <a:xfrm>
              <a:off x="970736" y="2347518"/>
              <a:ext cx="1960059" cy="2603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  <a:latin typeface="NanumBarunpen" panose="020B0503000000000000" pitchFamily="34" charset="-127"/>
                <a:ea typeface="NanumBarunpen" panose="020B0503000000000000" pitchFamily="34" charset="-127"/>
              </a:endParaRPr>
            </a:p>
          </p:txBody>
        </p:sp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FCD1D31B-CA62-D24D-A1DE-5BA9C0E273D7}"/>
                </a:ext>
              </a:extLst>
            </p:cNvPr>
            <p:cNvCxnSpPr>
              <a:cxnSpLocks/>
            </p:cNvCxnSpPr>
            <p:nvPr/>
          </p:nvCxnSpPr>
          <p:spPr>
            <a:xfrm>
              <a:off x="970736" y="2347518"/>
              <a:ext cx="1929627" cy="2595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13495370-C710-FD49-811E-42BB713FE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736" y="2355184"/>
              <a:ext cx="1929627" cy="2595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0AF1D9E-A70A-2348-8B7E-8364A4C1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064630"/>
            <a:ext cx="2043113" cy="91834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645457-6BEE-344A-B95B-32A19BB91F05}"/>
              </a:ext>
            </a:extLst>
          </p:cNvPr>
          <p:cNvSpPr/>
          <p:nvPr/>
        </p:nvSpPr>
        <p:spPr>
          <a:xfrm>
            <a:off x="2409653" y="2478358"/>
            <a:ext cx="421306" cy="429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NanumBarunpen" panose="020B0503000000000000" pitchFamily="34" charset="-127"/>
              <a:ea typeface="NanumBarunpen" panose="020B0503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8376E6-6CA9-C047-871D-4C1A07CB7A01}"/>
              </a:ext>
            </a:extLst>
          </p:cNvPr>
          <p:cNvSpPr/>
          <p:nvPr/>
        </p:nvSpPr>
        <p:spPr>
          <a:xfrm>
            <a:off x="2405066" y="5244427"/>
            <a:ext cx="421306" cy="429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NanumBarunpen" panose="020B0503000000000000" pitchFamily="34" charset="-127"/>
              <a:ea typeface="NanumBarunpen" panose="020B0503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02B3E-01E4-E24D-AFCB-08F83CA8C5E6}"/>
              </a:ext>
            </a:extLst>
          </p:cNvPr>
          <p:cNvSpPr txBox="1"/>
          <p:nvPr/>
        </p:nvSpPr>
        <p:spPr>
          <a:xfrm>
            <a:off x="207804" y="65717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A2. List-page</a:t>
            </a:r>
            <a:endParaRPr kumimoji="1" lang="ko-Kore-KR" altLang="en-US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76A16F-3E14-804F-A4DC-DBA11444A472}"/>
              </a:ext>
            </a:extLst>
          </p:cNvPr>
          <p:cNvSpPr/>
          <p:nvPr/>
        </p:nvSpPr>
        <p:spPr>
          <a:xfrm>
            <a:off x="582420" y="1671357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A5BF48-0B51-BF49-9E48-7A8EFFB7B47B}"/>
              </a:ext>
            </a:extLst>
          </p:cNvPr>
          <p:cNvSpPr/>
          <p:nvPr/>
        </p:nvSpPr>
        <p:spPr>
          <a:xfrm>
            <a:off x="851466" y="1869878"/>
            <a:ext cx="480588" cy="3216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A8D880-1824-4342-AF0E-AC9C6611773E}"/>
              </a:ext>
            </a:extLst>
          </p:cNvPr>
          <p:cNvSpPr/>
          <p:nvPr/>
        </p:nvSpPr>
        <p:spPr>
          <a:xfrm>
            <a:off x="2423942" y="1828180"/>
            <a:ext cx="421306" cy="429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NanumBarunpen" panose="020B0503000000000000" pitchFamily="34" charset="-127"/>
              <a:ea typeface="NanumBarunpen" panose="020B0503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E504055-38DF-354B-97A3-D0E3646863E4}"/>
              </a:ext>
            </a:extLst>
          </p:cNvPr>
          <p:cNvSpPr/>
          <p:nvPr/>
        </p:nvSpPr>
        <p:spPr>
          <a:xfrm>
            <a:off x="2820848" y="1647295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281C42-E92D-F94C-91E7-272BCE63D92C}"/>
              </a:ext>
            </a:extLst>
          </p:cNvPr>
          <p:cNvSpPr/>
          <p:nvPr/>
        </p:nvSpPr>
        <p:spPr>
          <a:xfrm>
            <a:off x="2405066" y="1892920"/>
            <a:ext cx="480588" cy="3216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76D3AB-4AC6-3F4F-BA3A-A83EC7706419}"/>
              </a:ext>
            </a:extLst>
          </p:cNvPr>
          <p:cNvSpPr/>
          <p:nvPr/>
        </p:nvSpPr>
        <p:spPr>
          <a:xfrm>
            <a:off x="631417" y="2278862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88E5BB-6326-624B-8C4E-CA25AAB46245}"/>
              </a:ext>
            </a:extLst>
          </p:cNvPr>
          <p:cNvSpPr/>
          <p:nvPr/>
        </p:nvSpPr>
        <p:spPr>
          <a:xfrm>
            <a:off x="942931" y="2332302"/>
            <a:ext cx="2043112" cy="27038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EE8380-78A1-EE49-906F-86F535FDF168}"/>
              </a:ext>
            </a:extLst>
          </p:cNvPr>
          <p:cNvSpPr/>
          <p:nvPr/>
        </p:nvSpPr>
        <p:spPr>
          <a:xfrm>
            <a:off x="3755806" y="2536691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753910D-2DE4-1D4A-8A87-1B5FA12DCA7F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2610116" y="2692418"/>
            <a:ext cx="11456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CB538AE5-6E1A-0649-8D6E-13D316EA9113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2610116" y="2802533"/>
            <a:ext cx="1191301" cy="2656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23BB70-D9F1-EC44-BB36-C70E65B60259}"/>
              </a:ext>
            </a:extLst>
          </p:cNvPr>
          <p:cNvSpPr txBox="1"/>
          <p:nvPr/>
        </p:nvSpPr>
        <p:spPr>
          <a:xfrm>
            <a:off x="988341" y="45247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Barunpen" panose="020B0503000000000000" pitchFamily="34" charset="-127"/>
                <a:ea typeface="NanumBarunpen" panose="020B0503000000000000" pitchFamily="34" charset="-127"/>
              </a:rPr>
              <a:t>전시제목</a:t>
            </a:r>
            <a:endParaRPr kumimoji="1" lang="en-US" altLang="ko-KR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D75F400-5323-3C43-BC22-846D2BB33C0B}"/>
              </a:ext>
            </a:extLst>
          </p:cNvPr>
          <p:cNvSpPr/>
          <p:nvPr/>
        </p:nvSpPr>
        <p:spPr>
          <a:xfrm>
            <a:off x="1043165" y="4186527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654FE8-394F-D44E-A824-987296059061}"/>
              </a:ext>
            </a:extLst>
          </p:cNvPr>
          <p:cNvSpPr/>
          <p:nvPr/>
        </p:nvSpPr>
        <p:spPr>
          <a:xfrm>
            <a:off x="1022822" y="4529192"/>
            <a:ext cx="858712" cy="341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35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EF63A8-2D10-A44C-B498-5661B6C1F646}"/>
              </a:ext>
            </a:extLst>
          </p:cNvPr>
          <p:cNvSpPr/>
          <p:nvPr/>
        </p:nvSpPr>
        <p:spPr>
          <a:xfrm>
            <a:off x="864917" y="1398853"/>
            <a:ext cx="2171700" cy="457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6993-C046-B64D-8BA5-26F35F0EAECD}"/>
              </a:ext>
            </a:extLst>
          </p:cNvPr>
          <p:cNvSpPr txBox="1"/>
          <p:nvPr/>
        </p:nvSpPr>
        <p:spPr>
          <a:xfrm>
            <a:off x="1631910" y="150821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>
                <a:latin typeface="NanumBarunpen" panose="020B0503000000000000" pitchFamily="34" charset="-127"/>
                <a:ea typeface="NanumBarunpen" panose="020B0503000000000000" pitchFamily="34" charset="-127"/>
                <a:cs typeface="Phosphate Solid" panose="02000506050000020004" pitchFamily="2" charset="0"/>
              </a:rPr>
              <a:t>NGGM!</a:t>
            </a:r>
            <a:endParaRPr kumimoji="1" lang="ko-Kore-KR" altLang="en-US" sz="1400" b="1" dirty="0">
              <a:latin typeface="NanumBarunpen" panose="020B0503000000000000" pitchFamily="34" charset="-127"/>
              <a:ea typeface="NanumBarunpen" panose="020B0503000000000000" pitchFamily="34" charset="-127"/>
              <a:cs typeface="Phosphate Solid" panose="02000506050000020004" pitchFamily="2" charset="0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9956A03-4637-F943-A305-2948A4996AFA}"/>
              </a:ext>
            </a:extLst>
          </p:cNvPr>
          <p:cNvCxnSpPr/>
          <p:nvPr/>
        </p:nvCxnSpPr>
        <p:spPr>
          <a:xfrm>
            <a:off x="59547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0F6A55F-6A61-C74A-A624-BC8E07F9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60011"/>
              </p:ext>
            </p:extLst>
          </p:nvPr>
        </p:nvGraphicFramePr>
        <p:xfrm>
          <a:off x="6237249" y="657173"/>
          <a:ext cx="5539677" cy="584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677">
                  <a:extLst>
                    <a:ext uri="{9D8B030D-6E8A-4147-A177-3AD203B41FA5}">
                      <a16:colId xmlns:a16="http://schemas.microsoft.com/office/drawing/2014/main" val="3898514864"/>
                    </a:ext>
                  </a:extLst>
                </a:gridCol>
              </a:tblGrid>
              <a:tr h="34643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95491"/>
                  </a:ext>
                </a:extLst>
              </a:tr>
              <a:tr h="892097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이용자는 화면에서 시기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선택하여 전시의 숫자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(4)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확인할 수 있다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서비스 이용자는 더 알아보기를 통해 해당 전시들의 리스크 페이지로 이동할 수 있다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93610"/>
                  </a:ext>
                </a:extLst>
              </a:tr>
              <a:tr h="37914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38274"/>
                  </a:ext>
                </a:extLst>
              </a:tr>
              <a:tr h="4226309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(1)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전시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DB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의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title-</a:t>
                      </a: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img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표시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(2)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클릭하면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email input box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modal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발생하며 입력 받은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email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로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전시정보를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공유할 수 있음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r>
                        <a:rPr lang="en-US" altLang="ko-Kore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(3)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전시 </a:t>
                      </a:r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db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의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title, gallery, period, desc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를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표시</a:t>
                      </a:r>
                      <a:endParaRPr lang="en-US" altLang="ko-Kore-KR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pPr algn="l"/>
                      <a:endParaRPr lang="ko-Kore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6894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6AD945-6683-ED4D-A8DE-7B717595EAB4}"/>
              </a:ext>
            </a:extLst>
          </p:cNvPr>
          <p:cNvGrpSpPr/>
          <p:nvPr/>
        </p:nvGrpSpPr>
        <p:grpSpPr>
          <a:xfrm>
            <a:off x="970736" y="1815991"/>
            <a:ext cx="1960059" cy="2603623"/>
            <a:chOff x="970736" y="2347518"/>
            <a:chExt cx="1960059" cy="260362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E861C6-D982-4049-9846-5D5430776725}"/>
                </a:ext>
              </a:extLst>
            </p:cNvPr>
            <p:cNvSpPr/>
            <p:nvPr/>
          </p:nvSpPr>
          <p:spPr>
            <a:xfrm>
              <a:off x="970736" y="2347518"/>
              <a:ext cx="1960059" cy="2603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  <a:latin typeface="NanumBarunpen" panose="020B0503000000000000" pitchFamily="34" charset="-127"/>
                <a:ea typeface="NanumBarunpen" panose="020B0503000000000000" pitchFamily="34" charset="-127"/>
              </a:endParaRPr>
            </a:p>
          </p:txBody>
        </p:sp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FCD1D31B-CA62-D24D-A1DE-5BA9C0E273D7}"/>
                </a:ext>
              </a:extLst>
            </p:cNvPr>
            <p:cNvCxnSpPr>
              <a:cxnSpLocks/>
            </p:cNvCxnSpPr>
            <p:nvPr/>
          </p:nvCxnSpPr>
          <p:spPr>
            <a:xfrm>
              <a:off x="970736" y="2347518"/>
              <a:ext cx="1929627" cy="2595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13495370-C710-FD49-811E-42BB713FE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736" y="2355184"/>
              <a:ext cx="1929627" cy="2595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576C54-A58B-6748-956A-264F5CD67C92}"/>
              </a:ext>
            </a:extLst>
          </p:cNvPr>
          <p:cNvSpPr/>
          <p:nvPr/>
        </p:nvSpPr>
        <p:spPr>
          <a:xfrm>
            <a:off x="940304" y="4427280"/>
            <a:ext cx="1960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dirty="0" err="1">
                <a:latin typeface="NanumBarunpen" panose="020B0503000000000000" pitchFamily="34" charset="-127"/>
                <a:ea typeface="NanumBarunpen" panose="020B0503000000000000" pitchFamily="34" charset="-127"/>
              </a:rPr>
              <a:t>전시제목</a:t>
            </a:r>
            <a:endParaRPr kumimoji="1" lang="en-US" altLang="ko-KR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  <a:p>
            <a:r>
              <a:rPr kumimoji="1" lang="ko-KR" altLang="en-US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미술관</a:t>
            </a:r>
            <a:endParaRPr kumimoji="1" lang="en-US" altLang="ko-KR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  <a:p>
            <a:r>
              <a:rPr kumimoji="1" lang="ko-KR" altLang="en-US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전시 기간</a:t>
            </a:r>
            <a:endParaRPr kumimoji="1" lang="en-US" altLang="ko-KR" dirty="0">
              <a:latin typeface="NanumBarunpen" panose="020B0503000000000000" pitchFamily="34" charset="-127"/>
              <a:ea typeface="NanumBarunpen" panose="020B0503000000000000" pitchFamily="34" charset="-127"/>
            </a:endParaRPr>
          </a:p>
          <a:p>
            <a:r>
              <a:rPr kumimoji="1" lang="ko-KR" altLang="en-US" dirty="0">
                <a:latin typeface="NanumBarunpen" panose="020B0503000000000000" pitchFamily="34" charset="-127"/>
                <a:ea typeface="NanumBarunpen" panose="020B0503000000000000" pitchFamily="34" charset="-127"/>
              </a:rPr>
              <a:t>설명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46A85-6B00-434B-ACE8-A6DB216A5E06}"/>
              </a:ext>
            </a:extLst>
          </p:cNvPr>
          <p:cNvSpPr/>
          <p:nvPr/>
        </p:nvSpPr>
        <p:spPr>
          <a:xfrm>
            <a:off x="2409653" y="1949720"/>
            <a:ext cx="421306" cy="429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NanumBarunpen" panose="020B0503000000000000" pitchFamily="34" charset="-127"/>
              <a:ea typeface="NanumBarunpen" panose="020B0503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A0F6E-0AD6-504C-80F2-EB881A8110C1}"/>
              </a:ext>
            </a:extLst>
          </p:cNvPr>
          <p:cNvSpPr txBox="1"/>
          <p:nvPr/>
        </p:nvSpPr>
        <p:spPr>
          <a:xfrm>
            <a:off x="207804" y="65717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A3. Desc-page</a:t>
            </a:r>
            <a:endParaRPr kumimoji="1" lang="ko-Kore-KR" altLang="en-US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1DEF7F-F598-8146-B74D-9A6AEFD2CCB3}"/>
              </a:ext>
            </a:extLst>
          </p:cNvPr>
          <p:cNvSpPr/>
          <p:nvPr/>
        </p:nvSpPr>
        <p:spPr>
          <a:xfrm>
            <a:off x="628790" y="1669963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7E246A-7E19-974F-AC71-C892361D50E7}"/>
              </a:ext>
            </a:extLst>
          </p:cNvPr>
          <p:cNvSpPr/>
          <p:nvPr/>
        </p:nvSpPr>
        <p:spPr>
          <a:xfrm>
            <a:off x="940304" y="1723403"/>
            <a:ext cx="2043112" cy="27038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1C7332-8DE0-0F43-81A3-902B4F94C18E}"/>
              </a:ext>
            </a:extLst>
          </p:cNvPr>
          <p:cNvSpPr/>
          <p:nvPr/>
        </p:nvSpPr>
        <p:spPr>
          <a:xfrm>
            <a:off x="2467886" y="2020608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397E8D-F817-BD4B-890E-F397C09FB602}"/>
              </a:ext>
            </a:extLst>
          </p:cNvPr>
          <p:cNvSpPr/>
          <p:nvPr/>
        </p:nvSpPr>
        <p:spPr>
          <a:xfrm>
            <a:off x="467488" y="4427280"/>
            <a:ext cx="311453" cy="3114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D76856-CB4C-8D42-8C3E-A090F7E16AF5}"/>
              </a:ext>
            </a:extLst>
          </p:cNvPr>
          <p:cNvSpPr/>
          <p:nvPr/>
        </p:nvSpPr>
        <p:spPr>
          <a:xfrm>
            <a:off x="920864" y="4538011"/>
            <a:ext cx="2043112" cy="10374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0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487</Words>
  <Application>Microsoft Macintosh PowerPoint</Application>
  <PresentationFormat>와이드스크린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NanumBarunpen</vt:lpstr>
      <vt:lpstr>NanumSquareOTF</vt:lpstr>
      <vt:lpstr>NanumSquareOTF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방역주</dc:creator>
  <cp:lastModifiedBy>방역주</cp:lastModifiedBy>
  <cp:revision>44</cp:revision>
  <dcterms:created xsi:type="dcterms:W3CDTF">2020-06-16T06:21:09Z</dcterms:created>
  <dcterms:modified xsi:type="dcterms:W3CDTF">2020-06-28T23:38:28Z</dcterms:modified>
</cp:coreProperties>
</file>