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73" r:id="rId4"/>
    <p:sldId id="267" r:id="rId5"/>
    <p:sldId id="274" r:id="rId6"/>
    <p:sldId id="268" r:id="rId7"/>
    <p:sldId id="271" r:id="rId8"/>
    <p:sldId id="270" r:id="rId9"/>
    <p:sldId id="269" r:id="rId10"/>
    <p:sldId id="264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78" autoAdjust="0"/>
    <p:restoredTop sz="95226" autoAdjust="0"/>
  </p:normalViewPr>
  <p:slideViewPr>
    <p:cSldViewPr snapToGrid="0">
      <p:cViewPr varScale="1">
        <p:scale>
          <a:sx n="100" d="100"/>
          <a:sy n="100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5CAFE3-7222-4F60-8322-192AAC96544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253592-6EBB-425B-BEBC-5B6BE0B94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53592-6EBB-425B-BEBC-5B6BE0B94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4FC2-EC6B-4F6C-B7C7-E1B10410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B345-1839-41D2-93CC-9CBAC517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7836-28E6-433F-AF47-FDC170E0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AB52-ECE0-4DA5-ADFD-ADBDDB14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E524-26A7-4D02-A0A8-7AC89F8E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E1B8-EFB8-4552-B2CF-2DE2A823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9B53-A906-4589-B068-3D4E3CF8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6BFC-D842-485D-B764-4FF19F4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D1D3-D456-497D-90DF-778E217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091E-DAE0-4FC0-BAA2-F6CB2F0C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F4354-625D-4DAF-A1F9-60F3EE183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D1F04-ED7A-452C-97C0-FAB57AB6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E403-DB89-467C-920C-FF1889A5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370F-0E87-4884-93E8-25719557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3E81-8A96-4F5D-B26D-764029FE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DFA8-1E5A-462B-94F7-ACECD33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0DB3-1F0D-4827-8575-6576958D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A36C-BDAD-4605-9BBA-AF59EDFC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A0BF-42EF-4B1B-BDAA-3F67549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7A6E-46B7-44C6-9649-83021184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40A6-1ADD-4990-BB2F-26AF8F5A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68945-1DF2-4BBB-AEAB-FA3B74C1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636A-7472-447A-9CAF-C5E12F7C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00D6-9023-47BE-B7C5-FD5D3215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D380-9310-4066-80C3-BE09F78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7BD7-5DA3-41A4-859B-2CF9373E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F9D6-092D-4593-87C8-070485D45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B2ED-F1A1-4805-A47F-A5815BAB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5995-7FA5-4E0E-A446-82AB32B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1E2A-C8D3-4A27-A86C-5CA61006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D37D-D8DA-485A-B5E2-BEA161F5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20CA-C4FF-4B50-B143-59BF0F9C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2F66-A95C-4D7A-9F33-8D3CB1E8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A9CE1-CCAD-4017-93E5-F5F802BA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6E2A9-94D1-4F5F-A56D-78601779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7DCA4-E707-435E-9309-9FD317D9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B2523-AB5C-41F6-9457-7CF99974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86EA-C421-40D3-94BB-712060A4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FCE5E-77D3-448D-B948-9D2876CE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EB8E-50A3-41AF-B406-930EC1AA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6A20-B258-4819-BEEF-C9E82734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1C215-5DCA-424A-9DF3-52FE593A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0C941-A66F-4D08-A2CC-90B1E90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A727C-65E8-46A9-9C0A-11286C14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D05E-16D6-4EBB-A009-8B92F284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B19A7-7322-400D-8903-9FDDA435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4B8E-C779-4335-8ACC-3CD6CCBE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E933-48C3-4003-8222-CC06A03C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8B6B8-30AA-4752-87D6-2023550F4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F3E6-EEA3-472F-BF8C-8BE0EAB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8176-C2CF-46E6-A8FD-080327AA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36111-EE69-4988-BE5C-97E45C31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7AD-A163-4D8F-A90C-017D4935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3E394-10E3-4072-AAFA-CAD7A7B4D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3939-5900-4ED7-8D00-86716847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5230-1F81-4C2D-95C4-1747C12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FC0D-124F-4A01-B816-FB44A2D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2A3D-1621-4B1D-A099-982EBCC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22D31-3AE2-49D6-A16C-4B8186C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5057-DCE9-438B-8FB5-8741E80E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124E-D92B-4BBA-889D-0144F6963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E2BC-73A4-408E-8E6E-E75B5034344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0FDF-EDEE-4907-AF32-685E06DCB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C5E4-34BA-4671-8079-0C6E0F1C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READING ERROR REINSERT MOUTHPIECE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307722" y="5525890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CONTROL UNIT 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365471" y="3040839"/>
            <a:ext cx="1948378" cy="393612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422975" y="2833860"/>
            <a:ext cx="1948378" cy="435008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656257" y="3600578"/>
            <a:ext cx="1948378" cy="28166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889540" y="4367295"/>
            <a:ext cx="1948378" cy="12832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222122" y="1655399"/>
            <a:ext cx="3522045" cy="4327691"/>
          </a:xfrm>
          <a:prstGeom prst="curvedConnector3">
            <a:avLst>
              <a:gd name="adj1" fmla="val -64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450795" y="4211762"/>
            <a:ext cx="1625089" cy="10031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132188" y="3807556"/>
            <a:ext cx="1948378" cy="24026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Serial Number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EXPIRED</a:t>
            </a:r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5122823" y="4676812"/>
            <a:ext cx="1491178" cy="2069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DETACHED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769696" y="1851239"/>
            <a:ext cx="1060679" cy="1477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D2B6B9DD-EEA8-4F9F-A1AD-F05576018A09}"/>
              </a:ext>
            </a:extLst>
          </p:cNvPr>
          <p:cNvCxnSpPr>
            <a:cxnSpLocks/>
            <a:stCxn id="10" idx="0"/>
            <a:endCxn id="12" idx="6"/>
          </p:cNvCxnSpPr>
          <p:nvPr/>
        </p:nvCxnSpPr>
        <p:spPr>
          <a:xfrm rot="16200000" flipV="1">
            <a:off x="6058953" y="140496"/>
            <a:ext cx="1471263" cy="44883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228322" y="3900802"/>
            <a:ext cx="707708" cy="11960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6" idx="7"/>
          </p:cNvCxnSpPr>
          <p:nvPr/>
        </p:nvCxnSpPr>
        <p:spPr>
          <a:xfrm rot="16200000" flipH="1" flipV="1">
            <a:off x="4533156" y="1815477"/>
            <a:ext cx="133911" cy="2743579"/>
          </a:xfrm>
          <a:prstGeom prst="curvedConnector3">
            <a:avLst>
              <a:gd name="adj1" fmla="val -208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6" idx="7"/>
          </p:cNvCxnSpPr>
          <p:nvPr/>
        </p:nvCxnSpPr>
        <p:spPr>
          <a:xfrm rot="16200000" flipH="1" flipV="1">
            <a:off x="5299873" y="1048760"/>
            <a:ext cx="133911" cy="4277013"/>
          </a:xfrm>
          <a:prstGeom prst="curvedConnector3">
            <a:avLst>
              <a:gd name="adj1" fmla="val -3649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381464" y="585120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778545" y="219895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3329445" y="188736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970255" y="105857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</p:cNvCxnSpPr>
          <p:nvPr/>
        </p:nvCxnSpPr>
        <p:spPr>
          <a:xfrm rot="10800000">
            <a:off x="2468424" y="781454"/>
            <a:ext cx="4615086" cy="827103"/>
          </a:xfrm>
          <a:prstGeom prst="curvedConnector4">
            <a:avLst>
              <a:gd name="adj1" fmla="val 56712"/>
              <a:gd name="adj2" fmla="val 127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8CE2F339-4946-4437-8DF4-EC06DB43BDC7}"/>
              </a:ext>
            </a:extLst>
          </p:cNvPr>
          <p:cNvCxnSpPr>
            <a:cxnSpLocks/>
            <a:stCxn id="6" idx="1"/>
            <a:endCxn id="62" idx="4"/>
          </p:cNvCxnSpPr>
          <p:nvPr/>
        </p:nvCxnSpPr>
        <p:spPr>
          <a:xfrm rot="16200000" flipV="1">
            <a:off x="1524533" y="2197012"/>
            <a:ext cx="1698404" cy="416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47973" y="-237050"/>
            <a:ext cx="1698404" cy="5016320"/>
          </a:xfrm>
          <a:prstGeom prst="curvedConnector3">
            <a:avLst>
              <a:gd name="adj1" fmla="val 37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stCxn id="250" idx="3"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5" y="1421909"/>
            <a:ext cx="1146984" cy="227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1083142" y="1947888"/>
            <a:ext cx="3799504" cy="4917479"/>
          </a:xfrm>
          <a:prstGeom prst="curvedConnector3">
            <a:avLst>
              <a:gd name="adj1" fmla="val -95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F2E61406-5D11-44D2-909F-D003009E252F}"/>
              </a:ext>
            </a:extLst>
          </p:cNvPr>
          <p:cNvCxnSpPr>
            <a:cxnSpLocks/>
            <a:stCxn id="62" idx="3"/>
            <a:endCxn id="13" idx="2"/>
          </p:cNvCxnSpPr>
          <p:nvPr/>
        </p:nvCxnSpPr>
        <p:spPr>
          <a:xfrm rot="16200000" flipH="1">
            <a:off x="1294488" y="1969856"/>
            <a:ext cx="4561182" cy="34652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D22D7F3-850E-47AA-AACF-D498ECC8DD4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6E2A1E8-CA05-4482-862C-0398A198ED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50605F2-CBD0-40C1-8B0A-581E40D997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ause with solid fill">
            <a:extLst>
              <a:ext uri="{FF2B5EF4-FFF2-40B4-BE49-F238E27FC236}">
                <a16:creationId xmlns:a16="http://schemas.microsoft.com/office/drawing/2014/main" id="{22745947-F30F-4983-970D-E63AB81B3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0418" y="3588745"/>
            <a:ext cx="137160" cy="137160"/>
          </a:xfrm>
          <a:prstGeom prst="rect">
            <a:avLst/>
          </a:prstGeom>
        </p:spPr>
      </p:pic>
      <p:pic>
        <p:nvPicPr>
          <p:cNvPr id="225" name="Graphic 224" descr="Play with solid fill">
            <a:extLst>
              <a:ext uri="{FF2B5EF4-FFF2-40B4-BE49-F238E27FC236}">
                <a16:creationId xmlns:a16="http://schemas.microsoft.com/office/drawing/2014/main" id="{AE352620-E4CA-4DC5-A7EB-1651CF112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2703" y="3588265"/>
            <a:ext cx="137160" cy="137160"/>
          </a:xfrm>
          <a:prstGeom prst="rect">
            <a:avLst/>
          </a:prstGeom>
        </p:spPr>
      </p:pic>
      <p:pic>
        <p:nvPicPr>
          <p:cNvPr id="93" name="Graphic 92" descr="Pause with solid fill">
            <a:extLst>
              <a:ext uri="{FF2B5EF4-FFF2-40B4-BE49-F238E27FC236}">
                <a16:creationId xmlns:a16="http://schemas.microsoft.com/office/drawing/2014/main" id="{E4DFB58D-F94E-4168-BD8E-C4415A2B0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2606" y="3666510"/>
            <a:ext cx="137160" cy="137160"/>
          </a:xfrm>
          <a:prstGeom prst="rect">
            <a:avLst/>
          </a:prstGeom>
        </p:spPr>
      </p:pic>
      <p:pic>
        <p:nvPicPr>
          <p:cNvPr id="94" name="Graphic 93" descr="Play with solid fill">
            <a:extLst>
              <a:ext uri="{FF2B5EF4-FFF2-40B4-BE49-F238E27FC236}">
                <a16:creationId xmlns:a16="http://schemas.microsoft.com/office/drawing/2014/main" id="{ADF27ECB-60C5-4836-B47F-1EFFCF4FD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3090" y="3660160"/>
            <a:ext cx="137160" cy="13716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68721B6-D75E-4A86-BB2A-7BC6F8AF1DE5}"/>
              </a:ext>
            </a:extLst>
          </p:cNvPr>
          <p:cNvSpPr txBox="1"/>
          <p:nvPr/>
        </p:nvSpPr>
        <p:spPr>
          <a:xfrm>
            <a:off x="9742365" y="152652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3028E2-5CC3-4879-AA4E-766E99265E37}"/>
              </a:ext>
            </a:extLst>
          </p:cNvPr>
          <p:cNvSpPr txBox="1"/>
          <p:nvPr/>
        </p:nvSpPr>
        <p:spPr>
          <a:xfrm>
            <a:off x="5985948" y="176776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15B8C2-FC28-4F9B-B1E2-219BF09910F2}"/>
              </a:ext>
            </a:extLst>
          </p:cNvPr>
          <p:cNvSpPr txBox="1"/>
          <p:nvPr/>
        </p:nvSpPr>
        <p:spPr>
          <a:xfrm>
            <a:off x="5326009" y="64561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413124D5-5C4A-4EA0-9F0B-817C098816AE}"/>
              </a:ext>
            </a:extLst>
          </p:cNvPr>
          <p:cNvCxnSpPr>
            <a:cxnSpLocks/>
            <a:stCxn id="252" idx="0"/>
            <a:endCxn id="6" idx="0"/>
          </p:cNvCxnSpPr>
          <p:nvPr/>
        </p:nvCxnSpPr>
        <p:spPr>
          <a:xfrm rot="16200000" flipH="1" flipV="1">
            <a:off x="2669964" y="2122429"/>
            <a:ext cx="1232951" cy="762813"/>
          </a:xfrm>
          <a:prstGeom prst="curvedConnector3">
            <a:avLst>
              <a:gd name="adj1" fmla="val 38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6D9AB5A-7D75-4BC6-8E88-9DCE8742C39F}"/>
              </a:ext>
            </a:extLst>
          </p:cNvPr>
          <p:cNvSpPr txBox="1"/>
          <p:nvPr/>
        </p:nvSpPr>
        <p:spPr>
          <a:xfrm>
            <a:off x="5519810" y="267702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B90CE209-5BE0-4FDF-84C6-652F100CD678}"/>
              </a:ext>
            </a:extLst>
          </p:cNvPr>
          <p:cNvCxnSpPr>
            <a:cxnSpLocks/>
            <a:stCxn id="12" idx="7"/>
            <a:endCxn id="159" idx="0"/>
          </p:cNvCxnSpPr>
          <p:nvPr/>
        </p:nvCxnSpPr>
        <p:spPr>
          <a:xfrm rot="5400000" flipH="1" flipV="1">
            <a:off x="5898631" y="-336909"/>
            <a:ext cx="180527" cy="3144813"/>
          </a:xfrm>
          <a:prstGeom prst="curvedConnector3">
            <a:avLst>
              <a:gd name="adj1" fmla="val 2266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9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4605E-6214-49E3-A7FC-24B3C848C818}"/>
              </a:ext>
            </a:extLst>
          </p:cNvPr>
          <p:cNvSpPr txBox="1"/>
          <p:nvPr/>
        </p:nvSpPr>
        <p:spPr>
          <a:xfrm>
            <a:off x="1383574" y="1632857"/>
            <a:ext cx="9991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Other Requirements: </a:t>
            </a:r>
          </a:p>
          <a:p>
            <a:endParaRPr lang="en-US" u="sng" dirty="0"/>
          </a:p>
          <a:p>
            <a:pPr marL="342900" indent="-342900">
              <a:buAutoNum type="arabicParenR"/>
            </a:pPr>
            <a:r>
              <a:rPr lang="en-US" dirty="0"/>
              <a:t>If power is cut off via power switch/power cord, go back to start</a:t>
            </a:r>
          </a:p>
          <a:p>
            <a:pPr marL="342900" indent="-342900">
              <a:buAutoNum type="arabicParenR"/>
            </a:pPr>
            <a:r>
              <a:rPr lang="en-US" dirty="0"/>
              <a:t>Play button is only functional during the “SN MCAXXXXXX Press Play if Correct”, “READY Press PLAY” or “PAUSED” states</a:t>
            </a:r>
          </a:p>
          <a:p>
            <a:pPr marL="342900" indent="-342900">
              <a:buAutoNum type="arabicParenR"/>
            </a:pPr>
            <a:r>
              <a:rPr lang="en-US" dirty="0"/>
              <a:t>Pause is only functional during the operation state</a:t>
            </a:r>
          </a:p>
          <a:p>
            <a:pPr marL="342900" indent="-342900">
              <a:buAutoNum type="arabicParenR"/>
            </a:pPr>
            <a:r>
              <a:rPr lang="en-US" dirty="0"/>
              <a:t>If therapy timer has started, pressing the Play button or if the MCA disconnects will pause the therapy and the countdown</a:t>
            </a:r>
          </a:p>
          <a:p>
            <a:pPr marL="342900" indent="-342900">
              <a:buAutoNum type="arabicParenR"/>
            </a:pPr>
            <a:r>
              <a:rPr lang="en-US" dirty="0"/>
              <a:t>LED therapy lights only turn on when Play button is pressed. They are turned off during pauses, disconnects, why therapy is complete, etc</a:t>
            </a:r>
          </a:p>
          <a:p>
            <a:pPr marL="342900" indent="-342900">
              <a:buAutoNum type="arabicParenR"/>
            </a:pPr>
            <a:r>
              <a:rPr lang="en-US" dirty="0"/>
              <a:t>Standby LED ring color is any color it was prior to entering standby</a:t>
            </a:r>
          </a:p>
          <a:p>
            <a:pPr marL="342900" indent="-342900">
              <a:buAutoNum type="arabicParenR"/>
            </a:pPr>
            <a:r>
              <a:rPr lang="en-US" dirty="0"/>
              <a:t>To get out of Standby mode, press play/pause pushbutton</a:t>
            </a:r>
          </a:p>
          <a:p>
            <a:pPr marL="342900" indent="-342900">
              <a:buAutoNum type="arabicParenR"/>
            </a:pPr>
            <a:r>
              <a:rPr lang="en-US" dirty="0"/>
              <a:t>During the “READING...” phase, the control unit is reading the S/N, calibration number, and that the total time is less than 12,300 seconds</a:t>
            </a:r>
          </a:p>
        </p:txBody>
      </p:sp>
    </p:spTree>
    <p:extLst>
      <p:ext uri="{BB962C8B-B14F-4D97-AF65-F5344CB8AC3E}">
        <p14:creationId xmlns:p14="http://schemas.microsoft.com/office/powerpoint/2010/main" val="31028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62868" y="2319844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3A5E7F-4187-4050-8007-C8A311F78196}"/>
              </a:ext>
            </a:extLst>
          </p:cNvPr>
          <p:cNvSpPr txBox="1"/>
          <p:nvPr/>
        </p:nvSpPr>
        <p:spPr>
          <a:xfrm>
            <a:off x="5154299" y="724968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Normal Operation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2283C-8200-46BE-9E84-EC4EA8BA8600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DF302495-3988-47A1-959E-80F02853FCDC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9862FAD-752E-4442-828A-6EF8A82A360A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36" name="Graphic 35" descr="Pause with solid fill">
            <a:extLst>
              <a:ext uri="{FF2B5EF4-FFF2-40B4-BE49-F238E27FC236}">
                <a16:creationId xmlns:a16="http://schemas.microsoft.com/office/drawing/2014/main" id="{7154585F-5435-4C6A-A82C-00FEFAFD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7122" y="3653294"/>
            <a:ext cx="137160" cy="137160"/>
          </a:xfrm>
          <a:prstGeom prst="rect">
            <a:avLst/>
          </a:prstGeom>
        </p:spPr>
      </p:pic>
      <p:pic>
        <p:nvPicPr>
          <p:cNvPr id="37" name="Graphic 36" descr="Play with solid fill">
            <a:extLst>
              <a:ext uri="{FF2B5EF4-FFF2-40B4-BE49-F238E27FC236}">
                <a16:creationId xmlns:a16="http://schemas.microsoft.com/office/drawing/2014/main" id="{3C5B060B-98A9-4B43-BF31-CA2E96DE1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358" y="3658137"/>
            <a:ext cx="137160" cy="137160"/>
          </a:xfrm>
          <a:prstGeom prst="rect">
            <a:avLst/>
          </a:prstGeom>
        </p:spPr>
      </p:pic>
      <p:pic>
        <p:nvPicPr>
          <p:cNvPr id="38" name="Graphic 37" descr="Pause with solid fill">
            <a:extLst>
              <a:ext uri="{FF2B5EF4-FFF2-40B4-BE49-F238E27FC236}">
                <a16:creationId xmlns:a16="http://schemas.microsoft.com/office/drawing/2014/main" id="{4C2E8B23-5D49-4172-A664-0CEB27F2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39" name="Graphic 38" descr="Play with solid fill">
            <a:extLst>
              <a:ext uri="{FF2B5EF4-FFF2-40B4-BE49-F238E27FC236}">
                <a16:creationId xmlns:a16="http://schemas.microsoft.com/office/drawing/2014/main" id="{C6EAE5E9-EC55-48DA-9CE0-27DAD1D1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0FD4DA-D898-438E-81A7-1A7A2BAEB44A}"/>
              </a:ext>
            </a:extLst>
          </p:cNvPr>
          <p:cNvSpPr txBox="1"/>
          <p:nvPr/>
        </p:nvSpPr>
        <p:spPr>
          <a:xfrm>
            <a:off x="9744167" y="134064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3D7CD4F1-9D5F-40ED-BBFD-08E2465944E1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Serial Number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3" name="Graphic 42" descr="Pause with solid fill">
            <a:extLst>
              <a:ext uri="{FF2B5EF4-FFF2-40B4-BE49-F238E27FC236}">
                <a16:creationId xmlns:a16="http://schemas.microsoft.com/office/drawing/2014/main" id="{AD979680-1B91-4CBC-8ADB-5036673E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606" y="3666510"/>
            <a:ext cx="137160" cy="137160"/>
          </a:xfrm>
          <a:prstGeom prst="rect">
            <a:avLst/>
          </a:prstGeom>
        </p:spPr>
      </p:pic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5A729D2A-EE3A-45DF-8FB1-180C12856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90" y="3660160"/>
            <a:ext cx="137160" cy="137160"/>
          </a:xfrm>
          <a:prstGeom prst="rect">
            <a:avLst/>
          </a:prstGeom>
        </p:spPr>
      </p:pic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8FFD54D-0A07-43A7-AF3E-21C49263748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6" name="Graphic 45" descr="Pause with solid fill">
            <a:extLst>
              <a:ext uri="{FF2B5EF4-FFF2-40B4-BE49-F238E27FC236}">
                <a16:creationId xmlns:a16="http://schemas.microsoft.com/office/drawing/2014/main" id="{5C531BAD-8545-448E-B6C0-FD5B774B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18" y="3588745"/>
            <a:ext cx="137160" cy="137160"/>
          </a:xfrm>
          <a:prstGeom prst="rect">
            <a:avLst/>
          </a:prstGeom>
        </p:spPr>
      </p:pic>
      <p:pic>
        <p:nvPicPr>
          <p:cNvPr id="47" name="Graphic 46" descr="Play with solid fill">
            <a:extLst>
              <a:ext uri="{FF2B5EF4-FFF2-40B4-BE49-F238E27FC236}">
                <a16:creationId xmlns:a16="http://schemas.microsoft.com/office/drawing/2014/main" id="{A185EBDC-4BC5-4605-AADA-AE8F3082F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2703" y="358826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4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237891" y="570178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CONTROL UNIT 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242610" y="3163701"/>
            <a:ext cx="2124270" cy="386629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300113" y="2886890"/>
            <a:ext cx="2124270" cy="441991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533395" y="3653608"/>
            <a:ext cx="2124270" cy="288647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766678" y="4420325"/>
            <a:ext cx="2124270" cy="13530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152291" y="1655399"/>
            <a:ext cx="3591876" cy="4503583"/>
          </a:xfrm>
          <a:prstGeom prst="curvedConnector3">
            <a:avLst>
              <a:gd name="adj1" fmla="val -63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327933" y="4334623"/>
            <a:ext cx="1800981" cy="9333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009327" y="3930418"/>
            <a:ext cx="2124270" cy="233285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4999961" y="4729842"/>
            <a:ext cx="1667070" cy="27681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960280" y="2070749"/>
            <a:ext cx="3975396" cy="4847648"/>
          </a:xfrm>
          <a:prstGeom prst="curvedConnector3">
            <a:avLst>
              <a:gd name="adj1" fmla="val -91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E04A9E3-C747-4818-96C9-8D31B9EDB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4808" y="2099536"/>
            <a:ext cx="4737074" cy="338181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A43FDAD-74D9-4366-8515-CA34F2563250}"/>
              </a:ext>
            </a:extLst>
          </p:cNvPr>
          <p:cNvSpPr txBox="1"/>
          <p:nvPr/>
        </p:nvSpPr>
        <p:spPr>
          <a:xfrm>
            <a:off x="2905032" y="345489"/>
            <a:ext cx="59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Unit Error Path</a:t>
            </a:r>
          </a:p>
          <a:p>
            <a:r>
              <a:rPr lang="en-US" dirty="0"/>
              <a:t>- ## is the Control Unit error number </a:t>
            </a:r>
          </a:p>
          <a:p>
            <a:r>
              <a:rPr lang="en-US" dirty="0"/>
              <a:t>- LCU must be restarted via on/off switch to clear error code (LCU does NOT enter standby)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1CE2A2-C381-427C-A60D-6189A63B4D0A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C79A5A2-2A87-4DC6-A18C-4E96C36D19F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D8A17D4-BEF6-4DC6-8600-E716EAFAD7D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5AC79F7A-E2FD-4783-9C48-27327889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5497" y="3653294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31637DDA-8E6F-45C5-8B18-1E2C3E62B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7671" y="3653294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079CB757-CDD1-4C75-BB66-CC449BF3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AA0BBEF4-1F4C-48D3-9553-F387D974B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814BB477-F90B-49E5-A0EA-0E7084AD32FE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Serial Number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77" name="Graphic 76" descr="Pause with solid fill">
            <a:extLst>
              <a:ext uri="{FF2B5EF4-FFF2-40B4-BE49-F238E27FC236}">
                <a16:creationId xmlns:a16="http://schemas.microsoft.com/office/drawing/2014/main" id="{71677661-3E32-4886-BE3A-E45B16065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606" y="3666510"/>
            <a:ext cx="137160" cy="137160"/>
          </a:xfrm>
          <a:prstGeom prst="rect">
            <a:avLst/>
          </a:prstGeom>
        </p:spPr>
      </p:pic>
      <p:pic>
        <p:nvPicPr>
          <p:cNvPr id="78" name="Graphic 77" descr="Play with solid fill">
            <a:extLst>
              <a:ext uri="{FF2B5EF4-FFF2-40B4-BE49-F238E27FC236}">
                <a16:creationId xmlns:a16="http://schemas.microsoft.com/office/drawing/2014/main" id="{E336261A-249F-4BCE-8F1D-3B9E3AB1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90" y="3660160"/>
            <a:ext cx="137160" cy="137160"/>
          </a:xfrm>
          <a:prstGeom prst="rect">
            <a:avLst/>
          </a:prstGeom>
        </p:spPr>
      </p:pic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841E4BB0-AF8F-45CC-BA47-74156A85F9B8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80" name="Graphic 79" descr="Pause with solid fill">
            <a:extLst>
              <a:ext uri="{FF2B5EF4-FFF2-40B4-BE49-F238E27FC236}">
                <a16:creationId xmlns:a16="http://schemas.microsoft.com/office/drawing/2014/main" id="{5844FA28-09DC-467B-A25A-97449E3A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18" y="3588745"/>
            <a:ext cx="137160" cy="137160"/>
          </a:xfrm>
          <a:prstGeom prst="rect">
            <a:avLst/>
          </a:prstGeom>
        </p:spPr>
      </p:pic>
      <p:pic>
        <p:nvPicPr>
          <p:cNvPr id="81" name="Graphic 80" descr="Play with solid fill">
            <a:extLst>
              <a:ext uri="{FF2B5EF4-FFF2-40B4-BE49-F238E27FC236}">
                <a16:creationId xmlns:a16="http://schemas.microsoft.com/office/drawing/2014/main" id="{DE4E2FE3-E817-4B57-BA03-C1665F13D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2703" y="358826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READING ERROR REINSERT MOUTHPIECE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rot="5400000">
            <a:off x="2763485" y="2113887"/>
            <a:ext cx="1147974" cy="864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3062507" y="263391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701754" y="400964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453E51-0116-4B17-BAE2-1106CC6A1039}"/>
              </a:ext>
            </a:extLst>
          </p:cNvPr>
          <p:cNvSpPr txBox="1"/>
          <p:nvPr/>
        </p:nvSpPr>
        <p:spPr>
          <a:xfrm>
            <a:off x="3602881" y="4681291"/>
            <a:ext cx="614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Error Occurs During “Reading...” phase</a:t>
            </a:r>
          </a:p>
          <a:p>
            <a:r>
              <a:rPr lang="en-US" dirty="0"/>
              <a:t>-remove MCA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8C33E-012B-443F-9CA2-F267C13CC24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1D14AB6-995C-45B2-B895-9F37A4BFD3D1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8C00DE1-905F-419B-8176-2E64D06836EC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39" name="Graphic 38" descr="Pause with solid fill">
            <a:extLst>
              <a:ext uri="{FF2B5EF4-FFF2-40B4-BE49-F238E27FC236}">
                <a16:creationId xmlns:a16="http://schemas.microsoft.com/office/drawing/2014/main" id="{4A2C2653-1CEE-4B20-84C3-DBE61072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461" y="3664847"/>
            <a:ext cx="137160" cy="13716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FD775F80-EF47-46A5-A47D-AF40BC578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64849"/>
            <a:ext cx="137160" cy="137160"/>
          </a:xfrm>
          <a:prstGeom prst="rect">
            <a:avLst/>
          </a:prstGeom>
        </p:spPr>
      </p:pic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BFC3831E-806F-4291-8584-D2C79586F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8A0C9F45-990E-4F5C-9518-EDE65CF75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87C24E-918B-4FB9-AA5C-7FAAACDCAA77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9A341DD7-0600-45D3-ADCA-80309E2A99EC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Serial Number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5" name="Graphic 44" descr="Pause with solid fill">
            <a:extLst>
              <a:ext uri="{FF2B5EF4-FFF2-40B4-BE49-F238E27FC236}">
                <a16:creationId xmlns:a16="http://schemas.microsoft.com/office/drawing/2014/main" id="{405F0631-5F23-43DF-BF13-ABA19097F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606" y="3666510"/>
            <a:ext cx="137160" cy="137160"/>
          </a:xfrm>
          <a:prstGeom prst="rect">
            <a:avLst/>
          </a:prstGeom>
        </p:spPr>
      </p:pic>
      <p:pic>
        <p:nvPicPr>
          <p:cNvPr id="46" name="Graphic 45" descr="Play with solid fill">
            <a:extLst>
              <a:ext uri="{FF2B5EF4-FFF2-40B4-BE49-F238E27FC236}">
                <a16:creationId xmlns:a16="http://schemas.microsoft.com/office/drawing/2014/main" id="{E8FA77E8-5B2E-49E9-9BE5-2F306A5E0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90" y="3660160"/>
            <a:ext cx="137160" cy="137160"/>
          </a:xfrm>
          <a:prstGeom prst="rect">
            <a:avLst/>
          </a:prstGeom>
        </p:spPr>
      </p:pic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9A7D70D2-FEC4-4382-8CE6-C68D83DD0C0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9" name="Graphic 48" descr="Pause with solid fill">
            <a:extLst>
              <a:ext uri="{FF2B5EF4-FFF2-40B4-BE49-F238E27FC236}">
                <a16:creationId xmlns:a16="http://schemas.microsoft.com/office/drawing/2014/main" id="{CCE6B0D2-8A95-416D-8AF6-FF09DD4B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18" y="3588745"/>
            <a:ext cx="137160" cy="137160"/>
          </a:xfrm>
          <a:prstGeom prst="rect">
            <a:avLst/>
          </a:prstGeom>
        </p:spPr>
      </p:pic>
      <p:pic>
        <p:nvPicPr>
          <p:cNvPr id="50" name="Graphic 49" descr="Play with solid fill">
            <a:extLst>
              <a:ext uri="{FF2B5EF4-FFF2-40B4-BE49-F238E27FC236}">
                <a16:creationId xmlns:a16="http://schemas.microsoft.com/office/drawing/2014/main" id="{43A8E12B-A364-4EF2-9DF2-F87261D09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2703" y="358826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F821BFD-DEFB-4B74-9D08-96BCBDA8C0D6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FD1DDE0-DB5E-46D5-A7CE-4AD3A09E750C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5E05097-25A9-4E68-9F41-F83FF4077E85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C8E340-554D-4041-BA95-34DB3F5AA17F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E8D429F-E1CE-4A40-888C-445D9AC54C05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950DDA-A1CE-4F3B-A142-48E9AE1ADBE9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415C665-27AE-4757-9285-EF69BB75528F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B9D58D0-0143-4E6D-9C0C-56048590AE6C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97369-9AB8-46C8-92F4-9E25098220CD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812C2-6085-4CEC-9112-06A413291D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23678-9BE8-4265-9E12-C90C9C65FE3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F25634-07AE-4324-96B1-A8BB2200C98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DE3AE55-FD47-4B81-9098-6D8F81FF9F23}"/>
              </a:ext>
            </a:extLst>
          </p:cNvPr>
          <p:cNvCxnSpPr>
            <a:cxnSpLocks/>
            <a:stCxn id="2" idx="4"/>
            <a:endCxn id="3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6AA26A9-A2F9-4EF8-9F6C-9D00D35FA36D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3F1BEC9-2F03-46A9-8E77-B447C1BDF7ED}"/>
              </a:ext>
            </a:extLst>
          </p:cNvPr>
          <p:cNvCxnSpPr>
            <a:cxnSpLocks/>
            <a:stCxn id="7" idx="5"/>
            <a:endCxn id="8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6D21F42-DAB9-4330-9F87-45083009E4CB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8483E-88C5-4A1D-A7AE-94D0067866B5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B8B4A-E038-4FFF-9A21-0583E3400BAE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928463D-A43F-4A97-9127-75B1861CD3C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5910654" y="-7804"/>
            <a:ext cx="1216805" cy="50394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9509972D-3580-4F52-9810-5A54CB30DD17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DETACHED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B6FC44A-CB25-4893-8F61-7F37FC2C521B}"/>
              </a:ext>
            </a:extLst>
          </p:cNvPr>
          <p:cNvCxnSpPr>
            <a:cxnSpLocks/>
            <a:endCxn id="34" idx="0"/>
          </p:cNvCxnSpPr>
          <p:nvPr/>
        </p:nvCxnSpPr>
        <p:spPr>
          <a:xfrm rot="16200000" flipH="1">
            <a:off x="5702258" y="-713809"/>
            <a:ext cx="156126" cy="3561959"/>
          </a:xfrm>
          <a:prstGeom prst="curvedConnector3">
            <a:avLst>
              <a:gd name="adj1" fmla="val -1464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524D460-328F-4326-A0E5-CFBE1A82997F}"/>
              </a:ext>
            </a:extLst>
          </p:cNvPr>
          <p:cNvCxnSpPr>
            <a:cxnSpLocks/>
            <a:stCxn id="34" idx="2"/>
            <a:endCxn id="5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9197DA-FF22-4018-B373-D849AA77B2BC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5BD0CF-240B-42A2-A793-E1AC124B35D8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5B22EE-A0D6-489D-94F5-A9D249611B3A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8D3D56-D65F-4750-9002-E28BC63B141C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39644D-EE29-4886-BCA3-04E92C82CCE7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9D8EBF-A948-4D89-AA36-ECC9AD0FD7E4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65272-EE7E-4F1C-BF58-B84D7A6356E1}"/>
              </a:ext>
            </a:extLst>
          </p:cNvPr>
          <p:cNvSpPr txBox="1"/>
          <p:nvPr/>
        </p:nvSpPr>
        <p:spPr>
          <a:xfrm>
            <a:off x="9805487" y="571500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15488-67A2-4BE3-A029-5B3164FBEB76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25407ED-11F2-4B14-99D9-94F69C9C4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13929" y="-60940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9EC2B19-CD23-415E-AEE8-355333618A7D}"/>
              </a:ext>
            </a:extLst>
          </p:cNvPr>
          <p:cNvSpPr txBox="1"/>
          <p:nvPr/>
        </p:nvSpPr>
        <p:spPr>
          <a:xfrm>
            <a:off x="5970255" y="105857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B6C16A1-A3E8-42F6-8EEA-A17BC08F6657}"/>
              </a:ext>
            </a:extLst>
          </p:cNvPr>
          <p:cNvCxnSpPr>
            <a:cxnSpLocks/>
            <a:stCxn id="9" idx="4"/>
            <a:endCxn id="4" idx="4"/>
          </p:cNvCxnSpPr>
          <p:nvPr/>
        </p:nvCxnSpPr>
        <p:spPr>
          <a:xfrm rot="5400000">
            <a:off x="6738619" y="201126"/>
            <a:ext cx="12700" cy="7667172"/>
          </a:xfrm>
          <a:prstGeom prst="curvedConnector3">
            <a:avLst>
              <a:gd name="adj1" fmla="val 203614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9BD60-6756-4414-9D24-639F4A24114C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pic>
        <p:nvPicPr>
          <p:cNvPr id="73" name="Graphic 72" descr="Pause with solid fill">
            <a:extLst>
              <a:ext uri="{FF2B5EF4-FFF2-40B4-BE49-F238E27FC236}">
                <a16:creationId xmlns:a16="http://schemas.microsoft.com/office/drawing/2014/main" id="{8AAA6A14-A675-453A-8909-723FD1EF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461" y="3665777"/>
            <a:ext cx="137160" cy="137160"/>
          </a:xfrm>
          <a:prstGeom prst="rect">
            <a:avLst/>
          </a:prstGeom>
        </p:spPr>
      </p:pic>
      <p:pic>
        <p:nvPicPr>
          <p:cNvPr id="74" name="Graphic 73" descr="Play with solid fill">
            <a:extLst>
              <a:ext uri="{FF2B5EF4-FFF2-40B4-BE49-F238E27FC236}">
                <a16:creationId xmlns:a16="http://schemas.microsoft.com/office/drawing/2014/main" id="{03E2F913-A3A1-42B7-A2D9-550C134A7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65778"/>
            <a:ext cx="137160" cy="137160"/>
          </a:xfrm>
          <a:prstGeom prst="rect">
            <a:avLst/>
          </a:prstGeom>
        </p:spPr>
      </p:pic>
      <p:pic>
        <p:nvPicPr>
          <p:cNvPr id="75" name="Graphic 74" descr="Pause with solid fill">
            <a:extLst>
              <a:ext uri="{FF2B5EF4-FFF2-40B4-BE49-F238E27FC236}">
                <a16:creationId xmlns:a16="http://schemas.microsoft.com/office/drawing/2014/main" id="{6892994B-94B5-4E66-A769-8B391829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76" name="Graphic 75" descr="Play with solid fill">
            <a:extLst>
              <a:ext uri="{FF2B5EF4-FFF2-40B4-BE49-F238E27FC236}">
                <a16:creationId xmlns:a16="http://schemas.microsoft.com/office/drawing/2014/main" id="{BE502C0F-69B7-4DF8-817D-096A16985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F9F8FC7-FF63-4342-81F1-6E7238C35B0C}"/>
              </a:ext>
            </a:extLst>
          </p:cNvPr>
          <p:cNvSpPr txBox="1"/>
          <p:nvPr/>
        </p:nvSpPr>
        <p:spPr>
          <a:xfrm>
            <a:off x="9742365" y="152652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2D1CFF-2416-43C7-A7AF-468A063AE660}"/>
              </a:ext>
            </a:extLst>
          </p:cNvPr>
          <p:cNvSpPr txBox="1"/>
          <p:nvPr/>
        </p:nvSpPr>
        <p:spPr>
          <a:xfrm>
            <a:off x="5032817" y="252952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C5AE2-20F8-49D5-A6F3-C6F0DAC386F8}"/>
              </a:ext>
            </a:extLst>
          </p:cNvPr>
          <p:cNvSpPr txBox="1"/>
          <p:nvPr/>
        </p:nvSpPr>
        <p:spPr>
          <a:xfrm>
            <a:off x="5536114" y="38205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F7847A-0A06-4A42-A418-AC3EE0F870A6}"/>
              </a:ext>
            </a:extLst>
          </p:cNvPr>
          <p:cNvSpPr txBox="1"/>
          <p:nvPr/>
        </p:nvSpPr>
        <p:spPr>
          <a:xfrm>
            <a:off x="4251047" y="4791675"/>
            <a:ext cx="5191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Mouthpiece Reading Error Occurs During Operation phase</a:t>
            </a:r>
          </a:p>
          <a:p>
            <a:r>
              <a:rPr lang="en-US" sz="1600" dirty="0"/>
              <a:t>-Cause: missed writing to EEPROM on MCA 5 times in a row</a:t>
            </a:r>
          </a:p>
          <a:p>
            <a:r>
              <a:rPr lang="en-US" sz="1600" dirty="0"/>
              <a:t>-remove MCA to return to “insert mouthpiece” screen</a:t>
            </a:r>
          </a:p>
          <a:p>
            <a:endParaRPr lang="en-US" sz="1600" dirty="0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B80473DE-1CBA-40A9-8A63-867D8330E82C}"/>
              </a:ext>
            </a:extLst>
          </p:cNvPr>
          <p:cNvSpPr/>
          <p:nvPr/>
        </p:nvSpPr>
        <p:spPr>
          <a:xfrm>
            <a:off x="3523625" y="989107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READING ERROR REINSERT MOUTHPIECE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CFD9C80-86B5-4D6C-909B-0F2B9A3B0352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Serial Number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60" name="Graphic 59" descr="Pause with solid fill">
            <a:extLst>
              <a:ext uri="{FF2B5EF4-FFF2-40B4-BE49-F238E27FC236}">
                <a16:creationId xmlns:a16="http://schemas.microsoft.com/office/drawing/2014/main" id="{D827F700-63C8-42BD-A8E0-F8EEAFFB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606" y="3666510"/>
            <a:ext cx="137160" cy="137160"/>
          </a:xfrm>
          <a:prstGeom prst="rect">
            <a:avLst/>
          </a:prstGeom>
        </p:spPr>
      </p:pic>
      <p:pic>
        <p:nvPicPr>
          <p:cNvPr id="61" name="Graphic 60" descr="Play with solid fill">
            <a:extLst>
              <a:ext uri="{FF2B5EF4-FFF2-40B4-BE49-F238E27FC236}">
                <a16:creationId xmlns:a16="http://schemas.microsoft.com/office/drawing/2014/main" id="{D50CF5EC-31FA-4234-B8E9-4F34E6F7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90" y="3660160"/>
            <a:ext cx="137160" cy="137160"/>
          </a:xfrm>
          <a:prstGeom prst="rect">
            <a:avLst/>
          </a:prstGeom>
        </p:spPr>
      </p:pic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BB1D195D-1B0E-4EAA-A828-C388A073C224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63" name="Graphic 62" descr="Pause with solid fill">
            <a:extLst>
              <a:ext uri="{FF2B5EF4-FFF2-40B4-BE49-F238E27FC236}">
                <a16:creationId xmlns:a16="http://schemas.microsoft.com/office/drawing/2014/main" id="{BA2835C2-E91D-4D6F-B9D2-7B91A10F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18" y="3588745"/>
            <a:ext cx="137160" cy="137160"/>
          </a:xfrm>
          <a:prstGeom prst="rect">
            <a:avLst/>
          </a:prstGeom>
        </p:spPr>
      </p:pic>
      <p:pic>
        <p:nvPicPr>
          <p:cNvPr id="64" name="Graphic 63" descr="Play with solid fill">
            <a:extLst>
              <a:ext uri="{FF2B5EF4-FFF2-40B4-BE49-F238E27FC236}">
                <a16:creationId xmlns:a16="http://schemas.microsoft.com/office/drawing/2014/main" id="{35F40179-3B61-44E2-8917-39C07AAF7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2703" y="358826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1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EXPIRED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228322" y="3900802"/>
            <a:ext cx="707708" cy="11960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B23887-4C18-47F5-8CEA-070E8E1E2AD8}"/>
              </a:ext>
            </a:extLst>
          </p:cNvPr>
          <p:cNvSpPr txBox="1"/>
          <p:nvPr/>
        </p:nvSpPr>
        <p:spPr>
          <a:xfrm>
            <a:off x="3228321" y="385148"/>
            <a:ext cx="605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determines that the MCA is expired</a:t>
            </a:r>
          </a:p>
          <a:p>
            <a:r>
              <a:rPr lang="en-US" dirty="0"/>
              <a:t>-remove device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8AC6A-DC51-407F-9BD6-CBC9EAE27C1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510882B-7DE3-46E8-B899-DFFB202EE871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2F199CC-2469-49B4-AEC3-26A4DEE63B1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39" name="Graphic 38" descr="Pause with solid fill">
            <a:extLst>
              <a:ext uri="{FF2B5EF4-FFF2-40B4-BE49-F238E27FC236}">
                <a16:creationId xmlns:a16="http://schemas.microsoft.com/office/drawing/2014/main" id="{2EA6DCC5-B1D1-4657-A63C-9B586E45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08" y="3648297"/>
            <a:ext cx="137160" cy="13716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F9A93067-F6E2-4EB2-8452-259CADF04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54646"/>
            <a:ext cx="137160" cy="137160"/>
          </a:xfrm>
          <a:prstGeom prst="rect">
            <a:avLst/>
          </a:prstGeom>
        </p:spPr>
      </p:pic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EA72F514-4911-4232-A40A-883EE285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04DD5D6A-8DBE-457A-8345-E8CAAA3E6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95EA820-61BD-47D6-BF9B-D8779C21D10F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1034FE77-AFC8-401F-9437-925458768D79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Serial Number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5" name="Graphic 44" descr="Pause with solid fill">
            <a:extLst>
              <a:ext uri="{FF2B5EF4-FFF2-40B4-BE49-F238E27FC236}">
                <a16:creationId xmlns:a16="http://schemas.microsoft.com/office/drawing/2014/main" id="{E1941CCA-77D0-49E4-821C-D128EDE6C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606" y="3666510"/>
            <a:ext cx="137160" cy="137160"/>
          </a:xfrm>
          <a:prstGeom prst="rect">
            <a:avLst/>
          </a:prstGeom>
        </p:spPr>
      </p:pic>
      <p:pic>
        <p:nvPicPr>
          <p:cNvPr id="46" name="Graphic 45" descr="Play with solid fill">
            <a:extLst>
              <a:ext uri="{FF2B5EF4-FFF2-40B4-BE49-F238E27FC236}">
                <a16:creationId xmlns:a16="http://schemas.microsoft.com/office/drawing/2014/main" id="{DBFC4EF6-7BEA-462B-941E-0AA519070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90" y="3660160"/>
            <a:ext cx="137160" cy="137160"/>
          </a:xfrm>
          <a:prstGeom prst="rect">
            <a:avLst/>
          </a:prstGeom>
        </p:spPr>
      </p:pic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E478D04-F133-466A-AA77-1579A84C1710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9" name="Graphic 48" descr="Pause with solid fill">
            <a:extLst>
              <a:ext uri="{FF2B5EF4-FFF2-40B4-BE49-F238E27FC236}">
                <a16:creationId xmlns:a16="http://schemas.microsoft.com/office/drawing/2014/main" id="{5C029A80-C31A-4A71-B2FE-96A6C2A0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18" y="3588745"/>
            <a:ext cx="137160" cy="137160"/>
          </a:xfrm>
          <a:prstGeom prst="rect">
            <a:avLst/>
          </a:prstGeom>
        </p:spPr>
      </p:pic>
      <p:pic>
        <p:nvPicPr>
          <p:cNvPr id="50" name="Graphic 49" descr="Play with solid fill">
            <a:extLst>
              <a:ext uri="{FF2B5EF4-FFF2-40B4-BE49-F238E27FC236}">
                <a16:creationId xmlns:a16="http://schemas.microsoft.com/office/drawing/2014/main" id="{407A30CF-BF28-4874-B1D7-69A272DF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2703" y="358826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6" idx="0"/>
          </p:cNvCxnSpPr>
          <p:nvPr/>
        </p:nvCxnSpPr>
        <p:spPr>
          <a:xfrm rot="16200000" flipV="1">
            <a:off x="4438467" y="1586878"/>
            <a:ext cx="12700" cy="3066868"/>
          </a:xfrm>
          <a:prstGeom prst="curvedConnector3">
            <a:avLst>
              <a:gd name="adj1" fmla="val 27908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5205184" y="820161"/>
            <a:ext cx="12700" cy="4600302"/>
          </a:xfrm>
          <a:prstGeom prst="curvedConnector3">
            <a:avLst>
              <a:gd name="adj1" fmla="val 4244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5211534" y="257617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7F4E9D-CDDA-48C4-9396-A3F90AB0264D}"/>
              </a:ext>
            </a:extLst>
          </p:cNvPr>
          <p:cNvSpPr txBox="1"/>
          <p:nvPr/>
        </p:nvSpPr>
        <p:spPr>
          <a:xfrm>
            <a:off x="3050606" y="4688044"/>
            <a:ext cx="717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MCA is removed in “S/N MCA0x#### Press PLAY if correct” OR “READY Press PLAY” </a:t>
            </a:r>
          </a:p>
          <a:p>
            <a:r>
              <a:rPr lang="en-US" sz="1600" dirty="0"/>
              <a:t>-insert mouthpiece to initiate “READING...” screen and re-reading process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B46618-3A6A-4FF8-A358-C73862881F48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96E7841-A886-46A9-AB54-8FA711852FE0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9E044B4-575D-40CF-A829-7EF4D1D68FA5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9B9A0EE2-B934-41B2-AEC4-65034BEE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3347" y="3647928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EACB6FA6-E24D-4B4A-B55D-C68808F69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685" y="3642833"/>
            <a:ext cx="137160" cy="137160"/>
          </a:xfrm>
          <a:prstGeom prst="rect">
            <a:avLst/>
          </a:prstGeom>
        </p:spPr>
      </p:pic>
      <p:pic>
        <p:nvPicPr>
          <p:cNvPr id="43" name="Graphic 42" descr="Pause with solid fill">
            <a:extLst>
              <a:ext uri="{FF2B5EF4-FFF2-40B4-BE49-F238E27FC236}">
                <a16:creationId xmlns:a16="http://schemas.microsoft.com/office/drawing/2014/main" id="{0E063A52-BF83-40BA-998B-C1B6AD19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36271104-9FD7-4FFA-BB81-C03292EBC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D6B30DE-8BC6-45B1-B0C9-A3251C5324AC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0D5C971C-B70C-4186-838B-FA10B541C305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Serial Number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6" name="Graphic 45" descr="Pause with solid fill">
            <a:extLst>
              <a:ext uri="{FF2B5EF4-FFF2-40B4-BE49-F238E27FC236}">
                <a16:creationId xmlns:a16="http://schemas.microsoft.com/office/drawing/2014/main" id="{D4D2287F-DE26-445D-8447-DE1A3791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606" y="3666510"/>
            <a:ext cx="137160" cy="137160"/>
          </a:xfrm>
          <a:prstGeom prst="rect">
            <a:avLst/>
          </a:prstGeom>
        </p:spPr>
      </p:pic>
      <p:pic>
        <p:nvPicPr>
          <p:cNvPr id="47" name="Graphic 46" descr="Play with solid fill">
            <a:extLst>
              <a:ext uri="{FF2B5EF4-FFF2-40B4-BE49-F238E27FC236}">
                <a16:creationId xmlns:a16="http://schemas.microsoft.com/office/drawing/2014/main" id="{E14BB821-1E41-4F67-B6AB-0E16CD3DC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90" y="3660160"/>
            <a:ext cx="137160" cy="137160"/>
          </a:xfrm>
          <a:prstGeom prst="rect">
            <a:avLst/>
          </a:prstGeom>
        </p:spPr>
      </p:pic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93BE103D-7B20-4437-999F-0550EAA215D8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2" name="Graphic 51" descr="Pause with solid fill">
            <a:extLst>
              <a:ext uri="{FF2B5EF4-FFF2-40B4-BE49-F238E27FC236}">
                <a16:creationId xmlns:a16="http://schemas.microsoft.com/office/drawing/2014/main" id="{11FF5799-1C9C-41CB-BD3F-8045A5D1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18" y="3588745"/>
            <a:ext cx="137160" cy="137160"/>
          </a:xfrm>
          <a:prstGeom prst="rect">
            <a:avLst/>
          </a:prstGeom>
        </p:spPr>
      </p:pic>
      <p:pic>
        <p:nvPicPr>
          <p:cNvPr id="53" name="Graphic 52" descr="Play with solid fill">
            <a:extLst>
              <a:ext uri="{FF2B5EF4-FFF2-40B4-BE49-F238E27FC236}">
                <a16:creationId xmlns:a16="http://schemas.microsoft.com/office/drawing/2014/main" id="{167575CF-77B2-4D88-8377-96FFC0C7D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2703" y="358826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DETACHED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769696" y="1851239"/>
            <a:ext cx="1060679" cy="14774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794967" y="218046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31F493B-4001-43D9-822C-D607BC585989}"/>
              </a:ext>
            </a:extLst>
          </p:cNvPr>
          <p:cNvSpPr txBox="1"/>
          <p:nvPr/>
        </p:nvSpPr>
        <p:spPr>
          <a:xfrm>
            <a:off x="5885874" y="179011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757599" y="79859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3E7B5-E257-40AC-B23C-FDC1C08D6E28}"/>
              </a:ext>
            </a:extLst>
          </p:cNvPr>
          <p:cNvSpPr txBox="1"/>
          <p:nvPr/>
        </p:nvSpPr>
        <p:spPr>
          <a:xfrm>
            <a:off x="4209557" y="4638191"/>
            <a:ext cx="470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MCA is removed during operation</a:t>
            </a:r>
          </a:p>
          <a:p>
            <a:r>
              <a:rPr lang="en-US" dirty="0"/>
              <a:t>-reinsert mouthpiece to go to “PAUSED” screen</a:t>
            </a:r>
          </a:p>
          <a:p>
            <a:r>
              <a:rPr lang="en-US" dirty="0"/>
              <a:t>-press play to resume normal operation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29C5-0EAB-4890-B2CB-99192D659B9E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6D3F4CE-1099-4939-8CC2-2CC676379E3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16E2D5-ECA5-4269-BAC2-7DC6020188B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C3160541-EB71-4DB9-9058-E6E94F30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59" y="3649856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18248BFE-2515-4C8F-8D23-A21340F0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335" y="3648861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36421ED4-F1B7-4476-98FF-50BD9994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2BE94598-83F1-4279-8650-8BE5C88F3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2F132D-1DEF-4E82-A13A-D3E096BF6506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113D566-5473-4B13-A236-64827481B70E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Serial Number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9" name="Graphic 48" descr="Pause with solid fill">
            <a:extLst>
              <a:ext uri="{FF2B5EF4-FFF2-40B4-BE49-F238E27FC236}">
                <a16:creationId xmlns:a16="http://schemas.microsoft.com/office/drawing/2014/main" id="{4433FEA0-77FA-4C84-A8B6-43C098A13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606" y="3666510"/>
            <a:ext cx="137160" cy="137160"/>
          </a:xfrm>
          <a:prstGeom prst="rect">
            <a:avLst/>
          </a:prstGeom>
        </p:spPr>
      </p:pic>
      <p:pic>
        <p:nvPicPr>
          <p:cNvPr id="50" name="Graphic 49" descr="Play with solid fill">
            <a:extLst>
              <a:ext uri="{FF2B5EF4-FFF2-40B4-BE49-F238E27FC236}">
                <a16:creationId xmlns:a16="http://schemas.microsoft.com/office/drawing/2014/main" id="{E3F2ADD8-6F2F-44ED-8D92-9F81800AA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90" y="3660160"/>
            <a:ext cx="137160" cy="137160"/>
          </a:xfrm>
          <a:prstGeom prst="rect">
            <a:avLst/>
          </a:prstGeom>
        </p:spPr>
      </p:pic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F3BB19D-CF53-43E7-9004-171198F4D825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3" name="Graphic 52" descr="Pause with solid fill">
            <a:extLst>
              <a:ext uri="{FF2B5EF4-FFF2-40B4-BE49-F238E27FC236}">
                <a16:creationId xmlns:a16="http://schemas.microsoft.com/office/drawing/2014/main" id="{B9863DAB-3173-40C7-B4CD-C79BB92A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18" y="3588745"/>
            <a:ext cx="137160" cy="137160"/>
          </a:xfrm>
          <a:prstGeom prst="rect">
            <a:avLst/>
          </a:prstGeom>
        </p:spPr>
      </p:pic>
      <p:pic>
        <p:nvPicPr>
          <p:cNvPr id="54" name="Graphic 53" descr="Play with solid fill">
            <a:extLst>
              <a:ext uri="{FF2B5EF4-FFF2-40B4-BE49-F238E27FC236}">
                <a16:creationId xmlns:a16="http://schemas.microsoft.com/office/drawing/2014/main" id="{581DA387-BF2D-43D7-987C-A099B910F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2703" y="358826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READING ERROR REINSERT MOUTHPIECE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EXPIRED</a:t>
            </a: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DETACHED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  <a:stCxn id="159" idx="2"/>
            <a:endCxn id="62" idx="7"/>
          </p:cNvCxnSpPr>
          <p:nvPr/>
        </p:nvCxnSpPr>
        <p:spPr>
          <a:xfrm rot="10800000">
            <a:off x="2489015" y="775331"/>
            <a:ext cx="4615086" cy="827103"/>
          </a:xfrm>
          <a:prstGeom prst="curvedConnector4">
            <a:avLst>
              <a:gd name="adj1" fmla="val 48549"/>
              <a:gd name="adj2" fmla="val 127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47973" y="-237050"/>
            <a:ext cx="1698404" cy="5016320"/>
          </a:xfrm>
          <a:prstGeom prst="curvedConnector3">
            <a:avLst>
              <a:gd name="adj1" fmla="val 37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5" y="1421909"/>
            <a:ext cx="1146984" cy="227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A78CDA1-7657-4594-9585-CD5E988AE8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4533" y="2197012"/>
            <a:ext cx="1698404" cy="416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9C3925-12A1-410E-916A-B129DBEC79D9}"/>
              </a:ext>
            </a:extLst>
          </p:cNvPr>
          <p:cNvSpPr txBox="1"/>
          <p:nvPr/>
        </p:nvSpPr>
        <p:spPr>
          <a:xfrm>
            <a:off x="442150" y="5041649"/>
            <a:ext cx="101895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Standby Mode</a:t>
            </a:r>
          </a:p>
          <a:p>
            <a:r>
              <a:rPr lang="en-US" sz="1100" dirty="0"/>
              <a:t>-bouncing logo screen</a:t>
            </a:r>
          </a:p>
          <a:p>
            <a:r>
              <a:rPr lang="en-US" sz="1100" dirty="0"/>
              <a:t>-occurs when there is no user action:</a:t>
            </a:r>
          </a:p>
          <a:p>
            <a:r>
              <a:rPr lang="en-US" sz="1100" dirty="0"/>
              <a:t>	-user does not insert MCA during “INSERT MOUTHPIECE”, “MOUTHPIECE DETACHED”, or “PAUSED”</a:t>
            </a:r>
          </a:p>
          <a:p>
            <a:r>
              <a:rPr lang="en-US" sz="1100" dirty="0"/>
              <a:t>		-inserting a MCA wakes up the control unit and the control unit goes to “READING...”</a:t>
            </a:r>
          </a:p>
          <a:p>
            <a:r>
              <a:rPr lang="en-US" sz="1100" dirty="0"/>
              <a:t>	-user does not remove the MCA during “THERAPY COMPLETE”, “MOUTHPIECE EXPIRED”, “MOUTHPIECE READING ERROR”</a:t>
            </a:r>
          </a:p>
          <a:p>
            <a:r>
              <a:rPr lang="en-US" sz="1100" dirty="0"/>
              <a:t>		-removing the MCA wakes up the control unit and the control unit goes to “INSERT MOUTHPIECE”</a:t>
            </a:r>
          </a:p>
          <a:p>
            <a:r>
              <a:rPr lang="en-US" sz="1100" dirty="0"/>
              <a:t>	-user does not press pushbutton during “S/N MCA0x####”, “READY Press PLAY”, or “PAUSED”</a:t>
            </a:r>
          </a:p>
          <a:p>
            <a:r>
              <a:rPr lang="en-US" sz="1100" dirty="0"/>
              <a:t>		-pressing the pushbutton wakes up the control unit, then press play again</a:t>
            </a:r>
          </a:p>
          <a:p>
            <a:r>
              <a:rPr lang="en-US" sz="1100" dirty="0"/>
              <a:t>-after 1 hour total has elapsed, screen goes to blank and user can only restart the control unit via power on/off switch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F55775-0E1F-4775-AD9A-279B1AB67B5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664BB4E-4C5B-47FA-B288-E9BC1F91FF43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1A5D411-E34C-4988-9EAA-0B66270AC452}"/>
              </a:ext>
            </a:extLst>
          </p:cNvPr>
          <p:cNvCxnSpPr>
            <a:cxnSpLocks/>
            <a:stCxn id="62" idx="3"/>
            <a:endCxn id="6" idx="0"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58DDF4AC-DFAB-4E74-AD32-96570CFFE68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D85A2D6-6AF6-42F3-9DED-07C2652DF193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53" name="Graphic 52" descr="Pause with solid fill">
            <a:extLst>
              <a:ext uri="{FF2B5EF4-FFF2-40B4-BE49-F238E27FC236}">
                <a16:creationId xmlns:a16="http://schemas.microsoft.com/office/drawing/2014/main" id="{9841B8CD-8FED-4B95-A959-0F157AFC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6954" y="3661205"/>
            <a:ext cx="137160" cy="137160"/>
          </a:xfrm>
          <a:prstGeom prst="rect">
            <a:avLst/>
          </a:prstGeom>
        </p:spPr>
      </p:pic>
      <p:pic>
        <p:nvPicPr>
          <p:cNvPr id="54" name="Graphic 53" descr="Play with solid fill">
            <a:extLst>
              <a:ext uri="{FF2B5EF4-FFF2-40B4-BE49-F238E27FC236}">
                <a16:creationId xmlns:a16="http://schemas.microsoft.com/office/drawing/2014/main" id="{24004787-7E31-4029-B43F-2B0009583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54751"/>
            <a:ext cx="137160" cy="137160"/>
          </a:xfrm>
          <a:prstGeom prst="rect">
            <a:avLst/>
          </a:prstGeom>
        </p:spPr>
      </p:pic>
      <p:pic>
        <p:nvPicPr>
          <p:cNvPr id="55" name="Graphic 54" descr="Pause with solid fill">
            <a:extLst>
              <a:ext uri="{FF2B5EF4-FFF2-40B4-BE49-F238E27FC236}">
                <a16:creationId xmlns:a16="http://schemas.microsoft.com/office/drawing/2014/main" id="{BD737E32-B23B-4256-A61C-563CCF59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56" name="Graphic 55" descr="Play with solid fill">
            <a:extLst>
              <a:ext uri="{FF2B5EF4-FFF2-40B4-BE49-F238E27FC236}">
                <a16:creationId xmlns:a16="http://schemas.microsoft.com/office/drawing/2014/main" id="{FE1D006D-07C6-48EF-AE36-685ABF09C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D2B912F-9659-44F0-8050-E22CC5C9A4E5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Serial Number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60" name="Graphic 59" descr="Pause with solid fill">
            <a:extLst>
              <a:ext uri="{FF2B5EF4-FFF2-40B4-BE49-F238E27FC236}">
                <a16:creationId xmlns:a16="http://schemas.microsoft.com/office/drawing/2014/main" id="{3D5FF5C1-1EB4-41F3-9466-57E63AD5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606" y="3666510"/>
            <a:ext cx="137160" cy="137160"/>
          </a:xfrm>
          <a:prstGeom prst="rect">
            <a:avLst/>
          </a:prstGeom>
        </p:spPr>
      </p:pic>
      <p:pic>
        <p:nvPicPr>
          <p:cNvPr id="61" name="Graphic 60" descr="Play with solid fill">
            <a:extLst>
              <a:ext uri="{FF2B5EF4-FFF2-40B4-BE49-F238E27FC236}">
                <a16:creationId xmlns:a16="http://schemas.microsoft.com/office/drawing/2014/main" id="{ADA066C2-C56B-492C-9185-D7487F138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90" y="3660160"/>
            <a:ext cx="137160" cy="137160"/>
          </a:xfrm>
          <a:prstGeom prst="rect">
            <a:avLst/>
          </a:prstGeom>
        </p:spPr>
      </p:pic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351C9654-0B61-4344-949F-FA42F6B66CDF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64" name="Graphic 63" descr="Pause with solid fill">
            <a:extLst>
              <a:ext uri="{FF2B5EF4-FFF2-40B4-BE49-F238E27FC236}">
                <a16:creationId xmlns:a16="http://schemas.microsoft.com/office/drawing/2014/main" id="{1FCBB0E1-CF65-4554-B504-04E9624D6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18" y="3588745"/>
            <a:ext cx="137160" cy="137160"/>
          </a:xfrm>
          <a:prstGeom prst="rect">
            <a:avLst/>
          </a:prstGeom>
        </p:spPr>
      </p:pic>
      <p:pic>
        <p:nvPicPr>
          <p:cNvPr id="65" name="Graphic 64" descr="Play with solid fill">
            <a:extLst>
              <a:ext uri="{FF2B5EF4-FFF2-40B4-BE49-F238E27FC236}">
                <a16:creationId xmlns:a16="http://schemas.microsoft.com/office/drawing/2014/main" id="{F8D51382-7645-4BB1-BF4E-2B8A1E541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2703" y="358826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1426</Words>
  <Application>Microsoft Office PowerPoint</Application>
  <PresentationFormat>Widescreen</PresentationFormat>
  <Paragraphs>370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Lazzara</dc:creator>
  <cp:lastModifiedBy>Jason Lazzara</cp:lastModifiedBy>
  <cp:revision>52</cp:revision>
  <cp:lastPrinted>2022-02-22T13:32:18Z</cp:lastPrinted>
  <dcterms:created xsi:type="dcterms:W3CDTF">2021-06-22T13:39:11Z</dcterms:created>
  <dcterms:modified xsi:type="dcterms:W3CDTF">2022-02-22T14:26:50Z</dcterms:modified>
</cp:coreProperties>
</file>