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8" r:id="rId2"/>
    <p:sldId id="257" r:id="rId3"/>
    <p:sldId id="259" r:id="rId4"/>
    <p:sldId id="260" r:id="rId5"/>
    <p:sldId id="267" r:id="rId6"/>
    <p:sldId id="261" r:id="rId7"/>
    <p:sldId id="263" r:id="rId8"/>
    <p:sldId id="266" r:id="rId9"/>
    <p:sldId id="264" r:id="rId10"/>
    <p:sldId id="280" r:id="rId11"/>
    <p:sldId id="282" r:id="rId12"/>
    <p:sldId id="287" r:id="rId13"/>
    <p:sldId id="268" r:id="rId14"/>
    <p:sldId id="265" r:id="rId15"/>
    <p:sldId id="270" r:id="rId16"/>
    <p:sldId id="271" r:id="rId17"/>
    <p:sldId id="272" r:id="rId18"/>
    <p:sldId id="273" r:id="rId19"/>
    <p:sldId id="274" r:id="rId20"/>
    <p:sldId id="275" r:id="rId21"/>
    <p:sldId id="278" r:id="rId22"/>
    <p:sldId id="277" r:id="rId23"/>
    <p:sldId id="279" r:id="rId24"/>
    <p:sldId id="285" r:id="rId25"/>
    <p:sldId id="281" r:id="rId26"/>
    <p:sldId id="288" r:id="rId27"/>
    <p:sldId id="295" r:id="rId28"/>
    <p:sldId id="289" r:id="rId29"/>
    <p:sldId id="269" r:id="rId30"/>
    <p:sldId id="292" r:id="rId31"/>
    <p:sldId id="290"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71FFE-E8C0-4BE5-A887-F3E99883AAA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SG"/>
        </a:p>
      </dgm:t>
    </dgm:pt>
    <dgm:pt modelId="{0C195958-24A9-4F95-8613-781F6C567E31}">
      <dgm:prSet phldrT="[Text]" custT="1"/>
      <dgm:spPr/>
      <dgm:t>
        <a:bodyPr/>
        <a:lstStyle/>
        <a:p>
          <a:pPr algn="just"/>
          <a:r>
            <a:rPr lang="en-US" sz="1600" b="0" i="0" dirty="0">
              <a:latin typeface="Arial" panose="020B0604020202020204" pitchFamily="34" charset="0"/>
              <a:cs typeface="Arial" panose="020B0604020202020204" pitchFamily="34" charset="0"/>
            </a:rPr>
            <a:t>Run a </a:t>
          </a:r>
          <a:r>
            <a:rPr lang="en-US" sz="1600" b="0" i="0" dirty="0" err="1">
              <a:latin typeface="Arial" panose="020B0604020202020204" pitchFamily="34" charset="0"/>
              <a:cs typeface="Arial" panose="020B0604020202020204" pitchFamily="34" charset="0"/>
            </a:rPr>
            <a:t>XGBoost</a:t>
          </a:r>
          <a:r>
            <a:rPr lang="en-US" sz="1600" b="0" i="0" dirty="0">
              <a:latin typeface="Arial" panose="020B0604020202020204" pitchFamily="34" charset="0"/>
              <a:cs typeface="Arial" panose="020B0604020202020204" pitchFamily="34" charset="0"/>
            </a:rPr>
            <a:t> Regressor base model with the train set and evaluate it by R-Squared metrics.</a:t>
          </a:r>
          <a:endParaRPr lang="en-SG" sz="1600" b="0" dirty="0">
            <a:latin typeface="Arial" panose="020B0604020202020204" pitchFamily="34" charset="0"/>
            <a:cs typeface="Arial" panose="020B0604020202020204" pitchFamily="34" charset="0"/>
          </a:endParaRPr>
        </a:p>
      </dgm:t>
    </dgm:pt>
    <dgm:pt modelId="{180B51A5-0925-48C7-8797-1BD6173C6316}" type="parTrans" cxnId="{1DCB0D78-84FC-4F89-B085-9D4BFFFB007C}">
      <dgm:prSet/>
      <dgm:spPr/>
      <dgm:t>
        <a:bodyPr/>
        <a:lstStyle/>
        <a:p>
          <a:endParaRPr lang="en-SG"/>
        </a:p>
      </dgm:t>
    </dgm:pt>
    <dgm:pt modelId="{A0CD48BF-F28B-4CF7-8B34-D787FB42FEA4}" type="sibTrans" cxnId="{1DCB0D78-84FC-4F89-B085-9D4BFFFB007C}">
      <dgm:prSet/>
      <dgm:spPr/>
      <dgm:t>
        <a:bodyPr/>
        <a:lstStyle/>
        <a:p>
          <a:endParaRPr lang="en-SG"/>
        </a:p>
      </dgm:t>
    </dgm:pt>
    <dgm:pt modelId="{6587D69F-7F79-478F-A79B-8FDCB8683453}">
      <dgm:prSet phldrT="[Text]" custT="1"/>
      <dgm:spPr/>
      <dgm:t>
        <a:bodyPr/>
        <a:lstStyle/>
        <a:p>
          <a:r>
            <a:rPr lang="en-US" sz="1600" b="0" i="0" dirty="0">
              <a:latin typeface="Arial" panose="020B0604020202020204" pitchFamily="34" charset="0"/>
              <a:cs typeface="Arial" panose="020B0604020202020204" pitchFamily="34" charset="0"/>
            </a:rPr>
            <a:t>Use </a:t>
          </a:r>
          <a:r>
            <a:rPr lang="en-US" sz="1600" b="0" i="0" dirty="0" err="1">
              <a:latin typeface="Arial" panose="020B0604020202020204" pitchFamily="34" charset="0"/>
              <a:cs typeface="Arial" panose="020B0604020202020204" pitchFamily="34" charset="0"/>
            </a:rPr>
            <a:t>GridSearCV</a:t>
          </a:r>
          <a:r>
            <a:rPr lang="en-US" sz="1600" b="0" i="0" dirty="0">
              <a:latin typeface="Arial" panose="020B0604020202020204" pitchFamily="34" charset="0"/>
              <a:cs typeface="Arial" panose="020B0604020202020204" pitchFamily="34" charset="0"/>
            </a:rPr>
            <a:t> to find optimal parameters.</a:t>
          </a:r>
          <a:endParaRPr lang="en-SG" sz="1600" b="0" dirty="0">
            <a:latin typeface="Arial" panose="020B0604020202020204" pitchFamily="34" charset="0"/>
            <a:cs typeface="Arial" panose="020B0604020202020204" pitchFamily="34" charset="0"/>
          </a:endParaRPr>
        </a:p>
      </dgm:t>
    </dgm:pt>
    <dgm:pt modelId="{F8A82051-5599-4760-8EA9-5EA2484786F1}" type="parTrans" cxnId="{3D8FFDB8-E346-461E-A75D-395941E98E70}">
      <dgm:prSet/>
      <dgm:spPr/>
      <dgm:t>
        <a:bodyPr/>
        <a:lstStyle/>
        <a:p>
          <a:endParaRPr lang="en-SG"/>
        </a:p>
      </dgm:t>
    </dgm:pt>
    <dgm:pt modelId="{F31FCE0C-DAC6-4678-96C5-6869BEF6067B}" type="sibTrans" cxnId="{3D8FFDB8-E346-461E-A75D-395941E98E70}">
      <dgm:prSet/>
      <dgm:spPr/>
      <dgm:t>
        <a:bodyPr/>
        <a:lstStyle/>
        <a:p>
          <a:endParaRPr lang="en-SG"/>
        </a:p>
      </dgm:t>
    </dgm:pt>
    <dgm:pt modelId="{DFCE6F7A-53D2-4204-9040-B82D40FC21CC}">
      <dgm:prSet phldrT="[Text]" custT="1"/>
      <dgm:spPr/>
      <dgm:t>
        <a:bodyPr/>
        <a:lstStyle/>
        <a:p>
          <a:pPr algn="just"/>
          <a:r>
            <a:rPr lang="en-US" sz="1600" b="0" i="0" dirty="0">
              <a:solidFill>
                <a:schemeClr val="tx1"/>
              </a:solidFill>
              <a:effectLst/>
              <a:latin typeface="Arial" panose="020B0604020202020204" pitchFamily="34" charset="0"/>
              <a:cs typeface="Arial" panose="020B0604020202020204" pitchFamily="34" charset="0"/>
            </a:rPr>
            <a:t>Use K-fold cross validator to examine which best classifier algorithms to apply, s</a:t>
          </a:r>
          <a:r>
            <a:rPr lang="en-US" sz="1600" b="0" dirty="0">
              <a:solidFill>
                <a:schemeClr val="tx1"/>
              </a:solidFill>
              <a:latin typeface="Arial" panose="020B0604020202020204" pitchFamily="34" charset="0"/>
              <a:cs typeface="Arial" panose="020B0604020202020204" pitchFamily="34" charset="0"/>
            </a:rPr>
            <a:t>elect the best classifier which generated the best CV score, and run a base model.</a:t>
          </a:r>
          <a:endParaRPr lang="en-SG" sz="1600" b="0" dirty="0"/>
        </a:p>
      </dgm:t>
    </dgm:pt>
    <dgm:pt modelId="{F68960EE-EF65-4611-8853-78368125A4A6}" type="parTrans" cxnId="{158C69E0-FB75-4FAA-9714-F9DD1EA31D2F}">
      <dgm:prSet/>
      <dgm:spPr/>
      <dgm:t>
        <a:bodyPr/>
        <a:lstStyle/>
        <a:p>
          <a:endParaRPr lang="en-SG"/>
        </a:p>
      </dgm:t>
    </dgm:pt>
    <dgm:pt modelId="{A693559E-06EA-4B9D-9F0F-CB23F6C02D18}" type="sibTrans" cxnId="{158C69E0-FB75-4FAA-9714-F9DD1EA31D2F}">
      <dgm:prSet/>
      <dgm:spPr/>
      <dgm:t>
        <a:bodyPr/>
        <a:lstStyle/>
        <a:p>
          <a:endParaRPr lang="en-SG"/>
        </a:p>
      </dgm:t>
    </dgm:pt>
    <dgm:pt modelId="{2FD77DC3-2DD0-457F-904E-9D818B594CCC}">
      <dgm:prSet phldrT="[Text]"/>
      <dgm:spPr/>
      <dgm:t>
        <a:bodyPr/>
        <a:lstStyle/>
        <a:p>
          <a:endParaRPr lang="en-SG" dirty="0"/>
        </a:p>
        <a:p>
          <a:endParaRPr lang="en-SG" dirty="0"/>
        </a:p>
        <a:p>
          <a:endParaRPr lang="en-SG" dirty="0"/>
        </a:p>
        <a:p>
          <a:endParaRPr lang="en-SG" dirty="0"/>
        </a:p>
        <a:p>
          <a:endParaRPr lang="en-SG" dirty="0"/>
        </a:p>
      </dgm:t>
    </dgm:pt>
    <dgm:pt modelId="{3526BFF3-722C-4F49-B6CC-8B697F340CA8}" type="sibTrans" cxnId="{3204CCF8-7BDF-41C3-AA6F-54C55771BA29}">
      <dgm:prSet/>
      <dgm:spPr/>
      <dgm:t>
        <a:bodyPr/>
        <a:lstStyle/>
        <a:p>
          <a:endParaRPr lang="en-SG"/>
        </a:p>
      </dgm:t>
    </dgm:pt>
    <dgm:pt modelId="{591B662A-3C24-4BC6-B22B-51C1217F493F}" type="parTrans" cxnId="{3204CCF8-7BDF-41C3-AA6F-54C55771BA29}">
      <dgm:prSet/>
      <dgm:spPr/>
      <dgm:t>
        <a:bodyPr/>
        <a:lstStyle/>
        <a:p>
          <a:endParaRPr lang="en-SG"/>
        </a:p>
      </dgm:t>
    </dgm:pt>
    <dgm:pt modelId="{D3321C1F-47FB-42D5-BA11-F56E4CC86781}">
      <dgm:prSet phldrT="[Text]"/>
      <dgm:spPr/>
      <dgm:t>
        <a:bodyPr/>
        <a:lstStyle/>
        <a:p>
          <a:endParaRPr lang="en-SG" dirty="0"/>
        </a:p>
        <a:p>
          <a:endParaRPr lang="en-SG" dirty="0"/>
        </a:p>
        <a:p>
          <a:endParaRPr lang="en-SG" dirty="0"/>
        </a:p>
      </dgm:t>
    </dgm:pt>
    <dgm:pt modelId="{1FDC5E22-729B-4F23-AEA0-6460CFEC4DC9}" type="sibTrans" cxnId="{8D1537C0-F943-4C6C-B51B-61B7D5DCC8FC}">
      <dgm:prSet/>
      <dgm:spPr/>
      <dgm:t>
        <a:bodyPr/>
        <a:lstStyle/>
        <a:p>
          <a:endParaRPr lang="en-SG"/>
        </a:p>
      </dgm:t>
    </dgm:pt>
    <dgm:pt modelId="{660A3C05-806B-4BF8-9D6E-4A655BCADACB}" type="parTrans" cxnId="{8D1537C0-F943-4C6C-B51B-61B7D5DCC8FC}">
      <dgm:prSet/>
      <dgm:spPr/>
      <dgm:t>
        <a:bodyPr/>
        <a:lstStyle/>
        <a:p>
          <a:endParaRPr lang="en-SG"/>
        </a:p>
      </dgm:t>
    </dgm:pt>
    <dgm:pt modelId="{6325241D-F326-4DE5-919C-C778D13608A1}">
      <dgm:prSet phldrT="[Text]"/>
      <dgm:spPr/>
      <dgm:t>
        <a:bodyPr/>
        <a:lstStyle/>
        <a:p>
          <a:endParaRPr lang="en-SG" dirty="0"/>
        </a:p>
        <a:p>
          <a:endParaRPr lang="en-SG" dirty="0"/>
        </a:p>
        <a:p>
          <a:endParaRPr lang="en-SG" dirty="0"/>
        </a:p>
        <a:p>
          <a:endParaRPr lang="en-SG" dirty="0"/>
        </a:p>
      </dgm:t>
    </dgm:pt>
    <dgm:pt modelId="{12CEF439-2AE8-4B36-9A98-8CDB6E3C0C21}" type="sibTrans" cxnId="{BCCA6233-1C67-4D9C-86CA-9BF6AD9D552D}">
      <dgm:prSet/>
      <dgm:spPr/>
      <dgm:t>
        <a:bodyPr/>
        <a:lstStyle/>
        <a:p>
          <a:endParaRPr lang="en-SG"/>
        </a:p>
      </dgm:t>
    </dgm:pt>
    <dgm:pt modelId="{F1F98FE6-56EA-40A9-9C52-2BAC6177FF95}" type="parTrans" cxnId="{BCCA6233-1C67-4D9C-86CA-9BF6AD9D552D}">
      <dgm:prSet/>
      <dgm:spPr/>
      <dgm:t>
        <a:bodyPr/>
        <a:lstStyle/>
        <a:p>
          <a:endParaRPr lang="en-SG"/>
        </a:p>
      </dgm:t>
    </dgm:pt>
    <dgm:pt modelId="{111C6762-22A3-4D36-A9A8-631D9CAB0511}" type="pres">
      <dgm:prSet presAssocID="{C5371FFE-E8C0-4BE5-A887-F3E99883AAA7}" presName="linearFlow" presStyleCnt="0">
        <dgm:presLayoutVars>
          <dgm:dir/>
          <dgm:animLvl val="lvl"/>
          <dgm:resizeHandles val="exact"/>
        </dgm:presLayoutVars>
      </dgm:prSet>
      <dgm:spPr/>
    </dgm:pt>
    <dgm:pt modelId="{33F1415F-6C58-4D7D-8AB4-D79834E0B2CA}" type="pres">
      <dgm:prSet presAssocID="{6325241D-F326-4DE5-919C-C778D13608A1}" presName="composite" presStyleCnt="0"/>
      <dgm:spPr/>
    </dgm:pt>
    <dgm:pt modelId="{2303A9FF-E0DE-4CB3-BDDA-710ED982B0C0}" type="pres">
      <dgm:prSet presAssocID="{6325241D-F326-4DE5-919C-C778D13608A1}" presName="parentText" presStyleLbl="alignNode1" presStyleIdx="0" presStyleCnt="3">
        <dgm:presLayoutVars>
          <dgm:chMax val="1"/>
          <dgm:bulletEnabled val="1"/>
        </dgm:presLayoutVars>
      </dgm:prSet>
      <dgm:spPr/>
    </dgm:pt>
    <dgm:pt modelId="{E357D9D4-A9E4-42D7-996A-2184E2FDEA9C}" type="pres">
      <dgm:prSet presAssocID="{6325241D-F326-4DE5-919C-C778D13608A1}" presName="descendantText" presStyleLbl="alignAcc1" presStyleIdx="0" presStyleCnt="3">
        <dgm:presLayoutVars>
          <dgm:bulletEnabled val="1"/>
        </dgm:presLayoutVars>
      </dgm:prSet>
      <dgm:spPr/>
    </dgm:pt>
    <dgm:pt modelId="{457BDCE6-ADBF-472F-B84A-2C7E3DA483B5}" type="pres">
      <dgm:prSet presAssocID="{12CEF439-2AE8-4B36-9A98-8CDB6E3C0C21}" presName="sp" presStyleCnt="0"/>
      <dgm:spPr/>
    </dgm:pt>
    <dgm:pt modelId="{4937B092-AF4D-4C23-B727-96DBE58B6A36}" type="pres">
      <dgm:prSet presAssocID="{D3321C1F-47FB-42D5-BA11-F56E4CC86781}" presName="composite" presStyleCnt="0"/>
      <dgm:spPr/>
    </dgm:pt>
    <dgm:pt modelId="{926A387D-1DAC-4BE7-949A-1809264A765C}" type="pres">
      <dgm:prSet presAssocID="{D3321C1F-47FB-42D5-BA11-F56E4CC86781}" presName="parentText" presStyleLbl="alignNode1" presStyleIdx="1" presStyleCnt="3">
        <dgm:presLayoutVars>
          <dgm:chMax val="1"/>
          <dgm:bulletEnabled val="1"/>
        </dgm:presLayoutVars>
      </dgm:prSet>
      <dgm:spPr/>
    </dgm:pt>
    <dgm:pt modelId="{B0EF7E27-ED6F-4A75-9E62-58F7141EEE0F}" type="pres">
      <dgm:prSet presAssocID="{D3321C1F-47FB-42D5-BA11-F56E4CC86781}" presName="descendantText" presStyleLbl="alignAcc1" presStyleIdx="1" presStyleCnt="3">
        <dgm:presLayoutVars>
          <dgm:bulletEnabled val="1"/>
        </dgm:presLayoutVars>
      </dgm:prSet>
      <dgm:spPr/>
    </dgm:pt>
    <dgm:pt modelId="{DA3FAE5C-127E-4B72-AD42-00FB20B09289}" type="pres">
      <dgm:prSet presAssocID="{1FDC5E22-729B-4F23-AEA0-6460CFEC4DC9}" presName="sp" presStyleCnt="0"/>
      <dgm:spPr/>
    </dgm:pt>
    <dgm:pt modelId="{AAAD0738-1627-4DC2-8EAD-FBC19AD2E589}" type="pres">
      <dgm:prSet presAssocID="{2FD77DC3-2DD0-457F-904E-9D818B594CCC}" presName="composite" presStyleCnt="0"/>
      <dgm:spPr/>
    </dgm:pt>
    <dgm:pt modelId="{60A550C1-48F4-46D8-A789-0C7A183508AC}" type="pres">
      <dgm:prSet presAssocID="{2FD77DC3-2DD0-457F-904E-9D818B594CCC}" presName="parentText" presStyleLbl="alignNode1" presStyleIdx="2" presStyleCnt="3">
        <dgm:presLayoutVars>
          <dgm:chMax val="1"/>
          <dgm:bulletEnabled val="1"/>
        </dgm:presLayoutVars>
      </dgm:prSet>
      <dgm:spPr/>
    </dgm:pt>
    <dgm:pt modelId="{2AFE19FC-A8A9-42DC-B0D3-9780C32FAFFB}" type="pres">
      <dgm:prSet presAssocID="{2FD77DC3-2DD0-457F-904E-9D818B594CCC}" presName="descendantText" presStyleLbl="alignAcc1" presStyleIdx="2" presStyleCnt="3">
        <dgm:presLayoutVars>
          <dgm:bulletEnabled val="1"/>
        </dgm:presLayoutVars>
      </dgm:prSet>
      <dgm:spPr/>
    </dgm:pt>
  </dgm:ptLst>
  <dgm:cxnLst>
    <dgm:cxn modelId="{645BAF00-2E22-4242-8D65-5FD21D54CFAD}" type="presOf" srcId="{DFCE6F7A-53D2-4204-9040-B82D40FC21CC}" destId="{E357D9D4-A9E4-42D7-996A-2184E2FDEA9C}" srcOrd="0" destOrd="0" presId="urn:microsoft.com/office/officeart/2005/8/layout/chevron2"/>
    <dgm:cxn modelId="{DF018925-A023-43B7-9174-BE078FFE3748}" type="presOf" srcId="{6587D69F-7F79-478F-A79B-8FDCB8683453}" destId="{2AFE19FC-A8A9-42DC-B0D3-9780C32FAFFB}" srcOrd="0" destOrd="0" presId="urn:microsoft.com/office/officeart/2005/8/layout/chevron2"/>
    <dgm:cxn modelId="{BCCA6233-1C67-4D9C-86CA-9BF6AD9D552D}" srcId="{C5371FFE-E8C0-4BE5-A887-F3E99883AAA7}" destId="{6325241D-F326-4DE5-919C-C778D13608A1}" srcOrd="0" destOrd="0" parTransId="{F1F98FE6-56EA-40A9-9C52-2BAC6177FF95}" sibTransId="{12CEF439-2AE8-4B36-9A98-8CDB6E3C0C21}"/>
    <dgm:cxn modelId="{AC62723A-2E07-4DF8-A490-9DEE67376AED}" type="presOf" srcId="{D3321C1F-47FB-42D5-BA11-F56E4CC86781}" destId="{926A387D-1DAC-4BE7-949A-1809264A765C}" srcOrd="0" destOrd="0" presId="urn:microsoft.com/office/officeart/2005/8/layout/chevron2"/>
    <dgm:cxn modelId="{1DCB0D78-84FC-4F89-B085-9D4BFFFB007C}" srcId="{D3321C1F-47FB-42D5-BA11-F56E4CC86781}" destId="{0C195958-24A9-4F95-8613-781F6C567E31}" srcOrd="0" destOrd="0" parTransId="{180B51A5-0925-48C7-8797-1BD6173C6316}" sibTransId="{A0CD48BF-F28B-4CF7-8B34-D787FB42FEA4}"/>
    <dgm:cxn modelId="{BC45A89C-5028-48ED-850A-D9DCD8269850}" type="presOf" srcId="{0C195958-24A9-4F95-8613-781F6C567E31}" destId="{B0EF7E27-ED6F-4A75-9E62-58F7141EEE0F}" srcOrd="0" destOrd="0" presId="urn:microsoft.com/office/officeart/2005/8/layout/chevron2"/>
    <dgm:cxn modelId="{C91E70A0-C8AC-48CB-AA88-E536A6E37CF9}" type="presOf" srcId="{C5371FFE-E8C0-4BE5-A887-F3E99883AAA7}" destId="{111C6762-22A3-4D36-A9A8-631D9CAB0511}" srcOrd="0" destOrd="0" presId="urn:microsoft.com/office/officeart/2005/8/layout/chevron2"/>
    <dgm:cxn modelId="{3D8FFDB8-E346-461E-A75D-395941E98E70}" srcId="{2FD77DC3-2DD0-457F-904E-9D818B594CCC}" destId="{6587D69F-7F79-478F-A79B-8FDCB8683453}" srcOrd="0" destOrd="0" parTransId="{F8A82051-5599-4760-8EA9-5EA2484786F1}" sibTransId="{F31FCE0C-DAC6-4678-96C5-6869BEF6067B}"/>
    <dgm:cxn modelId="{8D1537C0-F943-4C6C-B51B-61B7D5DCC8FC}" srcId="{C5371FFE-E8C0-4BE5-A887-F3E99883AAA7}" destId="{D3321C1F-47FB-42D5-BA11-F56E4CC86781}" srcOrd="1" destOrd="0" parTransId="{660A3C05-806B-4BF8-9D6E-4A655BCADACB}" sibTransId="{1FDC5E22-729B-4F23-AEA0-6460CFEC4DC9}"/>
    <dgm:cxn modelId="{101473CA-930B-4C94-B7C1-3E3157F28D5F}" type="presOf" srcId="{2FD77DC3-2DD0-457F-904E-9D818B594CCC}" destId="{60A550C1-48F4-46D8-A789-0C7A183508AC}" srcOrd="0" destOrd="0" presId="urn:microsoft.com/office/officeart/2005/8/layout/chevron2"/>
    <dgm:cxn modelId="{158C69E0-FB75-4FAA-9714-F9DD1EA31D2F}" srcId="{6325241D-F326-4DE5-919C-C778D13608A1}" destId="{DFCE6F7A-53D2-4204-9040-B82D40FC21CC}" srcOrd="0" destOrd="0" parTransId="{F68960EE-EF65-4611-8853-78368125A4A6}" sibTransId="{A693559E-06EA-4B9D-9F0F-CB23F6C02D18}"/>
    <dgm:cxn modelId="{6D3A3DEC-E04F-44B6-BBE9-DB4593A3C55D}" type="presOf" srcId="{6325241D-F326-4DE5-919C-C778D13608A1}" destId="{2303A9FF-E0DE-4CB3-BDDA-710ED982B0C0}" srcOrd="0" destOrd="0" presId="urn:microsoft.com/office/officeart/2005/8/layout/chevron2"/>
    <dgm:cxn modelId="{3204CCF8-7BDF-41C3-AA6F-54C55771BA29}" srcId="{C5371FFE-E8C0-4BE5-A887-F3E99883AAA7}" destId="{2FD77DC3-2DD0-457F-904E-9D818B594CCC}" srcOrd="2" destOrd="0" parTransId="{591B662A-3C24-4BC6-B22B-51C1217F493F}" sibTransId="{3526BFF3-722C-4F49-B6CC-8B697F340CA8}"/>
    <dgm:cxn modelId="{7F81E0B7-0FD2-471E-A8CA-14E4F69E0227}" type="presParOf" srcId="{111C6762-22A3-4D36-A9A8-631D9CAB0511}" destId="{33F1415F-6C58-4D7D-8AB4-D79834E0B2CA}" srcOrd="0" destOrd="0" presId="urn:microsoft.com/office/officeart/2005/8/layout/chevron2"/>
    <dgm:cxn modelId="{F2F8FEA7-CA40-434E-B046-3EE9B82EF4A9}" type="presParOf" srcId="{33F1415F-6C58-4D7D-8AB4-D79834E0B2CA}" destId="{2303A9FF-E0DE-4CB3-BDDA-710ED982B0C0}" srcOrd="0" destOrd="0" presId="urn:microsoft.com/office/officeart/2005/8/layout/chevron2"/>
    <dgm:cxn modelId="{C25B66A5-871B-4F65-B75A-978639E24994}" type="presParOf" srcId="{33F1415F-6C58-4D7D-8AB4-D79834E0B2CA}" destId="{E357D9D4-A9E4-42D7-996A-2184E2FDEA9C}" srcOrd="1" destOrd="0" presId="urn:microsoft.com/office/officeart/2005/8/layout/chevron2"/>
    <dgm:cxn modelId="{06E63212-DD5D-4EF3-B6AC-C740849B2527}" type="presParOf" srcId="{111C6762-22A3-4D36-A9A8-631D9CAB0511}" destId="{457BDCE6-ADBF-472F-B84A-2C7E3DA483B5}" srcOrd="1" destOrd="0" presId="urn:microsoft.com/office/officeart/2005/8/layout/chevron2"/>
    <dgm:cxn modelId="{FA26F483-73CE-4794-9D85-1B42EA3394D9}" type="presParOf" srcId="{111C6762-22A3-4D36-A9A8-631D9CAB0511}" destId="{4937B092-AF4D-4C23-B727-96DBE58B6A36}" srcOrd="2" destOrd="0" presId="urn:microsoft.com/office/officeart/2005/8/layout/chevron2"/>
    <dgm:cxn modelId="{247C805D-EA55-4AD4-9F1B-5B9AD1FE9BA9}" type="presParOf" srcId="{4937B092-AF4D-4C23-B727-96DBE58B6A36}" destId="{926A387D-1DAC-4BE7-949A-1809264A765C}" srcOrd="0" destOrd="0" presId="urn:microsoft.com/office/officeart/2005/8/layout/chevron2"/>
    <dgm:cxn modelId="{18CB5A35-7B1A-410D-A58B-37BC4BEED077}" type="presParOf" srcId="{4937B092-AF4D-4C23-B727-96DBE58B6A36}" destId="{B0EF7E27-ED6F-4A75-9E62-58F7141EEE0F}" srcOrd="1" destOrd="0" presId="urn:microsoft.com/office/officeart/2005/8/layout/chevron2"/>
    <dgm:cxn modelId="{6202A24C-5085-4118-B1A5-F0EDEACF4D3A}" type="presParOf" srcId="{111C6762-22A3-4D36-A9A8-631D9CAB0511}" destId="{DA3FAE5C-127E-4B72-AD42-00FB20B09289}" srcOrd="3" destOrd="0" presId="urn:microsoft.com/office/officeart/2005/8/layout/chevron2"/>
    <dgm:cxn modelId="{EA650849-7151-413D-B11C-03C68917FCE1}" type="presParOf" srcId="{111C6762-22A3-4D36-A9A8-631D9CAB0511}" destId="{AAAD0738-1627-4DC2-8EAD-FBC19AD2E589}" srcOrd="4" destOrd="0" presId="urn:microsoft.com/office/officeart/2005/8/layout/chevron2"/>
    <dgm:cxn modelId="{4145DD04-6599-4C50-AD07-6B152130FB0C}" type="presParOf" srcId="{AAAD0738-1627-4DC2-8EAD-FBC19AD2E589}" destId="{60A550C1-48F4-46D8-A789-0C7A183508AC}" srcOrd="0" destOrd="0" presId="urn:microsoft.com/office/officeart/2005/8/layout/chevron2"/>
    <dgm:cxn modelId="{F9C20744-94F5-4084-9A1C-F3A11785FFF2}" type="presParOf" srcId="{AAAD0738-1627-4DC2-8EAD-FBC19AD2E589}" destId="{2AFE19FC-A8A9-42DC-B0D3-9780C32FAF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2F3273-C8E2-4EAB-9047-2FCD21B3FF2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SG"/>
        </a:p>
      </dgm:t>
    </dgm:pt>
    <dgm:pt modelId="{BB3414C1-5D08-4CD3-8F8B-C51657173E57}">
      <dgm:prSet phldrT="[Text]"/>
      <dgm:spPr/>
      <dgm:t>
        <a:bodyPr/>
        <a:lstStyle/>
        <a:p>
          <a:endParaRPr lang="en-SG" dirty="0"/>
        </a:p>
        <a:p>
          <a:endParaRPr lang="en-SG" dirty="0"/>
        </a:p>
      </dgm:t>
    </dgm:pt>
    <dgm:pt modelId="{E8B8ED01-1656-4635-99E7-5D370E7CB607}" type="parTrans" cxnId="{8E16C45B-AC80-48BD-8F7E-E166605D6951}">
      <dgm:prSet/>
      <dgm:spPr/>
      <dgm:t>
        <a:bodyPr/>
        <a:lstStyle/>
        <a:p>
          <a:endParaRPr lang="en-SG"/>
        </a:p>
      </dgm:t>
    </dgm:pt>
    <dgm:pt modelId="{7D77BCDE-9A5A-439C-BB19-51DA7A2F8E91}" type="sibTrans" cxnId="{8E16C45B-AC80-48BD-8F7E-E166605D6951}">
      <dgm:prSet/>
      <dgm:spPr/>
      <dgm:t>
        <a:bodyPr/>
        <a:lstStyle/>
        <a:p>
          <a:endParaRPr lang="en-SG"/>
        </a:p>
      </dgm:t>
    </dgm:pt>
    <dgm:pt modelId="{22A86982-17F9-46AF-A39D-5EF31D19F9ED}">
      <dgm:prSet phldrT="[Text]" custT="1"/>
      <dgm:spPr/>
      <dgm:t>
        <a:bodyPr/>
        <a:lstStyle/>
        <a:p>
          <a:r>
            <a:rPr lang="en-US" sz="1600" b="0" i="0" dirty="0">
              <a:latin typeface="Arial" panose="020B0604020202020204" pitchFamily="34" charset="0"/>
              <a:cs typeface="Arial" panose="020B0604020202020204" pitchFamily="34" charset="0"/>
            </a:rPr>
            <a:t>Tune the model by the best parameters from </a:t>
          </a:r>
          <a:r>
            <a:rPr lang="en-US" sz="1600" b="0" i="0" dirty="0" err="1">
              <a:latin typeface="Arial" panose="020B0604020202020204" pitchFamily="34" charset="0"/>
              <a:cs typeface="Arial" panose="020B0604020202020204" pitchFamily="34" charset="0"/>
            </a:rPr>
            <a:t>GridSearchCV</a:t>
          </a:r>
          <a:r>
            <a:rPr lang="en-US" sz="1600" b="0" i="0" dirty="0">
              <a:latin typeface="Arial" panose="020B0604020202020204" pitchFamily="34" charset="0"/>
              <a:cs typeface="Arial" panose="020B0604020202020204" pitchFamily="34" charset="0"/>
            </a:rPr>
            <a:t>.</a:t>
          </a:r>
          <a:endParaRPr lang="en-SG" sz="1100" dirty="0"/>
        </a:p>
      </dgm:t>
    </dgm:pt>
    <dgm:pt modelId="{59727048-86B7-4C31-9465-1A8BC0D792B8}" type="parTrans" cxnId="{C366705E-071B-4034-97FE-E8D4716F4E0C}">
      <dgm:prSet/>
      <dgm:spPr/>
      <dgm:t>
        <a:bodyPr/>
        <a:lstStyle/>
        <a:p>
          <a:endParaRPr lang="en-SG"/>
        </a:p>
      </dgm:t>
    </dgm:pt>
    <dgm:pt modelId="{CC56E70C-5C9F-4BE2-9B42-819C92713EA9}" type="sibTrans" cxnId="{C366705E-071B-4034-97FE-E8D4716F4E0C}">
      <dgm:prSet/>
      <dgm:spPr/>
      <dgm:t>
        <a:bodyPr/>
        <a:lstStyle/>
        <a:p>
          <a:endParaRPr lang="en-SG"/>
        </a:p>
      </dgm:t>
    </dgm:pt>
    <dgm:pt modelId="{B12193AE-AFC7-40E1-A18D-47EB376CE1FD}">
      <dgm:prSet phldrT="[Text]"/>
      <dgm:spPr/>
      <dgm:t>
        <a:bodyPr/>
        <a:lstStyle/>
        <a:p>
          <a:endParaRPr lang="en-SG" dirty="0"/>
        </a:p>
      </dgm:t>
    </dgm:pt>
    <dgm:pt modelId="{8387776B-8268-41D1-B1DF-0F7A3F9FB544}" type="parTrans" cxnId="{E476ACCA-C53E-42F1-B2BE-956B157B25D7}">
      <dgm:prSet/>
      <dgm:spPr/>
      <dgm:t>
        <a:bodyPr/>
        <a:lstStyle/>
        <a:p>
          <a:endParaRPr lang="en-SG"/>
        </a:p>
      </dgm:t>
    </dgm:pt>
    <dgm:pt modelId="{3AB9ED61-5854-43F4-9A81-5F2C968A3511}" type="sibTrans" cxnId="{E476ACCA-C53E-42F1-B2BE-956B157B25D7}">
      <dgm:prSet/>
      <dgm:spPr/>
      <dgm:t>
        <a:bodyPr/>
        <a:lstStyle/>
        <a:p>
          <a:endParaRPr lang="en-SG"/>
        </a:p>
      </dgm:t>
    </dgm:pt>
    <dgm:pt modelId="{91359975-9723-41F6-BB2F-FB6A21365868}">
      <dgm:prSet phldrT="[Text]" custT="1"/>
      <dgm:spPr/>
      <dgm:t>
        <a:bodyPr/>
        <a:lstStyle/>
        <a:p>
          <a:r>
            <a:rPr lang="en-SG" sz="1600" dirty="0">
              <a:latin typeface="Arial" panose="020B0604020202020204" pitchFamily="34" charset="0"/>
              <a:cs typeface="Arial" panose="020B0604020202020204" pitchFamily="34" charset="0"/>
            </a:rPr>
            <a:t>Evaluate the Tuned model by the R-Squared metrics.</a:t>
          </a:r>
        </a:p>
      </dgm:t>
    </dgm:pt>
    <dgm:pt modelId="{155A9DD2-D623-4041-9BCC-994EBA79DF4B}" type="parTrans" cxnId="{A6441F64-249B-42E6-B4D9-90AE96B57D5B}">
      <dgm:prSet/>
      <dgm:spPr/>
      <dgm:t>
        <a:bodyPr/>
        <a:lstStyle/>
        <a:p>
          <a:endParaRPr lang="en-SG"/>
        </a:p>
      </dgm:t>
    </dgm:pt>
    <dgm:pt modelId="{CBAA70F0-A3D1-49D0-BDE4-747FD537B08A}" type="sibTrans" cxnId="{A6441F64-249B-42E6-B4D9-90AE96B57D5B}">
      <dgm:prSet/>
      <dgm:spPr/>
      <dgm:t>
        <a:bodyPr/>
        <a:lstStyle/>
        <a:p>
          <a:endParaRPr lang="en-SG"/>
        </a:p>
      </dgm:t>
    </dgm:pt>
    <dgm:pt modelId="{B0DA9E6D-6BA5-43F8-BB44-EA959D79564C}">
      <dgm:prSet phldrT="[Text]"/>
      <dgm:spPr/>
      <dgm:t>
        <a:bodyPr/>
        <a:lstStyle/>
        <a:p>
          <a:endParaRPr lang="en-SG" dirty="0"/>
        </a:p>
        <a:p>
          <a:endParaRPr lang="en-SG" dirty="0"/>
        </a:p>
      </dgm:t>
    </dgm:pt>
    <dgm:pt modelId="{6ACCA5CE-4C72-4585-A6EC-23A1EF26EDAE}" type="parTrans" cxnId="{8941418E-F3C5-4932-B558-1F9C1951E935}">
      <dgm:prSet/>
      <dgm:spPr/>
      <dgm:t>
        <a:bodyPr/>
        <a:lstStyle/>
        <a:p>
          <a:endParaRPr lang="en-SG"/>
        </a:p>
      </dgm:t>
    </dgm:pt>
    <dgm:pt modelId="{5621E5DA-9668-4C18-9E0B-2CBB67ACA214}" type="sibTrans" cxnId="{8941418E-F3C5-4932-B558-1F9C1951E935}">
      <dgm:prSet/>
      <dgm:spPr/>
      <dgm:t>
        <a:bodyPr/>
        <a:lstStyle/>
        <a:p>
          <a:endParaRPr lang="en-SG"/>
        </a:p>
      </dgm:t>
    </dgm:pt>
    <dgm:pt modelId="{9C910BF6-0B4A-4D65-9DF5-0A39C79EDE7D}">
      <dgm:prSet phldrT="[Text]" custT="1"/>
      <dgm:spPr/>
      <dgm:t>
        <a:bodyPr/>
        <a:lstStyle/>
        <a:p>
          <a:r>
            <a:rPr lang="en-US" sz="1600" b="0" i="0" dirty="0">
              <a:latin typeface="Arial" panose="020B0604020202020204" pitchFamily="34" charset="0"/>
              <a:cs typeface="Arial" panose="020B0604020202020204" pitchFamily="34" charset="0"/>
            </a:rPr>
            <a:t>Identify the </a:t>
          </a:r>
          <a:r>
            <a:rPr lang="en-US" sz="1600" b="0" i="0" dirty="0" err="1">
              <a:latin typeface="Arial" panose="020B0604020202020204" pitchFamily="34" charset="0"/>
              <a:cs typeface="Arial" panose="020B0604020202020204" pitchFamily="34" charset="0"/>
            </a:rPr>
            <a:t>feature_importances</a:t>
          </a:r>
          <a:r>
            <a:rPr lang="en-US" sz="1600" b="0" i="0" dirty="0">
              <a:latin typeface="Arial" panose="020B0604020202020204" pitchFamily="34" charset="0"/>
              <a:cs typeface="Arial" panose="020B0604020202020204" pitchFamily="34" charset="0"/>
            </a:rPr>
            <a:t> by the tune model</a:t>
          </a:r>
          <a:r>
            <a:rPr lang="en-US" sz="1100" b="0" i="0" dirty="0"/>
            <a:t>.</a:t>
          </a:r>
          <a:endParaRPr lang="en-SG" sz="1100" b="0" dirty="0"/>
        </a:p>
      </dgm:t>
    </dgm:pt>
    <dgm:pt modelId="{4E8AB7FF-923D-4132-B75E-F40AB90E02FC}" type="parTrans" cxnId="{1E25ABFF-D4D1-4967-8AD1-2AA7AF331B32}">
      <dgm:prSet/>
      <dgm:spPr/>
      <dgm:t>
        <a:bodyPr/>
        <a:lstStyle/>
        <a:p>
          <a:endParaRPr lang="en-SG"/>
        </a:p>
      </dgm:t>
    </dgm:pt>
    <dgm:pt modelId="{4EE1509A-D03D-4BAC-910E-EBF94C8AF7A1}" type="sibTrans" cxnId="{1E25ABFF-D4D1-4967-8AD1-2AA7AF331B32}">
      <dgm:prSet/>
      <dgm:spPr/>
      <dgm:t>
        <a:bodyPr/>
        <a:lstStyle/>
        <a:p>
          <a:endParaRPr lang="en-SG"/>
        </a:p>
      </dgm:t>
    </dgm:pt>
    <dgm:pt modelId="{F670585D-1EB8-4076-B74C-8CFD99538D66}" type="pres">
      <dgm:prSet presAssocID="{AD2F3273-C8E2-4EAB-9047-2FCD21B3FF24}" presName="linearFlow" presStyleCnt="0">
        <dgm:presLayoutVars>
          <dgm:dir/>
          <dgm:animLvl val="lvl"/>
          <dgm:resizeHandles val="exact"/>
        </dgm:presLayoutVars>
      </dgm:prSet>
      <dgm:spPr/>
    </dgm:pt>
    <dgm:pt modelId="{53009E30-9D75-4375-8024-B3F43679B137}" type="pres">
      <dgm:prSet presAssocID="{BB3414C1-5D08-4CD3-8F8B-C51657173E57}" presName="composite" presStyleCnt="0"/>
      <dgm:spPr/>
    </dgm:pt>
    <dgm:pt modelId="{BF3D7166-91EA-4787-8BFC-E12CD69588B1}" type="pres">
      <dgm:prSet presAssocID="{BB3414C1-5D08-4CD3-8F8B-C51657173E57}" presName="parentText" presStyleLbl="alignNode1" presStyleIdx="0" presStyleCnt="3">
        <dgm:presLayoutVars>
          <dgm:chMax val="1"/>
          <dgm:bulletEnabled val="1"/>
        </dgm:presLayoutVars>
      </dgm:prSet>
      <dgm:spPr/>
    </dgm:pt>
    <dgm:pt modelId="{3AC36C79-2BBA-4D14-857F-D4C2AC2F5CF6}" type="pres">
      <dgm:prSet presAssocID="{BB3414C1-5D08-4CD3-8F8B-C51657173E57}" presName="descendantText" presStyleLbl="alignAcc1" presStyleIdx="0" presStyleCnt="3">
        <dgm:presLayoutVars>
          <dgm:bulletEnabled val="1"/>
        </dgm:presLayoutVars>
      </dgm:prSet>
      <dgm:spPr/>
    </dgm:pt>
    <dgm:pt modelId="{8FE94ED4-77E8-419F-899E-0B865909F88F}" type="pres">
      <dgm:prSet presAssocID="{7D77BCDE-9A5A-439C-BB19-51DA7A2F8E91}" presName="sp" presStyleCnt="0"/>
      <dgm:spPr/>
    </dgm:pt>
    <dgm:pt modelId="{D4D56F96-95E8-4882-8168-CC937E9B332E}" type="pres">
      <dgm:prSet presAssocID="{B12193AE-AFC7-40E1-A18D-47EB376CE1FD}" presName="composite" presStyleCnt="0"/>
      <dgm:spPr/>
    </dgm:pt>
    <dgm:pt modelId="{F4AC2165-E6E2-4DFA-BF46-46B06148386C}" type="pres">
      <dgm:prSet presAssocID="{B12193AE-AFC7-40E1-A18D-47EB376CE1FD}" presName="parentText" presStyleLbl="alignNode1" presStyleIdx="1" presStyleCnt="3">
        <dgm:presLayoutVars>
          <dgm:chMax val="1"/>
          <dgm:bulletEnabled val="1"/>
        </dgm:presLayoutVars>
      </dgm:prSet>
      <dgm:spPr/>
    </dgm:pt>
    <dgm:pt modelId="{200639A7-3CB4-4A79-8D28-9A24B645F26E}" type="pres">
      <dgm:prSet presAssocID="{B12193AE-AFC7-40E1-A18D-47EB376CE1FD}" presName="descendantText" presStyleLbl="alignAcc1" presStyleIdx="1" presStyleCnt="3">
        <dgm:presLayoutVars>
          <dgm:bulletEnabled val="1"/>
        </dgm:presLayoutVars>
      </dgm:prSet>
      <dgm:spPr/>
    </dgm:pt>
    <dgm:pt modelId="{4C0AA84A-50BB-48C5-98A6-A86C4FFE2CAB}" type="pres">
      <dgm:prSet presAssocID="{3AB9ED61-5854-43F4-9A81-5F2C968A3511}" presName="sp" presStyleCnt="0"/>
      <dgm:spPr/>
    </dgm:pt>
    <dgm:pt modelId="{D6D40931-737B-4498-AFB5-8AFE6366C970}" type="pres">
      <dgm:prSet presAssocID="{B0DA9E6D-6BA5-43F8-BB44-EA959D79564C}" presName="composite" presStyleCnt="0"/>
      <dgm:spPr/>
    </dgm:pt>
    <dgm:pt modelId="{9B6DB5A1-E03B-417C-B25F-EFEA833FA939}" type="pres">
      <dgm:prSet presAssocID="{B0DA9E6D-6BA5-43F8-BB44-EA959D79564C}" presName="parentText" presStyleLbl="alignNode1" presStyleIdx="2" presStyleCnt="3">
        <dgm:presLayoutVars>
          <dgm:chMax val="1"/>
          <dgm:bulletEnabled val="1"/>
        </dgm:presLayoutVars>
      </dgm:prSet>
      <dgm:spPr/>
    </dgm:pt>
    <dgm:pt modelId="{4994CC62-E384-45AC-BD3D-F595B0D9B873}" type="pres">
      <dgm:prSet presAssocID="{B0DA9E6D-6BA5-43F8-BB44-EA959D79564C}" presName="descendantText" presStyleLbl="alignAcc1" presStyleIdx="2" presStyleCnt="3">
        <dgm:presLayoutVars>
          <dgm:bulletEnabled val="1"/>
        </dgm:presLayoutVars>
      </dgm:prSet>
      <dgm:spPr/>
    </dgm:pt>
  </dgm:ptLst>
  <dgm:cxnLst>
    <dgm:cxn modelId="{031EED17-2F0A-4917-9314-C2AA3D37C4CA}" type="presOf" srcId="{91359975-9723-41F6-BB2F-FB6A21365868}" destId="{200639A7-3CB4-4A79-8D28-9A24B645F26E}" srcOrd="0" destOrd="0" presId="urn:microsoft.com/office/officeart/2005/8/layout/chevron2"/>
    <dgm:cxn modelId="{11BCEA33-9085-4863-BEC1-F46EE3395431}" type="presOf" srcId="{BB3414C1-5D08-4CD3-8F8B-C51657173E57}" destId="{BF3D7166-91EA-4787-8BFC-E12CD69588B1}" srcOrd="0" destOrd="0" presId="urn:microsoft.com/office/officeart/2005/8/layout/chevron2"/>
    <dgm:cxn modelId="{8E16C45B-AC80-48BD-8F7E-E166605D6951}" srcId="{AD2F3273-C8E2-4EAB-9047-2FCD21B3FF24}" destId="{BB3414C1-5D08-4CD3-8F8B-C51657173E57}" srcOrd="0" destOrd="0" parTransId="{E8B8ED01-1656-4635-99E7-5D370E7CB607}" sibTransId="{7D77BCDE-9A5A-439C-BB19-51DA7A2F8E91}"/>
    <dgm:cxn modelId="{D60DA25D-6401-4135-ADFC-509440D56658}" type="presOf" srcId="{22A86982-17F9-46AF-A39D-5EF31D19F9ED}" destId="{3AC36C79-2BBA-4D14-857F-D4C2AC2F5CF6}" srcOrd="0" destOrd="0" presId="urn:microsoft.com/office/officeart/2005/8/layout/chevron2"/>
    <dgm:cxn modelId="{C366705E-071B-4034-97FE-E8D4716F4E0C}" srcId="{BB3414C1-5D08-4CD3-8F8B-C51657173E57}" destId="{22A86982-17F9-46AF-A39D-5EF31D19F9ED}" srcOrd="0" destOrd="0" parTransId="{59727048-86B7-4C31-9465-1A8BC0D792B8}" sibTransId="{CC56E70C-5C9F-4BE2-9B42-819C92713EA9}"/>
    <dgm:cxn modelId="{A6441F64-249B-42E6-B4D9-90AE96B57D5B}" srcId="{B12193AE-AFC7-40E1-A18D-47EB376CE1FD}" destId="{91359975-9723-41F6-BB2F-FB6A21365868}" srcOrd="0" destOrd="0" parTransId="{155A9DD2-D623-4041-9BCC-994EBA79DF4B}" sibTransId="{CBAA70F0-A3D1-49D0-BDE4-747FD537B08A}"/>
    <dgm:cxn modelId="{B109C770-3674-47AD-B864-DEBBAB110360}" type="presOf" srcId="{B12193AE-AFC7-40E1-A18D-47EB376CE1FD}" destId="{F4AC2165-E6E2-4DFA-BF46-46B06148386C}" srcOrd="0" destOrd="0" presId="urn:microsoft.com/office/officeart/2005/8/layout/chevron2"/>
    <dgm:cxn modelId="{8941418E-F3C5-4932-B558-1F9C1951E935}" srcId="{AD2F3273-C8E2-4EAB-9047-2FCD21B3FF24}" destId="{B0DA9E6D-6BA5-43F8-BB44-EA959D79564C}" srcOrd="2" destOrd="0" parTransId="{6ACCA5CE-4C72-4585-A6EC-23A1EF26EDAE}" sibTransId="{5621E5DA-9668-4C18-9E0B-2CBB67ACA214}"/>
    <dgm:cxn modelId="{02BCC99A-FB0F-4EEA-BF19-25918523CC36}" type="presOf" srcId="{9C910BF6-0B4A-4D65-9DF5-0A39C79EDE7D}" destId="{4994CC62-E384-45AC-BD3D-F595B0D9B873}" srcOrd="0" destOrd="0" presId="urn:microsoft.com/office/officeart/2005/8/layout/chevron2"/>
    <dgm:cxn modelId="{D79443AA-6E13-4A8A-8438-43656B38E1BC}" type="presOf" srcId="{B0DA9E6D-6BA5-43F8-BB44-EA959D79564C}" destId="{9B6DB5A1-E03B-417C-B25F-EFEA833FA939}" srcOrd="0" destOrd="0" presId="urn:microsoft.com/office/officeart/2005/8/layout/chevron2"/>
    <dgm:cxn modelId="{E476ACCA-C53E-42F1-B2BE-956B157B25D7}" srcId="{AD2F3273-C8E2-4EAB-9047-2FCD21B3FF24}" destId="{B12193AE-AFC7-40E1-A18D-47EB376CE1FD}" srcOrd="1" destOrd="0" parTransId="{8387776B-8268-41D1-B1DF-0F7A3F9FB544}" sibTransId="{3AB9ED61-5854-43F4-9A81-5F2C968A3511}"/>
    <dgm:cxn modelId="{580BA0F3-1DAA-49DF-9491-7C98216DE1E1}" type="presOf" srcId="{AD2F3273-C8E2-4EAB-9047-2FCD21B3FF24}" destId="{F670585D-1EB8-4076-B74C-8CFD99538D66}" srcOrd="0" destOrd="0" presId="urn:microsoft.com/office/officeart/2005/8/layout/chevron2"/>
    <dgm:cxn modelId="{1E25ABFF-D4D1-4967-8AD1-2AA7AF331B32}" srcId="{B0DA9E6D-6BA5-43F8-BB44-EA959D79564C}" destId="{9C910BF6-0B4A-4D65-9DF5-0A39C79EDE7D}" srcOrd="0" destOrd="0" parTransId="{4E8AB7FF-923D-4132-B75E-F40AB90E02FC}" sibTransId="{4EE1509A-D03D-4BAC-910E-EBF94C8AF7A1}"/>
    <dgm:cxn modelId="{D024B39C-70C2-4749-AB73-A0B8BF0DC6AF}" type="presParOf" srcId="{F670585D-1EB8-4076-B74C-8CFD99538D66}" destId="{53009E30-9D75-4375-8024-B3F43679B137}" srcOrd="0" destOrd="0" presId="urn:microsoft.com/office/officeart/2005/8/layout/chevron2"/>
    <dgm:cxn modelId="{1643B498-491F-4736-A835-1A144088F868}" type="presParOf" srcId="{53009E30-9D75-4375-8024-B3F43679B137}" destId="{BF3D7166-91EA-4787-8BFC-E12CD69588B1}" srcOrd="0" destOrd="0" presId="urn:microsoft.com/office/officeart/2005/8/layout/chevron2"/>
    <dgm:cxn modelId="{F410FB71-1BF5-407F-AB74-7B6343E12143}" type="presParOf" srcId="{53009E30-9D75-4375-8024-B3F43679B137}" destId="{3AC36C79-2BBA-4D14-857F-D4C2AC2F5CF6}" srcOrd="1" destOrd="0" presId="urn:microsoft.com/office/officeart/2005/8/layout/chevron2"/>
    <dgm:cxn modelId="{ABE3211C-5BCF-4F64-90C6-FE1E3C7A046F}" type="presParOf" srcId="{F670585D-1EB8-4076-B74C-8CFD99538D66}" destId="{8FE94ED4-77E8-419F-899E-0B865909F88F}" srcOrd="1" destOrd="0" presId="urn:microsoft.com/office/officeart/2005/8/layout/chevron2"/>
    <dgm:cxn modelId="{2F1F6BB2-4060-4BA9-A9C3-C8D8EB115C5F}" type="presParOf" srcId="{F670585D-1EB8-4076-B74C-8CFD99538D66}" destId="{D4D56F96-95E8-4882-8168-CC937E9B332E}" srcOrd="2" destOrd="0" presId="urn:microsoft.com/office/officeart/2005/8/layout/chevron2"/>
    <dgm:cxn modelId="{42DC02CA-6C7F-4EB7-B0DF-946F57DB1CD1}" type="presParOf" srcId="{D4D56F96-95E8-4882-8168-CC937E9B332E}" destId="{F4AC2165-E6E2-4DFA-BF46-46B06148386C}" srcOrd="0" destOrd="0" presId="urn:microsoft.com/office/officeart/2005/8/layout/chevron2"/>
    <dgm:cxn modelId="{F8156422-4A0A-40C6-9741-290ACB3678C1}" type="presParOf" srcId="{D4D56F96-95E8-4882-8168-CC937E9B332E}" destId="{200639A7-3CB4-4A79-8D28-9A24B645F26E}" srcOrd="1" destOrd="0" presId="urn:microsoft.com/office/officeart/2005/8/layout/chevron2"/>
    <dgm:cxn modelId="{7BF4E863-A715-4007-A66D-D006FC86D2A9}" type="presParOf" srcId="{F670585D-1EB8-4076-B74C-8CFD99538D66}" destId="{4C0AA84A-50BB-48C5-98A6-A86C4FFE2CAB}" srcOrd="3" destOrd="0" presId="urn:microsoft.com/office/officeart/2005/8/layout/chevron2"/>
    <dgm:cxn modelId="{5AA6EA02-DCAA-48AE-BC92-4CF4F659BC3F}" type="presParOf" srcId="{F670585D-1EB8-4076-B74C-8CFD99538D66}" destId="{D6D40931-737B-4498-AFB5-8AFE6366C970}" srcOrd="4" destOrd="0" presId="urn:microsoft.com/office/officeart/2005/8/layout/chevron2"/>
    <dgm:cxn modelId="{0BDB9856-3755-40DF-8FFB-55FAA7FD2A50}" type="presParOf" srcId="{D6D40931-737B-4498-AFB5-8AFE6366C970}" destId="{9B6DB5A1-E03B-417C-B25F-EFEA833FA939}" srcOrd="0" destOrd="0" presId="urn:microsoft.com/office/officeart/2005/8/layout/chevron2"/>
    <dgm:cxn modelId="{66B89007-5AF7-40BE-BE01-67EED9B15934}" type="presParOf" srcId="{D6D40931-737B-4498-AFB5-8AFE6366C970}" destId="{4994CC62-E384-45AC-BD3D-F595B0D9B87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A9FF-E0DE-4CB3-BDDA-710ED982B0C0}">
      <dsp:nvSpPr>
        <dsp:cNvPr id="0" name=""/>
        <dsp:cNvSpPr/>
      </dsp:nvSpPr>
      <dsp:spPr>
        <a:xfrm rot="5400000">
          <a:off x="-131012" y="133249"/>
          <a:ext cx="873418" cy="6113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dsp:txBody>
      <dsp:txXfrm rot="-5400000">
        <a:off x="1" y="307934"/>
        <a:ext cx="611393" cy="262025"/>
      </dsp:txXfrm>
    </dsp:sp>
    <dsp:sp modelId="{E357D9D4-A9E4-42D7-996A-2184E2FDEA9C}">
      <dsp:nvSpPr>
        <dsp:cNvPr id="0" name=""/>
        <dsp:cNvSpPr/>
      </dsp:nvSpPr>
      <dsp:spPr>
        <a:xfrm rot="5400000">
          <a:off x="5209797" y="-4596167"/>
          <a:ext cx="568020" cy="97648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b="0" i="0" kern="1200" dirty="0">
              <a:solidFill>
                <a:schemeClr val="tx1"/>
              </a:solidFill>
              <a:effectLst/>
              <a:latin typeface="Arial" panose="020B0604020202020204" pitchFamily="34" charset="0"/>
              <a:cs typeface="Arial" panose="020B0604020202020204" pitchFamily="34" charset="0"/>
            </a:rPr>
            <a:t>Use K-fold cross validator to examine which best classifier algorithms to apply, s</a:t>
          </a:r>
          <a:r>
            <a:rPr lang="en-US" sz="1600" b="0" kern="1200" dirty="0">
              <a:solidFill>
                <a:schemeClr val="tx1"/>
              </a:solidFill>
              <a:latin typeface="Arial" panose="020B0604020202020204" pitchFamily="34" charset="0"/>
              <a:cs typeface="Arial" panose="020B0604020202020204" pitchFamily="34" charset="0"/>
            </a:rPr>
            <a:t>elect the best classifier which generated the best CV score, and run a base model.</a:t>
          </a:r>
          <a:endParaRPr lang="en-SG" sz="1600" b="0" kern="1200" dirty="0"/>
        </a:p>
      </dsp:txBody>
      <dsp:txXfrm rot="-5400000">
        <a:off x="611393" y="29965"/>
        <a:ext cx="9737100" cy="512564"/>
      </dsp:txXfrm>
    </dsp:sp>
    <dsp:sp modelId="{926A387D-1DAC-4BE7-949A-1809264A765C}">
      <dsp:nvSpPr>
        <dsp:cNvPr id="0" name=""/>
        <dsp:cNvSpPr/>
      </dsp:nvSpPr>
      <dsp:spPr>
        <a:xfrm rot="5400000">
          <a:off x="-131012" y="823250"/>
          <a:ext cx="873418" cy="6113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dsp:txBody>
      <dsp:txXfrm rot="-5400000">
        <a:off x="1" y="997935"/>
        <a:ext cx="611393" cy="262025"/>
      </dsp:txXfrm>
    </dsp:sp>
    <dsp:sp modelId="{B0EF7E27-ED6F-4A75-9E62-58F7141EEE0F}">
      <dsp:nvSpPr>
        <dsp:cNvPr id="0" name=""/>
        <dsp:cNvSpPr/>
      </dsp:nvSpPr>
      <dsp:spPr>
        <a:xfrm rot="5400000">
          <a:off x="5209946" y="-3906315"/>
          <a:ext cx="567722" cy="97648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b="0" i="0" kern="1200" dirty="0">
              <a:latin typeface="Arial" panose="020B0604020202020204" pitchFamily="34" charset="0"/>
              <a:cs typeface="Arial" panose="020B0604020202020204" pitchFamily="34" charset="0"/>
            </a:rPr>
            <a:t>Run a </a:t>
          </a:r>
          <a:r>
            <a:rPr lang="en-US" sz="1600" b="0" i="0" kern="1200" dirty="0" err="1">
              <a:latin typeface="Arial" panose="020B0604020202020204" pitchFamily="34" charset="0"/>
              <a:cs typeface="Arial" panose="020B0604020202020204" pitchFamily="34" charset="0"/>
            </a:rPr>
            <a:t>XGBoost</a:t>
          </a:r>
          <a:r>
            <a:rPr lang="en-US" sz="1600" b="0" i="0" kern="1200" dirty="0">
              <a:latin typeface="Arial" panose="020B0604020202020204" pitchFamily="34" charset="0"/>
              <a:cs typeface="Arial" panose="020B0604020202020204" pitchFamily="34" charset="0"/>
            </a:rPr>
            <a:t> Regressor base model with the train set and evaluate it by R-Squared metrics.</a:t>
          </a:r>
          <a:endParaRPr lang="en-SG" sz="1600" b="0" kern="1200" dirty="0">
            <a:latin typeface="Arial" panose="020B0604020202020204" pitchFamily="34" charset="0"/>
            <a:cs typeface="Arial" panose="020B0604020202020204" pitchFamily="34" charset="0"/>
          </a:endParaRPr>
        </a:p>
      </dsp:txBody>
      <dsp:txXfrm rot="-5400000">
        <a:off x="611393" y="719952"/>
        <a:ext cx="9737114" cy="512294"/>
      </dsp:txXfrm>
    </dsp:sp>
    <dsp:sp modelId="{60A550C1-48F4-46D8-A789-0C7A183508AC}">
      <dsp:nvSpPr>
        <dsp:cNvPr id="0" name=""/>
        <dsp:cNvSpPr/>
      </dsp:nvSpPr>
      <dsp:spPr>
        <a:xfrm rot="5400000">
          <a:off x="-131012" y="1513251"/>
          <a:ext cx="873418" cy="6113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dsp:txBody>
      <dsp:txXfrm rot="-5400000">
        <a:off x="1" y="1687936"/>
        <a:ext cx="611393" cy="262025"/>
      </dsp:txXfrm>
    </dsp:sp>
    <dsp:sp modelId="{2AFE19FC-A8A9-42DC-B0D3-9780C32FAFFB}">
      <dsp:nvSpPr>
        <dsp:cNvPr id="0" name=""/>
        <dsp:cNvSpPr/>
      </dsp:nvSpPr>
      <dsp:spPr>
        <a:xfrm rot="5400000">
          <a:off x="5209946" y="-3216315"/>
          <a:ext cx="567722" cy="97648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Arial" panose="020B0604020202020204" pitchFamily="34" charset="0"/>
              <a:cs typeface="Arial" panose="020B0604020202020204" pitchFamily="34" charset="0"/>
            </a:rPr>
            <a:t>Use </a:t>
          </a:r>
          <a:r>
            <a:rPr lang="en-US" sz="1600" b="0" i="0" kern="1200" dirty="0" err="1">
              <a:latin typeface="Arial" panose="020B0604020202020204" pitchFamily="34" charset="0"/>
              <a:cs typeface="Arial" panose="020B0604020202020204" pitchFamily="34" charset="0"/>
            </a:rPr>
            <a:t>GridSearCV</a:t>
          </a:r>
          <a:r>
            <a:rPr lang="en-US" sz="1600" b="0" i="0" kern="1200" dirty="0">
              <a:latin typeface="Arial" panose="020B0604020202020204" pitchFamily="34" charset="0"/>
              <a:cs typeface="Arial" panose="020B0604020202020204" pitchFamily="34" charset="0"/>
            </a:rPr>
            <a:t> to find optimal parameters.</a:t>
          </a:r>
          <a:endParaRPr lang="en-SG" sz="1600" b="0" kern="1200" dirty="0">
            <a:latin typeface="Arial" panose="020B0604020202020204" pitchFamily="34" charset="0"/>
            <a:cs typeface="Arial" panose="020B0604020202020204" pitchFamily="34" charset="0"/>
          </a:endParaRPr>
        </a:p>
      </dsp:txBody>
      <dsp:txXfrm rot="-5400000">
        <a:off x="611393" y="1409952"/>
        <a:ext cx="9737114" cy="512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D7166-91EA-4787-8BFC-E12CD69588B1}">
      <dsp:nvSpPr>
        <dsp:cNvPr id="0" name=""/>
        <dsp:cNvSpPr/>
      </dsp:nvSpPr>
      <dsp:spPr>
        <a:xfrm rot="5400000">
          <a:off x="-131012" y="133249"/>
          <a:ext cx="873418" cy="6113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dsp:txBody>
      <dsp:txXfrm rot="-5400000">
        <a:off x="1" y="307934"/>
        <a:ext cx="611393" cy="262025"/>
      </dsp:txXfrm>
    </dsp:sp>
    <dsp:sp modelId="{3AC36C79-2BBA-4D14-857F-D4C2AC2F5CF6}">
      <dsp:nvSpPr>
        <dsp:cNvPr id="0" name=""/>
        <dsp:cNvSpPr/>
      </dsp:nvSpPr>
      <dsp:spPr>
        <a:xfrm rot="5400000">
          <a:off x="5209796" y="-4596166"/>
          <a:ext cx="568020" cy="9764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Arial" panose="020B0604020202020204" pitchFamily="34" charset="0"/>
              <a:cs typeface="Arial" panose="020B0604020202020204" pitchFamily="34" charset="0"/>
            </a:rPr>
            <a:t>Tune the model by the best parameters from </a:t>
          </a:r>
          <a:r>
            <a:rPr lang="en-US" sz="1600" b="0" i="0" kern="1200" dirty="0" err="1">
              <a:latin typeface="Arial" panose="020B0604020202020204" pitchFamily="34" charset="0"/>
              <a:cs typeface="Arial" panose="020B0604020202020204" pitchFamily="34" charset="0"/>
            </a:rPr>
            <a:t>GridSearchCV</a:t>
          </a:r>
          <a:r>
            <a:rPr lang="en-US" sz="1600" b="0" i="0" kern="1200" dirty="0">
              <a:latin typeface="Arial" panose="020B0604020202020204" pitchFamily="34" charset="0"/>
              <a:cs typeface="Arial" panose="020B0604020202020204" pitchFamily="34" charset="0"/>
            </a:rPr>
            <a:t>.</a:t>
          </a:r>
          <a:endParaRPr lang="en-SG" sz="1100" kern="1200" dirty="0"/>
        </a:p>
      </dsp:txBody>
      <dsp:txXfrm rot="-5400000">
        <a:off x="611393" y="29965"/>
        <a:ext cx="9737099" cy="512564"/>
      </dsp:txXfrm>
    </dsp:sp>
    <dsp:sp modelId="{F4AC2165-E6E2-4DFA-BF46-46B06148386C}">
      <dsp:nvSpPr>
        <dsp:cNvPr id="0" name=""/>
        <dsp:cNvSpPr/>
      </dsp:nvSpPr>
      <dsp:spPr>
        <a:xfrm rot="5400000">
          <a:off x="-131012" y="823250"/>
          <a:ext cx="873418" cy="6113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SG" sz="500" kern="1200" dirty="0"/>
        </a:p>
      </dsp:txBody>
      <dsp:txXfrm rot="-5400000">
        <a:off x="1" y="997935"/>
        <a:ext cx="611393" cy="262025"/>
      </dsp:txXfrm>
    </dsp:sp>
    <dsp:sp modelId="{200639A7-3CB4-4A79-8D28-9A24B645F26E}">
      <dsp:nvSpPr>
        <dsp:cNvPr id="0" name=""/>
        <dsp:cNvSpPr/>
      </dsp:nvSpPr>
      <dsp:spPr>
        <a:xfrm rot="5400000">
          <a:off x="5209945" y="-3906315"/>
          <a:ext cx="567722" cy="9764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SG" sz="1600" kern="1200" dirty="0">
              <a:latin typeface="Arial" panose="020B0604020202020204" pitchFamily="34" charset="0"/>
              <a:cs typeface="Arial" panose="020B0604020202020204" pitchFamily="34" charset="0"/>
            </a:rPr>
            <a:t>Evaluate the Tuned model by the R-Squared metrics.</a:t>
          </a:r>
        </a:p>
      </dsp:txBody>
      <dsp:txXfrm rot="-5400000">
        <a:off x="611393" y="719951"/>
        <a:ext cx="9737113" cy="512294"/>
      </dsp:txXfrm>
    </dsp:sp>
    <dsp:sp modelId="{9B6DB5A1-E03B-417C-B25F-EFEA833FA939}">
      <dsp:nvSpPr>
        <dsp:cNvPr id="0" name=""/>
        <dsp:cNvSpPr/>
      </dsp:nvSpPr>
      <dsp:spPr>
        <a:xfrm rot="5400000">
          <a:off x="-131012" y="1513251"/>
          <a:ext cx="873418" cy="6113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SG" sz="500" kern="1200" dirty="0"/>
        </a:p>
        <a:p>
          <a:pPr marL="0" lvl="0" indent="0" algn="ctr" defTabSz="222250">
            <a:lnSpc>
              <a:spcPct val="90000"/>
            </a:lnSpc>
            <a:spcBef>
              <a:spcPct val="0"/>
            </a:spcBef>
            <a:spcAft>
              <a:spcPct val="35000"/>
            </a:spcAft>
            <a:buNone/>
          </a:pPr>
          <a:endParaRPr lang="en-SG" sz="500" kern="1200" dirty="0"/>
        </a:p>
      </dsp:txBody>
      <dsp:txXfrm rot="-5400000">
        <a:off x="1" y="1687936"/>
        <a:ext cx="611393" cy="262025"/>
      </dsp:txXfrm>
    </dsp:sp>
    <dsp:sp modelId="{4994CC62-E384-45AC-BD3D-F595B0D9B873}">
      <dsp:nvSpPr>
        <dsp:cNvPr id="0" name=""/>
        <dsp:cNvSpPr/>
      </dsp:nvSpPr>
      <dsp:spPr>
        <a:xfrm rot="5400000">
          <a:off x="5209945" y="-3216314"/>
          <a:ext cx="567722" cy="97648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Arial" panose="020B0604020202020204" pitchFamily="34" charset="0"/>
              <a:cs typeface="Arial" panose="020B0604020202020204" pitchFamily="34" charset="0"/>
            </a:rPr>
            <a:t>Identify the </a:t>
          </a:r>
          <a:r>
            <a:rPr lang="en-US" sz="1600" b="0" i="0" kern="1200" dirty="0" err="1">
              <a:latin typeface="Arial" panose="020B0604020202020204" pitchFamily="34" charset="0"/>
              <a:cs typeface="Arial" panose="020B0604020202020204" pitchFamily="34" charset="0"/>
            </a:rPr>
            <a:t>feature_importances</a:t>
          </a:r>
          <a:r>
            <a:rPr lang="en-US" sz="1600" b="0" i="0" kern="1200" dirty="0">
              <a:latin typeface="Arial" panose="020B0604020202020204" pitchFamily="34" charset="0"/>
              <a:cs typeface="Arial" panose="020B0604020202020204" pitchFamily="34" charset="0"/>
            </a:rPr>
            <a:t> by the tune model</a:t>
          </a:r>
          <a:r>
            <a:rPr lang="en-US" sz="1100" b="0" i="0" kern="1200" dirty="0"/>
            <a:t>.</a:t>
          </a:r>
          <a:endParaRPr lang="en-SG" sz="1100" b="0" kern="1200" dirty="0"/>
        </a:p>
      </dsp:txBody>
      <dsp:txXfrm rot="-5400000">
        <a:off x="611393" y="1409952"/>
        <a:ext cx="9737113" cy="5122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12/31/2020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933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12/31/2020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2117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12/31/2020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23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12/31/2020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4604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12/31/2020</a:t>
            </a:fld>
            <a:endParaRPr lang="en-US" dirty="0"/>
          </a:p>
        </p:txBody>
      </p:sp>
    </p:spTree>
    <p:extLst>
      <p:ext uri="{BB962C8B-B14F-4D97-AF65-F5344CB8AC3E}">
        <p14:creationId xmlns:p14="http://schemas.microsoft.com/office/powerpoint/2010/main" val="305870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12/31/2020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4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12/31/2020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946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12/31/2020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2835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12/31/2020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3489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12/31/2020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0183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12/31/2020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4679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12/31/2020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78242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4 Benefits of Buying a Used Cars - Autovista">
            <a:extLst>
              <a:ext uri="{FF2B5EF4-FFF2-40B4-BE49-F238E27FC236}">
                <a16:creationId xmlns:a16="http://schemas.microsoft.com/office/drawing/2014/main" id="{519AA03C-A2B7-49AD-ACC6-3AD981C11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149"/>
            <a:ext cx="12191999" cy="4676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25D422-B68D-486B-B911-14B97A333B63}"/>
              </a:ext>
            </a:extLst>
          </p:cNvPr>
          <p:cNvPicPr>
            <a:picLocks noChangeAspect="1"/>
          </p:cNvPicPr>
          <p:nvPr/>
        </p:nvPicPr>
        <p:blipFill>
          <a:blip r:embed="rId3"/>
          <a:stretch>
            <a:fillRect/>
          </a:stretch>
        </p:blipFill>
        <p:spPr>
          <a:xfrm>
            <a:off x="6469267" y="2352675"/>
            <a:ext cx="4932157" cy="3011718"/>
          </a:xfrm>
          <a:prstGeom prst="rect">
            <a:avLst/>
          </a:prstGeom>
        </p:spPr>
      </p:pic>
    </p:spTree>
    <p:extLst>
      <p:ext uri="{BB962C8B-B14F-4D97-AF65-F5344CB8AC3E}">
        <p14:creationId xmlns:p14="http://schemas.microsoft.com/office/powerpoint/2010/main" val="39929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BA76A085-8110-4328-A12C-338707B43CBB}"/>
              </a:ext>
            </a:extLst>
          </p:cNvPr>
          <p:cNvSpPr txBox="1"/>
          <p:nvPr/>
        </p:nvSpPr>
        <p:spPr>
          <a:xfrm>
            <a:off x="895350" y="882818"/>
            <a:ext cx="10839450" cy="1446550"/>
          </a:xfrm>
          <a:prstGeom prst="rect">
            <a:avLst/>
          </a:prstGeom>
          <a:noFill/>
        </p:spPr>
        <p:txBody>
          <a:bodyPr wrap="square" rtlCol="0">
            <a:spAutoFit/>
          </a:bodyPr>
          <a:lstStyle/>
          <a:p>
            <a:r>
              <a:rPr lang="en-US" altLang="zh-CN" sz="8800" b="1" dirty="0">
                <a:latin typeface="Arial" panose="020B0604020202020204" pitchFamily="34" charset="0"/>
                <a:ea typeface="Microsoft YaHei" panose="020B0503020204020204" pitchFamily="34" charset="-122"/>
                <a:cs typeface="Arial" panose="020B0604020202020204" pitchFamily="34" charset="0"/>
              </a:rPr>
              <a:t>Data Preprocessing</a:t>
            </a:r>
            <a:endParaRPr lang="zh-CN" altLang="en-US" sz="88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4" name="Picture 2" descr="Data Processing - Data Processing Icon - (417x409) Png Clipart Download">
            <a:extLst>
              <a:ext uri="{FF2B5EF4-FFF2-40B4-BE49-F238E27FC236}">
                <a16:creationId xmlns:a16="http://schemas.microsoft.com/office/drawing/2014/main" id="{21C65BF3-9C33-4C1D-9C99-07F674522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719" y="2719893"/>
            <a:ext cx="2652712" cy="260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0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4">
            <a:extLst>
              <a:ext uri="{FF2B5EF4-FFF2-40B4-BE49-F238E27FC236}">
                <a16:creationId xmlns:a16="http://schemas.microsoft.com/office/drawing/2014/main" id="{3F11573E-35FA-4EAE-A870-BE57EE5987D7}"/>
              </a:ext>
            </a:extLst>
          </p:cNvPr>
          <p:cNvSpPr>
            <a:spLocks noChangeArrowheads="1"/>
          </p:cNvSpPr>
          <p:nvPr/>
        </p:nvSpPr>
        <p:spPr bwMode="auto">
          <a:xfrm>
            <a:off x="1234393" y="1180520"/>
            <a:ext cx="10465993" cy="54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78900" indent="-342900">
              <a:buAutoNum type="alphaUcParenR"/>
            </a:pPr>
            <a:r>
              <a:rPr lang="en-SG" b="1" i="1" dirty="0">
                <a:solidFill>
                  <a:srgbClr val="000000"/>
                </a:solidFill>
                <a:effectLst/>
                <a:latin typeface="Arial" panose="020B0604020202020204" pitchFamily="34" charset="0"/>
                <a:cs typeface="Arial" panose="020B0604020202020204" pitchFamily="34" charset="0"/>
              </a:rPr>
              <a:t>Encoding the categorical data</a:t>
            </a:r>
          </a:p>
          <a:p>
            <a:pPr marL="36000"/>
            <a:endParaRPr lang="en-SG" sz="1600" b="1" i="0" dirty="0">
              <a:solidFill>
                <a:srgbClr val="000000"/>
              </a:solidFill>
              <a:effectLst/>
              <a:latin typeface="Arial" panose="020B0604020202020204" pitchFamily="34" charset="0"/>
              <a:cs typeface="Arial" panose="020B0604020202020204" pitchFamily="34" charset="0"/>
            </a:endParaRPr>
          </a:p>
          <a:p>
            <a:r>
              <a:rPr lang="en-US" sz="1700" dirty="0">
                <a:solidFill>
                  <a:srgbClr val="000000"/>
                </a:solidFill>
                <a:latin typeface="Arial" panose="020B0604020202020204" pitchFamily="34" charset="0"/>
                <a:cs typeface="Arial" panose="020B0604020202020204" pitchFamily="34" charset="0"/>
              </a:rPr>
              <a:t>       </a:t>
            </a:r>
            <a:r>
              <a:rPr lang="en-US" sz="1700" dirty="0" err="1">
                <a:solidFill>
                  <a:srgbClr val="000000"/>
                </a:solidFill>
                <a:latin typeface="Arial" panose="020B0604020202020204" pitchFamily="34" charset="0"/>
                <a:cs typeface="Arial" panose="020B0604020202020204" pitchFamily="34" charset="0"/>
              </a:rPr>
              <a:t>i</a:t>
            </a:r>
            <a:r>
              <a:rPr lang="en-US" sz="1700" dirty="0">
                <a:solidFill>
                  <a:srgbClr val="000000"/>
                </a:solidFill>
                <a:latin typeface="Arial" panose="020B0604020202020204" pitchFamily="34" charset="0"/>
                <a:cs typeface="Arial" panose="020B0604020202020204" pitchFamily="34" charset="0"/>
              </a:rPr>
              <a:t>)   By One Hot Encoder due to variable do not likely to have any ranking with them</a:t>
            </a:r>
          </a:p>
          <a:p>
            <a:endParaRPr lang="en-US" sz="1700" dirty="0">
              <a:solidFill>
                <a:srgbClr val="000000"/>
              </a:solidFill>
              <a:latin typeface="Arial" panose="020B0604020202020204" pitchFamily="34" charset="0"/>
              <a:cs typeface="Arial" panose="020B0604020202020204" pitchFamily="34" charset="0"/>
            </a:endParaRPr>
          </a:p>
          <a:p>
            <a:endParaRPr lang="en-US" sz="1700" dirty="0">
              <a:solidFill>
                <a:srgbClr val="000000"/>
              </a:solidFill>
              <a:latin typeface="Arial" panose="020B0604020202020204" pitchFamily="34" charset="0"/>
              <a:cs typeface="Arial" panose="020B0604020202020204" pitchFamily="34" charset="0"/>
            </a:endParaRPr>
          </a:p>
          <a:p>
            <a:r>
              <a:rPr lang="en-US" sz="1800" dirty="0">
                <a:solidFill>
                  <a:srgbClr val="000000"/>
                </a:solidFill>
                <a:latin typeface="Arial" panose="020B0604020202020204" pitchFamily="34" charset="0"/>
                <a:cs typeface="Arial" panose="020B0604020202020204" pitchFamily="34" charset="0"/>
              </a:rPr>
              <a:t>      </a:t>
            </a:r>
          </a:p>
          <a:p>
            <a:r>
              <a:rPr lang="en-US" sz="1800" dirty="0">
                <a:solidFill>
                  <a:srgbClr val="000000"/>
                </a:solidFill>
                <a:latin typeface="Arial" panose="020B0604020202020204" pitchFamily="34" charset="0"/>
                <a:cs typeface="Arial" panose="020B0604020202020204" pitchFamily="34" charset="0"/>
              </a:rPr>
              <a:t>       </a:t>
            </a:r>
          </a:p>
          <a:p>
            <a:r>
              <a:rPr lang="en-US" sz="1800" dirty="0">
                <a:solidFill>
                  <a:srgbClr val="000000"/>
                </a:solidFill>
                <a:latin typeface="Arial" panose="020B0604020202020204" pitchFamily="34" charset="0"/>
                <a:cs typeface="Arial" panose="020B0604020202020204" pitchFamily="34" charset="0"/>
              </a:rPr>
              <a:t>       ii)  By Ordinal Encoder due to variable likely to have ranking with them</a:t>
            </a:r>
          </a:p>
          <a:p>
            <a:endParaRPr lang="en-US" dirty="0">
              <a:solidFill>
                <a:srgbClr val="000000"/>
              </a:solidFill>
              <a:latin typeface="Arial" panose="020B0604020202020204" pitchFamily="34" charset="0"/>
              <a:cs typeface="Arial" panose="020B0604020202020204" pitchFamily="34" charset="0"/>
            </a:endParaRPr>
          </a:p>
          <a:p>
            <a:endParaRPr lang="en-US" sz="1800"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iii) By Frequency Encoder due to variable likely to have some level of popularity with them</a:t>
            </a:r>
          </a:p>
          <a:p>
            <a:endParaRPr lang="en-US" sz="1800" dirty="0">
              <a:solidFill>
                <a:srgbClr val="000000"/>
              </a:solidFill>
              <a:latin typeface="Arial" panose="020B0604020202020204" pitchFamily="34" charset="0"/>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endParaRPr lang="en-US" sz="1800" dirty="0">
              <a:solidFill>
                <a:srgbClr val="000000"/>
              </a:solidFill>
              <a:latin typeface="Arial" panose="020B0604020202020204" pitchFamily="34" charset="0"/>
              <a:cs typeface="Arial" panose="020B0604020202020204" pitchFamily="34" charset="0"/>
            </a:endParaRPr>
          </a:p>
          <a:p>
            <a:pPr marL="342900" indent="-342900">
              <a:buAutoNum type="alphaUcParenR" startAt="2"/>
            </a:pPr>
            <a:r>
              <a:rPr lang="en-US" sz="1800" b="1" i="1" dirty="0">
                <a:solidFill>
                  <a:srgbClr val="000000"/>
                </a:solidFill>
                <a:latin typeface="Arial" panose="020B0604020202020204" pitchFamily="34" charset="0"/>
                <a:cs typeface="Arial" panose="020B0604020202020204" pitchFamily="34" charset="0"/>
              </a:rPr>
              <a:t> Log transformation to transform skewed data to approximately conform to normality</a:t>
            </a:r>
          </a:p>
          <a:p>
            <a:endParaRPr lang="en-US" b="1" i="1"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r>
              <a:rPr lang="en-US" b="1" i="1" dirty="0">
                <a:solidFill>
                  <a:srgbClr val="000000"/>
                </a:solidFill>
                <a:latin typeface="Arial" panose="020B0604020202020204" pitchFamily="34" charset="0"/>
                <a:cs typeface="Arial" panose="020B0604020202020204" pitchFamily="34" charset="0"/>
              </a:rPr>
              <a:t> </a:t>
            </a:r>
          </a:p>
        </p:txBody>
      </p:sp>
      <p:sp>
        <p:nvSpPr>
          <p:cNvPr id="3" name="文本框 18">
            <a:extLst>
              <a:ext uri="{FF2B5EF4-FFF2-40B4-BE49-F238E27FC236}">
                <a16:creationId xmlns:a16="http://schemas.microsoft.com/office/drawing/2014/main" id="{52FB82D1-E599-4DCB-9F86-4CF310A0B54C}"/>
              </a:ext>
            </a:extLst>
          </p:cNvPr>
          <p:cNvSpPr txBox="1"/>
          <p:nvPr/>
        </p:nvSpPr>
        <p:spPr>
          <a:xfrm>
            <a:off x="1136073" y="369398"/>
            <a:ext cx="9738404"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Pre-processing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4" name="Rectangle 24">
            <a:extLst>
              <a:ext uri="{FF2B5EF4-FFF2-40B4-BE49-F238E27FC236}">
                <a16:creationId xmlns:a16="http://schemas.microsoft.com/office/drawing/2014/main" id="{DBC205E9-4D28-4B86-AC88-B1CCF19E0899}"/>
              </a:ext>
            </a:extLst>
          </p:cNvPr>
          <p:cNvSpPr>
            <a:spLocks noChangeArrowheads="1"/>
          </p:cNvSpPr>
          <p:nvPr/>
        </p:nvSpPr>
        <p:spPr bwMode="auto">
          <a:xfrm>
            <a:off x="1978501" y="2049503"/>
            <a:ext cx="48294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Fuel_Consumption</a:t>
            </a:r>
            <a:endParaRPr lang="en-US" sz="16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Transmission</a:t>
            </a:r>
          </a:p>
          <a:p>
            <a:pPr marL="285750" indent="-285750" algn="l">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Location</a:t>
            </a:r>
          </a:p>
        </p:txBody>
      </p:sp>
      <p:sp>
        <p:nvSpPr>
          <p:cNvPr id="5" name="Rectangle 24">
            <a:extLst>
              <a:ext uri="{FF2B5EF4-FFF2-40B4-BE49-F238E27FC236}">
                <a16:creationId xmlns:a16="http://schemas.microsoft.com/office/drawing/2014/main" id="{B27C208B-743C-4B21-A350-91015CF23721}"/>
              </a:ext>
            </a:extLst>
          </p:cNvPr>
          <p:cNvSpPr>
            <a:spLocks noChangeArrowheads="1"/>
          </p:cNvSpPr>
          <p:nvPr/>
        </p:nvSpPr>
        <p:spPr bwMode="auto">
          <a:xfrm>
            <a:off x="1978501" y="3429000"/>
            <a:ext cx="4829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No_Of_Owner</a:t>
            </a:r>
            <a:endParaRPr lang="en-US" sz="1600" dirty="0">
              <a:solidFill>
                <a:srgbClr val="000000"/>
              </a:solidFill>
              <a:latin typeface="Arial" panose="020B0604020202020204" pitchFamily="34" charset="0"/>
              <a:cs typeface="Arial" panose="020B0604020202020204" pitchFamily="34" charset="0"/>
            </a:endParaRPr>
          </a:p>
        </p:txBody>
      </p:sp>
      <p:sp>
        <p:nvSpPr>
          <p:cNvPr id="6" name="Rectangle 24">
            <a:extLst>
              <a:ext uri="{FF2B5EF4-FFF2-40B4-BE49-F238E27FC236}">
                <a16:creationId xmlns:a16="http://schemas.microsoft.com/office/drawing/2014/main" id="{009C36ED-A4BB-4231-AFC6-803804ADE4CA}"/>
              </a:ext>
            </a:extLst>
          </p:cNvPr>
          <p:cNvSpPr>
            <a:spLocks noChangeArrowheads="1"/>
          </p:cNvSpPr>
          <p:nvPr/>
        </p:nvSpPr>
        <p:spPr bwMode="auto">
          <a:xfrm>
            <a:off x="1978500" y="4181341"/>
            <a:ext cx="48294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Brand</a:t>
            </a:r>
          </a:p>
          <a:p>
            <a:pPr marL="285750" indent="-285750" algn="l">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Model</a:t>
            </a:r>
          </a:p>
        </p:txBody>
      </p:sp>
      <p:sp>
        <p:nvSpPr>
          <p:cNvPr id="7" name="Rectangle 24">
            <a:extLst>
              <a:ext uri="{FF2B5EF4-FFF2-40B4-BE49-F238E27FC236}">
                <a16:creationId xmlns:a16="http://schemas.microsoft.com/office/drawing/2014/main" id="{9CA5FD92-4DE2-49D7-9BB5-86B31D4DE654}"/>
              </a:ext>
            </a:extLst>
          </p:cNvPr>
          <p:cNvSpPr>
            <a:spLocks noChangeArrowheads="1"/>
          </p:cNvSpPr>
          <p:nvPr/>
        </p:nvSpPr>
        <p:spPr bwMode="auto">
          <a:xfrm>
            <a:off x="1978500" y="5419656"/>
            <a:ext cx="482948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Mileage</a:t>
            </a:r>
          </a:p>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Engine_Capacity</a:t>
            </a:r>
            <a:endParaRPr lang="en-US" sz="16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Max_Power_Output</a:t>
            </a:r>
            <a:endParaRPr lang="en-US" sz="16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Price</a:t>
            </a:r>
          </a:p>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Car_Age</a:t>
            </a:r>
            <a:endParaRPr lang="en-US" sz="1600" dirty="0">
              <a:solidFill>
                <a:srgbClr val="000000"/>
              </a:solidFill>
              <a:latin typeface="Arial" panose="020B0604020202020204" pitchFamily="34" charset="0"/>
              <a:cs typeface="Arial" panose="020B0604020202020204" pitchFamily="34" charset="0"/>
            </a:endParaRPr>
          </a:p>
        </p:txBody>
      </p:sp>
      <p:sp>
        <p:nvSpPr>
          <p:cNvPr id="8" name="Rectangle 24">
            <a:extLst>
              <a:ext uri="{FF2B5EF4-FFF2-40B4-BE49-F238E27FC236}">
                <a16:creationId xmlns:a16="http://schemas.microsoft.com/office/drawing/2014/main" id="{9755FEB6-099E-4F06-AEF3-A2D51388CD9C}"/>
              </a:ext>
            </a:extLst>
          </p:cNvPr>
          <p:cNvSpPr>
            <a:spLocks noChangeArrowheads="1"/>
          </p:cNvSpPr>
          <p:nvPr/>
        </p:nvSpPr>
        <p:spPr bwMode="auto">
          <a:xfrm>
            <a:off x="1978500" y="3429000"/>
            <a:ext cx="4829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No_Of_Owner</a:t>
            </a:r>
            <a:endParaRPr lang="en-US" sz="16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27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4">
            <a:extLst>
              <a:ext uri="{FF2B5EF4-FFF2-40B4-BE49-F238E27FC236}">
                <a16:creationId xmlns:a16="http://schemas.microsoft.com/office/drawing/2014/main" id="{3F11573E-35FA-4EAE-A870-BE57EE5987D7}"/>
              </a:ext>
            </a:extLst>
          </p:cNvPr>
          <p:cNvSpPr>
            <a:spLocks noChangeArrowheads="1"/>
          </p:cNvSpPr>
          <p:nvPr/>
        </p:nvSpPr>
        <p:spPr bwMode="auto">
          <a:xfrm>
            <a:off x="1216105" y="1482272"/>
            <a:ext cx="1046599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78900" indent="-342900">
              <a:buAutoNum type="alphaUcParenR" startAt="3"/>
            </a:pPr>
            <a:r>
              <a:rPr lang="en-US" b="1" i="0" dirty="0">
                <a:solidFill>
                  <a:srgbClr val="000000"/>
                </a:solidFill>
                <a:effectLst/>
                <a:latin typeface="Helvetica Neue"/>
              </a:rPr>
              <a:t>Split the data into train and test set</a:t>
            </a:r>
          </a:p>
          <a:p>
            <a:pPr marL="378900" indent="-342900">
              <a:buAutoNum type="alphaUcParenR" startAt="3"/>
            </a:pPr>
            <a:endParaRPr lang="en-US" b="1" i="0" dirty="0">
              <a:solidFill>
                <a:srgbClr val="000000"/>
              </a:solidFill>
              <a:effectLst/>
              <a:latin typeface="Helvetica Neue"/>
            </a:endParaRPr>
          </a:p>
          <a:p>
            <a:pPr marL="378900" indent="-342900">
              <a:buAutoNum type="alphaUcParenR" startAt="3"/>
            </a:pPr>
            <a:endParaRPr lang="en-US" b="1" i="0" dirty="0">
              <a:solidFill>
                <a:srgbClr val="000000"/>
              </a:solidFill>
              <a:effectLst/>
              <a:latin typeface="Helvetica Neue"/>
            </a:endParaRPr>
          </a:p>
          <a:p>
            <a:pPr marL="378900" indent="-342900">
              <a:buAutoNum type="alphaUcParenR" startAt="3"/>
            </a:pPr>
            <a:endParaRPr lang="en-US" b="1" dirty="0">
              <a:solidFill>
                <a:srgbClr val="000000"/>
              </a:solidFill>
              <a:latin typeface="Helvetica Neue"/>
              <a:cs typeface="Arial" panose="020B0604020202020204" pitchFamily="34" charset="0"/>
            </a:endParaRPr>
          </a:p>
          <a:p>
            <a:pPr marL="378900" indent="-342900">
              <a:buAutoNum type="alphaUcParenR" startAt="3"/>
            </a:pPr>
            <a:r>
              <a:rPr lang="en-US" b="1" i="1" dirty="0">
                <a:solidFill>
                  <a:srgbClr val="000000"/>
                </a:solidFill>
                <a:effectLst/>
                <a:latin typeface="Arial" panose="020B0604020202020204" pitchFamily="34" charset="0"/>
                <a:cs typeface="Arial" panose="020B0604020202020204" pitchFamily="34" charset="0"/>
              </a:rPr>
              <a:t>Standardize features by removing the mean and scaling to unit variance</a:t>
            </a:r>
            <a:endParaRPr lang="en-SG" b="1" i="1" dirty="0">
              <a:solidFill>
                <a:srgbClr val="000000"/>
              </a:solidFill>
              <a:effectLst/>
              <a:latin typeface="Arial" panose="020B0604020202020204" pitchFamily="34" charset="0"/>
              <a:cs typeface="Arial" panose="020B0604020202020204" pitchFamily="34" charset="0"/>
            </a:endParaRPr>
          </a:p>
          <a:p>
            <a:endParaRPr lang="en-US" sz="1800" dirty="0">
              <a:solidFill>
                <a:srgbClr val="000000"/>
              </a:solidFill>
              <a:latin typeface="Arial" panose="020B0604020202020204" pitchFamily="34" charset="0"/>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endParaRPr lang="en-US" sz="1800"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endParaRPr lang="en-US" b="1" i="1" dirty="0">
              <a:solidFill>
                <a:srgbClr val="000000"/>
              </a:solidFill>
              <a:latin typeface="Arial" panose="020B0604020202020204" pitchFamily="34" charset="0"/>
              <a:cs typeface="Arial" panose="020B0604020202020204" pitchFamily="34" charset="0"/>
            </a:endParaRPr>
          </a:p>
          <a:p>
            <a:r>
              <a:rPr lang="en-US" b="1" i="1" dirty="0">
                <a:solidFill>
                  <a:srgbClr val="000000"/>
                </a:solidFill>
                <a:latin typeface="Arial" panose="020B0604020202020204" pitchFamily="34" charset="0"/>
                <a:cs typeface="Arial" panose="020B0604020202020204" pitchFamily="34" charset="0"/>
              </a:rPr>
              <a:t> </a:t>
            </a:r>
          </a:p>
        </p:txBody>
      </p:sp>
      <p:sp>
        <p:nvSpPr>
          <p:cNvPr id="3" name="文本框 18">
            <a:extLst>
              <a:ext uri="{FF2B5EF4-FFF2-40B4-BE49-F238E27FC236}">
                <a16:creationId xmlns:a16="http://schemas.microsoft.com/office/drawing/2014/main" id="{52FB82D1-E599-4DCB-9F86-4CF310A0B54C}"/>
              </a:ext>
            </a:extLst>
          </p:cNvPr>
          <p:cNvSpPr txBox="1"/>
          <p:nvPr/>
        </p:nvSpPr>
        <p:spPr>
          <a:xfrm>
            <a:off x="1136073" y="507360"/>
            <a:ext cx="9738404"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Pre-processing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8" name="Rectangle 24">
            <a:extLst>
              <a:ext uri="{FF2B5EF4-FFF2-40B4-BE49-F238E27FC236}">
                <a16:creationId xmlns:a16="http://schemas.microsoft.com/office/drawing/2014/main" id="{25AD3188-D029-4E1D-822A-3C28215505E5}"/>
              </a:ext>
            </a:extLst>
          </p:cNvPr>
          <p:cNvSpPr>
            <a:spLocks noChangeArrowheads="1"/>
          </p:cNvSpPr>
          <p:nvPr/>
        </p:nvSpPr>
        <p:spPr bwMode="auto">
          <a:xfrm>
            <a:off x="1749900" y="2035435"/>
            <a:ext cx="48294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700" dirty="0">
                <a:solidFill>
                  <a:srgbClr val="000000"/>
                </a:solidFill>
                <a:latin typeface="Arial" panose="020B0604020202020204" pitchFamily="34" charset="0"/>
                <a:cs typeface="Arial" panose="020B0604020202020204" pitchFamily="34" charset="0"/>
              </a:rPr>
              <a:t>70% Train   /  30% test</a:t>
            </a:r>
          </a:p>
        </p:txBody>
      </p:sp>
      <p:sp>
        <p:nvSpPr>
          <p:cNvPr id="9" name="Rectangle 24">
            <a:extLst>
              <a:ext uri="{FF2B5EF4-FFF2-40B4-BE49-F238E27FC236}">
                <a16:creationId xmlns:a16="http://schemas.microsoft.com/office/drawing/2014/main" id="{1C4222F8-9E52-4AD7-8C1D-CBB3B6AD8CE1}"/>
              </a:ext>
            </a:extLst>
          </p:cNvPr>
          <p:cNvSpPr>
            <a:spLocks noChangeArrowheads="1"/>
          </p:cNvSpPr>
          <p:nvPr/>
        </p:nvSpPr>
        <p:spPr bwMode="auto">
          <a:xfrm>
            <a:off x="1749900" y="3151960"/>
            <a:ext cx="48294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700" dirty="0" err="1">
                <a:solidFill>
                  <a:srgbClr val="000000"/>
                </a:solidFill>
                <a:latin typeface="Arial" panose="020B0604020202020204" pitchFamily="34" charset="0"/>
                <a:cs typeface="Arial" panose="020B0604020202020204" pitchFamily="34" charset="0"/>
              </a:rPr>
              <a:t>StandardScaler</a:t>
            </a:r>
            <a:endParaRPr lang="en-US" sz="17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438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B8CB82DA-4EB4-4B48-B648-4FBCD544FA03}"/>
              </a:ext>
            </a:extLst>
          </p:cNvPr>
          <p:cNvSpPr txBox="1"/>
          <p:nvPr/>
        </p:nvSpPr>
        <p:spPr>
          <a:xfrm>
            <a:off x="990600" y="1096208"/>
            <a:ext cx="11125200" cy="1446550"/>
          </a:xfrm>
          <a:prstGeom prst="rect">
            <a:avLst/>
          </a:prstGeom>
          <a:noFill/>
        </p:spPr>
        <p:txBody>
          <a:bodyPr wrap="square" rtlCol="0">
            <a:spAutoFit/>
          </a:bodyPr>
          <a:lstStyle/>
          <a:p>
            <a:r>
              <a:rPr lang="en-US" altLang="zh-CN" sz="8800" b="1" dirty="0">
                <a:latin typeface="Arial" panose="020B0604020202020204" pitchFamily="34" charset="0"/>
                <a:ea typeface="Microsoft YaHei" panose="020B0503020204020204" pitchFamily="34" charset="-122"/>
                <a:cs typeface="Arial" panose="020B0604020202020204" pitchFamily="34" charset="0"/>
              </a:rPr>
              <a:t>Visualization / EDA</a:t>
            </a:r>
            <a:endParaRPr lang="zh-CN" altLang="en-US" sz="88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2050" name="Picture 2" descr="Business Background png download - 600*600 - Free Transparent Data  Visualization png Download. - CleanPNG / KissPNG">
            <a:extLst>
              <a:ext uri="{FF2B5EF4-FFF2-40B4-BE49-F238E27FC236}">
                <a16:creationId xmlns:a16="http://schemas.microsoft.com/office/drawing/2014/main" id="{F4645B59-8590-45B1-ACC9-C89D8F562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423" y="2780986"/>
            <a:ext cx="4611154" cy="306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92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F05F6-FE9B-4AEA-8F17-E20D944B4288}"/>
              </a:ext>
            </a:extLst>
          </p:cNvPr>
          <p:cNvPicPr>
            <a:picLocks noChangeAspect="1"/>
          </p:cNvPicPr>
          <p:nvPr/>
        </p:nvPicPr>
        <p:blipFill>
          <a:blip r:embed="rId2"/>
          <a:stretch>
            <a:fillRect/>
          </a:stretch>
        </p:blipFill>
        <p:spPr>
          <a:xfrm>
            <a:off x="271463" y="697707"/>
            <a:ext cx="6389040" cy="5169694"/>
          </a:xfrm>
          <a:prstGeom prst="rect">
            <a:avLst/>
          </a:prstGeom>
        </p:spPr>
      </p:pic>
      <p:sp>
        <p:nvSpPr>
          <p:cNvPr id="5" name="TextBox 4">
            <a:extLst>
              <a:ext uri="{FF2B5EF4-FFF2-40B4-BE49-F238E27FC236}">
                <a16:creationId xmlns:a16="http://schemas.microsoft.com/office/drawing/2014/main" id="{FA062290-99FD-464D-A258-EB0B162AAA06}"/>
              </a:ext>
            </a:extLst>
          </p:cNvPr>
          <p:cNvSpPr txBox="1"/>
          <p:nvPr/>
        </p:nvSpPr>
        <p:spPr>
          <a:xfrm>
            <a:off x="6972300" y="453241"/>
            <a:ext cx="4686300" cy="5663089"/>
          </a:xfrm>
          <a:prstGeom prst="rect">
            <a:avLst/>
          </a:prstGeom>
          <a:noFill/>
        </p:spPr>
        <p:txBody>
          <a:bodyPr wrap="square">
            <a:spAutoFit/>
          </a:bodyPr>
          <a:lstStyle/>
          <a:p>
            <a:pPr algn="just"/>
            <a:r>
              <a:rPr lang="en-US" b="0" i="0" dirty="0">
                <a:solidFill>
                  <a:srgbClr val="000000"/>
                </a:solidFill>
                <a:effectLst/>
                <a:latin typeface="Helvetica Neue"/>
              </a:rPr>
              <a:t>👉 </a:t>
            </a:r>
            <a:r>
              <a:rPr lang="en-US" sz="1600" b="0" i="0" dirty="0">
                <a:solidFill>
                  <a:srgbClr val="000000"/>
                </a:solidFill>
                <a:effectLst/>
                <a:latin typeface="Arial" panose="020B0604020202020204" pitchFamily="34" charset="0"/>
                <a:cs typeface="Arial" panose="020B0604020202020204" pitchFamily="34" charset="0"/>
              </a:rPr>
              <a:t>Heat map of feature correlation only compared the numerical features.</a:t>
            </a:r>
          </a:p>
          <a:p>
            <a:pPr algn="just"/>
            <a:endParaRPr lang="en-US" sz="1600" b="0" i="0" dirty="0">
              <a:solidFill>
                <a:srgbClr val="000000"/>
              </a:solidFill>
              <a:effectLst/>
              <a:latin typeface="Arial" panose="020B0604020202020204" pitchFamily="34" charset="0"/>
              <a:cs typeface="Arial" panose="020B0604020202020204" pitchFamily="34" charset="0"/>
            </a:endParaRPr>
          </a:p>
          <a:p>
            <a:pPr algn="just"/>
            <a:r>
              <a:rPr lang="en-US" b="1" i="0" dirty="0">
                <a:solidFill>
                  <a:srgbClr val="000000"/>
                </a:solidFill>
                <a:effectLst/>
                <a:latin typeface="Arial" panose="020B0604020202020204" pitchFamily="34" charset="0"/>
                <a:cs typeface="Arial" panose="020B0604020202020204" pitchFamily="34" charset="0"/>
              </a:rPr>
              <a:t>Positive correlation: </a:t>
            </a:r>
          </a:p>
          <a:p>
            <a:pPr algn="just"/>
            <a:r>
              <a:rPr lang="en-US" sz="1600" b="0" i="0" dirty="0">
                <a:solidFill>
                  <a:srgbClr val="000000"/>
                </a:solidFill>
                <a:effectLst/>
                <a:latin typeface="Arial" panose="020B0604020202020204" pitchFamily="34" charset="0"/>
                <a:cs typeface="Arial" panose="020B0604020202020204" pitchFamily="34" charset="0"/>
              </a:rPr>
              <a:t>If an increase in feature A leads to an increase in feature b, then they are positively related. A value of 1 indicates a complete positive correlation.</a:t>
            </a:r>
          </a:p>
          <a:p>
            <a:pPr algn="just"/>
            <a:endParaRPr lang="en-US" sz="1600" b="0" i="0" dirty="0">
              <a:solidFill>
                <a:srgbClr val="000000"/>
              </a:solidFill>
              <a:effectLst/>
              <a:latin typeface="Arial" panose="020B0604020202020204" pitchFamily="34" charset="0"/>
              <a:cs typeface="Arial" panose="020B0604020202020204" pitchFamily="34" charset="0"/>
            </a:endParaRPr>
          </a:p>
          <a:p>
            <a:pPr algn="just"/>
            <a:r>
              <a:rPr lang="en-US" b="1" i="0" dirty="0">
                <a:solidFill>
                  <a:srgbClr val="000000"/>
                </a:solidFill>
                <a:effectLst/>
                <a:latin typeface="Arial" panose="020B0604020202020204" pitchFamily="34" charset="0"/>
                <a:cs typeface="Arial" panose="020B0604020202020204" pitchFamily="34" charset="0"/>
              </a:rPr>
              <a:t>Negative correlation: </a:t>
            </a:r>
          </a:p>
          <a:p>
            <a:pPr algn="just"/>
            <a:r>
              <a:rPr lang="en-US" sz="1600" b="0" i="0" dirty="0">
                <a:solidFill>
                  <a:srgbClr val="000000"/>
                </a:solidFill>
                <a:effectLst/>
                <a:latin typeface="Arial" panose="020B0604020202020204" pitchFamily="34" charset="0"/>
                <a:cs typeface="Arial" panose="020B0604020202020204" pitchFamily="34" charset="0"/>
              </a:rPr>
              <a:t>If the increase of feature A leads to the decrease of feature b, then there is a negative correlation. A value of -1 indicates a complete negative correlation.</a:t>
            </a:r>
          </a:p>
          <a:p>
            <a:pPr algn="just"/>
            <a:endParaRPr lang="en-US" sz="1600" dirty="0">
              <a:solidFill>
                <a:srgbClr val="000000"/>
              </a:solidFill>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Highlights</a:t>
            </a:r>
            <a:r>
              <a:rPr lang="en-US" b="1" i="0" dirty="0">
                <a:solidFill>
                  <a:srgbClr val="FF0000"/>
                </a:solidFill>
                <a:effectLst/>
                <a:latin typeface="Arial" panose="020B0604020202020204" pitchFamily="34" charset="0"/>
                <a:cs typeface="Arial" panose="020B0604020202020204" pitchFamily="34" charset="0"/>
              </a:rPr>
              <a:t> :</a:t>
            </a:r>
          </a:p>
          <a:p>
            <a:pPr algn="just"/>
            <a:endParaRPr lang="en-US" b="1" i="0" dirty="0">
              <a:solidFill>
                <a:srgbClr val="FF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If </a:t>
            </a:r>
            <a:r>
              <a:rPr lang="en-US" sz="1600" b="0" i="0" dirty="0" err="1">
                <a:solidFill>
                  <a:srgbClr val="000000"/>
                </a:solidFill>
                <a:effectLst/>
                <a:latin typeface="Arial" panose="020B0604020202020204" pitchFamily="34" charset="0"/>
                <a:cs typeface="Arial" panose="020B0604020202020204" pitchFamily="34" charset="0"/>
              </a:rPr>
              <a:t>Engine_Capacity</a:t>
            </a:r>
            <a:r>
              <a:rPr lang="en-US" sz="1600" b="0" i="0" dirty="0">
                <a:solidFill>
                  <a:srgbClr val="000000"/>
                </a:solidFill>
                <a:effectLst/>
                <a:latin typeface="Arial" panose="020B0604020202020204" pitchFamily="34" charset="0"/>
                <a:cs typeface="Arial" panose="020B0604020202020204" pitchFamily="34" charset="0"/>
              </a:rPr>
              <a:t> or </a:t>
            </a:r>
            <a:r>
              <a:rPr lang="en-US" sz="1600" b="0" i="0" dirty="0" err="1">
                <a:solidFill>
                  <a:srgbClr val="000000"/>
                </a:solidFill>
                <a:effectLst/>
                <a:latin typeface="Arial" panose="020B0604020202020204" pitchFamily="34" charset="0"/>
                <a:cs typeface="Arial" panose="020B0604020202020204" pitchFamily="34" charset="0"/>
              </a:rPr>
              <a:t>Max_Power_Output</a:t>
            </a:r>
            <a:r>
              <a:rPr lang="en-US" sz="1600" b="0" i="0" dirty="0">
                <a:solidFill>
                  <a:srgbClr val="000000"/>
                </a:solidFill>
                <a:effectLst/>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increase, used car price will also be increased.</a:t>
            </a:r>
          </a:p>
          <a:p>
            <a:pPr algn="just"/>
            <a:r>
              <a:rPr lang="en-US" sz="1600" dirty="0">
                <a:solidFill>
                  <a:srgbClr val="000000"/>
                </a:solidFill>
                <a:latin typeface="Arial" panose="020B0604020202020204" pitchFamily="34" charset="0"/>
                <a:cs typeface="Arial" panose="020B0604020202020204" pitchFamily="34" charset="0"/>
              </a:rPr>
              <a:t>  </a:t>
            </a: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On the contrary, if </a:t>
            </a:r>
            <a:r>
              <a:rPr lang="en-US" sz="1600" b="0" i="0" dirty="0" err="1">
                <a:solidFill>
                  <a:srgbClr val="000000"/>
                </a:solidFill>
                <a:effectLst/>
                <a:latin typeface="Arial" panose="020B0604020202020204" pitchFamily="34" charset="0"/>
                <a:cs typeface="Arial" panose="020B0604020202020204" pitchFamily="34" charset="0"/>
              </a:rPr>
              <a:t>Fuel_Consumption</a:t>
            </a:r>
            <a:r>
              <a:rPr lang="en-US" sz="1600" b="0" i="0" dirty="0">
                <a:solidFill>
                  <a:srgbClr val="000000"/>
                </a:solidFill>
                <a:effectLst/>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or</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Car_Age</a:t>
            </a:r>
            <a:r>
              <a:rPr lang="en-US" sz="1600" b="0" i="0" dirty="0">
                <a:solidFill>
                  <a:srgbClr val="000000"/>
                </a:solidFill>
                <a:effectLst/>
                <a:latin typeface="Arial" panose="020B0604020202020204" pitchFamily="34" charset="0"/>
                <a:cs typeface="Arial" panose="020B0604020202020204" pitchFamily="34" charset="0"/>
              </a:rPr>
              <a:t> increased, used car price will go down instead.</a:t>
            </a:r>
          </a:p>
        </p:txBody>
      </p:sp>
    </p:spTree>
    <p:extLst>
      <p:ext uri="{BB962C8B-B14F-4D97-AF65-F5344CB8AC3E}">
        <p14:creationId xmlns:p14="http://schemas.microsoft.com/office/powerpoint/2010/main" val="379592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97CEDA-AE0B-4142-A698-3E6EBA228E33}"/>
              </a:ext>
            </a:extLst>
          </p:cNvPr>
          <p:cNvSpPr txBox="1"/>
          <p:nvPr/>
        </p:nvSpPr>
        <p:spPr>
          <a:xfrm>
            <a:off x="212775" y="4008504"/>
            <a:ext cx="6007047" cy="2523768"/>
          </a:xfrm>
          <a:prstGeom prst="rect">
            <a:avLst/>
          </a:prstGeom>
          <a:noFill/>
        </p:spPr>
        <p:txBody>
          <a:bodyPr wrap="square">
            <a:spAutoFit/>
          </a:bodyPr>
          <a:lstStyle/>
          <a:p>
            <a:pPr algn="just"/>
            <a:r>
              <a:rPr lang="en-US" b="1" dirty="0">
                <a:solidFill>
                  <a:srgbClr val="000000"/>
                </a:solidFill>
                <a:latin typeface="Arial" panose="020B0604020202020204" pitchFamily="34" charset="0"/>
                <a:cs typeface="Arial" panose="020B0604020202020204" pitchFamily="34" charset="0"/>
              </a:rPr>
              <a:t>Max Power Output</a:t>
            </a:r>
          </a:p>
          <a:p>
            <a:pPr marL="285750" indent="-285750" algn="just">
              <a:buFont typeface="Arial" panose="020B0604020202020204" pitchFamily="34" charset="0"/>
              <a:buChar char="•"/>
            </a:pPr>
            <a:endParaRPr lang="en-US" b="1"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Used car price tie very closely with the </a:t>
            </a:r>
            <a:r>
              <a:rPr lang="en-US" sz="1600" dirty="0" err="1">
                <a:solidFill>
                  <a:srgbClr val="000000"/>
                </a:solidFill>
                <a:latin typeface="Arial" panose="020B0604020202020204" pitchFamily="34" charset="0"/>
                <a:cs typeface="Arial" panose="020B0604020202020204" pitchFamily="34" charset="0"/>
              </a:rPr>
              <a:t>Max_Power_Output</a:t>
            </a:r>
            <a:r>
              <a:rPr lang="en-US" sz="1600" dirty="0">
                <a:solidFill>
                  <a:srgbClr val="000000"/>
                </a:solidFill>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In general, high-horsepower cars belong to </a:t>
            </a:r>
            <a:r>
              <a:rPr lang="en-SG" sz="1600" dirty="0">
                <a:solidFill>
                  <a:srgbClr val="000000"/>
                </a:solidFill>
                <a:latin typeface="Arial" panose="020B0604020202020204" pitchFamily="34" charset="0"/>
                <a:cs typeface="Arial" panose="020B0604020202020204" pitchFamily="34" charset="0"/>
              </a:rPr>
              <a:t>luxury car categories, therefore price expected to be higher. To generate higher profit thru higher selling price, </a:t>
            </a:r>
            <a:r>
              <a:rPr lang="en-SG" sz="1600" dirty="0">
                <a:solidFill>
                  <a:srgbClr val="FF0000"/>
                </a:solidFill>
                <a:latin typeface="Arial" panose="020B0604020202020204" pitchFamily="34" charset="0"/>
                <a:cs typeface="Arial" panose="020B0604020202020204" pitchFamily="34" charset="0"/>
              </a:rPr>
              <a:t>2, 4 and 7</a:t>
            </a:r>
            <a:r>
              <a:rPr lang="en-SG" sz="1600" dirty="0">
                <a:solidFill>
                  <a:srgbClr val="000000"/>
                </a:solidFill>
                <a:latin typeface="Arial" panose="020B0604020202020204" pitchFamily="34" charset="0"/>
                <a:cs typeface="Arial" panose="020B0604020202020204" pitchFamily="34" charset="0"/>
              </a:rPr>
              <a:t> seated cars  should be the focus categories.</a:t>
            </a:r>
          </a:p>
          <a:p>
            <a:pPr marL="285750" indent="-2857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08A876-B372-46F3-9CA9-5BF2C2E6CC7E}"/>
              </a:ext>
            </a:extLst>
          </p:cNvPr>
          <p:cNvPicPr>
            <a:picLocks noChangeAspect="1"/>
          </p:cNvPicPr>
          <p:nvPr/>
        </p:nvPicPr>
        <p:blipFill>
          <a:blip r:embed="rId2"/>
          <a:stretch>
            <a:fillRect/>
          </a:stretch>
        </p:blipFill>
        <p:spPr>
          <a:xfrm>
            <a:off x="6435500" y="3625783"/>
            <a:ext cx="5543725" cy="3075054"/>
          </a:xfrm>
          <a:prstGeom prst="rect">
            <a:avLst/>
          </a:prstGeom>
        </p:spPr>
      </p:pic>
      <p:pic>
        <p:nvPicPr>
          <p:cNvPr id="3" name="Picture 2">
            <a:extLst>
              <a:ext uri="{FF2B5EF4-FFF2-40B4-BE49-F238E27FC236}">
                <a16:creationId xmlns:a16="http://schemas.microsoft.com/office/drawing/2014/main" id="{1E0A2E3F-B485-498C-BAAA-8F1CF48A4FA4}"/>
              </a:ext>
            </a:extLst>
          </p:cNvPr>
          <p:cNvPicPr>
            <a:picLocks noChangeAspect="1"/>
          </p:cNvPicPr>
          <p:nvPr/>
        </p:nvPicPr>
        <p:blipFill>
          <a:blip r:embed="rId3"/>
          <a:stretch>
            <a:fillRect/>
          </a:stretch>
        </p:blipFill>
        <p:spPr>
          <a:xfrm>
            <a:off x="212775" y="157163"/>
            <a:ext cx="11766450" cy="3271837"/>
          </a:xfrm>
          <a:prstGeom prst="rect">
            <a:avLst/>
          </a:prstGeom>
        </p:spPr>
      </p:pic>
    </p:spTree>
    <p:extLst>
      <p:ext uri="{BB962C8B-B14F-4D97-AF65-F5344CB8AC3E}">
        <p14:creationId xmlns:p14="http://schemas.microsoft.com/office/powerpoint/2010/main" val="59935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9CF0F62-B827-47F2-8D4F-251A35ACB9CB}"/>
              </a:ext>
            </a:extLst>
          </p:cNvPr>
          <p:cNvSpPr txBox="1"/>
          <p:nvPr/>
        </p:nvSpPr>
        <p:spPr>
          <a:xfrm>
            <a:off x="942975" y="5805341"/>
            <a:ext cx="10439399" cy="923330"/>
          </a:xfrm>
          <a:prstGeom prst="rect">
            <a:avLst/>
          </a:prstGeom>
          <a:noFill/>
        </p:spPr>
        <p:txBody>
          <a:bodyPr wrap="square">
            <a:spAutoFit/>
          </a:bodyPr>
          <a:lstStyle/>
          <a:p>
            <a:r>
              <a:rPr lang="en-SG" dirty="0">
                <a:latin typeface="Arial" panose="020B0604020202020204" pitchFamily="34" charset="0"/>
                <a:cs typeface="Arial" panose="020B0604020202020204" pitchFamily="34" charset="0"/>
              </a:rPr>
              <a:t>Due to the high depreciation from 1st year to 3rd year, used car aged from </a:t>
            </a:r>
            <a:r>
              <a:rPr lang="en-SG" dirty="0">
                <a:solidFill>
                  <a:srgbClr val="FF0000"/>
                </a:solidFill>
                <a:latin typeface="Arial" panose="020B0604020202020204" pitchFamily="34" charset="0"/>
                <a:cs typeface="Arial" panose="020B0604020202020204" pitchFamily="34" charset="0"/>
              </a:rPr>
              <a:t>4 to 6 years </a:t>
            </a:r>
            <a:r>
              <a:rPr lang="en-SG" dirty="0">
                <a:latin typeface="Arial" panose="020B0604020202020204" pitchFamily="34" charset="0"/>
                <a:cs typeface="Arial" panose="020B0604020202020204" pitchFamily="34" charset="0"/>
              </a:rPr>
              <a:t>is more popular. The above illustration shows that from the 4th years onwards, the depreciation value started to cut down tremendously.</a:t>
            </a:r>
          </a:p>
        </p:txBody>
      </p:sp>
      <p:sp>
        <p:nvSpPr>
          <p:cNvPr id="17" name="TextBox 16">
            <a:extLst>
              <a:ext uri="{FF2B5EF4-FFF2-40B4-BE49-F238E27FC236}">
                <a16:creationId xmlns:a16="http://schemas.microsoft.com/office/drawing/2014/main" id="{7C54F3E4-4480-4BCA-822E-349E1A5E839E}"/>
              </a:ext>
            </a:extLst>
          </p:cNvPr>
          <p:cNvSpPr txBox="1"/>
          <p:nvPr/>
        </p:nvSpPr>
        <p:spPr>
          <a:xfrm>
            <a:off x="942975" y="5350554"/>
            <a:ext cx="6096000" cy="369332"/>
          </a:xfrm>
          <a:prstGeom prst="rect">
            <a:avLst/>
          </a:prstGeom>
          <a:noFill/>
        </p:spPr>
        <p:txBody>
          <a:bodyPr wrap="square">
            <a:spAutoFit/>
          </a:bodyPr>
          <a:lstStyle/>
          <a:p>
            <a:r>
              <a:rPr lang="en-SG" b="1" dirty="0">
                <a:latin typeface="Arial" panose="020B0604020202020204" pitchFamily="34" charset="0"/>
                <a:cs typeface="Arial" panose="020B0604020202020204" pitchFamily="34" charset="0"/>
              </a:rPr>
              <a:t>Car Age</a:t>
            </a:r>
          </a:p>
        </p:txBody>
      </p:sp>
      <p:pic>
        <p:nvPicPr>
          <p:cNvPr id="10" name="Picture 9">
            <a:extLst>
              <a:ext uri="{FF2B5EF4-FFF2-40B4-BE49-F238E27FC236}">
                <a16:creationId xmlns:a16="http://schemas.microsoft.com/office/drawing/2014/main" id="{290A0EEA-7E07-4F55-805C-CE51D47C32B6}"/>
              </a:ext>
            </a:extLst>
          </p:cNvPr>
          <p:cNvPicPr>
            <a:picLocks noChangeAspect="1"/>
          </p:cNvPicPr>
          <p:nvPr/>
        </p:nvPicPr>
        <p:blipFill>
          <a:blip r:embed="rId2"/>
          <a:stretch>
            <a:fillRect/>
          </a:stretch>
        </p:blipFill>
        <p:spPr>
          <a:xfrm>
            <a:off x="942975" y="324309"/>
            <a:ext cx="10439399" cy="4884516"/>
          </a:xfrm>
          <a:prstGeom prst="rect">
            <a:avLst/>
          </a:prstGeom>
        </p:spPr>
      </p:pic>
      <p:cxnSp>
        <p:nvCxnSpPr>
          <p:cNvPr id="24" name="Straight Connector 23">
            <a:extLst>
              <a:ext uri="{FF2B5EF4-FFF2-40B4-BE49-F238E27FC236}">
                <a16:creationId xmlns:a16="http://schemas.microsoft.com/office/drawing/2014/main" id="{E3E33FC1-3D7B-4F80-B71B-6A645443963B}"/>
              </a:ext>
            </a:extLst>
          </p:cNvPr>
          <p:cNvCxnSpPr>
            <a:cxnSpLocks/>
          </p:cNvCxnSpPr>
          <p:nvPr/>
        </p:nvCxnSpPr>
        <p:spPr>
          <a:xfrm>
            <a:off x="1990725" y="1064683"/>
            <a:ext cx="77333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Right Brace 24">
            <a:extLst>
              <a:ext uri="{FF2B5EF4-FFF2-40B4-BE49-F238E27FC236}">
                <a16:creationId xmlns:a16="http://schemas.microsoft.com/office/drawing/2014/main" id="{69C4692D-819F-44DE-A12A-2A2404048AB3}"/>
              </a:ext>
            </a:extLst>
          </p:cNvPr>
          <p:cNvSpPr/>
          <p:nvPr/>
        </p:nvSpPr>
        <p:spPr>
          <a:xfrm>
            <a:off x="6381750" y="1138114"/>
            <a:ext cx="155448" cy="1272991"/>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FEA9EA41-1E09-4330-A223-40FDB924D348}"/>
              </a:ext>
            </a:extLst>
          </p:cNvPr>
          <p:cNvSpPr txBox="1"/>
          <p:nvPr/>
        </p:nvSpPr>
        <p:spPr>
          <a:xfrm>
            <a:off x="6848475" y="1632206"/>
            <a:ext cx="1905000" cy="276999"/>
          </a:xfrm>
          <a:prstGeom prst="rect">
            <a:avLst/>
          </a:prstGeom>
          <a:noFill/>
        </p:spPr>
        <p:txBody>
          <a:bodyPr wrap="square">
            <a:spAutoFit/>
          </a:bodyPr>
          <a:lstStyle/>
          <a:p>
            <a:r>
              <a:rPr lang="en-SG" sz="1200" i="1" dirty="0">
                <a:latin typeface="Arial" panose="020B0604020202020204" pitchFamily="34" charset="0"/>
                <a:cs typeface="Arial" panose="020B0604020202020204" pitchFamily="34" charset="0"/>
              </a:rPr>
              <a:t>High depreciation</a:t>
            </a:r>
          </a:p>
        </p:txBody>
      </p:sp>
      <p:cxnSp>
        <p:nvCxnSpPr>
          <p:cNvPr id="27" name="Straight Connector 26">
            <a:extLst>
              <a:ext uri="{FF2B5EF4-FFF2-40B4-BE49-F238E27FC236}">
                <a16:creationId xmlns:a16="http://schemas.microsoft.com/office/drawing/2014/main" id="{5124991A-7B2C-418E-B146-90B2B483CB49}"/>
              </a:ext>
            </a:extLst>
          </p:cNvPr>
          <p:cNvCxnSpPr>
            <a:cxnSpLocks/>
          </p:cNvCxnSpPr>
          <p:nvPr/>
        </p:nvCxnSpPr>
        <p:spPr>
          <a:xfrm>
            <a:off x="2124075" y="2505721"/>
            <a:ext cx="760002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76A54E4-7788-4800-8759-9E3C856C5931}"/>
              </a:ext>
            </a:extLst>
          </p:cNvPr>
          <p:cNvSpPr txBox="1"/>
          <p:nvPr/>
        </p:nvSpPr>
        <p:spPr>
          <a:xfrm>
            <a:off x="6848475" y="2665480"/>
            <a:ext cx="1905000" cy="276999"/>
          </a:xfrm>
          <a:prstGeom prst="rect">
            <a:avLst/>
          </a:prstGeom>
          <a:noFill/>
        </p:spPr>
        <p:txBody>
          <a:bodyPr wrap="square">
            <a:spAutoFit/>
          </a:bodyPr>
          <a:lstStyle/>
          <a:p>
            <a:r>
              <a:rPr lang="en-SG" sz="1200" i="1" dirty="0">
                <a:latin typeface="Arial" panose="020B0604020202020204" pitchFamily="34" charset="0"/>
                <a:cs typeface="Arial" panose="020B0604020202020204" pitchFamily="34" charset="0"/>
              </a:rPr>
              <a:t>Low depreciation</a:t>
            </a:r>
          </a:p>
        </p:txBody>
      </p:sp>
      <p:sp>
        <p:nvSpPr>
          <p:cNvPr id="29" name="Right Brace 28">
            <a:extLst>
              <a:ext uri="{FF2B5EF4-FFF2-40B4-BE49-F238E27FC236}">
                <a16:creationId xmlns:a16="http://schemas.microsoft.com/office/drawing/2014/main" id="{3D730E4B-D815-4BDF-A0D1-44AC9B1F0EB3}"/>
              </a:ext>
            </a:extLst>
          </p:cNvPr>
          <p:cNvSpPr/>
          <p:nvPr/>
        </p:nvSpPr>
        <p:spPr>
          <a:xfrm>
            <a:off x="6381750" y="2600330"/>
            <a:ext cx="155448" cy="407291"/>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30" name="Straight Connector 29">
            <a:extLst>
              <a:ext uri="{FF2B5EF4-FFF2-40B4-BE49-F238E27FC236}">
                <a16:creationId xmlns:a16="http://schemas.microsoft.com/office/drawing/2014/main" id="{B90A4932-89B0-44B2-A8D1-1C472700EA03}"/>
              </a:ext>
            </a:extLst>
          </p:cNvPr>
          <p:cNvCxnSpPr>
            <a:cxnSpLocks/>
          </p:cNvCxnSpPr>
          <p:nvPr/>
        </p:nvCxnSpPr>
        <p:spPr>
          <a:xfrm>
            <a:off x="2124075" y="3082440"/>
            <a:ext cx="760002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13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E4855-9368-436A-90B1-7E694922EC1A}"/>
              </a:ext>
            </a:extLst>
          </p:cNvPr>
          <p:cNvPicPr>
            <a:picLocks noChangeAspect="1"/>
          </p:cNvPicPr>
          <p:nvPr/>
        </p:nvPicPr>
        <p:blipFill>
          <a:blip r:embed="rId2"/>
          <a:stretch>
            <a:fillRect/>
          </a:stretch>
        </p:blipFill>
        <p:spPr>
          <a:xfrm>
            <a:off x="428625" y="287446"/>
            <a:ext cx="3314700" cy="2809156"/>
          </a:xfrm>
          <a:prstGeom prst="rect">
            <a:avLst/>
          </a:prstGeom>
        </p:spPr>
      </p:pic>
      <p:pic>
        <p:nvPicPr>
          <p:cNvPr id="7" name="Picture 6">
            <a:extLst>
              <a:ext uri="{FF2B5EF4-FFF2-40B4-BE49-F238E27FC236}">
                <a16:creationId xmlns:a16="http://schemas.microsoft.com/office/drawing/2014/main" id="{061F9EBC-D88F-408B-ABE4-80B9CD7CB8F3}"/>
              </a:ext>
            </a:extLst>
          </p:cNvPr>
          <p:cNvPicPr>
            <a:picLocks noChangeAspect="1"/>
          </p:cNvPicPr>
          <p:nvPr/>
        </p:nvPicPr>
        <p:blipFill>
          <a:blip r:embed="rId3"/>
          <a:stretch>
            <a:fillRect/>
          </a:stretch>
        </p:blipFill>
        <p:spPr>
          <a:xfrm>
            <a:off x="3743325" y="287446"/>
            <a:ext cx="8020050" cy="2809156"/>
          </a:xfrm>
          <a:prstGeom prst="rect">
            <a:avLst/>
          </a:prstGeom>
        </p:spPr>
      </p:pic>
      <p:pic>
        <p:nvPicPr>
          <p:cNvPr id="9" name="Picture 8">
            <a:extLst>
              <a:ext uri="{FF2B5EF4-FFF2-40B4-BE49-F238E27FC236}">
                <a16:creationId xmlns:a16="http://schemas.microsoft.com/office/drawing/2014/main" id="{6DADCC2C-75AA-494A-AE07-6A8D29EED887}"/>
              </a:ext>
            </a:extLst>
          </p:cNvPr>
          <p:cNvPicPr>
            <a:picLocks noChangeAspect="1"/>
          </p:cNvPicPr>
          <p:nvPr/>
        </p:nvPicPr>
        <p:blipFill>
          <a:blip r:embed="rId4"/>
          <a:stretch>
            <a:fillRect/>
          </a:stretch>
        </p:blipFill>
        <p:spPr>
          <a:xfrm>
            <a:off x="428625" y="3245576"/>
            <a:ext cx="5800725" cy="3345956"/>
          </a:xfrm>
          <a:prstGeom prst="rect">
            <a:avLst/>
          </a:prstGeom>
        </p:spPr>
      </p:pic>
      <p:sp>
        <p:nvSpPr>
          <p:cNvPr id="11" name="TextBox 10">
            <a:extLst>
              <a:ext uri="{FF2B5EF4-FFF2-40B4-BE49-F238E27FC236}">
                <a16:creationId xmlns:a16="http://schemas.microsoft.com/office/drawing/2014/main" id="{FF26490E-7DEA-495F-A8FE-F37B6CED9919}"/>
              </a:ext>
            </a:extLst>
          </p:cNvPr>
          <p:cNvSpPr txBox="1"/>
          <p:nvPr/>
        </p:nvSpPr>
        <p:spPr>
          <a:xfrm>
            <a:off x="6496050" y="4721009"/>
            <a:ext cx="4714875" cy="1200329"/>
          </a:xfrm>
          <a:prstGeom prst="rect">
            <a:avLst/>
          </a:prstGeom>
          <a:noFill/>
        </p:spPr>
        <p:txBody>
          <a:bodyPr wrap="square">
            <a:spAutoFit/>
          </a:bodyPr>
          <a:lstStyle/>
          <a:p>
            <a:r>
              <a:rPr lang="en-US" b="0" i="0" dirty="0">
                <a:solidFill>
                  <a:srgbClr val="000000"/>
                </a:solidFill>
                <a:effectLst/>
                <a:latin typeface="Helvetica Neue"/>
              </a:rPr>
              <a:t>A </a:t>
            </a:r>
            <a:r>
              <a:rPr lang="en-US" b="0" i="0" dirty="0">
                <a:solidFill>
                  <a:srgbClr val="FF0000"/>
                </a:solidFill>
                <a:effectLst/>
                <a:latin typeface="Helvetica Neue"/>
              </a:rPr>
              <a:t>manual car</a:t>
            </a:r>
            <a:r>
              <a:rPr lang="en-US" b="0" i="0" dirty="0">
                <a:solidFill>
                  <a:srgbClr val="000000"/>
                </a:solidFill>
                <a:effectLst/>
                <a:latin typeface="Helvetica Neue"/>
              </a:rPr>
              <a:t> is more popular in the Indian market. Besides the overall price is cheaper, the fuel consumption of a manual car is more savings compared to an automatic car.</a:t>
            </a:r>
            <a:endParaRPr lang="en-SG" dirty="0"/>
          </a:p>
        </p:txBody>
      </p:sp>
      <p:sp>
        <p:nvSpPr>
          <p:cNvPr id="12" name="TextBox 11">
            <a:extLst>
              <a:ext uri="{FF2B5EF4-FFF2-40B4-BE49-F238E27FC236}">
                <a16:creationId xmlns:a16="http://schemas.microsoft.com/office/drawing/2014/main" id="{5A8B468E-BCFE-4268-B5AF-9EB555222082}"/>
              </a:ext>
            </a:extLst>
          </p:cNvPr>
          <p:cNvSpPr txBox="1"/>
          <p:nvPr/>
        </p:nvSpPr>
        <p:spPr>
          <a:xfrm>
            <a:off x="6496050" y="4052752"/>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a:t>
            </a:r>
            <a:r>
              <a:rPr lang="en-SG" b="1" dirty="0" err="1">
                <a:latin typeface="Arial" panose="020B0604020202020204" pitchFamily="34" charset="0"/>
                <a:cs typeface="Arial" panose="020B0604020202020204" pitchFamily="34" charset="0"/>
              </a:rPr>
              <a:t>ransmission</a:t>
            </a:r>
            <a:endParaRPr lang="en-SG"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72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6216F5-642E-41F5-A897-955EDA576B32}"/>
              </a:ext>
            </a:extLst>
          </p:cNvPr>
          <p:cNvSpPr txBox="1"/>
          <p:nvPr/>
        </p:nvSpPr>
        <p:spPr>
          <a:xfrm>
            <a:off x="219076" y="4014918"/>
            <a:ext cx="6013646" cy="2339102"/>
          </a:xfrm>
          <a:prstGeom prst="rect">
            <a:avLst/>
          </a:prstGeom>
          <a:noFill/>
        </p:spPr>
        <p:txBody>
          <a:bodyPr wrap="square">
            <a:spAutoFit/>
          </a:bodyPr>
          <a:lstStyle/>
          <a:p>
            <a:pPr algn="just"/>
            <a:r>
              <a:rPr lang="en-US" b="1" dirty="0">
                <a:solidFill>
                  <a:srgbClr val="000000"/>
                </a:solidFill>
                <a:latin typeface="Arial" panose="020B0604020202020204" pitchFamily="34" charset="0"/>
                <a:cs typeface="Arial" panose="020B0604020202020204" pitchFamily="34" charset="0"/>
              </a:rPr>
              <a:t>Engine Capacity</a:t>
            </a:r>
          </a:p>
          <a:p>
            <a:pPr marL="285750" indent="-285750" algn="just">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In general, used car prices tie closely with the Engine capacity, except for </a:t>
            </a:r>
            <a:r>
              <a:rPr lang="en-US" sz="1600" dirty="0">
                <a:latin typeface="Arial" panose="020B0604020202020204" pitchFamily="34" charset="0"/>
                <a:cs typeface="Arial" panose="020B0604020202020204" pitchFamily="34" charset="0"/>
              </a:rPr>
              <a:t>SUV, MUV and super sports car</a:t>
            </a:r>
            <a:r>
              <a:rPr lang="en-US" sz="1600" dirty="0">
                <a:solidFill>
                  <a:srgbClr val="000000"/>
                </a:solidFill>
                <a:latin typeface="Arial" panose="020B0604020202020204" pitchFamily="34" charset="0"/>
                <a:cs typeface="Arial" panose="020B0604020202020204" pitchFamily="34" charset="0"/>
              </a:rPr>
              <a:t> type. </a:t>
            </a:r>
          </a:p>
          <a:p>
            <a:pPr algn="just"/>
            <a:endParaRPr lang="en-US" sz="16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Except for the super sports car, high seated capacity car need higher Engine capacity to operate.</a:t>
            </a:r>
          </a:p>
          <a:p>
            <a:pPr marL="285750" indent="-285750" algn="just">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818692A3-60B9-44FD-9806-D706A4907455}"/>
              </a:ext>
            </a:extLst>
          </p:cNvPr>
          <p:cNvPicPr>
            <a:picLocks noChangeAspect="1"/>
          </p:cNvPicPr>
          <p:nvPr/>
        </p:nvPicPr>
        <p:blipFill>
          <a:blip r:embed="rId2"/>
          <a:stretch>
            <a:fillRect/>
          </a:stretch>
        </p:blipFill>
        <p:spPr>
          <a:xfrm>
            <a:off x="219076" y="153221"/>
            <a:ext cx="11601449" cy="3409129"/>
          </a:xfrm>
          <a:prstGeom prst="rect">
            <a:avLst/>
          </a:prstGeom>
        </p:spPr>
      </p:pic>
      <p:pic>
        <p:nvPicPr>
          <p:cNvPr id="5" name="Picture 4">
            <a:extLst>
              <a:ext uri="{FF2B5EF4-FFF2-40B4-BE49-F238E27FC236}">
                <a16:creationId xmlns:a16="http://schemas.microsoft.com/office/drawing/2014/main" id="{C45720A4-C03F-485B-9D35-6EFFAECC2448}"/>
              </a:ext>
            </a:extLst>
          </p:cNvPr>
          <p:cNvPicPr>
            <a:picLocks noChangeAspect="1"/>
          </p:cNvPicPr>
          <p:nvPr/>
        </p:nvPicPr>
        <p:blipFill>
          <a:blip r:embed="rId3"/>
          <a:stretch>
            <a:fillRect/>
          </a:stretch>
        </p:blipFill>
        <p:spPr>
          <a:xfrm>
            <a:off x="6505575" y="3749039"/>
            <a:ext cx="5314950" cy="2955739"/>
          </a:xfrm>
          <a:prstGeom prst="rect">
            <a:avLst/>
          </a:prstGeom>
        </p:spPr>
      </p:pic>
      <p:sp>
        <p:nvSpPr>
          <p:cNvPr id="2" name="Arrow: Down 1">
            <a:extLst>
              <a:ext uri="{FF2B5EF4-FFF2-40B4-BE49-F238E27FC236}">
                <a16:creationId xmlns:a16="http://schemas.microsoft.com/office/drawing/2014/main" id="{80C0ACA8-9E40-45D7-ABAE-9E2D7DBD1014}"/>
              </a:ext>
            </a:extLst>
          </p:cNvPr>
          <p:cNvSpPr/>
          <p:nvPr/>
        </p:nvSpPr>
        <p:spPr>
          <a:xfrm>
            <a:off x="4257675" y="638175"/>
            <a:ext cx="219075"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Down 9">
            <a:extLst>
              <a:ext uri="{FF2B5EF4-FFF2-40B4-BE49-F238E27FC236}">
                <a16:creationId xmlns:a16="http://schemas.microsoft.com/office/drawing/2014/main" id="{0261C9FA-C5DA-4C51-ABAF-D7A4354BAF25}"/>
              </a:ext>
            </a:extLst>
          </p:cNvPr>
          <p:cNvSpPr/>
          <p:nvPr/>
        </p:nvSpPr>
        <p:spPr>
          <a:xfrm>
            <a:off x="5476875" y="638175"/>
            <a:ext cx="219075"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Arrow: Down 11">
            <a:extLst>
              <a:ext uri="{FF2B5EF4-FFF2-40B4-BE49-F238E27FC236}">
                <a16:creationId xmlns:a16="http://schemas.microsoft.com/office/drawing/2014/main" id="{83043A66-C696-44A0-9F96-C0D65DE44C45}"/>
              </a:ext>
            </a:extLst>
          </p:cNvPr>
          <p:cNvSpPr/>
          <p:nvPr/>
        </p:nvSpPr>
        <p:spPr>
          <a:xfrm>
            <a:off x="10382250" y="638175"/>
            <a:ext cx="219075"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38B67F46-D27E-4247-8D57-4D5985802E10}"/>
              </a:ext>
            </a:extLst>
          </p:cNvPr>
          <p:cNvSpPr/>
          <p:nvPr/>
        </p:nvSpPr>
        <p:spPr>
          <a:xfrm>
            <a:off x="9163050" y="638175"/>
            <a:ext cx="219075" cy="9784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5434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A93A60-16EA-43E9-8B12-F825BEA80855}"/>
              </a:ext>
            </a:extLst>
          </p:cNvPr>
          <p:cNvPicPr>
            <a:picLocks noChangeAspect="1"/>
          </p:cNvPicPr>
          <p:nvPr/>
        </p:nvPicPr>
        <p:blipFill>
          <a:blip r:embed="rId2"/>
          <a:stretch>
            <a:fillRect/>
          </a:stretch>
        </p:blipFill>
        <p:spPr>
          <a:xfrm>
            <a:off x="271462" y="4143375"/>
            <a:ext cx="11649075" cy="2714625"/>
          </a:xfrm>
          <a:prstGeom prst="rect">
            <a:avLst/>
          </a:prstGeom>
        </p:spPr>
      </p:pic>
      <p:sp>
        <p:nvSpPr>
          <p:cNvPr id="10" name="TextBox 9">
            <a:extLst>
              <a:ext uri="{FF2B5EF4-FFF2-40B4-BE49-F238E27FC236}">
                <a16:creationId xmlns:a16="http://schemas.microsoft.com/office/drawing/2014/main" id="{B7364829-B363-49C4-9E08-2FCF773731D9}"/>
              </a:ext>
            </a:extLst>
          </p:cNvPr>
          <p:cNvSpPr txBox="1"/>
          <p:nvPr/>
        </p:nvSpPr>
        <p:spPr>
          <a:xfrm>
            <a:off x="6724650" y="994273"/>
            <a:ext cx="5105400" cy="2462213"/>
          </a:xfrm>
          <a:prstGeom prst="rect">
            <a:avLst/>
          </a:prstGeom>
          <a:noFill/>
        </p:spPr>
        <p:txBody>
          <a:bodyPr wrap="square">
            <a:spAutoFit/>
          </a:bodyPr>
          <a:lstStyle/>
          <a:p>
            <a:r>
              <a:rPr lang="en-US" b="1" i="0" dirty="0">
                <a:solidFill>
                  <a:srgbClr val="000000"/>
                </a:solidFill>
                <a:effectLst/>
                <a:latin typeface="Arial" panose="020B0604020202020204" pitchFamily="34" charset="0"/>
                <a:cs typeface="Arial" panose="020B0604020202020204" pitchFamily="34" charset="0"/>
              </a:rPr>
              <a:t>Fuel Type</a:t>
            </a:r>
          </a:p>
          <a:p>
            <a:endParaRPr lang="en-US" sz="1700" b="0" i="0" dirty="0">
              <a:solidFill>
                <a:srgbClr val="000000"/>
              </a:solidFill>
              <a:effectLst/>
              <a:latin typeface="Arial" panose="020B0604020202020204" pitchFamily="34" charset="0"/>
              <a:cs typeface="Arial" panose="020B0604020202020204" pitchFamily="34" charset="0"/>
            </a:endParaRPr>
          </a:p>
          <a:p>
            <a:r>
              <a:rPr lang="en-US" sz="1700" b="0" i="0" dirty="0">
                <a:solidFill>
                  <a:srgbClr val="FF0000"/>
                </a:solidFill>
                <a:effectLst/>
                <a:latin typeface="Arial" panose="020B0604020202020204" pitchFamily="34" charset="0"/>
                <a:cs typeface="Arial" panose="020B0604020202020204" pitchFamily="34" charset="0"/>
              </a:rPr>
              <a:t>Diesel cars </a:t>
            </a:r>
            <a:r>
              <a:rPr lang="en-US" sz="1700" b="0" i="0" dirty="0">
                <a:solidFill>
                  <a:srgbClr val="000000"/>
                </a:solidFill>
                <a:effectLst/>
                <a:latin typeface="Arial" panose="020B0604020202020204" pitchFamily="34" charset="0"/>
                <a:cs typeface="Arial" panose="020B0604020202020204" pitchFamily="34" charset="0"/>
              </a:rPr>
              <a:t>are the most popular options in India. Even though the car price is higher but due to the savings in the cost of fuel (average of 11% to 13% cheaper compared Petrol and Diesel) and a lower fuel consumption per kilometer driven, car buyers are still more than willing to go for diesel car instead.</a:t>
            </a:r>
            <a:endParaRPr lang="en-SG" sz="17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B1831F3-FFB5-4703-B0EA-63BA082108E6}"/>
              </a:ext>
            </a:extLst>
          </p:cNvPr>
          <p:cNvPicPr>
            <a:picLocks noChangeAspect="1"/>
          </p:cNvPicPr>
          <p:nvPr/>
        </p:nvPicPr>
        <p:blipFill>
          <a:blip r:embed="rId3"/>
          <a:stretch>
            <a:fillRect/>
          </a:stretch>
        </p:blipFill>
        <p:spPr>
          <a:xfrm>
            <a:off x="247650" y="135936"/>
            <a:ext cx="5952360" cy="3835989"/>
          </a:xfrm>
          <a:prstGeom prst="rect">
            <a:avLst/>
          </a:prstGeom>
        </p:spPr>
      </p:pic>
    </p:spTree>
    <p:extLst>
      <p:ext uri="{BB962C8B-B14F-4D97-AF65-F5344CB8AC3E}">
        <p14:creationId xmlns:p14="http://schemas.microsoft.com/office/powerpoint/2010/main" val="328457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8B478EC-0673-47B1-B2C1-A58DFCAF29F3}"/>
              </a:ext>
            </a:extLst>
          </p:cNvPr>
          <p:cNvSpPr txBox="1"/>
          <p:nvPr/>
        </p:nvSpPr>
        <p:spPr>
          <a:xfrm>
            <a:off x="1123949" y="1359009"/>
            <a:ext cx="9715501" cy="4339650"/>
          </a:xfrm>
          <a:prstGeom prst="rect">
            <a:avLst/>
          </a:prstGeom>
          <a:noFill/>
        </p:spPr>
        <p:txBody>
          <a:bodyPr wrap="square">
            <a:spAutoFit/>
          </a:bodyPr>
          <a:lstStyle/>
          <a:p>
            <a:pPr algn="just"/>
            <a:r>
              <a:rPr lang="en-SG" sz="3200" dirty="0">
                <a:latin typeface="Arial" panose="020B0604020202020204" pitchFamily="34" charset="0"/>
                <a:cs typeface="Arial" panose="020B0604020202020204" pitchFamily="34" charset="0"/>
              </a:rPr>
              <a:t>Domain Background</a:t>
            </a:r>
          </a:p>
          <a:p>
            <a:pPr algn="just"/>
            <a:endParaRPr lang="en-SG" sz="3200" dirty="0">
              <a:latin typeface="Arial" panose="020B0604020202020204" pitchFamily="34" charset="0"/>
              <a:cs typeface="Arial" panose="020B0604020202020204" pitchFamily="34" charset="0"/>
            </a:endParaRPr>
          </a:p>
          <a:p>
            <a:pPr algn="just"/>
            <a:endParaRPr lang="en-SG" sz="1600"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The pre-owned car or used car market crossed the 4 million units mark in FY 2018, which states that the used car market is 1.3 times of the new car market. One of the key growth drivers of the market is the revision of the GST rate on used cars from 28% to 12-18%.</a:t>
            </a:r>
          </a:p>
          <a:p>
            <a:pPr algn="just"/>
            <a:endParaRPr lang="en-SG"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The Indian used car market was valued at USD 24.24 billion in 2019, and it is expected to register a CAGR of 15.12% during the forecast period (2020-2025).</a:t>
            </a:r>
          </a:p>
          <a:p>
            <a:pPr algn="just"/>
            <a:endParaRPr lang="en-SG" dirty="0">
              <a:latin typeface="Arial" panose="020B0604020202020204" pitchFamily="34" charset="0"/>
              <a:cs typeface="Arial" panose="020B0604020202020204" pitchFamily="34" charset="0"/>
            </a:endParaRPr>
          </a:p>
          <a:p>
            <a:pPr algn="just"/>
            <a:r>
              <a:rPr lang="en-SG" sz="1800" dirty="0">
                <a:latin typeface="Arial" panose="020B0604020202020204" pitchFamily="34" charset="0"/>
                <a:cs typeface="Arial" panose="020B0604020202020204" pitchFamily="34" charset="0"/>
              </a:rPr>
              <a:t>Stepping into 2020, </a:t>
            </a:r>
            <a:r>
              <a:rPr lang="en-SG" dirty="0">
                <a:latin typeface="Arial" panose="020B0604020202020204" pitchFamily="34" charset="0"/>
                <a:cs typeface="Arial" panose="020B0604020202020204" pitchFamily="34" charset="0"/>
              </a:rPr>
              <a:t>t</a:t>
            </a:r>
            <a:r>
              <a:rPr lang="en-SG" sz="1800" dirty="0">
                <a:latin typeface="Arial" panose="020B0604020202020204" pitchFamily="34" charset="0"/>
                <a:cs typeface="Arial" panose="020B0604020202020204" pitchFamily="34" charset="0"/>
              </a:rPr>
              <a:t>he economic downturn caused by the pandemic further reduced the buying power of consumers towards a new car.</a:t>
            </a:r>
          </a:p>
          <a:p>
            <a:pPr algn="just"/>
            <a:endParaRPr lang="en-SG" dirty="0">
              <a:latin typeface="Arial" panose="020B0604020202020204" pitchFamily="34" charset="0"/>
              <a:cs typeface="Arial" panose="020B0604020202020204" pitchFamily="34" charset="0"/>
            </a:endParaRPr>
          </a:p>
          <a:p>
            <a:pPr algn="just"/>
            <a:endParaRPr lang="en-SG"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506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65C242-7E4F-40D6-B9D5-509B6104ABD9}"/>
              </a:ext>
            </a:extLst>
          </p:cNvPr>
          <p:cNvPicPr>
            <a:picLocks noChangeAspect="1"/>
          </p:cNvPicPr>
          <p:nvPr/>
        </p:nvPicPr>
        <p:blipFill>
          <a:blip r:embed="rId2"/>
          <a:stretch>
            <a:fillRect/>
          </a:stretch>
        </p:blipFill>
        <p:spPr>
          <a:xfrm>
            <a:off x="1266825" y="471489"/>
            <a:ext cx="9848850" cy="4443412"/>
          </a:xfrm>
          <a:prstGeom prst="rect">
            <a:avLst/>
          </a:prstGeom>
        </p:spPr>
      </p:pic>
      <p:sp>
        <p:nvSpPr>
          <p:cNvPr id="6" name="TextBox 5">
            <a:extLst>
              <a:ext uri="{FF2B5EF4-FFF2-40B4-BE49-F238E27FC236}">
                <a16:creationId xmlns:a16="http://schemas.microsoft.com/office/drawing/2014/main" id="{AC1312D6-8D5E-4610-B655-2087DE6E3206}"/>
              </a:ext>
            </a:extLst>
          </p:cNvPr>
          <p:cNvSpPr txBox="1"/>
          <p:nvPr/>
        </p:nvSpPr>
        <p:spPr>
          <a:xfrm>
            <a:off x="1266825" y="5527595"/>
            <a:ext cx="9677400" cy="1138773"/>
          </a:xfrm>
          <a:prstGeom prst="rect">
            <a:avLst/>
          </a:prstGeom>
          <a:noFill/>
        </p:spPr>
        <p:txBody>
          <a:bodyPr wrap="square">
            <a:spAutoFit/>
          </a:bodyPr>
          <a:lstStyle/>
          <a:p>
            <a:r>
              <a:rPr lang="en-US" sz="1700" dirty="0">
                <a:latin typeface="Arial" panose="020B0604020202020204" pitchFamily="34" charset="0"/>
                <a:cs typeface="Arial" panose="020B0604020202020204" pitchFamily="34" charset="0"/>
              </a:rPr>
              <a:t>The top 3 most popular economic category brands in India are </a:t>
            </a:r>
            <a:r>
              <a:rPr lang="en-US" sz="1700" dirty="0">
                <a:solidFill>
                  <a:srgbClr val="FF0000"/>
                </a:solidFill>
                <a:latin typeface="Arial" panose="020B0604020202020204" pitchFamily="34" charset="0"/>
                <a:cs typeface="Arial" panose="020B0604020202020204" pitchFamily="34" charset="0"/>
              </a:rPr>
              <a:t>Maruti, Hyundai and Honda</a:t>
            </a:r>
            <a:r>
              <a:rPr lang="en-US" sz="1700" dirty="0">
                <a:latin typeface="Arial" panose="020B0604020202020204" pitchFamily="34" charset="0"/>
                <a:cs typeface="Arial" panose="020B0604020202020204" pitchFamily="34" charset="0"/>
              </a:rPr>
              <a:t>.   For the luxury category, </a:t>
            </a:r>
            <a:r>
              <a:rPr lang="en-US" sz="1700" dirty="0">
                <a:solidFill>
                  <a:srgbClr val="FF0000"/>
                </a:solidFill>
                <a:latin typeface="Arial" panose="020B0604020202020204" pitchFamily="34" charset="0"/>
                <a:cs typeface="Arial" panose="020B0604020202020204" pitchFamily="34" charset="0"/>
              </a:rPr>
              <a:t>Mercedes-Benz, BMW  followed by Audi </a:t>
            </a:r>
            <a:r>
              <a:rPr lang="en-US" sz="1700" dirty="0">
                <a:latin typeface="Arial" panose="020B0604020202020204" pitchFamily="34" charset="0"/>
                <a:cs typeface="Arial" panose="020B0604020202020204" pitchFamily="34" charset="0"/>
              </a:rPr>
              <a:t>are still the best preferences for the car buyers.   Due to the similarity in price, overseas brands like Volkswagen and Ford sell better compared to local brands such as Mahindra and Tata. </a:t>
            </a:r>
          </a:p>
        </p:txBody>
      </p:sp>
      <p:sp>
        <p:nvSpPr>
          <p:cNvPr id="7" name="TextBox 6">
            <a:extLst>
              <a:ext uri="{FF2B5EF4-FFF2-40B4-BE49-F238E27FC236}">
                <a16:creationId xmlns:a16="http://schemas.microsoft.com/office/drawing/2014/main" id="{BB11AD3E-E889-4787-8741-C4D582AF21F1}"/>
              </a:ext>
            </a:extLst>
          </p:cNvPr>
          <p:cNvSpPr txBox="1"/>
          <p:nvPr/>
        </p:nvSpPr>
        <p:spPr>
          <a:xfrm>
            <a:off x="1266825" y="5158263"/>
            <a:ext cx="548640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Brand</a:t>
            </a:r>
            <a:endParaRPr lang="en-SG"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9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ACB44-03A8-4674-80D6-237156F201D4}"/>
              </a:ext>
            </a:extLst>
          </p:cNvPr>
          <p:cNvPicPr>
            <a:picLocks noChangeAspect="1"/>
          </p:cNvPicPr>
          <p:nvPr/>
        </p:nvPicPr>
        <p:blipFill>
          <a:blip r:embed="rId2"/>
          <a:stretch>
            <a:fillRect/>
          </a:stretch>
        </p:blipFill>
        <p:spPr>
          <a:xfrm>
            <a:off x="876300" y="447675"/>
            <a:ext cx="10534650" cy="4791075"/>
          </a:xfrm>
          <a:prstGeom prst="rect">
            <a:avLst/>
          </a:prstGeom>
        </p:spPr>
      </p:pic>
      <p:sp>
        <p:nvSpPr>
          <p:cNvPr id="5" name="TextBox 4">
            <a:extLst>
              <a:ext uri="{FF2B5EF4-FFF2-40B4-BE49-F238E27FC236}">
                <a16:creationId xmlns:a16="http://schemas.microsoft.com/office/drawing/2014/main" id="{6539ADB9-4D1E-47D7-8B71-BE69540AC221}"/>
              </a:ext>
            </a:extLst>
          </p:cNvPr>
          <p:cNvSpPr txBox="1"/>
          <p:nvPr/>
        </p:nvSpPr>
        <p:spPr>
          <a:xfrm>
            <a:off x="876301" y="5872460"/>
            <a:ext cx="10534649" cy="615553"/>
          </a:xfrm>
          <a:prstGeom prst="rect">
            <a:avLst/>
          </a:prstGeom>
          <a:noFill/>
        </p:spPr>
        <p:txBody>
          <a:bodyPr wrap="square">
            <a:spAutoFit/>
          </a:bodyPr>
          <a:lstStyle/>
          <a:p>
            <a:r>
              <a:rPr lang="en-US" sz="1700" b="0" i="0" dirty="0">
                <a:solidFill>
                  <a:srgbClr val="FF0000"/>
                </a:solidFill>
                <a:effectLst/>
                <a:latin typeface="Arial" panose="020B0604020202020204" pitchFamily="34" charset="0"/>
                <a:cs typeface="Arial" panose="020B0604020202020204" pitchFamily="34" charset="0"/>
              </a:rPr>
              <a:t>Saloon(5 seated) </a:t>
            </a:r>
            <a:r>
              <a:rPr lang="en-US" sz="1700" b="0" i="0" dirty="0">
                <a:solidFill>
                  <a:srgbClr val="000000"/>
                </a:solidFill>
                <a:effectLst/>
                <a:latin typeface="Arial" panose="020B0604020202020204" pitchFamily="34" charset="0"/>
                <a:cs typeface="Arial" panose="020B0604020202020204" pitchFamily="34" charset="0"/>
              </a:rPr>
              <a:t>cars still the most popular options for general use. But for a bigger family or commercial usage, an MPV or 7 seated car is another best choice.</a:t>
            </a:r>
            <a:endParaRPr lang="en-SG" sz="17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D0E8CE6-4639-402E-BCA1-E528F1C2F0F0}"/>
              </a:ext>
            </a:extLst>
          </p:cNvPr>
          <p:cNvSpPr txBox="1"/>
          <p:nvPr/>
        </p:nvSpPr>
        <p:spPr>
          <a:xfrm>
            <a:off x="876300" y="5370939"/>
            <a:ext cx="548640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Passenger Capacity</a:t>
            </a:r>
            <a:endParaRPr lang="en-SG"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1154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FFDC2-4791-410D-9059-F1262E49B11E}"/>
              </a:ext>
            </a:extLst>
          </p:cNvPr>
          <p:cNvPicPr>
            <a:picLocks noChangeAspect="1"/>
          </p:cNvPicPr>
          <p:nvPr/>
        </p:nvPicPr>
        <p:blipFill>
          <a:blip r:embed="rId2"/>
          <a:stretch>
            <a:fillRect/>
          </a:stretch>
        </p:blipFill>
        <p:spPr>
          <a:xfrm>
            <a:off x="859631" y="309563"/>
            <a:ext cx="10472738" cy="5043488"/>
          </a:xfrm>
          <a:prstGeom prst="rect">
            <a:avLst/>
          </a:prstGeom>
        </p:spPr>
      </p:pic>
      <p:sp>
        <p:nvSpPr>
          <p:cNvPr id="7" name="TextBox 6">
            <a:extLst>
              <a:ext uri="{FF2B5EF4-FFF2-40B4-BE49-F238E27FC236}">
                <a16:creationId xmlns:a16="http://schemas.microsoft.com/office/drawing/2014/main" id="{17B327BE-9CA8-44CF-8B72-E9DBD1D4DE12}"/>
              </a:ext>
            </a:extLst>
          </p:cNvPr>
          <p:cNvSpPr txBox="1"/>
          <p:nvPr/>
        </p:nvSpPr>
        <p:spPr>
          <a:xfrm>
            <a:off x="859631" y="6179105"/>
            <a:ext cx="10472738" cy="353943"/>
          </a:xfrm>
          <a:prstGeom prst="rect">
            <a:avLst/>
          </a:prstGeom>
          <a:noFill/>
        </p:spPr>
        <p:txBody>
          <a:bodyPr wrap="square">
            <a:spAutoFit/>
          </a:bodyPr>
          <a:lstStyle/>
          <a:p>
            <a:r>
              <a:rPr lang="en-SG" sz="1700" dirty="0">
                <a:latin typeface="Arial" panose="020B0604020202020204" pitchFamily="34" charset="0"/>
                <a:cs typeface="Arial" panose="020B0604020202020204" pitchFamily="34" charset="0"/>
              </a:rPr>
              <a:t>Mumbai has the most transactions, followed by Hyderabad, Kochi, Coimbatore and Pune.</a:t>
            </a:r>
          </a:p>
        </p:txBody>
      </p:sp>
      <p:sp>
        <p:nvSpPr>
          <p:cNvPr id="8" name="TextBox 7">
            <a:extLst>
              <a:ext uri="{FF2B5EF4-FFF2-40B4-BE49-F238E27FC236}">
                <a16:creationId xmlns:a16="http://schemas.microsoft.com/office/drawing/2014/main" id="{BFDD9B45-B3BD-4C35-AFB6-6E96A2467F05}"/>
              </a:ext>
            </a:extLst>
          </p:cNvPr>
          <p:cNvSpPr txBox="1"/>
          <p:nvPr/>
        </p:nvSpPr>
        <p:spPr>
          <a:xfrm>
            <a:off x="859631" y="5581412"/>
            <a:ext cx="548640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Location</a:t>
            </a:r>
            <a:endParaRPr lang="en-SG"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779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2E41BC-B6B4-4B96-BDE1-F81DA6692135}"/>
              </a:ext>
            </a:extLst>
          </p:cNvPr>
          <p:cNvSpPr txBox="1"/>
          <p:nvPr/>
        </p:nvSpPr>
        <p:spPr>
          <a:xfrm>
            <a:off x="1249680" y="5115068"/>
            <a:ext cx="548640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Mileage</a:t>
            </a:r>
            <a:endParaRPr lang="en-SG"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AE233E1-92E5-4B43-8818-2DED3D1C8E8C}"/>
              </a:ext>
            </a:extLst>
          </p:cNvPr>
          <p:cNvSpPr txBox="1"/>
          <p:nvPr/>
        </p:nvSpPr>
        <p:spPr>
          <a:xfrm>
            <a:off x="1249680" y="5685904"/>
            <a:ext cx="10472738" cy="353943"/>
          </a:xfrm>
          <a:prstGeom prst="rect">
            <a:avLst/>
          </a:prstGeom>
          <a:noFill/>
        </p:spPr>
        <p:txBody>
          <a:bodyPr wrap="square">
            <a:spAutoFit/>
          </a:bodyPr>
          <a:lstStyle/>
          <a:p>
            <a:r>
              <a:rPr lang="en-US" sz="1700" dirty="0">
                <a:latin typeface="Arial" panose="020B0604020202020204" pitchFamily="34" charset="0"/>
                <a:cs typeface="Arial" panose="020B0604020202020204" pitchFamily="34" charset="0"/>
              </a:rPr>
              <a:t>Price will be decreased with higher mileage and higher in number of owner.</a:t>
            </a:r>
            <a:endParaRPr lang="en-SG" sz="17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7517E89-33BC-4455-8156-934D2D35BDC1}"/>
              </a:ext>
            </a:extLst>
          </p:cNvPr>
          <p:cNvPicPr>
            <a:picLocks noChangeAspect="1"/>
          </p:cNvPicPr>
          <p:nvPr/>
        </p:nvPicPr>
        <p:blipFill>
          <a:blip r:embed="rId2"/>
          <a:stretch>
            <a:fillRect/>
          </a:stretch>
        </p:blipFill>
        <p:spPr>
          <a:xfrm>
            <a:off x="1249680" y="400049"/>
            <a:ext cx="9692640" cy="4400551"/>
          </a:xfrm>
          <a:prstGeom prst="rect">
            <a:avLst/>
          </a:prstGeom>
        </p:spPr>
      </p:pic>
    </p:spTree>
    <p:extLst>
      <p:ext uri="{BB962C8B-B14F-4D97-AF65-F5344CB8AC3E}">
        <p14:creationId xmlns:p14="http://schemas.microsoft.com/office/powerpoint/2010/main" val="2744925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FD9318-9F31-42F4-8B8F-F0EAEC3A81F6}"/>
              </a:ext>
            </a:extLst>
          </p:cNvPr>
          <p:cNvPicPr>
            <a:picLocks noChangeAspect="1"/>
          </p:cNvPicPr>
          <p:nvPr/>
        </p:nvPicPr>
        <p:blipFill>
          <a:blip r:embed="rId2"/>
          <a:stretch>
            <a:fillRect/>
          </a:stretch>
        </p:blipFill>
        <p:spPr>
          <a:xfrm>
            <a:off x="1102424" y="265176"/>
            <a:ext cx="10197586" cy="4672584"/>
          </a:xfrm>
          <a:prstGeom prst="rect">
            <a:avLst/>
          </a:prstGeom>
        </p:spPr>
      </p:pic>
      <p:sp>
        <p:nvSpPr>
          <p:cNvPr id="4" name="TextBox 3">
            <a:extLst>
              <a:ext uri="{FF2B5EF4-FFF2-40B4-BE49-F238E27FC236}">
                <a16:creationId xmlns:a16="http://schemas.microsoft.com/office/drawing/2014/main" id="{B4C441D2-0BA4-43AF-95A1-338185FD6D99}"/>
              </a:ext>
            </a:extLst>
          </p:cNvPr>
          <p:cNvSpPr txBox="1"/>
          <p:nvPr/>
        </p:nvSpPr>
        <p:spPr>
          <a:xfrm>
            <a:off x="1102424" y="5270355"/>
            <a:ext cx="548640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No of Owner</a:t>
            </a:r>
            <a:endParaRPr lang="en-SG"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251FE0A-7E22-4781-BAC4-A32CF42F3626}"/>
              </a:ext>
            </a:extLst>
          </p:cNvPr>
          <p:cNvSpPr txBox="1"/>
          <p:nvPr/>
        </p:nvSpPr>
        <p:spPr>
          <a:xfrm>
            <a:off x="1102424" y="5849035"/>
            <a:ext cx="9687496" cy="353943"/>
          </a:xfrm>
          <a:prstGeom prst="rect">
            <a:avLst/>
          </a:prstGeom>
          <a:noFill/>
        </p:spPr>
        <p:txBody>
          <a:bodyPr wrap="square">
            <a:spAutoFit/>
          </a:bodyPr>
          <a:lstStyle/>
          <a:p>
            <a:r>
              <a:rPr lang="en-SG" sz="1700" dirty="0">
                <a:latin typeface="Arial" panose="020B0604020202020204" pitchFamily="34" charset="0"/>
                <a:cs typeface="Arial" panose="020B0604020202020204" pitchFamily="34" charset="0"/>
              </a:rPr>
              <a:t>The buyer still prefers to buy a car that has a lesser past owner.</a:t>
            </a:r>
          </a:p>
        </p:txBody>
      </p:sp>
    </p:spTree>
    <p:extLst>
      <p:ext uri="{BB962C8B-B14F-4D97-AF65-F5344CB8AC3E}">
        <p14:creationId xmlns:p14="http://schemas.microsoft.com/office/powerpoint/2010/main" val="2278263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5985FC92-CE6E-47E1-BEF1-C53590D8C326}"/>
              </a:ext>
            </a:extLst>
          </p:cNvPr>
          <p:cNvSpPr txBox="1"/>
          <p:nvPr/>
        </p:nvSpPr>
        <p:spPr>
          <a:xfrm>
            <a:off x="3319462" y="1092368"/>
            <a:ext cx="5553075" cy="1446550"/>
          </a:xfrm>
          <a:prstGeom prst="rect">
            <a:avLst/>
          </a:prstGeom>
          <a:noFill/>
        </p:spPr>
        <p:txBody>
          <a:bodyPr wrap="square" rtlCol="0">
            <a:spAutoFit/>
          </a:bodyPr>
          <a:lstStyle/>
          <a:p>
            <a:r>
              <a:rPr lang="en-US" altLang="zh-CN" sz="8800" b="1" dirty="0">
                <a:latin typeface="Arial" panose="020B0604020202020204" pitchFamily="34" charset="0"/>
                <a:ea typeface="Microsoft YaHei" panose="020B0503020204020204" pitchFamily="34" charset="-122"/>
                <a:cs typeface="Arial" panose="020B0604020202020204" pitchFamily="34" charset="0"/>
              </a:rPr>
              <a:t>Modeling</a:t>
            </a:r>
            <a:endParaRPr lang="zh-CN" altLang="en-US" sz="88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8194" name="Picture 2" descr="AI and Machine Learning - Deep Learning Analytics">
            <a:extLst>
              <a:ext uri="{FF2B5EF4-FFF2-40B4-BE49-F238E27FC236}">
                <a16:creationId xmlns:a16="http://schemas.microsoft.com/office/drawing/2014/main" id="{9A865D92-B1F4-4EDE-87B6-EA70128A8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462" y="2538918"/>
            <a:ext cx="4872038" cy="344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211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EF9A5D51-FA5B-403F-AEB4-99161F795422}"/>
              </a:ext>
            </a:extLst>
          </p:cNvPr>
          <p:cNvSpPr txBox="1"/>
          <p:nvPr/>
        </p:nvSpPr>
        <p:spPr>
          <a:xfrm>
            <a:off x="843465" y="363155"/>
            <a:ext cx="6682047"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Modeling  </a:t>
            </a:r>
            <a:r>
              <a:rPr lang="en-US" altLang="zh-CN" sz="2800" b="1" dirty="0">
                <a:latin typeface="Microsoft YaHei" panose="020B0503020204020204" pitchFamily="34" charset="-122"/>
                <a:ea typeface="Microsoft YaHei" panose="020B0503020204020204" pitchFamily="34" charset="-122"/>
              </a:rPr>
              <a:t>– </a:t>
            </a:r>
            <a:r>
              <a:rPr lang="en-US" altLang="zh-CN" sz="2400" b="1" dirty="0">
                <a:latin typeface="Arial" panose="020B0604020202020204" pitchFamily="34" charset="0"/>
                <a:ea typeface="Microsoft YaHei" panose="020B0503020204020204" pitchFamily="34" charset="-122"/>
                <a:cs typeface="Arial" panose="020B0604020202020204" pitchFamily="34" charset="0"/>
              </a:rPr>
              <a:t>Flow &amp; process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4" name="TextBox 3">
            <a:extLst>
              <a:ext uri="{FF2B5EF4-FFF2-40B4-BE49-F238E27FC236}">
                <a16:creationId xmlns:a16="http://schemas.microsoft.com/office/drawing/2014/main" id="{A54E7537-7C23-463E-928B-8B8A07B6F7AD}"/>
              </a:ext>
            </a:extLst>
          </p:cNvPr>
          <p:cNvSpPr txBox="1"/>
          <p:nvPr/>
        </p:nvSpPr>
        <p:spPr>
          <a:xfrm>
            <a:off x="843463" y="1063414"/>
            <a:ext cx="10303072" cy="1400383"/>
          </a:xfrm>
          <a:prstGeom prst="rect">
            <a:avLst/>
          </a:prstGeom>
          <a:noFill/>
        </p:spPr>
        <p:txBody>
          <a:bodyPr wrap="square">
            <a:spAutoFit/>
          </a:bodyPr>
          <a:lstStyle/>
          <a:p>
            <a:pPr algn="just"/>
            <a:r>
              <a:rPr lang="en-US" sz="1700" b="0" i="0" dirty="0">
                <a:solidFill>
                  <a:srgbClr val="000000"/>
                </a:solidFill>
                <a:effectLst/>
                <a:latin typeface="Arial" panose="020B0604020202020204" pitchFamily="34" charset="0"/>
                <a:cs typeface="Arial" panose="020B0604020202020204" pitchFamily="34" charset="0"/>
              </a:rPr>
              <a:t>Based on the dataset provided and the task assigned to do the prediction on used car pricing, </a:t>
            </a:r>
            <a:r>
              <a:rPr lang="en-US" sz="1700" b="1" i="0" dirty="0">
                <a:solidFill>
                  <a:srgbClr val="000000"/>
                </a:solidFill>
                <a:effectLst/>
                <a:latin typeface="Arial" panose="020B0604020202020204" pitchFamily="34" charset="0"/>
                <a:cs typeface="Arial" panose="020B0604020202020204" pitchFamily="34" charset="0"/>
              </a:rPr>
              <a:t>multivariate regression algorithms</a:t>
            </a:r>
            <a:r>
              <a:rPr lang="en-US" sz="1700" b="0" i="0" dirty="0">
                <a:solidFill>
                  <a:srgbClr val="000000"/>
                </a:solidFill>
                <a:effectLst/>
                <a:latin typeface="Arial" panose="020B0604020202020204" pitchFamily="34" charset="0"/>
                <a:cs typeface="Arial" panose="020B0604020202020204" pitchFamily="34" charset="0"/>
              </a:rPr>
              <a:t> under supervised learning will be best used in this scenario.</a:t>
            </a:r>
          </a:p>
          <a:p>
            <a:pPr algn="just"/>
            <a:endParaRPr lang="en-US" sz="1700" b="0" i="0" dirty="0">
              <a:solidFill>
                <a:srgbClr val="000000"/>
              </a:solidFill>
              <a:effectLst/>
              <a:latin typeface="Arial" panose="020B0604020202020204" pitchFamily="34" charset="0"/>
              <a:cs typeface="Arial" panose="020B0604020202020204" pitchFamily="34" charset="0"/>
            </a:endParaRPr>
          </a:p>
          <a:p>
            <a:pPr algn="just"/>
            <a:r>
              <a:rPr lang="en-US" sz="1700" b="0" i="0" dirty="0">
                <a:solidFill>
                  <a:srgbClr val="000000"/>
                </a:solidFill>
                <a:effectLst/>
                <a:latin typeface="Arial" panose="020B0604020202020204" pitchFamily="34" charset="0"/>
                <a:cs typeface="Arial" panose="020B0604020202020204" pitchFamily="34" charset="0"/>
              </a:rPr>
              <a:t>As Regression is used for predicting the occurrence of an event depending on the degree of association with variables.</a:t>
            </a:r>
          </a:p>
        </p:txBody>
      </p:sp>
      <p:graphicFrame>
        <p:nvGraphicFramePr>
          <p:cNvPr id="6" name="Diagram 5">
            <a:extLst>
              <a:ext uri="{FF2B5EF4-FFF2-40B4-BE49-F238E27FC236}">
                <a16:creationId xmlns:a16="http://schemas.microsoft.com/office/drawing/2014/main" id="{58F83AE6-881E-4919-B583-0910BDF907CC}"/>
              </a:ext>
            </a:extLst>
          </p:cNvPr>
          <p:cNvGraphicFramePr/>
          <p:nvPr>
            <p:extLst>
              <p:ext uri="{D42A27DB-BD31-4B8C-83A1-F6EECF244321}">
                <p14:modId xmlns:p14="http://schemas.microsoft.com/office/powerpoint/2010/main" val="4198226271"/>
              </p:ext>
            </p:extLst>
          </p:nvPr>
        </p:nvGraphicFramePr>
        <p:xfrm>
          <a:off x="843464" y="2579282"/>
          <a:ext cx="10376222" cy="225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99EE473D-9A97-400E-9044-C19999A0BFA1}"/>
              </a:ext>
            </a:extLst>
          </p:cNvPr>
          <p:cNvGraphicFramePr/>
          <p:nvPr>
            <p:extLst>
              <p:ext uri="{D42A27DB-BD31-4B8C-83A1-F6EECF244321}">
                <p14:modId xmlns:p14="http://schemas.microsoft.com/office/powerpoint/2010/main" val="2599661462"/>
              </p:ext>
            </p:extLst>
          </p:nvPr>
        </p:nvGraphicFramePr>
        <p:xfrm>
          <a:off x="843463" y="4608576"/>
          <a:ext cx="10376221" cy="22578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91853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B1BDC0-074B-49F4-85E2-E7AEA7EF10CC}"/>
              </a:ext>
            </a:extLst>
          </p:cNvPr>
          <p:cNvGrpSpPr/>
          <p:nvPr/>
        </p:nvGrpSpPr>
        <p:grpSpPr>
          <a:xfrm>
            <a:off x="1051773" y="1695326"/>
            <a:ext cx="3123240" cy="4029199"/>
            <a:chOff x="572" y="1203299"/>
            <a:chExt cx="3123240" cy="1943347"/>
          </a:xfrm>
        </p:grpSpPr>
        <p:sp>
          <p:nvSpPr>
            <p:cNvPr id="3" name="Rectangle: Rounded Corners 2">
              <a:extLst>
                <a:ext uri="{FF2B5EF4-FFF2-40B4-BE49-F238E27FC236}">
                  <a16:creationId xmlns:a16="http://schemas.microsoft.com/office/drawing/2014/main" id="{A4089033-3EA0-4C51-8614-F5C457D84DCD}"/>
                </a:ext>
              </a:extLst>
            </p:cNvPr>
            <p:cNvSpPr/>
            <p:nvPr/>
          </p:nvSpPr>
          <p:spPr>
            <a:xfrm>
              <a:off x="572" y="1203299"/>
              <a:ext cx="3123240" cy="194334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B9C0929F-DE29-433C-A223-3A6387FA6B91}"/>
                </a:ext>
              </a:extLst>
            </p:cNvPr>
            <p:cNvSpPr txBox="1"/>
            <p:nvPr/>
          </p:nvSpPr>
          <p:spPr>
            <a:xfrm>
              <a:off x="95438" y="1298165"/>
              <a:ext cx="2933508" cy="1753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2800" b="1" u="sng" kern="1200" dirty="0">
                  <a:latin typeface="Arial" panose="020B0604020202020204" pitchFamily="34" charset="0"/>
                  <a:cs typeface="Arial" panose="020B0604020202020204" pitchFamily="34" charset="0"/>
                </a:rPr>
                <a:t>K-Fold CV</a:t>
              </a:r>
            </a:p>
            <a:p>
              <a:pPr marL="0" lvl="0" indent="0" algn="ctr" defTabSz="800100">
                <a:lnSpc>
                  <a:spcPct val="90000"/>
                </a:lnSpc>
                <a:spcBef>
                  <a:spcPct val="0"/>
                </a:spcBef>
                <a:spcAft>
                  <a:spcPct val="35000"/>
                </a:spcAft>
                <a:buNone/>
              </a:pPr>
              <a:endParaRPr lang="en-SG" sz="1400" u="none"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en-SG" sz="1600" u="none" kern="1200" dirty="0">
                  <a:latin typeface="Arial" panose="020B0604020202020204" pitchFamily="34" charset="0"/>
                  <a:cs typeface="Arial" panose="020B0604020202020204" pitchFamily="34" charset="0"/>
                </a:rPr>
                <a:t>Linear Regression : 0.845452</a:t>
              </a:r>
            </a:p>
            <a:p>
              <a:pPr marL="0" lvl="0" indent="0" algn="ctr" defTabSz="800100">
                <a:lnSpc>
                  <a:spcPct val="90000"/>
                </a:lnSpc>
                <a:spcBef>
                  <a:spcPct val="0"/>
                </a:spcBef>
                <a:spcAft>
                  <a:spcPct val="35000"/>
                </a:spcAft>
                <a:buNone/>
              </a:pPr>
              <a:r>
                <a:rPr lang="en-SG" sz="1600" u="none" kern="1200" dirty="0">
                  <a:latin typeface="Arial" panose="020B0604020202020204" pitchFamily="34" charset="0"/>
                  <a:cs typeface="Arial" panose="020B0604020202020204" pitchFamily="34" charset="0"/>
                </a:rPr>
                <a:t>Ridge : 0.845459</a:t>
              </a:r>
            </a:p>
            <a:p>
              <a:pPr marL="0" lvl="0" indent="0" algn="ctr" defTabSz="800100">
                <a:lnSpc>
                  <a:spcPct val="90000"/>
                </a:lnSpc>
                <a:spcBef>
                  <a:spcPct val="0"/>
                </a:spcBef>
                <a:spcAft>
                  <a:spcPct val="35000"/>
                </a:spcAft>
                <a:buNone/>
              </a:pPr>
              <a:r>
                <a:rPr lang="en-SG" sz="1600" u="none" kern="1200">
                  <a:latin typeface="Arial" panose="020B0604020202020204" pitchFamily="34" charset="0"/>
                  <a:cs typeface="Arial" panose="020B0604020202020204" pitchFamily="34" charset="0"/>
                </a:rPr>
                <a:t>Random </a:t>
              </a:r>
              <a:r>
                <a:rPr lang="en-SG" sz="1600" u="none" kern="1200" dirty="0">
                  <a:latin typeface="Arial" panose="020B0604020202020204" pitchFamily="34" charset="0"/>
                  <a:cs typeface="Arial" panose="020B0604020202020204" pitchFamily="34" charset="0"/>
                </a:rPr>
                <a:t>Forest : 0.931792</a:t>
              </a:r>
            </a:p>
            <a:p>
              <a:pPr marL="0" lvl="0" indent="0" algn="ctr" defTabSz="800100">
                <a:lnSpc>
                  <a:spcPct val="90000"/>
                </a:lnSpc>
                <a:spcBef>
                  <a:spcPct val="0"/>
                </a:spcBef>
                <a:spcAft>
                  <a:spcPct val="35000"/>
                </a:spcAft>
                <a:buNone/>
              </a:pPr>
              <a:r>
                <a:rPr lang="en-SG" sz="1600" u="none" kern="1200" dirty="0">
                  <a:latin typeface="Arial" panose="020B0604020202020204" pitchFamily="34" charset="0"/>
                  <a:cs typeface="Arial" panose="020B0604020202020204" pitchFamily="34" charset="0"/>
                </a:rPr>
                <a:t>Gradient Boosting : 0.925284</a:t>
              </a:r>
            </a:p>
            <a:p>
              <a:pPr marL="0" lvl="0" indent="0" algn="ctr" defTabSz="800100">
                <a:lnSpc>
                  <a:spcPct val="90000"/>
                </a:lnSpc>
                <a:spcBef>
                  <a:spcPct val="0"/>
                </a:spcBef>
                <a:spcAft>
                  <a:spcPct val="35000"/>
                </a:spcAft>
                <a:buNone/>
              </a:pPr>
              <a:r>
                <a:rPr lang="en-SG" sz="2000" b="1" u="none" kern="1200" dirty="0" err="1">
                  <a:solidFill>
                    <a:srgbClr val="FF0000"/>
                  </a:solidFill>
                  <a:latin typeface="Arial" panose="020B0604020202020204" pitchFamily="34" charset="0"/>
                  <a:cs typeface="Arial" panose="020B0604020202020204" pitchFamily="34" charset="0"/>
                </a:rPr>
                <a:t>XGBoosting</a:t>
              </a:r>
              <a:r>
                <a:rPr lang="en-SG" sz="2000" b="1" u="none" kern="1200" dirty="0">
                  <a:solidFill>
                    <a:srgbClr val="FF0000"/>
                  </a:solidFill>
                  <a:latin typeface="Arial" panose="020B0604020202020204" pitchFamily="34" charset="0"/>
                  <a:cs typeface="Arial" panose="020B0604020202020204" pitchFamily="34" charset="0"/>
                </a:rPr>
                <a:t> : 0.943048</a:t>
              </a:r>
            </a:p>
          </p:txBody>
        </p:sp>
      </p:grpSp>
      <p:sp>
        <p:nvSpPr>
          <p:cNvPr id="5" name="文本框 18">
            <a:extLst>
              <a:ext uri="{FF2B5EF4-FFF2-40B4-BE49-F238E27FC236}">
                <a16:creationId xmlns:a16="http://schemas.microsoft.com/office/drawing/2014/main" id="{CCB9B52C-E741-45DF-AED3-B06EF45E8E7D}"/>
              </a:ext>
            </a:extLst>
          </p:cNvPr>
          <p:cNvSpPr txBox="1"/>
          <p:nvPr/>
        </p:nvSpPr>
        <p:spPr>
          <a:xfrm>
            <a:off x="975573" y="610805"/>
            <a:ext cx="6682047"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Modeling  </a:t>
            </a:r>
            <a:r>
              <a:rPr lang="en-US" altLang="zh-CN" sz="2800" b="1" dirty="0">
                <a:latin typeface="Microsoft YaHei" panose="020B0503020204020204" pitchFamily="34" charset="-122"/>
                <a:ea typeface="Microsoft YaHei" panose="020B0503020204020204" pitchFamily="34" charset="-122"/>
              </a:rPr>
              <a:t>– </a:t>
            </a:r>
            <a:r>
              <a:rPr lang="en-US" altLang="zh-CN" sz="2400" b="1" dirty="0">
                <a:latin typeface="Arial" panose="020B0604020202020204" pitchFamily="34" charset="0"/>
                <a:ea typeface="Microsoft YaHei" panose="020B0503020204020204" pitchFamily="34" charset="-122"/>
                <a:cs typeface="Arial" panose="020B0604020202020204" pitchFamily="34" charset="0"/>
              </a:rPr>
              <a:t>result</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TextBox 6">
            <a:extLst>
              <a:ext uri="{FF2B5EF4-FFF2-40B4-BE49-F238E27FC236}">
                <a16:creationId xmlns:a16="http://schemas.microsoft.com/office/drawing/2014/main" id="{CFC8884F-56C7-4F75-9F3C-553D1B958F36}"/>
              </a:ext>
            </a:extLst>
          </p:cNvPr>
          <p:cNvSpPr txBox="1"/>
          <p:nvPr/>
        </p:nvSpPr>
        <p:spPr>
          <a:xfrm>
            <a:off x="4524374" y="1401601"/>
            <a:ext cx="7162801" cy="1661993"/>
          </a:xfrm>
          <a:prstGeom prst="rect">
            <a:avLst/>
          </a:prstGeom>
          <a:noFill/>
        </p:spPr>
        <p:txBody>
          <a:bodyPr wrap="square">
            <a:spAutoFit/>
          </a:bodyPr>
          <a:lstStyle/>
          <a:p>
            <a:pPr algn="l"/>
            <a:r>
              <a:rPr lang="en-US" sz="1700" b="1" i="0" dirty="0">
                <a:solidFill>
                  <a:srgbClr val="000000"/>
                </a:solidFill>
                <a:effectLst/>
                <a:latin typeface="Arial" panose="020B0604020202020204" pitchFamily="34" charset="0"/>
                <a:cs typeface="Arial" panose="020B0604020202020204" pitchFamily="34" charset="0"/>
              </a:rPr>
              <a:t>K-Fold cross-validation </a:t>
            </a:r>
            <a:r>
              <a:rPr lang="en-US" sz="1700" b="0" i="0" dirty="0">
                <a:solidFill>
                  <a:srgbClr val="000000"/>
                </a:solidFill>
                <a:effectLst/>
                <a:latin typeface="Arial" panose="020B0604020202020204" pitchFamily="34" charset="0"/>
                <a:cs typeface="Arial" panose="020B0604020202020204" pitchFamily="34" charset="0"/>
              </a:rPr>
              <a:t>is a statistical method used to estimate the skill of machine learning models.</a:t>
            </a:r>
          </a:p>
          <a:p>
            <a:pPr algn="l"/>
            <a:r>
              <a:rPr lang="en-US" sz="1700" b="0" i="0" dirty="0">
                <a:solidFill>
                  <a:srgbClr val="000000"/>
                </a:solidFill>
                <a:effectLst/>
                <a:latin typeface="Arial" panose="020B0604020202020204" pitchFamily="34" charset="0"/>
                <a:cs typeface="Arial" panose="020B0604020202020204" pitchFamily="34" charset="0"/>
              </a:rPr>
              <a:t>It is commonly used in applied machine learning to compare and select a model for a given predictive modeling problem because it is easy to understand, easy to implement, and results in skill estimates that generally have a lower bias than other methods.</a:t>
            </a:r>
          </a:p>
        </p:txBody>
      </p:sp>
      <p:sp>
        <p:nvSpPr>
          <p:cNvPr id="11" name="TextBox 10">
            <a:extLst>
              <a:ext uri="{FF2B5EF4-FFF2-40B4-BE49-F238E27FC236}">
                <a16:creationId xmlns:a16="http://schemas.microsoft.com/office/drawing/2014/main" id="{00FF0292-9CEE-4300-9AD4-F219D65C357A}"/>
              </a:ext>
            </a:extLst>
          </p:cNvPr>
          <p:cNvSpPr txBox="1"/>
          <p:nvPr/>
        </p:nvSpPr>
        <p:spPr>
          <a:xfrm>
            <a:off x="4524374" y="3269615"/>
            <a:ext cx="7162801" cy="3231654"/>
          </a:xfrm>
          <a:prstGeom prst="rect">
            <a:avLst/>
          </a:prstGeom>
          <a:noFill/>
        </p:spPr>
        <p:txBody>
          <a:bodyPr wrap="square">
            <a:spAutoFit/>
          </a:bodyPr>
          <a:lstStyle/>
          <a:p>
            <a:pPr algn="l"/>
            <a:r>
              <a:rPr lang="en-US" sz="1700" b="1" dirty="0" err="1">
                <a:latin typeface="Arial" panose="020B0604020202020204" pitchFamily="34" charset="0"/>
                <a:cs typeface="Arial" panose="020B0604020202020204" pitchFamily="34" charset="0"/>
              </a:rPr>
              <a:t>XGBoost</a:t>
            </a:r>
            <a:r>
              <a:rPr lang="en-US" sz="1700" b="1" dirty="0">
                <a:latin typeface="Arial" panose="020B0604020202020204" pitchFamily="34" charset="0"/>
                <a:cs typeface="Arial" panose="020B0604020202020204" pitchFamily="34" charset="0"/>
              </a:rPr>
              <a:t> (Extreme Gradient Boosting) </a:t>
            </a:r>
            <a:r>
              <a:rPr lang="en-SG" sz="1700" dirty="0">
                <a:solidFill>
                  <a:srgbClr val="000000"/>
                </a:solidFill>
                <a:latin typeface="Arial" panose="020B0604020202020204" pitchFamily="34" charset="0"/>
                <a:cs typeface="Arial" panose="020B0604020202020204" pitchFamily="34" charset="0"/>
              </a:rPr>
              <a:t>is a powerful </a:t>
            </a:r>
            <a:r>
              <a:rPr lang="en-US" sz="1700" b="0" i="0" u="none" strike="noStrike" baseline="0" dirty="0">
                <a:solidFill>
                  <a:srgbClr val="000000"/>
                </a:solidFill>
                <a:latin typeface="Arial" panose="020B0604020202020204" pitchFamily="34" charset="0"/>
                <a:cs typeface="Arial" panose="020B0604020202020204" pitchFamily="34" charset="0"/>
              </a:rPr>
              <a:t>decision-tree-based ensemble Machine Learning algorithm that uses a </a:t>
            </a:r>
            <a:r>
              <a:rPr lang="en-US" sz="1700" i="0" u="none" strike="noStrike" baseline="0" dirty="0">
                <a:solidFill>
                  <a:srgbClr val="000000"/>
                </a:solidFill>
                <a:latin typeface="Arial" panose="020B0604020202020204" pitchFamily="34" charset="0"/>
                <a:cs typeface="Arial" panose="020B0604020202020204" pitchFamily="34" charset="0"/>
              </a:rPr>
              <a:t>gradient boosting framework.</a:t>
            </a:r>
            <a:r>
              <a:rPr lang="en-US" sz="1700" dirty="0">
                <a:solidFill>
                  <a:srgbClr val="000000"/>
                </a:solidFill>
                <a:latin typeface="Arial" panose="020B0604020202020204" pitchFamily="34" charset="0"/>
                <a:cs typeface="Arial" panose="020B0604020202020204" pitchFamily="34" charset="0"/>
              </a:rPr>
              <a:t> </a:t>
            </a:r>
            <a:r>
              <a:rPr lang="en-US" sz="1700" b="0" i="0" dirty="0">
                <a:solidFill>
                  <a:srgbClr val="000000"/>
                </a:solidFill>
                <a:effectLst/>
                <a:latin typeface="Arial" panose="020B0604020202020204" pitchFamily="34" charset="0"/>
                <a:cs typeface="Arial" panose="020B0604020202020204" pitchFamily="34" charset="0"/>
              </a:rPr>
              <a:t>GB builds an additive model in a forward stage-wise fashion; it allows for the optimization of arbitrary differentiable loss functions. In each stage, a regression tree is fit on the negative gradient of the given loss function. </a:t>
            </a:r>
            <a:r>
              <a:rPr lang="en-US" sz="1700" b="0" i="0" u="none" strike="noStrike" baseline="0" dirty="0">
                <a:solidFill>
                  <a:srgbClr val="000000"/>
                </a:solidFill>
                <a:latin typeface="Arial" panose="020B0604020202020204" pitchFamily="34" charset="0"/>
                <a:cs typeface="Arial" panose="020B0604020202020204" pitchFamily="34" charset="0"/>
              </a:rPr>
              <a:t>The predictive power of these individual models is weak and prone to overfitting but combining many such weak models in an ensemble will lead to an overall much improved result. </a:t>
            </a:r>
          </a:p>
          <a:p>
            <a:pPr algn="l"/>
            <a:endParaRPr lang="en-US" sz="1700" dirty="0">
              <a:solidFill>
                <a:srgbClr val="000000"/>
              </a:solidFill>
              <a:latin typeface="Arial" panose="020B0604020202020204" pitchFamily="34" charset="0"/>
              <a:cs typeface="Arial" panose="020B0604020202020204" pitchFamily="34" charset="0"/>
            </a:endParaRPr>
          </a:p>
          <a:p>
            <a:r>
              <a:rPr lang="en-US" sz="1700" b="0" i="0" u="none" strike="noStrike" baseline="0" dirty="0" err="1">
                <a:solidFill>
                  <a:srgbClr val="000000"/>
                </a:solidFill>
                <a:latin typeface="Arial" panose="020B0604020202020204" pitchFamily="34" charset="0"/>
                <a:cs typeface="Arial" panose="020B0604020202020204" pitchFamily="34" charset="0"/>
              </a:rPr>
              <a:t>Xgboost</a:t>
            </a:r>
            <a:r>
              <a:rPr lang="en-US" sz="1700" b="0" i="0" u="none" strike="noStrike" baseline="0" dirty="0">
                <a:solidFill>
                  <a:srgbClr val="000000"/>
                </a:solidFill>
                <a:latin typeface="Arial" panose="020B0604020202020204" pitchFamily="34" charset="0"/>
                <a:cs typeface="Arial" panose="020B0604020202020204" pitchFamily="34" charset="0"/>
              </a:rPr>
              <a:t> used a more regularized model formalization to control over-fitting, which gives it better performance. It also has other qualities like computation power, sparse aware split finding to handle etc.</a:t>
            </a:r>
          </a:p>
        </p:txBody>
      </p:sp>
    </p:spTree>
    <p:extLst>
      <p:ext uri="{BB962C8B-B14F-4D97-AF65-F5344CB8AC3E}">
        <p14:creationId xmlns:p14="http://schemas.microsoft.com/office/powerpoint/2010/main" val="4222370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CA91B-2ACB-4D88-8C5E-65862AB661E2}"/>
              </a:ext>
            </a:extLst>
          </p:cNvPr>
          <p:cNvSpPr txBox="1"/>
          <p:nvPr/>
        </p:nvSpPr>
        <p:spPr>
          <a:xfrm>
            <a:off x="568903" y="446222"/>
            <a:ext cx="6094476" cy="584775"/>
          </a:xfrm>
          <a:prstGeom prst="rect">
            <a:avLst/>
          </a:prstGeom>
          <a:noFill/>
        </p:spPr>
        <p:txBody>
          <a:bodyPr wrap="square">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Modeling</a:t>
            </a:r>
            <a:r>
              <a:rPr lang="en-US" altLang="zh-CN" sz="2400" b="1" dirty="0">
                <a:latin typeface="Arial" panose="020B0604020202020204" pitchFamily="34" charset="0"/>
                <a:ea typeface="Microsoft YaHei" panose="020B0503020204020204" pitchFamily="34" charset="-122"/>
                <a:cs typeface="Arial" panose="020B0604020202020204" pitchFamily="34" charset="0"/>
              </a:rPr>
              <a:t>  </a:t>
            </a:r>
            <a:r>
              <a:rPr lang="en-US" altLang="zh-CN" sz="2000" b="1" dirty="0">
                <a:latin typeface="Microsoft YaHei" panose="020B0503020204020204" pitchFamily="34" charset="-122"/>
                <a:ea typeface="Microsoft YaHei" panose="020B0503020204020204" pitchFamily="34" charset="-122"/>
              </a:rPr>
              <a:t>– </a:t>
            </a:r>
            <a:r>
              <a:rPr lang="en-US" altLang="zh-CN" sz="2400" b="1" dirty="0">
                <a:latin typeface="Arial" panose="020B0604020202020204" pitchFamily="34" charset="0"/>
                <a:ea typeface="Microsoft YaHei" panose="020B0503020204020204" pitchFamily="34" charset="-122"/>
                <a:cs typeface="Arial" panose="020B0604020202020204" pitchFamily="34" charset="0"/>
              </a:rPr>
              <a:t>result</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TextBox 6">
            <a:extLst>
              <a:ext uri="{FF2B5EF4-FFF2-40B4-BE49-F238E27FC236}">
                <a16:creationId xmlns:a16="http://schemas.microsoft.com/office/drawing/2014/main" id="{98BD54E0-A4AC-4169-B219-38A3393CD901}"/>
              </a:ext>
            </a:extLst>
          </p:cNvPr>
          <p:cNvSpPr txBox="1"/>
          <p:nvPr/>
        </p:nvSpPr>
        <p:spPr>
          <a:xfrm>
            <a:off x="8200105" y="1304783"/>
            <a:ext cx="3677264" cy="4801314"/>
          </a:xfrm>
          <a:prstGeom prst="rect">
            <a:avLst/>
          </a:prstGeom>
          <a:noFill/>
        </p:spPr>
        <p:txBody>
          <a:bodyPr wrap="square">
            <a:spAutoFit/>
          </a:bodyPr>
          <a:lstStyle/>
          <a:p>
            <a:pPr algn="l"/>
            <a:r>
              <a:rPr lang="en-SG" sz="1800" b="1" i="0" u="none" strike="noStrike" baseline="0" dirty="0">
                <a:latin typeface="Arial" panose="020B0604020202020204" pitchFamily="34" charset="0"/>
                <a:cs typeface="Arial" panose="020B0604020202020204" pitchFamily="34" charset="0"/>
              </a:rPr>
              <a:t>R-Squared</a:t>
            </a:r>
          </a:p>
          <a:p>
            <a:pPr algn="l"/>
            <a:endParaRPr lang="en-SG" sz="1800" b="1"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measures the degree of variability on dependent variables that can be </a:t>
            </a:r>
            <a:r>
              <a:rPr lang="en-SG" b="0" i="0" u="none" strike="noStrike" baseline="0" dirty="0">
                <a:latin typeface="Arial" panose="020B0604020202020204" pitchFamily="34" charset="0"/>
                <a:cs typeface="Arial" panose="020B0604020202020204" pitchFamily="34" charset="0"/>
              </a:rPr>
              <a:t>explained by the model.</a:t>
            </a:r>
          </a:p>
          <a:p>
            <a:pPr marL="285750" indent="-285750" algn="l">
              <a:buFont typeface="Arial" panose="020B0604020202020204" pitchFamily="34" charset="0"/>
              <a:buChar char="•"/>
            </a:pPr>
            <a:endParaRPr lang="en-SG"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 metric to determines how well the model fits the dependent variables</a:t>
            </a:r>
          </a:p>
          <a:p>
            <a:pPr marL="285750" indent="-285750" algn="l">
              <a:buFont typeface="Arial" panose="020B0604020202020204" pitchFamily="34" charset="0"/>
              <a:buChar char="•"/>
            </a:pPr>
            <a:endParaRPr lang="en-US"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Nearer to 1.0 is better, range of 0.8 and above is good</a:t>
            </a:r>
          </a:p>
          <a:p>
            <a:pPr algn="l"/>
            <a:endParaRPr lang="en-US" dirty="0">
              <a:latin typeface="Arial" panose="020B0604020202020204" pitchFamily="34" charset="0"/>
              <a:cs typeface="Arial" panose="020B0604020202020204" pitchFamily="34" charset="0"/>
            </a:endParaRPr>
          </a:p>
          <a:p>
            <a:pPr algn="l"/>
            <a:r>
              <a:rPr lang="en-US" dirty="0">
                <a:solidFill>
                  <a:srgbClr val="FF0000"/>
                </a:solidFill>
                <a:latin typeface="Arial" panose="020B0604020202020204" pitchFamily="34" charset="0"/>
                <a:cs typeface="Arial" panose="020B0604020202020204" pitchFamily="34" charset="0"/>
              </a:rPr>
              <a:t>In this case, the predicted R-squared reveals that up to 90.40% of the data fits in the tuned model.</a:t>
            </a:r>
          </a:p>
        </p:txBody>
      </p:sp>
      <p:grpSp>
        <p:nvGrpSpPr>
          <p:cNvPr id="11" name="Group 10">
            <a:extLst>
              <a:ext uri="{FF2B5EF4-FFF2-40B4-BE49-F238E27FC236}">
                <a16:creationId xmlns:a16="http://schemas.microsoft.com/office/drawing/2014/main" id="{62FF8505-625D-48CD-B2DD-072898222CAE}"/>
              </a:ext>
            </a:extLst>
          </p:cNvPr>
          <p:cNvGrpSpPr/>
          <p:nvPr/>
        </p:nvGrpSpPr>
        <p:grpSpPr>
          <a:xfrm>
            <a:off x="4540659" y="1721522"/>
            <a:ext cx="3120093" cy="1503306"/>
            <a:chOff x="1620296" y="867340"/>
            <a:chExt cx="3193478" cy="1503306"/>
          </a:xfrm>
        </p:grpSpPr>
        <p:sp>
          <p:nvSpPr>
            <p:cNvPr id="12" name="Rectangle: Rounded Corners 11">
              <a:extLst>
                <a:ext uri="{FF2B5EF4-FFF2-40B4-BE49-F238E27FC236}">
                  <a16:creationId xmlns:a16="http://schemas.microsoft.com/office/drawing/2014/main" id="{1EF7B9E6-CDB9-46F2-B7CF-2043B75262FD}"/>
                </a:ext>
              </a:extLst>
            </p:cNvPr>
            <p:cNvSpPr/>
            <p:nvPr/>
          </p:nvSpPr>
          <p:spPr>
            <a:xfrm>
              <a:off x="1620296" y="867340"/>
              <a:ext cx="3193478" cy="15033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239713DF-4A42-41B4-A107-2B6F599C2F56}"/>
                </a:ext>
              </a:extLst>
            </p:cNvPr>
            <p:cNvSpPr txBox="1"/>
            <p:nvPr/>
          </p:nvSpPr>
          <p:spPr>
            <a:xfrm>
              <a:off x="1693681" y="940725"/>
              <a:ext cx="3046708" cy="13565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SG" sz="2000" b="1" u="sng" kern="1200" dirty="0">
                  <a:latin typeface="Arial" panose="020B0604020202020204" pitchFamily="34" charset="0"/>
                  <a:cs typeface="Arial" panose="020B0604020202020204" pitchFamily="34" charset="0"/>
                </a:rPr>
                <a:t>Base Model’s metric</a:t>
              </a:r>
            </a:p>
            <a:p>
              <a:pPr marL="0" lvl="0" indent="0" algn="ctr" defTabSz="889000">
                <a:lnSpc>
                  <a:spcPct val="90000"/>
                </a:lnSpc>
                <a:spcBef>
                  <a:spcPct val="0"/>
                </a:spcBef>
                <a:spcAft>
                  <a:spcPct val="35000"/>
                </a:spcAft>
                <a:buNone/>
              </a:pPr>
              <a:r>
                <a:rPr lang="en-SG" sz="1700" b="1" i="0" u="none" kern="1200" dirty="0">
                  <a:latin typeface="Arial" panose="020B0604020202020204" pitchFamily="34" charset="0"/>
                  <a:cs typeface="Arial" panose="020B0604020202020204" pitchFamily="34" charset="0"/>
                </a:rPr>
                <a:t>RMSE = 0.258 </a:t>
              </a:r>
            </a:p>
            <a:p>
              <a:pPr marL="0" lvl="0" indent="0" algn="ctr" defTabSz="889000">
                <a:lnSpc>
                  <a:spcPct val="90000"/>
                </a:lnSpc>
                <a:spcBef>
                  <a:spcPct val="0"/>
                </a:spcBef>
                <a:spcAft>
                  <a:spcPct val="35000"/>
                </a:spcAft>
                <a:buNone/>
              </a:pPr>
              <a:r>
                <a:rPr lang="en-SG" sz="1700" b="1" i="0" u="none" kern="1200" dirty="0">
                  <a:latin typeface="Arial" panose="020B0604020202020204" pitchFamily="34" charset="0"/>
                  <a:cs typeface="Arial" panose="020B0604020202020204" pitchFamily="34" charset="0"/>
                </a:rPr>
                <a:t>MAE = 0.185 </a:t>
              </a:r>
              <a:endParaRPr lang="en-SG" sz="1700" b="0" i="0" u="none"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SG" sz="2000" b="1" u="none" kern="1200" dirty="0">
                  <a:solidFill>
                    <a:srgbClr val="FF0000"/>
                  </a:solidFill>
                  <a:latin typeface="Arial" panose="020B0604020202020204" pitchFamily="34" charset="0"/>
                  <a:cs typeface="Arial" panose="020B0604020202020204" pitchFamily="34" charset="0"/>
                </a:rPr>
                <a:t>R2 = 0.879</a:t>
              </a:r>
            </a:p>
          </p:txBody>
        </p:sp>
      </p:grpSp>
      <p:grpSp>
        <p:nvGrpSpPr>
          <p:cNvPr id="14" name="Group 13">
            <a:extLst>
              <a:ext uri="{FF2B5EF4-FFF2-40B4-BE49-F238E27FC236}">
                <a16:creationId xmlns:a16="http://schemas.microsoft.com/office/drawing/2014/main" id="{8180FB01-6181-45BC-8C93-D0C46F3B22AF}"/>
              </a:ext>
            </a:extLst>
          </p:cNvPr>
          <p:cNvGrpSpPr/>
          <p:nvPr/>
        </p:nvGrpSpPr>
        <p:grpSpPr>
          <a:xfrm>
            <a:off x="4535953" y="4515979"/>
            <a:ext cx="3120093" cy="1503306"/>
            <a:chOff x="3470391" y="867340"/>
            <a:chExt cx="3193478" cy="1503306"/>
          </a:xfrm>
        </p:grpSpPr>
        <p:sp>
          <p:nvSpPr>
            <p:cNvPr id="15" name="Rectangle: Rounded Corners 14">
              <a:extLst>
                <a:ext uri="{FF2B5EF4-FFF2-40B4-BE49-F238E27FC236}">
                  <a16:creationId xmlns:a16="http://schemas.microsoft.com/office/drawing/2014/main" id="{B5A9CA4A-FB4F-4F46-9843-2DA2008044CF}"/>
                </a:ext>
              </a:extLst>
            </p:cNvPr>
            <p:cNvSpPr/>
            <p:nvPr/>
          </p:nvSpPr>
          <p:spPr>
            <a:xfrm>
              <a:off x="3470391" y="867340"/>
              <a:ext cx="3193478" cy="15033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162ED665-6098-452F-9653-92C78C3AFEFF}"/>
                </a:ext>
              </a:extLst>
            </p:cNvPr>
            <p:cNvSpPr txBox="1"/>
            <p:nvPr/>
          </p:nvSpPr>
          <p:spPr>
            <a:xfrm>
              <a:off x="3543776" y="940725"/>
              <a:ext cx="3046708" cy="13565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u="sng" kern="1200" dirty="0">
                  <a:latin typeface="Arial" panose="020B0604020202020204" pitchFamily="34" charset="0"/>
                  <a:cs typeface="Arial" panose="020B0604020202020204" pitchFamily="34" charset="0"/>
                </a:rPr>
                <a:t>Tuned Model’s metric</a:t>
              </a:r>
            </a:p>
            <a:p>
              <a:pPr marL="0" lvl="0" indent="0" algn="ctr" defTabSz="844550">
                <a:lnSpc>
                  <a:spcPct val="90000"/>
                </a:lnSpc>
                <a:spcBef>
                  <a:spcPct val="0"/>
                </a:spcBef>
                <a:spcAft>
                  <a:spcPct val="35000"/>
                </a:spcAft>
                <a:buNone/>
              </a:pPr>
              <a:r>
                <a:rPr lang="en-SG" sz="1900" b="1" i="0" u="none" kern="1200" dirty="0">
                  <a:latin typeface="Arial" panose="020B0604020202020204" pitchFamily="34" charset="0"/>
                  <a:cs typeface="Arial" panose="020B0604020202020204" pitchFamily="34" charset="0"/>
                </a:rPr>
                <a:t>RMSE = 0.231 </a:t>
              </a:r>
            </a:p>
            <a:p>
              <a:pPr marL="0" lvl="0" indent="0" algn="ctr" defTabSz="844550">
                <a:lnSpc>
                  <a:spcPct val="90000"/>
                </a:lnSpc>
                <a:spcBef>
                  <a:spcPct val="0"/>
                </a:spcBef>
                <a:spcAft>
                  <a:spcPct val="35000"/>
                </a:spcAft>
                <a:buNone/>
              </a:pPr>
              <a:r>
                <a:rPr lang="en-SG" sz="1900" b="1" i="0" u="none" kern="1200" dirty="0">
                  <a:latin typeface="Arial" panose="020B0604020202020204" pitchFamily="34" charset="0"/>
                  <a:cs typeface="Arial" panose="020B0604020202020204" pitchFamily="34" charset="0"/>
                </a:rPr>
                <a:t>MAE = 0.166 </a:t>
              </a:r>
              <a:endParaRPr lang="en-SG" sz="1900" b="0" i="0" u="none" kern="1200" dirty="0">
                <a:latin typeface="Arial" panose="020B0604020202020204" pitchFamily="34" charset="0"/>
                <a:cs typeface="Arial" panose="020B0604020202020204" pitchFamily="34" charset="0"/>
              </a:endParaRPr>
            </a:p>
            <a:p>
              <a:pPr marL="0" lvl="0" indent="0" algn="ctr" defTabSz="844550">
                <a:lnSpc>
                  <a:spcPct val="90000"/>
                </a:lnSpc>
                <a:spcBef>
                  <a:spcPct val="0"/>
                </a:spcBef>
                <a:spcAft>
                  <a:spcPct val="35000"/>
                </a:spcAft>
                <a:buNone/>
              </a:pPr>
              <a:r>
                <a:rPr lang="en-SG" sz="2000" b="1" u="none" kern="1200" dirty="0">
                  <a:solidFill>
                    <a:srgbClr val="FF0000"/>
                  </a:solidFill>
                  <a:latin typeface="Arial" panose="020B0604020202020204" pitchFamily="34" charset="0"/>
                  <a:cs typeface="Arial" panose="020B0604020202020204" pitchFamily="34" charset="0"/>
                </a:rPr>
                <a:t>R2 = 0.904</a:t>
              </a:r>
            </a:p>
          </p:txBody>
        </p:sp>
      </p:grpSp>
      <p:sp>
        <p:nvSpPr>
          <p:cNvPr id="20" name="Arrow: Down 19">
            <a:extLst>
              <a:ext uri="{FF2B5EF4-FFF2-40B4-BE49-F238E27FC236}">
                <a16:creationId xmlns:a16="http://schemas.microsoft.com/office/drawing/2014/main" id="{5AC7B19A-5D76-484A-812A-50F704AFB57B}"/>
              </a:ext>
            </a:extLst>
          </p:cNvPr>
          <p:cNvSpPr/>
          <p:nvPr/>
        </p:nvSpPr>
        <p:spPr>
          <a:xfrm>
            <a:off x="5837390" y="34290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 name="Picture 21">
            <a:extLst>
              <a:ext uri="{FF2B5EF4-FFF2-40B4-BE49-F238E27FC236}">
                <a16:creationId xmlns:a16="http://schemas.microsoft.com/office/drawing/2014/main" id="{6BEC26CE-F031-4732-A826-C4C19E346A93}"/>
              </a:ext>
            </a:extLst>
          </p:cNvPr>
          <p:cNvPicPr>
            <a:picLocks noChangeAspect="1"/>
          </p:cNvPicPr>
          <p:nvPr/>
        </p:nvPicPr>
        <p:blipFill>
          <a:blip r:embed="rId2"/>
          <a:stretch>
            <a:fillRect/>
          </a:stretch>
        </p:blipFill>
        <p:spPr>
          <a:xfrm>
            <a:off x="563404" y="1246256"/>
            <a:ext cx="3900058" cy="2487544"/>
          </a:xfrm>
          <a:prstGeom prst="rect">
            <a:avLst/>
          </a:prstGeom>
        </p:spPr>
      </p:pic>
      <p:pic>
        <p:nvPicPr>
          <p:cNvPr id="24" name="Picture 23">
            <a:extLst>
              <a:ext uri="{FF2B5EF4-FFF2-40B4-BE49-F238E27FC236}">
                <a16:creationId xmlns:a16="http://schemas.microsoft.com/office/drawing/2014/main" id="{C59D1DBD-F3C7-4EAD-B9DA-FFFAFBB8A9D5}"/>
              </a:ext>
            </a:extLst>
          </p:cNvPr>
          <p:cNvPicPr>
            <a:picLocks noChangeAspect="1"/>
          </p:cNvPicPr>
          <p:nvPr/>
        </p:nvPicPr>
        <p:blipFill>
          <a:blip r:embed="rId3"/>
          <a:stretch>
            <a:fillRect/>
          </a:stretch>
        </p:blipFill>
        <p:spPr>
          <a:xfrm>
            <a:off x="563404" y="3915353"/>
            <a:ext cx="3900058" cy="2628900"/>
          </a:xfrm>
          <a:prstGeom prst="rect">
            <a:avLst/>
          </a:prstGeom>
        </p:spPr>
      </p:pic>
    </p:spTree>
    <p:extLst>
      <p:ext uri="{BB962C8B-B14F-4D97-AF65-F5344CB8AC3E}">
        <p14:creationId xmlns:p14="http://schemas.microsoft.com/office/powerpoint/2010/main" val="353565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D0D14A-05C5-4049-BB58-89C9299EF69B}"/>
              </a:ext>
            </a:extLst>
          </p:cNvPr>
          <p:cNvSpPr txBox="1"/>
          <p:nvPr/>
        </p:nvSpPr>
        <p:spPr>
          <a:xfrm>
            <a:off x="1602580" y="5354374"/>
            <a:ext cx="8986838" cy="1107996"/>
          </a:xfrm>
          <a:prstGeom prst="rect">
            <a:avLst/>
          </a:prstGeom>
          <a:noFill/>
        </p:spPr>
        <p:txBody>
          <a:bodyPr wrap="square">
            <a:spAutoFit/>
          </a:bodyPr>
          <a:lstStyle/>
          <a:p>
            <a:pPr algn="just"/>
            <a:r>
              <a:rPr lang="en-US" b="0" i="0" dirty="0">
                <a:solidFill>
                  <a:srgbClr val="000000"/>
                </a:solidFill>
                <a:effectLst/>
                <a:latin typeface="Helvetica Neue"/>
              </a:rPr>
              <a:t>👉</a:t>
            </a:r>
            <a:r>
              <a:rPr lang="en-US" sz="1600" i="0" dirty="0">
                <a:solidFill>
                  <a:srgbClr val="202124"/>
                </a:solidFill>
                <a:effectLst/>
                <a:latin typeface="Arial" panose="020B0604020202020204" pitchFamily="34" charset="0"/>
                <a:cs typeface="Arial" panose="020B0604020202020204" pitchFamily="34" charset="0"/>
              </a:rPr>
              <a:t>Feature importance </a:t>
            </a:r>
            <a:r>
              <a:rPr lang="en-US" sz="1600" b="0" i="0" dirty="0">
                <a:solidFill>
                  <a:srgbClr val="202124"/>
                </a:solidFill>
                <a:effectLst/>
                <a:latin typeface="Arial" panose="020B0604020202020204" pitchFamily="34" charset="0"/>
                <a:cs typeface="Arial" panose="020B0604020202020204" pitchFamily="34" charset="0"/>
              </a:rPr>
              <a:t>scores play an </a:t>
            </a:r>
            <a:r>
              <a:rPr lang="en-US" sz="1600" i="0" dirty="0">
                <a:solidFill>
                  <a:srgbClr val="202124"/>
                </a:solidFill>
                <a:effectLst/>
                <a:latin typeface="Arial" panose="020B0604020202020204" pitchFamily="34" charset="0"/>
                <a:cs typeface="Arial" panose="020B0604020202020204" pitchFamily="34" charset="0"/>
              </a:rPr>
              <a:t>important </a:t>
            </a:r>
            <a:r>
              <a:rPr lang="en-US" sz="1600" b="0" i="0" dirty="0">
                <a:solidFill>
                  <a:srgbClr val="202124"/>
                </a:solidFill>
                <a:effectLst/>
                <a:latin typeface="Arial" panose="020B0604020202020204" pitchFamily="34" charset="0"/>
                <a:cs typeface="Arial" panose="020B0604020202020204" pitchFamily="34" charset="0"/>
              </a:rPr>
              <a:t>role in a predictive modeling project, including providing insight into the data, insight into the model, and the basis for dimensionality reduction and </a:t>
            </a:r>
            <a:r>
              <a:rPr lang="en-US" sz="1600" i="0" dirty="0">
                <a:solidFill>
                  <a:srgbClr val="202124"/>
                </a:solidFill>
                <a:effectLst/>
                <a:latin typeface="Arial" panose="020B0604020202020204" pitchFamily="34" charset="0"/>
                <a:cs typeface="Arial" panose="020B0604020202020204" pitchFamily="34" charset="0"/>
              </a:rPr>
              <a:t>feature</a:t>
            </a:r>
            <a:r>
              <a:rPr lang="en-US" sz="1600" b="0" i="0" dirty="0">
                <a:solidFill>
                  <a:srgbClr val="202124"/>
                </a:solidFill>
                <a:effectLst/>
                <a:latin typeface="Arial" panose="020B0604020202020204" pitchFamily="34" charset="0"/>
                <a:cs typeface="Arial" panose="020B0604020202020204" pitchFamily="34" charset="0"/>
              </a:rPr>
              <a:t> selection that can improve the efficiency and effectiveness of a predictive model on the problem.</a:t>
            </a:r>
            <a:endParaRPr lang="en-US" sz="1600" b="0" i="0" dirty="0">
              <a:solidFill>
                <a:srgbClr val="000000"/>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FADBEE7-2AC1-44A5-994C-86DA91FAC1FA}"/>
              </a:ext>
            </a:extLst>
          </p:cNvPr>
          <p:cNvPicPr>
            <a:picLocks noChangeAspect="1"/>
          </p:cNvPicPr>
          <p:nvPr/>
        </p:nvPicPr>
        <p:blipFill>
          <a:blip r:embed="rId2"/>
          <a:stretch>
            <a:fillRect/>
          </a:stretch>
        </p:blipFill>
        <p:spPr>
          <a:xfrm>
            <a:off x="1495425" y="465650"/>
            <a:ext cx="9191625" cy="4458775"/>
          </a:xfrm>
          <a:prstGeom prst="rect">
            <a:avLst/>
          </a:prstGeom>
        </p:spPr>
      </p:pic>
    </p:spTree>
    <p:extLst>
      <p:ext uri="{BB962C8B-B14F-4D97-AF65-F5344CB8AC3E}">
        <p14:creationId xmlns:p14="http://schemas.microsoft.com/office/powerpoint/2010/main" val="302500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C20F3-7A3F-47E9-8CEC-8AAC46CA03ED}"/>
              </a:ext>
            </a:extLst>
          </p:cNvPr>
          <p:cNvSpPr txBox="1"/>
          <p:nvPr/>
        </p:nvSpPr>
        <p:spPr>
          <a:xfrm>
            <a:off x="761999" y="1046138"/>
            <a:ext cx="10887075" cy="4431983"/>
          </a:xfrm>
          <a:prstGeom prst="rect">
            <a:avLst/>
          </a:prstGeom>
          <a:noFill/>
        </p:spPr>
        <p:txBody>
          <a:bodyPr wrap="square">
            <a:spAutoFit/>
          </a:bodyPr>
          <a:lstStyle/>
          <a:p>
            <a:pPr algn="l"/>
            <a:r>
              <a:rPr lang="en-US" sz="2800" b="1" i="0" dirty="0">
                <a:solidFill>
                  <a:srgbClr val="000000"/>
                </a:solidFill>
                <a:effectLst/>
                <a:latin typeface="Arial" panose="020B0604020202020204" pitchFamily="34" charset="0"/>
                <a:cs typeface="Arial" panose="020B0604020202020204" pitchFamily="34" charset="0"/>
              </a:rPr>
              <a:t>Problem Statement</a:t>
            </a:r>
          </a:p>
          <a:p>
            <a:pPr algn="l"/>
            <a:endParaRPr lang="en-US" sz="2800" b="1"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Helvetica Neue"/>
              </a:rPr>
              <a:t>Consumers manually bring their cars down to workshops just to estimate the selling price of their used cars. This process takes up a lot of time and resources, in addition, human negligence may cause inaccuracy in the price prediction process.</a:t>
            </a:r>
            <a:endParaRPr lang="en-US" b="1" i="0" dirty="0">
              <a:solidFill>
                <a:srgbClr val="000000"/>
              </a:solidFill>
              <a:effectLst/>
              <a:latin typeface="Arial" panose="020B0604020202020204" pitchFamily="34" charset="0"/>
              <a:cs typeface="Arial" panose="020B0604020202020204" pitchFamily="34" charset="0"/>
            </a:endParaRPr>
          </a:p>
          <a:p>
            <a:pPr algn="l"/>
            <a:endParaRPr lang="en-US" b="1" i="0" dirty="0">
              <a:solidFill>
                <a:srgbClr val="000000"/>
              </a:solidFill>
              <a:effectLst/>
              <a:latin typeface="inherit"/>
            </a:endParaRPr>
          </a:p>
          <a:p>
            <a:pPr algn="l"/>
            <a:endParaRPr lang="en-US" b="1" dirty="0">
              <a:solidFill>
                <a:srgbClr val="000000"/>
              </a:solidFill>
              <a:latin typeface="inherit"/>
            </a:endParaRPr>
          </a:p>
          <a:p>
            <a:pPr algn="l"/>
            <a:endParaRPr lang="en-US" b="1" i="0" dirty="0">
              <a:solidFill>
                <a:srgbClr val="000000"/>
              </a:solidFill>
              <a:effectLst/>
              <a:latin typeface="inherit"/>
            </a:endParaRPr>
          </a:p>
          <a:p>
            <a:pPr algn="l"/>
            <a:r>
              <a:rPr lang="en-US" sz="2800" b="1" dirty="0">
                <a:solidFill>
                  <a:srgbClr val="000000"/>
                </a:solidFill>
                <a:latin typeface="inherit"/>
              </a:rPr>
              <a:t>Our Aims &amp; Objective</a:t>
            </a:r>
            <a:endParaRPr lang="en-US" sz="2800" b="1" i="0" dirty="0">
              <a:solidFill>
                <a:srgbClr val="000000"/>
              </a:solidFill>
              <a:effectLst/>
              <a:latin typeface="inherit"/>
            </a:endParaRP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Analyze and identify the factors that potentially influence the used cars price.</a:t>
            </a:r>
          </a:p>
          <a:p>
            <a:pPr marL="285750" indent="-285750" algn="l">
              <a:buFont typeface="Arial" panose="020B0604020202020204" pitchFamily="34" charset="0"/>
              <a:buChar char="•"/>
            </a:pPr>
            <a:endParaRPr lang="en-US" dirty="0">
              <a:solidFill>
                <a:srgbClr val="000000"/>
              </a:solidFill>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Build a prediction model which can automatically help new car-sellers better and efficiently suggesting suitable price to list their used cars at.</a:t>
            </a:r>
            <a:endParaRPr lang="en-US" dirty="0">
              <a:solidFill>
                <a:srgbClr val="000000"/>
              </a:solidFill>
              <a:latin typeface="Helvetica Neue"/>
            </a:endParaRPr>
          </a:p>
        </p:txBody>
      </p:sp>
      <p:pic>
        <p:nvPicPr>
          <p:cNvPr id="4" name="Picture 2" descr="Aims and objective of the AIJN, the European Fruit Juice Association | AIJN  - European Fruit Juice Association">
            <a:extLst>
              <a:ext uri="{FF2B5EF4-FFF2-40B4-BE49-F238E27FC236}">
                <a16:creationId xmlns:a16="http://schemas.microsoft.com/office/drawing/2014/main" id="{65098D9A-AAD2-42ED-A122-2306CC79A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2" y="3262129"/>
            <a:ext cx="876301" cy="8763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 problem statement icon premium vector download for commercial use.  format: eps, cdr, ai, svg vector illustration graphic art design">
            <a:extLst>
              <a:ext uri="{FF2B5EF4-FFF2-40B4-BE49-F238E27FC236}">
                <a16:creationId xmlns:a16="http://schemas.microsoft.com/office/drawing/2014/main" id="{9D33D9E4-475E-4DFC-AF39-78769C19A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773" y="809535"/>
            <a:ext cx="804861" cy="80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602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5985FC92-CE6E-47E1-BEF1-C53590D8C326}"/>
              </a:ext>
            </a:extLst>
          </p:cNvPr>
          <p:cNvSpPr txBox="1"/>
          <p:nvPr/>
        </p:nvSpPr>
        <p:spPr>
          <a:xfrm>
            <a:off x="3319462" y="1092368"/>
            <a:ext cx="5553075" cy="1446550"/>
          </a:xfrm>
          <a:prstGeom prst="rect">
            <a:avLst/>
          </a:prstGeom>
          <a:noFill/>
        </p:spPr>
        <p:txBody>
          <a:bodyPr wrap="square" rtlCol="0">
            <a:spAutoFit/>
          </a:bodyPr>
          <a:lstStyle/>
          <a:p>
            <a:r>
              <a:rPr lang="en-US" altLang="zh-CN" sz="8800" b="1" dirty="0">
                <a:latin typeface="Arial" panose="020B0604020202020204" pitchFamily="34" charset="0"/>
                <a:ea typeface="Microsoft YaHei" panose="020B0503020204020204" pitchFamily="34" charset="-122"/>
                <a:cs typeface="Arial" panose="020B0604020202020204" pitchFamily="34" charset="0"/>
              </a:rPr>
              <a:t>Summary</a:t>
            </a:r>
            <a:endParaRPr lang="zh-CN" altLang="en-US" sz="88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2050" name="Picture 2" descr="summary icons - Google Search | Letters, Icon, Summary">
            <a:extLst>
              <a:ext uri="{FF2B5EF4-FFF2-40B4-BE49-F238E27FC236}">
                <a16:creationId xmlns:a16="http://schemas.microsoft.com/office/drawing/2014/main" id="{0C2A8CE8-48AB-445D-B676-0963E327B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9" y="2775413"/>
            <a:ext cx="2285999" cy="217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14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D531DC-EFD8-4152-BB44-4738D06F492A}"/>
              </a:ext>
            </a:extLst>
          </p:cNvPr>
          <p:cNvSpPr txBox="1"/>
          <p:nvPr/>
        </p:nvSpPr>
        <p:spPr>
          <a:xfrm>
            <a:off x="623562" y="462122"/>
            <a:ext cx="10944876" cy="6093976"/>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Used car price tie very closely with the </a:t>
            </a:r>
            <a:r>
              <a:rPr lang="en-US" sz="1600" b="0" i="0" dirty="0" err="1">
                <a:solidFill>
                  <a:srgbClr val="000000"/>
                </a:solidFill>
                <a:effectLst/>
                <a:latin typeface="Arial" panose="020B0604020202020204" pitchFamily="34" charset="0"/>
                <a:cs typeface="Arial" panose="020B0604020202020204" pitchFamily="34" charset="0"/>
              </a:rPr>
              <a:t>Max_Power_Output</a:t>
            </a:r>
            <a:r>
              <a:rPr lang="en-US" sz="1600" b="0" i="0" dirty="0">
                <a:solidFill>
                  <a:srgbClr val="000000"/>
                </a:solidFill>
                <a:effectLst/>
                <a:latin typeface="Arial" panose="020B0604020202020204" pitchFamily="34" charset="0"/>
                <a:cs typeface="Arial" panose="020B0604020202020204" pitchFamily="34" charset="0"/>
              </a:rPr>
              <a:t>.</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2, 4 and 7 seated cars come with higher horsepower. To generate higher profit thru higher selling price, above mentioned car type should be the focus categories.</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Due to the high depreciation from 1st year to 3rd year, used car aged from 4 to 6 years is more popular due to lower depreciation after the 3rd year.</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A manual car is more popular in the Indian market. Besides the overall price is cheaper, the fuel consumption of a manual car is more savings compared to an automatic car.</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Diesel cars are the most popular options in India. Even though the car price is higher but due to the savings in the cost of fuel (average of 11% to 13% cheaper compared Petrol and Diesel) and a lower fuel consumption per kilometer driven, car buyers are still more than willing to go for diesel car instead.</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The top 3 most popular economic category brands in India are Maruti, Hyundai and Honda. For the luxury category, Mercedes-Benz, BMW followed by Audi are still the best preferences for the car buyers. Due to the similarity in price, overseas brands like Volkswagen and Ford sell better compared to local brands such as Mahindra and Tata.</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Saloon(5 seated) cars still the most popular options for general use. But for a bigger family or commercial usage, an MPV or 7 seated car is another best choice.</a:t>
            </a:r>
          </a:p>
          <a:p>
            <a:pPr algn="just"/>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Mumbai has the most transactions, followed by Hyderabad, Kochi, Coimbatore and Pune.</a:t>
            </a:r>
          </a:p>
          <a:p>
            <a:pPr marL="285750" indent="-28575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Price will be decreased with higher mileage and higher in number of owner.</a:t>
            </a:r>
          </a:p>
          <a:p>
            <a:pPr marL="285750" indent="-28575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The buyer still prefers to buy a car that has a lesser past owner.</a:t>
            </a:r>
          </a:p>
        </p:txBody>
      </p:sp>
    </p:spTree>
    <p:extLst>
      <p:ext uri="{BB962C8B-B14F-4D97-AF65-F5344CB8AC3E}">
        <p14:creationId xmlns:p14="http://schemas.microsoft.com/office/powerpoint/2010/main" val="235035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descr="(O35G{LUAKCC43I9Y%7_T`D.png">
            <a:extLst>
              <a:ext uri="{FF2B5EF4-FFF2-40B4-BE49-F238E27FC236}">
                <a16:creationId xmlns:a16="http://schemas.microsoft.com/office/drawing/2014/main" id="{1649BFBC-6523-402E-B0B0-EDEC6A32E820}"/>
              </a:ext>
            </a:extLst>
          </p:cNvPr>
          <p:cNvPicPr>
            <a:picLocks noChangeAspect="1"/>
          </p:cNvPicPr>
          <p:nvPr/>
        </p:nvPicPr>
        <p:blipFill>
          <a:blip r:embed="rId2" cstate="print"/>
          <a:stretch>
            <a:fillRect/>
          </a:stretch>
        </p:blipFill>
        <p:spPr>
          <a:xfrm>
            <a:off x="1157376" y="596819"/>
            <a:ext cx="4059149" cy="6020318"/>
          </a:xfrm>
          <a:prstGeom prst="rect">
            <a:avLst/>
          </a:prstGeom>
        </p:spPr>
      </p:pic>
      <p:sp>
        <p:nvSpPr>
          <p:cNvPr id="3" name="矩形 1">
            <a:extLst>
              <a:ext uri="{FF2B5EF4-FFF2-40B4-BE49-F238E27FC236}">
                <a16:creationId xmlns:a16="http://schemas.microsoft.com/office/drawing/2014/main" id="{50F979F6-489E-4149-867B-AA8916ECD07D}"/>
              </a:ext>
            </a:extLst>
          </p:cNvPr>
          <p:cNvSpPr/>
          <p:nvPr/>
        </p:nvSpPr>
        <p:spPr>
          <a:xfrm>
            <a:off x="4270375" y="1767006"/>
            <a:ext cx="6096000" cy="3323987"/>
          </a:xfrm>
          <a:prstGeom prst="rect">
            <a:avLst/>
          </a:prstGeom>
        </p:spPr>
        <p:txBody>
          <a:bodyPr>
            <a:spAutoFit/>
          </a:bodyPr>
          <a:lstStyle/>
          <a:p>
            <a:pPr algn="ctr"/>
            <a:r>
              <a:rPr lang="en-US" altLang="zh-CN" sz="7000" b="1" dirty="0"/>
              <a:t>Questions</a:t>
            </a:r>
          </a:p>
          <a:p>
            <a:pPr algn="ctr"/>
            <a:r>
              <a:rPr lang="en-US" altLang="zh-CN" sz="7000" b="1" dirty="0"/>
              <a:t>&amp;</a:t>
            </a:r>
          </a:p>
          <a:p>
            <a:pPr algn="ctr"/>
            <a:r>
              <a:rPr lang="en-US" altLang="zh-CN" sz="7000" b="1" dirty="0"/>
              <a:t>Answers</a:t>
            </a:r>
            <a:endParaRPr lang="zh-CN" altLang="en-US" sz="7000" b="1" dirty="0"/>
          </a:p>
        </p:txBody>
      </p:sp>
    </p:spTree>
    <p:extLst>
      <p:ext uri="{BB962C8B-B14F-4D97-AF65-F5344CB8AC3E}">
        <p14:creationId xmlns:p14="http://schemas.microsoft.com/office/powerpoint/2010/main" val="2509119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59">
            <a:extLst>
              <a:ext uri="{FF2B5EF4-FFF2-40B4-BE49-F238E27FC236}">
                <a16:creationId xmlns:a16="http://schemas.microsoft.com/office/drawing/2014/main" id="{C10E53A1-7F89-425B-98B9-788E0E5CA501}"/>
              </a:ext>
            </a:extLst>
          </p:cNvPr>
          <p:cNvSpPr>
            <a:spLocks noChangeArrowheads="1"/>
          </p:cNvSpPr>
          <p:nvPr/>
        </p:nvSpPr>
        <p:spPr bwMode="auto">
          <a:xfrm>
            <a:off x="3229074" y="1354784"/>
            <a:ext cx="5733852"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7200" b="1" cap="all" dirty="0">
                <a:solidFill>
                  <a:srgbClr val="049AAB"/>
                </a:solidFill>
                <a:latin typeface="Arial" panose="020B0604020202020204" pitchFamily="34" charset="0"/>
                <a:cs typeface="Arial" panose="020B0604020202020204" pitchFamily="34" charset="0"/>
              </a:rPr>
              <a:t>Thank </a:t>
            </a:r>
            <a:r>
              <a:rPr lang="en-US" altLang="zh-CN" sz="7200" b="1" cap="all" dirty="0">
                <a:solidFill>
                  <a:srgbClr val="595959"/>
                </a:solidFill>
                <a:latin typeface="Arial" panose="020B0604020202020204" pitchFamily="34" charset="0"/>
                <a:cs typeface="Arial" panose="020B0604020202020204" pitchFamily="34" charset="0"/>
              </a:rPr>
              <a:t>you</a:t>
            </a:r>
            <a:endParaRPr kumimoji="0" lang="zh-CN" altLang="en-US" sz="7200" b="0" i="0" u="none" strike="noStrike" kern="1200" cap="all" spc="0" normalizeH="0" baseline="0" noProof="0" dirty="0">
              <a:ln>
                <a:noFill/>
              </a:ln>
              <a:solidFill>
                <a:srgbClr val="595959"/>
              </a:solidFill>
              <a:effectLst/>
              <a:uLnTx/>
              <a:uFillTx/>
              <a:latin typeface="Arial" panose="020B0604020202020204" pitchFamily="34" charset="0"/>
              <a:cs typeface="Arial" panose="020B0604020202020204" pitchFamily="34" charset="0"/>
              <a:sym typeface="Calibri" panose="020F0502020204030204" pitchFamily="34" charset="0"/>
            </a:endParaRPr>
          </a:p>
        </p:txBody>
      </p:sp>
      <p:pic>
        <p:nvPicPr>
          <p:cNvPr id="1026" name="Picture 2" descr="bow - Trade Newswire">
            <a:extLst>
              <a:ext uri="{FF2B5EF4-FFF2-40B4-BE49-F238E27FC236}">
                <a16:creationId xmlns:a16="http://schemas.microsoft.com/office/drawing/2014/main" id="{48771CBE-D4CB-44B4-8CF2-9854FC18C8A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29099" y="2689712"/>
            <a:ext cx="353377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10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B201C857-584A-485E-8439-1C087FE00736}"/>
              </a:ext>
            </a:extLst>
          </p:cNvPr>
          <p:cNvSpPr txBox="1"/>
          <p:nvPr/>
        </p:nvSpPr>
        <p:spPr>
          <a:xfrm>
            <a:off x="781050" y="207707"/>
            <a:ext cx="9179027" cy="1015663"/>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Exploration</a:t>
            </a:r>
            <a:r>
              <a:rPr lang="en-US" altLang="zh-CN" sz="2800" b="1" dirty="0">
                <a:latin typeface="Arial" panose="020B0604020202020204" pitchFamily="34" charset="0"/>
                <a:ea typeface="Microsoft YaHei" panose="020B0503020204020204" pitchFamily="34" charset="-122"/>
                <a:cs typeface="Arial" panose="020B0604020202020204" pitchFamily="34" charset="0"/>
              </a:rPr>
              <a:t> - </a:t>
            </a:r>
            <a:r>
              <a:rPr lang="en-US" sz="2400" b="1" dirty="0">
                <a:latin typeface="Arial" panose="020B0604020202020204" pitchFamily="34" charset="0"/>
                <a:cs typeface="Arial" panose="020B0604020202020204" pitchFamily="34" charset="0"/>
              </a:rPr>
              <a:t>Data dictionary &amp; size</a:t>
            </a:r>
          </a:p>
          <a:p>
            <a:endParaRPr lang="zh-CN" altLang="en-US" sz="2800" b="1" dirty="0">
              <a:latin typeface="Microsoft YaHei" panose="020B0503020204020204" pitchFamily="34" charset="-122"/>
              <a:ea typeface="Microsoft YaHei" panose="020B0503020204020204" pitchFamily="34" charset="-122"/>
            </a:endParaRPr>
          </a:p>
        </p:txBody>
      </p:sp>
      <p:sp>
        <p:nvSpPr>
          <p:cNvPr id="3" name="TextBox 2">
            <a:extLst>
              <a:ext uri="{FF2B5EF4-FFF2-40B4-BE49-F238E27FC236}">
                <a16:creationId xmlns:a16="http://schemas.microsoft.com/office/drawing/2014/main" id="{09B6B7FD-0486-4B22-A5C5-1D280922D4BA}"/>
              </a:ext>
            </a:extLst>
          </p:cNvPr>
          <p:cNvSpPr txBox="1"/>
          <p:nvPr/>
        </p:nvSpPr>
        <p:spPr>
          <a:xfrm>
            <a:off x="781050" y="1223370"/>
            <a:ext cx="6009966" cy="892552"/>
          </a:xfrm>
          <a:prstGeom prst="rect">
            <a:avLst/>
          </a:prstGeom>
          <a:noFill/>
        </p:spPr>
        <p:txBody>
          <a:bodyPr wrap="square">
            <a:spAutoFit/>
          </a:bodyPr>
          <a:lstStyle/>
          <a:p>
            <a:r>
              <a:rPr lang="en-US" b="1" i="1" dirty="0">
                <a:latin typeface="Arial" panose="020B0604020202020204" pitchFamily="34" charset="0"/>
                <a:cs typeface="Arial" panose="020B0604020202020204" pitchFamily="34" charset="0"/>
              </a:rPr>
              <a:t>Data </a:t>
            </a:r>
            <a:r>
              <a:rPr lang="en-US" sz="1700" b="1" i="1" dirty="0">
                <a:latin typeface="Arial" panose="020B0604020202020204" pitchFamily="34" charset="0"/>
                <a:cs typeface="Arial" panose="020B0604020202020204" pitchFamily="34" charset="0"/>
              </a:rPr>
              <a:t>size</a:t>
            </a:r>
          </a:p>
          <a:p>
            <a:endParaRPr lang="en-US" sz="1700" b="1" i="1"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Total of 6019 rows and 13 columns </a:t>
            </a:r>
          </a:p>
        </p:txBody>
      </p:sp>
      <p:pic>
        <p:nvPicPr>
          <p:cNvPr id="5" name="Picture 4">
            <a:extLst>
              <a:ext uri="{FF2B5EF4-FFF2-40B4-BE49-F238E27FC236}">
                <a16:creationId xmlns:a16="http://schemas.microsoft.com/office/drawing/2014/main" id="{A9205586-CA05-4595-BA5C-35EFCAFC49C4}"/>
              </a:ext>
            </a:extLst>
          </p:cNvPr>
          <p:cNvPicPr>
            <a:picLocks noChangeAspect="1"/>
          </p:cNvPicPr>
          <p:nvPr/>
        </p:nvPicPr>
        <p:blipFill>
          <a:blip r:embed="rId2"/>
          <a:stretch>
            <a:fillRect/>
          </a:stretch>
        </p:blipFill>
        <p:spPr>
          <a:xfrm>
            <a:off x="5896283" y="1037290"/>
            <a:ext cx="5933767" cy="2848910"/>
          </a:xfrm>
          <a:prstGeom prst="rect">
            <a:avLst/>
          </a:prstGeom>
        </p:spPr>
      </p:pic>
      <p:sp>
        <p:nvSpPr>
          <p:cNvPr id="6" name="TextBox 5">
            <a:extLst>
              <a:ext uri="{FF2B5EF4-FFF2-40B4-BE49-F238E27FC236}">
                <a16:creationId xmlns:a16="http://schemas.microsoft.com/office/drawing/2014/main" id="{243EC5E5-8490-4308-9D1C-0AFC4BA25925}"/>
              </a:ext>
            </a:extLst>
          </p:cNvPr>
          <p:cNvSpPr txBox="1"/>
          <p:nvPr/>
        </p:nvSpPr>
        <p:spPr>
          <a:xfrm>
            <a:off x="781050" y="2655262"/>
            <a:ext cx="8293508" cy="907941"/>
          </a:xfrm>
          <a:prstGeom prst="rect">
            <a:avLst/>
          </a:prstGeom>
          <a:noFill/>
        </p:spPr>
        <p:txBody>
          <a:bodyPr wrap="square">
            <a:spAutoFit/>
          </a:bodyPr>
          <a:lstStyle/>
          <a:p>
            <a:r>
              <a:rPr lang="en-US" sz="1800" b="1" i="1" dirty="0">
                <a:latin typeface="Arial" panose="020B0604020202020204" pitchFamily="34" charset="0"/>
                <a:cs typeface="Arial" panose="020B0604020202020204" pitchFamily="34" charset="0"/>
              </a:rPr>
              <a:t>Target (y)</a:t>
            </a:r>
          </a:p>
          <a:p>
            <a:endParaRPr lang="en-US" sz="1800" b="1" i="1" dirty="0">
              <a:latin typeface="Arial" panose="020B0604020202020204" pitchFamily="34" charset="0"/>
              <a:cs typeface="Arial" panose="020B0604020202020204" pitchFamily="34" charset="0"/>
            </a:endParaRPr>
          </a:p>
          <a:p>
            <a:r>
              <a:rPr lang="en-US" sz="1700" dirty="0">
                <a:solidFill>
                  <a:schemeClr val="accent4"/>
                </a:solidFill>
                <a:latin typeface="Arial" panose="020B0604020202020204" pitchFamily="34" charset="0"/>
                <a:cs typeface="Arial" panose="020B0604020202020204" pitchFamily="34" charset="0"/>
              </a:rPr>
              <a:t>Price</a:t>
            </a:r>
            <a:r>
              <a:rPr lang="en-US" sz="1700" dirty="0">
                <a:latin typeface="Arial" panose="020B0604020202020204" pitchFamily="34" charset="0"/>
                <a:cs typeface="Arial" panose="020B0604020202020204" pitchFamily="34" charset="0"/>
              </a:rPr>
              <a:t> : </a:t>
            </a:r>
            <a:r>
              <a:rPr lang="en-US" sz="1700" b="0" i="0" dirty="0">
                <a:solidFill>
                  <a:srgbClr val="000000"/>
                </a:solidFill>
                <a:effectLst/>
                <a:latin typeface="Arial" panose="020B0604020202020204" pitchFamily="34" charset="0"/>
                <a:cs typeface="Arial" panose="020B0604020202020204" pitchFamily="34" charset="0"/>
              </a:rPr>
              <a:t>The price of the used car in INR Lakhs</a:t>
            </a:r>
          </a:p>
        </p:txBody>
      </p:sp>
      <p:sp>
        <p:nvSpPr>
          <p:cNvPr id="7" name="Rectangle 24">
            <a:extLst>
              <a:ext uri="{FF2B5EF4-FFF2-40B4-BE49-F238E27FC236}">
                <a16:creationId xmlns:a16="http://schemas.microsoft.com/office/drawing/2014/main" id="{3C75C50F-37BF-4E3D-8CC1-ACB654CFD71A}"/>
              </a:ext>
            </a:extLst>
          </p:cNvPr>
          <p:cNvSpPr>
            <a:spLocks noChangeArrowheads="1"/>
          </p:cNvSpPr>
          <p:nvPr/>
        </p:nvSpPr>
        <p:spPr bwMode="auto">
          <a:xfrm>
            <a:off x="907078" y="4025698"/>
            <a:ext cx="4829483"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b="1" i="1" dirty="0">
                <a:latin typeface="Arial" panose="020B0604020202020204" pitchFamily="34" charset="0"/>
                <a:cs typeface="Arial" panose="020B0604020202020204" pitchFamily="34" charset="0"/>
              </a:rPr>
              <a:t>Features (X)</a:t>
            </a:r>
          </a:p>
          <a:p>
            <a:pPr marL="285750" indent="-285750" algn="l">
              <a:buFont typeface="Arial" panose="020B0604020202020204" pitchFamily="34" charset="0"/>
              <a:buChar char="•"/>
            </a:pPr>
            <a:r>
              <a:rPr lang="en-US" sz="1700" i="0" dirty="0">
                <a:solidFill>
                  <a:schemeClr val="accent4"/>
                </a:solidFill>
                <a:effectLst/>
                <a:latin typeface="Arial" panose="020B0604020202020204" pitchFamily="34" charset="0"/>
                <a:cs typeface="Arial" panose="020B0604020202020204" pitchFamily="34" charset="0"/>
              </a:rPr>
              <a:t>Name</a:t>
            </a:r>
            <a:r>
              <a:rPr lang="en-US" sz="1700" b="0" i="0" dirty="0">
                <a:solidFill>
                  <a:srgbClr val="000000"/>
                </a:solidFill>
                <a:effectLst/>
                <a:latin typeface="Arial" panose="020B0604020202020204" pitchFamily="34" charset="0"/>
                <a:cs typeface="Arial" panose="020B0604020202020204" pitchFamily="34" charset="0"/>
              </a:rPr>
              <a:t> : The brand and model of the car</a:t>
            </a:r>
          </a:p>
          <a:p>
            <a:pPr marL="285750" indent="-285750" algn="l">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Location</a:t>
            </a:r>
            <a:r>
              <a:rPr lang="en-US" sz="1700" b="0" i="0" dirty="0">
                <a:solidFill>
                  <a:srgbClr val="000000"/>
                </a:solidFill>
                <a:effectLst/>
                <a:latin typeface="Arial" panose="020B0604020202020204" pitchFamily="34" charset="0"/>
                <a:cs typeface="Arial" panose="020B0604020202020204" pitchFamily="34" charset="0"/>
              </a:rPr>
              <a:t> : The location in which the car is 	  	      being sold or is available for    	  	      purchase</a:t>
            </a:r>
          </a:p>
          <a:p>
            <a:pPr marL="285750" indent="-285750" algn="l">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Year</a:t>
            </a:r>
            <a:r>
              <a:rPr lang="en-US" sz="1700" b="0" i="0" dirty="0">
                <a:solidFill>
                  <a:srgbClr val="000000"/>
                </a:solidFill>
                <a:effectLst/>
                <a:latin typeface="Arial" panose="020B0604020202020204" pitchFamily="34" charset="0"/>
                <a:cs typeface="Arial" panose="020B0604020202020204" pitchFamily="34" charset="0"/>
              </a:rPr>
              <a:t> : The year or edition of the model</a:t>
            </a:r>
          </a:p>
          <a:p>
            <a:pPr marL="285750" indent="-285750">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Seats</a:t>
            </a:r>
            <a:r>
              <a:rPr lang="en-US" sz="1700" b="0" i="0" dirty="0">
                <a:solidFill>
                  <a:srgbClr val="000000"/>
                </a:solidFill>
                <a:effectLst/>
                <a:latin typeface="Arial" panose="020B0604020202020204" pitchFamily="34" charset="0"/>
                <a:cs typeface="Arial" panose="020B0604020202020204" pitchFamily="34" charset="0"/>
              </a:rPr>
              <a:t> : The number of seats in the car</a:t>
            </a:r>
          </a:p>
          <a:p>
            <a:pPr marL="285750" indent="-285750" algn="l">
              <a:buFont typeface="Arial" panose="020B0604020202020204" pitchFamily="34" charset="0"/>
              <a:buChar char="•"/>
            </a:pPr>
            <a:r>
              <a:rPr lang="en-US" sz="1700" b="0" i="0" dirty="0" err="1">
                <a:solidFill>
                  <a:schemeClr val="accent4"/>
                </a:solidFill>
                <a:effectLst/>
                <a:latin typeface="Arial" panose="020B0604020202020204" pitchFamily="34" charset="0"/>
                <a:cs typeface="Arial" panose="020B0604020202020204" pitchFamily="34" charset="0"/>
              </a:rPr>
              <a:t>Fuel_Type</a:t>
            </a:r>
            <a:r>
              <a:rPr lang="en-US" sz="1700" b="0" i="0" dirty="0">
                <a:solidFill>
                  <a:schemeClr val="accent4"/>
                </a:solidFill>
                <a:effectLst/>
                <a:latin typeface="Arial" panose="020B0604020202020204" pitchFamily="34" charset="0"/>
                <a:cs typeface="Arial" panose="020B0604020202020204" pitchFamily="34" charset="0"/>
              </a:rPr>
              <a:t> </a:t>
            </a:r>
            <a:r>
              <a:rPr lang="en-US" sz="1700" b="0" i="0" dirty="0">
                <a:solidFill>
                  <a:srgbClr val="000000"/>
                </a:solidFill>
                <a:effectLst/>
                <a:latin typeface="Arial" panose="020B0604020202020204" pitchFamily="34" charset="0"/>
                <a:cs typeface="Arial" panose="020B0604020202020204" pitchFamily="34" charset="0"/>
              </a:rPr>
              <a:t>: The type of fuel used by the car</a:t>
            </a:r>
          </a:p>
          <a:p>
            <a:pPr marL="285750" indent="-285750" algn="l">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Transmission</a:t>
            </a:r>
            <a:r>
              <a:rPr lang="en-US" sz="1700" b="0" i="0" dirty="0">
                <a:solidFill>
                  <a:srgbClr val="000000"/>
                </a:solidFill>
                <a:effectLst/>
                <a:latin typeface="Arial" panose="020B0604020202020204" pitchFamily="34" charset="0"/>
                <a:cs typeface="Arial" panose="020B0604020202020204" pitchFamily="34" charset="0"/>
              </a:rPr>
              <a:t> : The type of transmission used 	              by the car</a:t>
            </a:r>
          </a:p>
          <a:p>
            <a:endParaRPr lang="en-US" b="1" i="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9AEC0EA-45C3-468C-A0F2-E6E825FABF60}"/>
              </a:ext>
            </a:extLst>
          </p:cNvPr>
          <p:cNvSpPr txBox="1"/>
          <p:nvPr/>
        </p:nvSpPr>
        <p:spPr>
          <a:xfrm>
            <a:off x="5896283" y="4217779"/>
            <a:ext cx="6096000" cy="2446824"/>
          </a:xfrm>
          <a:prstGeom prst="rect">
            <a:avLst/>
          </a:prstGeom>
          <a:noFill/>
        </p:spPr>
        <p:txBody>
          <a:bodyPr wrap="square">
            <a:spAutoFit/>
          </a:bodyPr>
          <a:lstStyle/>
          <a:p>
            <a:pPr marL="285750" indent="-285750" algn="l">
              <a:buFont typeface="Arial" panose="020B0604020202020204" pitchFamily="34" charset="0"/>
              <a:buChar char="•"/>
            </a:pPr>
            <a:r>
              <a:rPr lang="en-US" sz="1700" b="0" i="0" dirty="0" err="1">
                <a:solidFill>
                  <a:schemeClr val="accent4"/>
                </a:solidFill>
                <a:effectLst/>
                <a:latin typeface="Arial" panose="020B0604020202020204" pitchFamily="34" charset="0"/>
                <a:cs typeface="Arial" panose="020B0604020202020204" pitchFamily="34" charset="0"/>
              </a:rPr>
              <a:t>Owner_Type</a:t>
            </a:r>
            <a:r>
              <a:rPr lang="en-US" sz="1700" b="0" i="0" dirty="0">
                <a:solidFill>
                  <a:schemeClr val="accent4"/>
                </a:solidFill>
                <a:effectLst/>
                <a:latin typeface="Arial" panose="020B0604020202020204" pitchFamily="34" charset="0"/>
                <a:cs typeface="Arial" panose="020B0604020202020204" pitchFamily="34" charset="0"/>
              </a:rPr>
              <a:t> </a:t>
            </a:r>
            <a:r>
              <a:rPr lang="en-US" sz="1700" b="0" i="0" dirty="0">
                <a:solidFill>
                  <a:srgbClr val="000000"/>
                </a:solidFill>
                <a:effectLst/>
                <a:latin typeface="Arial" panose="020B0604020202020204" pitchFamily="34" charset="0"/>
                <a:cs typeface="Arial" panose="020B0604020202020204" pitchFamily="34" charset="0"/>
              </a:rPr>
              <a:t>: Whether the ownership is Firsthand, 	    	             Second hand or other</a:t>
            </a:r>
          </a:p>
          <a:p>
            <a:pPr marL="285750" indent="-285750" algn="l">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Mileage</a:t>
            </a:r>
            <a:r>
              <a:rPr lang="en-US" sz="1700" b="0" i="0" dirty="0">
                <a:solidFill>
                  <a:srgbClr val="000000"/>
                </a:solidFill>
                <a:effectLst/>
                <a:latin typeface="Arial" panose="020B0604020202020204" pitchFamily="34" charset="0"/>
                <a:cs typeface="Arial" panose="020B0604020202020204" pitchFamily="34" charset="0"/>
              </a:rPr>
              <a:t> : The standard mileage offered by the car 	  	     company in kmpl or km/kg</a:t>
            </a:r>
          </a:p>
          <a:p>
            <a:pPr marL="285750" indent="-285750" algn="l">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Engine </a:t>
            </a:r>
            <a:r>
              <a:rPr lang="en-US" sz="1700" b="0" i="0" dirty="0">
                <a:solidFill>
                  <a:srgbClr val="000000"/>
                </a:solidFill>
                <a:effectLst/>
                <a:latin typeface="Arial" panose="020B0604020202020204" pitchFamily="34" charset="0"/>
                <a:cs typeface="Arial" panose="020B0604020202020204" pitchFamily="34" charset="0"/>
              </a:rPr>
              <a:t>: The displacement volume of the engine in cc</a:t>
            </a:r>
          </a:p>
          <a:p>
            <a:pPr marL="285750" indent="-285750" algn="l">
              <a:buFont typeface="Arial" panose="020B0604020202020204" pitchFamily="34" charset="0"/>
              <a:buChar char="•"/>
            </a:pPr>
            <a:r>
              <a:rPr lang="en-US" sz="1700" b="0" i="0" dirty="0">
                <a:solidFill>
                  <a:schemeClr val="accent4"/>
                </a:solidFill>
                <a:effectLst/>
                <a:latin typeface="Arial" panose="020B0604020202020204" pitchFamily="34" charset="0"/>
                <a:cs typeface="Arial" panose="020B0604020202020204" pitchFamily="34" charset="0"/>
              </a:rPr>
              <a:t>Power </a:t>
            </a:r>
            <a:r>
              <a:rPr lang="en-US" sz="1700" b="0" i="0" dirty="0">
                <a:solidFill>
                  <a:srgbClr val="000000"/>
                </a:solidFill>
                <a:effectLst/>
                <a:latin typeface="Arial" panose="020B0604020202020204" pitchFamily="34" charset="0"/>
                <a:cs typeface="Arial" panose="020B0604020202020204" pitchFamily="34" charset="0"/>
              </a:rPr>
              <a:t>: The maximum power of the engine in bhp</a:t>
            </a:r>
          </a:p>
          <a:p>
            <a:pPr marL="285750" indent="-285750">
              <a:buFont typeface="Arial" panose="020B0604020202020204" pitchFamily="34" charset="0"/>
              <a:buChar char="•"/>
            </a:pPr>
            <a:r>
              <a:rPr lang="en-US" sz="1700" b="0" i="0" dirty="0" err="1">
                <a:solidFill>
                  <a:schemeClr val="accent4"/>
                </a:solidFill>
                <a:effectLst/>
                <a:latin typeface="Arial" panose="020B0604020202020204" pitchFamily="34" charset="0"/>
                <a:cs typeface="Arial" panose="020B0604020202020204" pitchFamily="34" charset="0"/>
              </a:rPr>
              <a:t>Kilometers_Driven</a:t>
            </a:r>
            <a:r>
              <a:rPr lang="en-US" sz="1700" b="0" i="0" dirty="0">
                <a:solidFill>
                  <a:schemeClr val="accent4"/>
                </a:solidFill>
                <a:effectLst/>
                <a:latin typeface="Arial" panose="020B0604020202020204" pitchFamily="34" charset="0"/>
                <a:cs typeface="Arial" panose="020B0604020202020204" pitchFamily="34" charset="0"/>
              </a:rPr>
              <a:t> </a:t>
            </a:r>
            <a:r>
              <a:rPr lang="en-US" sz="1700" b="0" i="0" dirty="0">
                <a:solidFill>
                  <a:srgbClr val="000000"/>
                </a:solidFill>
                <a:effectLst/>
                <a:latin typeface="Arial" panose="020B0604020202020204" pitchFamily="34" charset="0"/>
                <a:cs typeface="Arial" panose="020B0604020202020204" pitchFamily="34" charset="0"/>
              </a:rPr>
              <a:t>: The total kilometers driven in the car 		       by the previous owner(s) in KM</a:t>
            </a:r>
          </a:p>
          <a:p>
            <a:pPr marL="285750" indent="-285750" algn="l">
              <a:buFont typeface="Arial" panose="020B0604020202020204" pitchFamily="34" charset="0"/>
              <a:buChar char="•"/>
            </a:pPr>
            <a:r>
              <a:rPr lang="en-US" sz="1700" b="0" i="0" dirty="0" err="1">
                <a:solidFill>
                  <a:schemeClr val="accent4"/>
                </a:solidFill>
                <a:effectLst/>
                <a:latin typeface="Arial" panose="020B0604020202020204" pitchFamily="34" charset="0"/>
                <a:cs typeface="Arial" panose="020B0604020202020204" pitchFamily="34" charset="0"/>
              </a:rPr>
              <a:t>New_Price</a:t>
            </a:r>
            <a:r>
              <a:rPr lang="en-US" sz="1700" b="0" i="0" dirty="0">
                <a:solidFill>
                  <a:schemeClr val="accent4"/>
                </a:solidFill>
                <a:effectLst/>
                <a:latin typeface="Arial" panose="020B0604020202020204" pitchFamily="34" charset="0"/>
                <a:cs typeface="Arial" panose="020B0604020202020204" pitchFamily="34" charset="0"/>
              </a:rPr>
              <a:t> </a:t>
            </a:r>
            <a:r>
              <a:rPr lang="en-US" sz="1700" b="0" i="0" dirty="0">
                <a:solidFill>
                  <a:srgbClr val="000000"/>
                </a:solidFill>
                <a:effectLst/>
                <a:latin typeface="Arial" panose="020B0604020202020204" pitchFamily="34" charset="0"/>
                <a:cs typeface="Arial" panose="020B0604020202020204" pitchFamily="34" charset="0"/>
              </a:rPr>
              <a:t>: Price of new model</a:t>
            </a:r>
          </a:p>
        </p:txBody>
      </p:sp>
    </p:spTree>
    <p:extLst>
      <p:ext uri="{BB962C8B-B14F-4D97-AF65-F5344CB8AC3E}">
        <p14:creationId xmlns:p14="http://schemas.microsoft.com/office/powerpoint/2010/main" val="211304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B8CB82DA-4EB4-4B48-B648-4FBCD544FA03}"/>
              </a:ext>
            </a:extLst>
          </p:cNvPr>
          <p:cNvSpPr txBox="1"/>
          <p:nvPr/>
        </p:nvSpPr>
        <p:spPr>
          <a:xfrm>
            <a:off x="2177218" y="930443"/>
            <a:ext cx="8256664" cy="1446550"/>
          </a:xfrm>
          <a:prstGeom prst="rect">
            <a:avLst/>
          </a:prstGeom>
          <a:noFill/>
        </p:spPr>
        <p:txBody>
          <a:bodyPr wrap="square" rtlCol="0">
            <a:spAutoFit/>
          </a:bodyPr>
          <a:lstStyle/>
          <a:p>
            <a:r>
              <a:rPr lang="en-US" altLang="zh-CN" sz="8800" b="1" dirty="0">
                <a:latin typeface="Arial" panose="020B0604020202020204" pitchFamily="34" charset="0"/>
                <a:ea typeface="Microsoft YaHei" panose="020B0503020204020204" pitchFamily="34" charset="-122"/>
                <a:cs typeface="Arial" panose="020B0604020202020204" pitchFamily="34" charset="0"/>
              </a:rPr>
              <a:t>Data Cleaning</a:t>
            </a:r>
            <a:endParaRPr lang="zh-CN" altLang="en-US" sz="88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1026" name="Picture 2" descr="Step 1 Data Cleansing And Mining - Data Cleaning Icon Png, Transparent Png  , Transparent Png Image - PNGitem">
            <a:extLst>
              <a:ext uri="{FF2B5EF4-FFF2-40B4-BE49-F238E27FC236}">
                <a16:creationId xmlns:a16="http://schemas.microsoft.com/office/drawing/2014/main" id="{A3821F05-5E1E-47FD-B368-254A92B87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244" y="2729418"/>
            <a:ext cx="3719512" cy="303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70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990C63FD-68CA-4FD8-9C25-990650390C6F}"/>
              </a:ext>
            </a:extLst>
          </p:cNvPr>
          <p:cNvSpPr txBox="1"/>
          <p:nvPr/>
        </p:nvSpPr>
        <p:spPr>
          <a:xfrm>
            <a:off x="659823" y="293198"/>
            <a:ext cx="9738404"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Cleaning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3" name="Rectangle 24">
            <a:extLst>
              <a:ext uri="{FF2B5EF4-FFF2-40B4-BE49-F238E27FC236}">
                <a16:creationId xmlns:a16="http://schemas.microsoft.com/office/drawing/2014/main" id="{391A3EFE-1A5C-4A87-9E58-CA540693BECC}"/>
              </a:ext>
            </a:extLst>
          </p:cNvPr>
          <p:cNvSpPr>
            <a:spLocks noChangeArrowheads="1"/>
          </p:cNvSpPr>
          <p:nvPr/>
        </p:nvSpPr>
        <p:spPr bwMode="auto">
          <a:xfrm>
            <a:off x="745548" y="1102936"/>
            <a:ext cx="10465993"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b="1" i="1" dirty="0">
                <a:solidFill>
                  <a:srgbClr val="000000"/>
                </a:solidFill>
                <a:effectLst/>
                <a:latin typeface="Arial" panose="020B0604020202020204" pitchFamily="34" charset="0"/>
                <a:cs typeface="Arial" panose="020B0604020202020204" pitchFamily="34" charset="0"/>
              </a:rPr>
              <a:t>A)  Re-structure the data</a:t>
            </a:r>
          </a:p>
          <a:p>
            <a:r>
              <a:rPr lang="en-US" b="1" i="1" dirty="0">
                <a:latin typeface="Arial" panose="020B0604020202020204" pitchFamily="34" charset="0"/>
                <a:cs typeface="Arial" panose="020B0604020202020204" pitchFamily="34" charset="0"/>
              </a:rPr>
              <a:t>       </a:t>
            </a:r>
          </a:p>
          <a:p>
            <a:r>
              <a:rPr lang="en-US" b="1" i="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1)  Rename column's name to be more locally contact :</a:t>
            </a:r>
          </a:p>
          <a:p>
            <a:r>
              <a:rPr lang="en-US" b="1" i="1" dirty="0">
                <a:latin typeface="Arial" panose="020B0604020202020204" pitchFamily="34" charset="0"/>
                <a:cs typeface="Arial" panose="020B0604020202020204" pitchFamily="34" charset="0"/>
              </a:rPr>
              <a:t>          </a:t>
            </a: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2)  Convert feature’s object </a:t>
            </a:r>
            <a:r>
              <a:rPr lang="en-US" sz="1700" b="1" dirty="0" err="1">
                <a:latin typeface="Arial" panose="020B0604020202020204" pitchFamily="34" charset="0"/>
                <a:cs typeface="Arial" panose="020B0604020202020204" pitchFamily="34" charset="0"/>
              </a:rPr>
              <a:t>dtype</a:t>
            </a:r>
            <a:r>
              <a:rPr lang="en-US" sz="1700" b="1" dirty="0">
                <a:latin typeface="Arial" panose="020B0604020202020204" pitchFamily="34" charset="0"/>
                <a:cs typeface="Arial" panose="020B0604020202020204" pitchFamily="34" charset="0"/>
              </a:rPr>
              <a:t> to numerical </a:t>
            </a:r>
            <a:r>
              <a:rPr lang="en-US" sz="1700" b="1" dirty="0" err="1">
                <a:latin typeface="Arial" panose="020B0604020202020204" pitchFamily="34" charset="0"/>
                <a:cs typeface="Arial" panose="020B0604020202020204" pitchFamily="34" charset="0"/>
              </a:rPr>
              <a:t>dtype</a:t>
            </a:r>
            <a:r>
              <a:rPr lang="en-US" sz="1700" b="1" dirty="0">
                <a:latin typeface="Arial" panose="020B0604020202020204" pitchFamily="34" charset="0"/>
                <a:cs typeface="Arial" panose="020B0604020202020204" pitchFamily="34" charset="0"/>
              </a:rPr>
              <a:t> :</a:t>
            </a:r>
            <a:endParaRPr lang="en-US" sz="1700" dirty="0">
              <a:latin typeface="Arial" panose="020B0604020202020204" pitchFamily="34" charset="0"/>
              <a:cs typeface="Arial" panose="020B0604020202020204" pitchFamily="34" charset="0"/>
            </a:endParaRPr>
          </a:p>
          <a:p>
            <a:pPr marL="36000"/>
            <a:endParaRPr lang="en-US" sz="1600" dirty="0">
              <a:latin typeface="Arial" panose="020B0604020202020204" pitchFamily="34" charset="0"/>
              <a:cs typeface="Arial" panose="020B0604020202020204" pitchFamily="34" charset="0"/>
            </a:endParaRPr>
          </a:p>
          <a:p>
            <a:pPr marL="36000"/>
            <a:r>
              <a:rPr lang="en-US" sz="1600" b="1"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1)  </a:t>
            </a:r>
            <a:r>
              <a:rPr lang="en-US" sz="1600" dirty="0" err="1">
                <a:latin typeface="Arial" panose="020B0604020202020204" pitchFamily="34" charset="0"/>
                <a:cs typeface="Arial" panose="020B0604020202020204" pitchFamily="34" charset="0"/>
              </a:rPr>
              <a:t>No_of_Owner</a:t>
            </a:r>
            <a:r>
              <a:rPr lang="en-US" sz="1600" dirty="0">
                <a:latin typeface="Arial" panose="020B0604020202020204" pitchFamily="34" charset="0"/>
                <a:cs typeface="Arial" panose="020B0604020202020204" pitchFamily="34" charset="0"/>
              </a:rPr>
              <a:t>                        3)  </a:t>
            </a:r>
            <a:r>
              <a:rPr lang="en-US" sz="1600" dirty="0" err="1">
                <a:latin typeface="Arial" panose="020B0604020202020204" pitchFamily="34" charset="0"/>
                <a:cs typeface="Arial" panose="020B0604020202020204" pitchFamily="34" charset="0"/>
              </a:rPr>
              <a:t>Max_Power_Output</a:t>
            </a:r>
            <a:r>
              <a:rPr lang="en-US" sz="1600" dirty="0">
                <a:latin typeface="Arial" panose="020B0604020202020204" pitchFamily="34" charset="0"/>
                <a:cs typeface="Arial" panose="020B0604020202020204" pitchFamily="34" charset="0"/>
              </a:rPr>
              <a:t>              </a:t>
            </a:r>
          </a:p>
          <a:p>
            <a:pPr marL="36000"/>
            <a:r>
              <a:rPr lang="en-US" sz="1600" b="1"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2)  </a:t>
            </a:r>
            <a:r>
              <a:rPr lang="en-US" sz="1600" dirty="0" err="1">
                <a:latin typeface="Arial" panose="020B0604020202020204" pitchFamily="34" charset="0"/>
                <a:cs typeface="Arial" panose="020B0604020202020204" pitchFamily="34" charset="0"/>
              </a:rPr>
              <a:t>Fuel_Consumption</a:t>
            </a:r>
            <a:r>
              <a:rPr lang="en-US" sz="1600" dirty="0">
                <a:latin typeface="Arial" panose="020B0604020202020204" pitchFamily="34" charset="0"/>
                <a:cs typeface="Arial" panose="020B0604020202020204" pitchFamily="34" charset="0"/>
              </a:rPr>
              <a:t>                4)  </a:t>
            </a:r>
            <a:r>
              <a:rPr lang="en-US" sz="1600" dirty="0" err="1">
                <a:latin typeface="Arial" panose="020B0604020202020204" pitchFamily="34" charset="0"/>
                <a:cs typeface="Arial" panose="020B0604020202020204" pitchFamily="34" charset="0"/>
              </a:rPr>
              <a:t>Engine_Capacity</a:t>
            </a:r>
            <a:endParaRPr lang="en-US" sz="1600" dirty="0">
              <a:latin typeface="Arial" panose="020B0604020202020204" pitchFamily="34" charset="0"/>
              <a:cs typeface="Arial" panose="020B0604020202020204" pitchFamily="34" charset="0"/>
            </a:endParaRPr>
          </a:p>
          <a:p>
            <a:pPr marL="36000"/>
            <a:r>
              <a:rPr lang="en-US" sz="1600" b="1" i="1" dirty="0">
                <a:latin typeface="Arial" panose="020B0604020202020204" pitchFamily="34" charset="0"/>
                <a:cs typeface="Arial" panose="020B0604020202020204" pitchFamily="34" charset="0"/>
              </a:rPr>
              <a:t>            </a:t>
            </a:r>
          </a:p>
          <a:p>
            <a:pPr marL="36000"/>
            <a:r>
              <a:rPr lang="en-US" sz="1600" b="1" i="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3)  Split and remove the string object in the cell :</a:t>
            </a:r>
          </a:p>
          <a:p>
            <a:pPr marL="36000"/>
            <a:r>
              <a:rPr lang="en-US" sz="1700" b="1" dirty="0">
                <a:latin typeface="Arial" panose="020B0604020202020204" pitchFamily="34" charset="0"/>
                <a:cs typeface="Arial" panose="020B0604020202020204" pitchFamily="34" charset="0"/>
              </a:rPr>
              <a:t>            </a:t>
            </a:r>
          </a:p>
          <a:p>
            <a:pPr marL="36000"/>
            <a:r>
              <a:rPr lang="en-US" sz="17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1)  </a:t>
            </a:r>
            <a:r>
              <a:rPr lang="en-US" sz="1600" dirty="0" err="1">
                <a:latin typeface="Arial" panose="020B0604020202020204" pitchFamily="34" charset="0"/>
                <a:cs typeface="Arial" panose="020B0604020202020204" pitchFamily="34" charset="0"/>
              </a:rPr>
              <a:t>Engine_Capacity</a:t>
            </a:r>
            <a:r>
              <a:rPr lang="en-US" sz="1600" dirty="0">
                <a:latin typeface="Arial" panose="020B0604020202020204" pitchFamily="34" charset="0"/>
                <a:cs typeface="Arial" panose="020B0604020202020204" pitchFamily="34" charset="0"/>
              </a:rPr>
              <a:t>                                                 3)  </a:t>
            </a:r>
            <a:r>
              <a:rPr lang="en-US" sz="1600" dirty="0" err="1">
                <a:latin typeface="Arial" panose="020B0604020202020204" pitchFamily="34" charset="0"/>
                <a:cs typeface="Arial" panose="020B0604020202020204" pitchFamily="34" charset="0"/>
              </a:rPr>
              <a:t>Max_Power_Output</a:t>
            </a:r>
            <a:r>
              <a:rPr lang="en-US" sz="1600" dirty="0">
                <a:latin typeface="Arial" panose="020B0604020202020204" pitchFamily="34" charset="0"/>
                <a:cs typeface="Arial" panose="020B0604020202020204" pitchFamily="34" charset="0"/>
              </a:rPr>
              <a:t>              </a:t>
            </a:r>
          </a:p>
          <a:p>
            <a:pPr marL="36000"/>
            <a:r>
              <a:rPr lang="en-US" sz="1600" dirty="0">
                <a:latin typeface="Arial" panose="020B0604020202020204" pitchFamily="34" charset="0"/>
                <a:cs typeface="Arial" panose="020B0604020202020204" pitchFamily="34" charset="0"/>
              </a:rPr>
              <a:t>            2)  </a:t>
            </a:r>
            <a:r>
              <a:rPr lang="en-US" sz="1600" dirty="0" err="1">
                <a:latin typeface="Arial" panose="020B0604020202020204" pitchFamily="34" charset="0"/>
                <a:cs typeface="Arial" panose="020B0604020202020204" pitchFamily="34" charset="0"/>
              </a:rPr>
              <a:t>Fuel_Consumption</a:t>
            </a:r>
            <a:endParaRPr lang="en-US" sz="1700" b="1" dirty="0">
              <a:latin typeface="Arial" panose="020B0604020202020204" pitchFamily="34" charset="0"/>
              <a:cs typeface="Arial" panose="020B0604020202020204" pitchFamily="34" charset="0"/>
            </a:endParaRPr>
          </a:p>
        </p:txBody>
      </p:sp>
      <p:sp>
        <p:nvSpPr>
          <p:cNvPr id="6" name="Rectangle 24">
            <a:extLst>
              <a:ext uri="{FF2B5EF4-FFF2-40B4-BE49-F238E27FC236}">
                <a16:creationId xmlns:a16="http://schemas.microsoft.com/office/drawing/2014/main" id="{A1000505-7B60-4EAA-AE1F-EF14FD2B72CB}"/>
              </a:ext>
            </a:extLst>
          </p:cNvPr>
          <p:cNvSpPr>
            <a:spLocks noChangeArrowheads="1"/>
          </p:cNvSpPr>
          <p:nvPr/>
        </p:nvSpPr>
        <p:spPr bwMode="auto">
          <a:xfrm>
            <a:off x="1478578" y="2241146"/>
            <a:ext cx="482948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Name : &lt; No change &gt;</a:t>
            </a:r>
          </a:p>
          <a:p>
            <a:pPr marL="285750" indent="-28575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Location : &lt; No change &gt;</a:t>
            </a:r>
          </a:p>
          <a:p>
            <a:pPr marL="285750" indent="-28575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Year : &lt; No change &gt;</a:t>
            </a:r>
          </a:p>
          <a:p>
            <a:pPr marL="285750" indent="-285750">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Kilometers_Driven</a:t>
            </a:r>
            <a:r>
              <a:rPr lang="en-US" sz="1600" b="0" i="0" dirty="0">
                <a:solidFill>
                  <a:srgbClr val="000000"/>
                </a:solidFill>
                <a:effectLst/>
                <a:latin typeface="Arial" panose="020B0604020202020204" pitchFamily="34" charset="0"/>
                <a:cs typeface="Arial" panose="020B0604020202020204" pitchFamily="34" charset="0"/>
              </a:rPr>
              <a:t> : </a:t>
            </a:r>
            <a:r>
              <a:rPr lang="en-US" sz="1600" b="1" i="0" dirty="0">
                <a:solidFill>
                  <a:srgbClr val="000000"/>
                </a:solidFill>
                <a:effectLst/>
                <a:latin typeface="Arial" panose="020B0604020202020204" pitchFamily="34" charset="0"/>
                <a:cs typeface="Arial" panose="020B0604020202020204" pitchFamily="34" charset="0"/>
              </a:rPr>
              <a:t>changed to "Mileage“</a:t>
            </a:r>
          </a:p>
          <a:p>
            <a:pPr marL="285750" indent="-285750">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Fuel_Type</a:t>
            </a:r>
            <a:r>
              <a:rPr lang="en-US" sz="1600" b="0" i="0" dirty="0">
                <a:solidFill>
                  <a:srgbClr val="000000"/>
                </a:solidFill>
                <a:effectLst/>
                <a:latin typeface="Arial" panose="020B0604020202020204" pitchFamily="34" charset="0"/>
                <a:cs typeface="Arial" panose="020B0604020202020204" pitchFamily="34" charset="0"/>
              </a:rPr>
              <a:t> : &lt; No change &gt;</a:t>
            </a:r>
          </a:p>
          <a:p>
            <a:pPr marL="285750" indent="-28575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Transmission : &lt; No change &gt;</a:t>
            </a:r>
          </a:p>
          <a:p>
            <a:pPr marL="285750" indent="-285750">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Owner_Type</a:t>
            </a:r>
            <a:r>
              <a:rPr lang="en-US" sz="1600" b="0" i="0" dirty="0">
                <a:solidFill>
                  <a:srgbClr val="000000"/>
                </a:solidFill>
                <a:effectLst/>
                <a:latin typeface="Arial" panose="020B0604020202020204" pitchFamily="34" charset="0"/>
                <a:cs typeface="Arial" panose="020B0604020202020204" pitchFamily="34" charset="0"/>
              </a:rPr>
              <a:t> : </a:t>
            </a:r>
            <a:r>
              <a:rPr lang="en-US" sz="1600" b="1" i="0" dirty="0">
                <a:solidFill>
                  <a:srgbClr val="000000"/>
                </a:solidFill>
                <a:effectLst/>
                <a:latin typeface="Arial" panose="020B0604020202020204" pitchFamily="34" charset="0"/>
                <a:cs typeface="Arial" panose="020B0604020202020204" pitchFamily="34" charset="0"/>
              </a:rPr>
              <a:t>changed to "</a:t>
            </a:r>
            <a:r>
              <a:rPr lang="en-US" sz="1600" b="1" i="0" dirty="0" err="1">
                <a:solidFill>
                  <a:srgbClr val="000000"/>
                </a:solidFill>
                <a:effectLst/>
                <a:latin typeface="Arial" panose="020B0604020202020204" pitchFamily="34" charset="0"/>
                <a:cs typeface="Arial" panose="020B0604020202020204" pitchFamily="34" charset="0"/>
              </a:rPr>
              <a:t>No_of_Owner</a:t>
            </a:r>
            <a:r>
              <a:rPr lang="en-US" sz="1600" b="1" i="0" dirty="0">
                <a:solidFill>
                  <a:srgbClr val="000000"/>
                </a:solidFill>
                <a:effectLst/>
                <a:latin typeface="Arial" panose="020B0604020202020204" pitchFamily="34" charset="0"/>
                <a:cs typeface="Arial" panose="020B0604020202020204" pitchFamily="34" charset="0"/>
              </a:rPr>
              <a:t>"</a:t>
            </a:r>
            <a:endParaRPr lang="en-US" sz="1700" b="0" i="0" dirty="0">
              <a:solidFill>
                <a:srgbClr val="000000"/>
              </a:solidFill>
              <a:effectLst/>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p:txBody>
      </p:sp>
      <p:sp>
        <p:nvSpPr>
          <p:cNvPr id="7" name="Rectangle 24">
            <a:extLst>
              <a:ext uri="{FF2B5EF4-FFF2-40B4-BE49-F238E27FC236}">
                <a16:creationId xmlns:a16="http://schemas.microsoft.com/office/drawing/2014/main" id="{02CB753C-2A1F-413A-83D4-46503D7A7439}"/>
              </a:ext>
            </a:extLst>
          </p:cNvPr>
          <p:cNvSpPr>
            <a:spLocks noChangeArrowheads="1"/>
          </p:cNvSpPr>
          <p:nvPr/>
        </p:nvSpPr>
        <p:spPr bwMode="auto">
          <a:xfrm>
            <a:off x="6447631" y="2241146"/>
            <a:ext cx="482948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Mileage : </a:t>
            </a:r>
            <a:r>
              <a:rPr lang="en-US" sz="1600" b="1" i="0" dirty="0">
                <a:solidFill>
                  <a:srgbClr val="000000"/>
                </a:solidFill>
                <a:effectLst/>
                <a:latin typeface="Arial" panose="020B0604020202020204" pitchFamily="34" charset="0"/>
                <a:cs typeface="Arial" panose="020B0604020202020204" pitchFamily="34" charset="0"/>
              </a:rPr>
              <a:t>changed to "</a:t>
            </a:r>
            <a:r>
              <a:rPr lang="en-US" sz="1600" b="1" i="0" dirty="0" err="1">
                <a:solidFill>
                  <a:srgbClr val="000000"/>
                </a:solidFill>
                <a:effectLst/>
                <a:latin typeface="Arial" panose="020B0604020202020204" pitchFamily="34" charset="0"/>
                <a:cs typeface="Arial" panose="020B0604020202020204" pitchFamily="34" charset="0"/>
              </a:rPr>
              <a:t>Fuel_Consumption</a:t>
            </a:r>
            <a:r>
              <a:rPr lang="en-US" sz="1600" b="1" i="0" dirty="0">
                <a:solidFill>
                  <a:srgbClr val="000000"/>
                </a:solidFill>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Engine : </a:t>
            </a:r>
            <a:r>
              <a:rPr lang="en-US" sz="1600" b="1" i="0" dirty="0">
                <a:solidFill>
                  <a:srgbClr val="000000"/>
                </a:solidFill>
                <a:effectLst/>
                <a:latin typeface="Arial" panose="020B0604020202020204" pitchFamily="34" charset="0"/>
                <a:cs typeface="Arial" panose="020B0604020202020204" pitchFamily="34" charset="0"/>
              </a:rPr>
              <a:t>changed to "</a:t>
            </a:r>
            <a:r>
              <a:rPr lang="en-US" sz="1600" b="1" i="0" dirty="0" err="1">
                <a:solidFill>
                  <a:srgbClr val="000000"/>
                </a:solidFill>
                <a:effectLst/>
                <a:latin typeface="Arial" panose="020B0604020202020204" pitchFamily="34" charset="0"/>
                <a:cs typeface="Arial" panose="020B0604020202020204" pitchFamily="34" charset="0"/>
              </a:rPr>
              <a:t>Engine_Capacity</a:t>
            </a:r>
            <a:r>
              <a:rPr lang="en-US" sz="1600" b="1" i="0" dirty="0">
                <a:solidFill>
                  <a:srgbClr val="000000"/>
                </a:solidFill>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Power : </a:t>
            </a:r>
            <a:r>
              <a:rPr lang="en-US" sz="1600" b="1" i="0" dirty="0">
                <a:solidFill>
                  <a:srgbClr val="000000"/>
                </a:solidFill>
                <a:effectLst/>
                <a:latin typeface="Arial" panose="020B0604020202020204" pitchFamily="34" charset="0"/>
                <a:cs typeface="Arial" panose="020B0604020202020204" pitchFamily="34" charset="0"/>
              </a:rPr>
              <a:t>changed to "</a:t>
            </a:r>
            <a:r>
              <a:rPr lang="en-US" sz="1600" b="1" i="0" dirty="0" err="1">
                <a:solidFill>
                  <a:srgbClr val="000000"/>
                </a:solidFill>
                <a:effectLst/>
                <a:latin typeface="Arial" panose="020B0604020202020204" pitchFamily="34" charset="0"/>
                <a:cs typeface="Arial" panose="020B0604020202020204" pitchFamily="34" charset="0"/>
              </a:rPr>
              <a:t>Max_Power_Output</a:t>
            </a:r>
            <a:r>
              <a:rPr lang="en-US" sz="1600" b="1" i="0" dirty="0">
                <a:solidFill>
                  <a:srgbClr val="000000"/>
                </a:solidFill>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Seats : </a:t>
            </a:r>
            <a:r>
              <a:rPr lang="en-US" sz="1600" b="1" i="0" dirty="0">
                <a:solidFill>
                  <a:srgbClr val="000000"/>
                </a:solidFill>
                <a:effectLst/>
                <a:latin typeface="Arial" panose="020B0604020202020204" pitchFamily="34" charset="0"/>
                <a:cs typeface="Arial" panose="020B0604020202020204" pitchFamily="34" charset="0"/>
              </a:rPr>
              <a:t>changed to "</a:t>
            </a:r>
            <a:r>
              <a:rPr lang="en-US" sz="1600" b="1" i="0" dirty="0" err="1">
                <a:solidFill>
                  <a:srgbClr val="000000"/>
                </a:solidFill>
                <a:effectLst/>
                <a:latin typeface="Arial" panose="020B0604020202020204" pitchFamily="34" charset="0"/>
                <a:cs typeface="Arial" panose="020B0604020202020204" pitchFamily="34" charset="0"/>
              </a:rPr>
              <a:t>Passenger_Capacity</a:t>
            </a:r>
            <a:r>
              <a:rPr lang="en-US" sz="1600" b="1" i="0" dirty="0">
                <a:solidFill>
                  <a:srgbClr val="000000"/>
                </a:solidFill>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New_Price</a:t>
            </a:r>
            <a:r>
              <a:rPr lang="en-US" sz="1600" b="0" i="0" dirty="0">
                <a:solidFill>
                  <a:srgbClr val="000000"/>
                </a:solidFill>
                <a:effectLst/>
                <a:latin typeface="Arial" panose="020B0604020202020204" pitchFamily="34" charset="0"/>
                <a:cs typeface="Arial" panose="020B0604020202020204" pitchFamily="34" charset="0"/>
              </a:rPr>
              <a:t> : &lt; No change &gt;</a:t>
            </a: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Price : &lt; No change &gt;</a:t>
            </a:r>
            <a:endParaRPr lang="en-US" sz="1700" b="0" i="0" dirty="0">
              <a:solidFill>
                <a:srgbClr val="000000"/>
              </a:solidFill>
              <a:effectLst/>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C4EFA43-B7C9-474E-83F7-7BCBEB6FF093}"/>
              </a:ext>
            </a:extLst>
          </p:cNvPr>
          <p:cNvPicPr>
            <a:picLocks noChangeAspect="1"/>
          </p:cNvPicPr>
          <p:nvPr/>
        </p:nvPicPr>
        <p:blipFill>
          <a:blip r:embed="rId2"/>
          <a:stretch>
            <a:fillRect/>
          </a:stretch>
        </p:blipFill>
        <p:spPr>
          <a:xfrm>
            <a:off x="4238625" y="6193366"/>
            <a:ext cx="1017164" cy="249493"/>
          </a:xfrm>
          <a:prstGeom prst="rect">
            <a:avLst/>
          </a:prstGeom>
        </p:spPr>
      </p:pic>
      <p:pic>
        <p:nvPicPr>
          <p:cNvPr id="18" name="Picture 17">
            <a:extLst>
              <a:ext uri="{FF2B5EF4-FFF2-40B4-BE49-F238E27FC236}">
                <a16:creationId xmlns:a16="http://schemas.microsoft.com/office/drawing/2014/main" id="{76F89C00-2AE5-447A-A82F-2661E52EC62B}"/>
              </a:ext>
            </a:extLst>
          </p:cNvPr>
          <p:cNvPicPr>
            <a:picLocks noChangeAspect="1"/>
          </p:cNvPicPr>
          <p:nvPr/>
        </p:nvPicPr>
        <p:blipFill>
          <a:blip r:embed="rId3"/>
          <a:stretch>
            <a:fillRect/>
          </a:stretch>
        </p:blipFill>
        <p:spPr>
          <a:xfrm>
            <a:off x="8862372" y="5941408"/>
            <a:ext cx="1017165" cy="251958"/>
          </a:xfrm>
          <a:prstGeom prst="rect">
            <a:avLst/>
          </a:prstGeom>
        </p:spPr>
      </p:pic>
      <p:pic>
        <p:nvPicPr>
          <p:cNvPr id="20" name="Picture 19">
            <a:extLst>
              <a:ext uri="{FF2B5EF4-FFF2-40B4-BE49-F238E27FC236}">
                <a16:creationId xmlns:a16="http://schemas.microsoft.com/office/drawing/2014/main" id="{2A97B50C-2BC0-459D-B4D6-61E13DBAA515}"/>
              </a:ext>
            </a:extLst>
          </p:cNvPr>
          <p:cNvPicPr>
            <a:picLocks noChangeAspect="1"/>
          </p:cNvPicPr>
          <p:nvPr/>
        </p:nvPicPr>
        <p:blipFill>
          <a:blip r:embed="rId4"/>
          <a:stretch>
            <a:fillRect/>
          </a:stretch>
        </p:blipFill>
        <p:spPr>
          <a:xfrm>
            <a:off x="4238625" y="5920516"/>
            <a:ext cx="802534" cy="251958"/>
          </a:xfrm>
          <a:prstGeom prst="rect">
            <a:avLst/>
          </a:prstGeom>
        </p:spPr>
      </p:pic>
    </p:spTree>
    <p:extLst>
      <p:ext uri="{BB962C8B-B14F-4D97-AF65-F5344CB8AC3E}">
        <p14:creationId xmlns:p14="http://schemas.microsoft.com/office/powerpoint/2010/main" val="269608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990C63FD-68CA-4FD8-9C25-990650390C6F}"/>
              </a:ext>
            </a:extLst>
          </p:cNvPr>
          <p:cNvSpPr txBox="1"/>
          <p:nvPr/>
        </p:nvSpPr>
        <p:spPr>
          <a:xfrm>
            <a:off x="650298" y="294106"/>
            <a:ext cx="9738404"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Cleaning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3" name="Rectangle 24">
            <a:extLst>
              <a:ext uri="{FF2B5EF4-FFF2-40B4-BE49-F238E27FC236}">
                <a16:creationId xmlns:a16="http://schemas.microsoft.com/office/drawing/2014/main" id="{391A3EFE-1A5C-4A87-9E58-CA540693BECC}"/>
              </a:ext>
            </a:extLst>
          </p:cNvPr>
          <p:cNvSpPr>
            <a:spLocks noChangeArrowheads="1"/>
          </p:cNvSpPr>
          <p:nvPr/>
        </p:nvSpPr>
        <p:spPr bwMode="auto">
          <a:xfrm>
            <a:off x="745548" y="1102936"/>
            <a:ext cx="10465993"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b="1" i="1" dirty="0">
                <a:solidFill>
                  <a:srgbClr val="000000"/>
                </a:solidFill>
                <a:effectLst/>
                <a:latin typeface="Arial" panose="020B0604020202020204" pitchFamily="34" charset="0"/>
                <a:cs typeface="Arial" panose="020B0604020202020204" pitchFamily="34" charset="0"/>
              </a:rPr>
              <a:t>A)  Re-structure the data </a:t>
            </a:r>
          </a:p>
          <a:p>
            <a:r>
              <a:rPr lang="en-US" b="1" i="1" dirty="0">
                <a:latin typeface="Arial" panose="020B0604020202020204" pitchFamily="34" charset="0"/>
                <a:cs typeface="Arial" panose="020B0604020202020204" pitchFamily="34" charset="0"/>
              </a:rPr>
              <a:t>      </a:t>
            </a:r>
          </a:p>
          <a:p>
            <a:r>
              <a:rPr lang="en-US" sz="1700" b="1" dirty="0">
                <a:latin typeface="Arial" panose="020B0604020202020204" pitchFamily="34" charset="0"/>
                <a:cs typeface="Arial" panose="020B0604020202020204" pitchFamily="34" charset="0"/>
              </a:rPr>
              <a:t>      4)  Split the Brand and Model name :</a:t>
            </a: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5)  Combine duplicated Brand name :</a:t>
            </a:r>
          </a:p>
          <a:p>
            <a:endParaRPr lang="en-US" sz="1700" b="1"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a:t>
            </a:r>
          </a:p>
          <a:p>
            <a:pPr marL="36000"/>
            <a:endParaRPr lang="en-US" sz="1700" b="1" dirty="0">
              <a:latin typeface="Arial" panose="020B0604020202020204" pitchFamily="34" charset="0"/>
              <a:cs typeface="Arial" panose="020B0604020202020204" pitchFamily="34" charset="0"/>
            </a:endParaRPr>
          </a:p>
          <a:p>
            <a:pPr marL="36000"/>
            <a:r>
              <a:rPr lang="en-US" sz="1700" b="1"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8BF92ACF-6607-4858-8C3E-CC2FFA8B2EDC}"/>
              </a:ext>
            </a:extLst>
          </p:cNvPr>
          <p:cNvPicPr>
            <a:picLocks noChangeAspect="1"/>
          </p:cNvPicPr>
          <p:nvPr/>
        </p:nvPicPr>
        <p:blipFill>
          <a:blip r:embed="rId2"/>
          <a:stretch>
            <a:fillRect/>
          </a:stretch>
        </p:blipFill>
        <p:spPr>
          <a:xfrm>
            <a:off x="1409699" y="2039272"/>
            <a:ext cx="1209675" cy="2376966"/>
          </a:xfrm>
          <a:prstGeom prst="rect">
            <a:avLst/>
          </a:prstGeom>
        </p:spPr>
      </p:pic>
      <p:sp>
        <p:nvSpPr>
          <p:cNvPr id="8" name="Arrow: Right 7">
            <a:extLst>
              <a:ext uri="{FF2B5EF4-FFF2-40B4-BE49-F238E27FC236}">
                <a16:creationId xmlns:a16="http://schemas.microsoft.com/office/drawing/2014/main" id="{19FE49FE-C489-4142-9717-4B2445681AEA}"/>
              </a:ext>
            </a:extLst>
          </p:cNvPr>
          <p:cNvSpPr/>
          <p:nvPr/>
        </p:nvSpPr>
        <p:spPr>
          <a:xfrm>
            <a:off x="3000375" y="2944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4E779329-013D-405C-8261-B912BA4432FA}"/>
              </a:ext>
            </a:extLst>
          </p:cNvPr>
          <p:cNvPicPr>
            <a:picLocks noChangeAspect="1"/>
          </p:cNvPicPr>
          <p:nvPr/>
        </p:nvPicPr>
        <p:blipFill>
          <a:blip r:embed="rId3"/>
          <a:stretch>
            <a:fillRect/>
          </a:stretch>
        </p:blipFill>
        <p:spPr>
          <a:xfrm>
            <a:off x="4359783" y="2039271"/>
            <a:ext cx="1802891" cy="2376966"/>
          </a:xfrm>
          <a:prstGeom prst="rect">
            <a:avLst/>
          </a:prstGeom>
        </p:spPr>
      </p:pic>
      <p:pic>
        <p:nvPicPr>
          <p:cNvPr id="12" name="Picture 11">
            <a:extLst>
              <a:ext uri="{FF2B5EF4-FFF2-40B4-BE49-F238E27FC236}">
                <a16:creationId xmlns:a16="http://schemas.microsoft.com/office/drawing/2014/main" id="{1B7213FB-0A5F-4A9E-B0CE-53DDDD47F07F}"/>
              </a:ext>
            </a:extLst>
          </p:cNvPr>
          <p:cNvPicPr>
            <a:picLocks noChangeAspect="1"/>
          </p:cNvPicPr>
          <p:nvPr/>
        </p:nvPicPr>
        <p:blipFill>
          <a:blip r:embed="rId4"/>
          <a:stretch>
            <a:fillRect/>
          </a:stretch>
        </p:blipFill>
        <p:spPr>
          <a:xfrm>
            <a:off x="1409699" y="5114848"/>
            <a:ext cx="2533650" cy="1019175"/>
          </a:xfrm>
          <a:prstGeom prst="rect">
            <a:avLst/>
          </a:prstGeom>
        </p:spPr>
      </p:pic>
      <p:sp>
        <p:nvSpPr>
          <p:cNvPr id="17" name="Arrow: Right 16">
            <a:extLst>
              <a:ext uri="{FF2B5EF4-FFF2-40B4-BE49-F238E27FC236}">
                <a16:creationId xmlns:a16="http://schemas.microsoft.com/office/drawing/2014/main" id="{5EE94582-168D-4B01-A5AC-53CEBB8B58FD}"/>
              </a:ext>
            </a:extLst>
          </p:cNvPr>
          <p:cNvSpPr/>
          <p:nvPr/>
        </p:nvSpPr>
        <p:spPr>
          <a:xfrm>
            <a:off x="4282820" y="53821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 name="Picture 13">
            <a:extLst>
              <a:ext uri="{FF2B5EF4-FFF2-40B4-BE49-F238E27FC236}">
                <a16:creationId xmlns:a16="http://schemas.microsoft.com/office/drawing/2014/main" id="{EDA06D8E-66BD-4FB9-ACA5-4B157A1D625C}"/>
              </a:ext>
            </a:extLst>
          </p:cNvPr>
          <p:cNvPicPr>
            <a:picLocks noChangeAspect="1"/>
          </p:cNvPicPr>
          <p:nvPr/>
        </p:nvPicPr>
        <p:blipFill>
          <a:blip r:embed="rId5"/>
          <a:stretch>
            <a:fillRect/>
          </a:stretch>
        </p:blipFill>
        <p:spPr>
          <a:xfrm>
            <a:off x="5600699" y="5233910"/>
            <a:ext cx="2495550" cy="781050"/>
          </a:xfrm>
          <a:prstGeom prst="rect">
            <a:avLst/>
          </a:prstGeom>
        </p:spPr>
      </p:pic>
    </p:spTree>
    <p:extLst>
      <p:ext uri="{BB962C8B-B14F-4D97-AF65-F5344CB8AC3E}">
        <p14:creationId xmlns:p14="http://schemas.microsoft.com/office/powerpoint/2010/main" val="276447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990C63FD-68CA-4FD8-9C25-990650390C6F}"/>
              </a:ext>
            </a:extLst>
          </p:cNvPr>
          <p:cNvSpPr txBox="1"/>
          <p:nvPr/>
        </p:nvSpPr>
        <p:spPr>
          <a:xfrm>
            <a:off x="644945" y="312597"/>
            <a:ext cx="9738404"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Cleaning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3" name="Rectangle 24">
            <a:extLst>
              <a:ext uri="{FF2B5EF4-FFF2-40B4-BE49-F238E27FC236}">
                <a16:creationId xmlns:a16="http://schemas.microsoft.com/office/drawing/2014/main" id="{391A3EFE-1A5C-4A87-9E58-CA540693BECC}"/>
              </a:ext>
            </a:extLst>
          </p:cNvPr>
          <p:cNvSpPr>
            <a:spLocks noChangeArrowheads="1"/>
          </p:cNvSpPr>
          <p:nvPr/>
        </p:nvSpPr>
        <p:spPr bwMode="auto">
          <a:xfrm>
            <a:off x="745548" y="1102936"/>
            <a:ext cx="10465993" cy="555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b="1" i="1" dirty="0">
                <a:solidFill>
                  <a:srgbClr val="000000"/>
                </a:solidFill>
                <a:effectLst/>
                <a:latin typeface="Arial" panose="020B0604020202020204" pitchFamily="34" charset="0"/>
                <a:cs typeface="Arial" panose="020B0604020202020204" pitchFamily="34" charset="0"/>
              </a:rPr>
              <a:t>A)  Re-structure the data </a:t>
            </a:r>
          </a:p>
          <a:p>
            <a:r>
              <a:rPr lang="en-US" b="1" i="1" dirty="0">
                <a:latin typeface="Arial" panose="020B0604020202020204" pitchFamily="34" charset="0"/>
                <a:cs typeface="Arial" panose="020B0604020202020204" pitchFamily="34" charset="0"/>
              </a:rPr>
              <a:t>      </a:t>
            </a:r>
          </a:p>
          <a:p>
            <a:r>
              <a:rPr lang="en-US" sz="1700" b="1" dirty="0">
                <a:latin typeface="Arial" panose="020B0604020202020204" pitchFamily="34" charset="0"/>
                <a:cs typeface="Arial" panose="020B0604020202020204" pitchFamily="34" charset="0"/>
              </a:rPr>
              <a:t>      6)  Convert Year to </a:t>
            </a:r>
            <a:r>
              <a:rPr lang="en-US" sz="1700" b="1" dirty="0" err="1">
                <a:latin typeface="Arial" panose="020B0604020202020204" pitchFamily="34" charset="0"/>
                <a:cs typeface="Arial" panose="020B0604020202020204" pitchFamily="34" charset="0"/>
              </a:rPr>
              <a:t>Car_Age</a:t>
            </a:r>
            <a:r>
              <a:rPr lang="en-US" sz="1700" b="1" dirty="0">
                <a:latin typeface="Arial" panose="020B0604020202020204" pitchFamily="34" charset="0"/>
                <a:cs typeface="Arial" panose="020B0604020202020204" pitchFamily="34" charset="0"/>
              </a:rPr>
              <a:t> :</a:t>
            </a: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r>
              <a:rPr lang="en-US" b="1" i="1" dirty="0">
                <a:solidFill>
                  <a:srgbClr val="000000"/>
                </a:solidFill>
                <a:latin typeface="Arial" panose="020B0604020202020204" pitchFamily="34" charset="0"/>
                <a:cs typeface="Arial" panose="020B0604020202020204" pitchFamily="34" charset="0"/>
              </a:rPr>
              <a:t>B</a:t>
            </a:r>
            <a:r>
              <a:rPr lang="en-US" b="1" i="1" dirty="0">
                <a:solidFill>
                  <a:srgbClr val="000000"/>
                </a:solidFill>
                <a:effectLst/>
                <a:latin typeface="Arial" panose="020B0604020202020204" pitchFamily="34" charset="0"/>
                <a:cs typeface="Arial" panose="020B0604020202020204" pitchFamily="34" charset="0"/>
              </a:rPr>
              <a:t>)  Filter unwanted outliers and utilize useful data</a:t>
            </a:r>
          </a:p>
          <a:p>
            <a:r>
              <a:rPr lang="en-US" b="1" i="1" dirty="0">
                <a:solidFill>
                  <a:srgbClr val="000000"/>
                </a:solidFill>
                <a:effectLst/>
                <a:latin typeface="Arial" panose="020B0604020202020204" pitchFamily="34" charset="0"/>
                <a:cs typeface="Arial" panose="020B0604020202020204" pitchFamily="34" charset="0"/>
              </a:rPr>
              <a:t> </a:t>
            </a:r>
          </a:p>
          <a:p>
            <a:r>
              <a:rPr lang="en-US" sz="1700" b="1" dirty="0">
                <a:latin typeface="Arial" panose="020B0604020202020204" pitchFamily="34" charset="0"/>
                <a:cs typeface="Arial" panose="020B0604020202020204" pitchFamily="34" charset="0"/>
              </a:rPr>
              <a:t>      1)  Remove the error data :</a:t>
            </a: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a:t>
            </a:r>
          </a:p>
          <a:p>
            <a:pPr marL="36000"/>
            <a:r>
              <a:rPr lang="en-US" sz="1700" b="1" dirty="0">
                <a:latin typeface="Arial" panose="020B0604020202020204" pitchFamily="34" charset="0"/>
                <a:cs typeface="Arial" panose="020B0604020202020204" pitchFamily="34" charset="0"/>
              </a:rPr>
              <a:t>           </a:t>
            </a:r>
          </a:p>
        </p:txBody>
      </p:sp>
      <p:sp>
        <p:nvSpPr>
          <p:cNvPr id="8" name="Arrow: Right 7">
            <a:extLst>
              <a:ext uri="{FF2B5EF4-FFF2-40B4-BE49-F238E27FC236}">
                <a16:creationId xmlns:a16="http://schemas.microsoft.com/office/drawing/2014/main" id="{19FE49FE-C489-4142-9717-4B2445681AEA}"/>
              </a:ext>
            </a:extLst>
          </p:cNvPr>
          <p:cNvSpPr/>
          <p:nvPr/>
        </p:nvSpPr>
        <p:spPr>
          <a:xfrm>
            <a:off x="3134478" y="22258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Picture 15">
            <a:extLst>
              <a:ext uri="{FF2B5EF4-FFF2-40B4-BE49-F238E27FC236}">
                <a16:creationId xmlns:a16="http://schemas.microsoft.com/office/drawing/2014/main" id="{6C3F2A0C-3D74-4504-8674-01D48EE7544B}"/>
              </a:ext>
            </a:extLst>
          </p:cNvPr>
          <p:cNvPicPr>
            <a:picLocks noChangeAspect="1"/>
          </p:cNvPicPr>
          <p:nvPr/>
        </p:nvPicPr>
        <p:blipFill>
          <a:blip r:embed="rId2"/>
          <a:stretch>
            <a:fillRect/>
          </a:stretch>
        </p:blipFill>
        <p:spPr>
          <a:xfrm>
            <a:off x="1512234" y="2049018"/>
            <a:ext cx="925007" cy="895350"/>
          </a:xfrm>
          <a:prstGeom prst="rect">
            <a:avLst/>
          </a:prstGeom>
        </p:spPr>
      </p:pic>
      <p:pic>
        <p:nvPicPr>
          <p:cNvPr id="19" name="Picture 18">
            <a:extLst>
              <a:ext uri="{FF2B5EF4-FFF2-40B4-BE49-F238E27FC236}">
                <a16:creationId xmlns:a16="http://schemas.microsoft.com/office/drawing/2014/main" id="{E8BCB8FD-2C2E-4EC6-810C-DB0B3B0240B5}"/>
              </a:ext>
            </a:extLst>
          </p:cNvPr>
          <p:cNvPicPr>
            <a:picLocks noChangeAspect="1"/>
          </p:cNvPicPr>
          <p:nvPr/>
        </p:nvPicPr>
        <p:blipFill>
          <a:blip r:embed="rId3"/>
          <a:stretch>
            <a:fillRect/>
          </a:stretch>
        </p:blipFill>
        <p:spPr>
          <a:xfrm>
            <a:off x="4810124" y="1991868"/>
            <a:ext cx="1171575" cy="952500"/>
          </a:xfrm>
          <a:prstGeom prst="rect">
            <a:avLst/>
          </a:prstGeom>
        </p:spPr>
      </p:pic>
      <p:pic>
        <p:nvPicPr>
          <p:cNvPr id="23" name="Picture 22">
            <a:extLst>
              <a:ext uri="{FF2B5EF4-FFF2-40B4-BE49-F238E27FC236}">
                <a16:creationId xmlns:a16="http://schemas.microsoft.com/office/drawing/2014/main" id="{A8B4476B-4C31-457C-8F97-0BEF4A88E172}"/>
              </a:ext>
            </a:extLst>
          </p:cNvPr>
          <p:cNvPicPr>
            <a:picLocks noChangeAspect="1"/>
          </p:cNvPicPr>
          <p:nvPr/>
        </p:nvPicPr>
        <p:blipFill>
          <a:blip r:embed="rId4"/>
          <a:stretch>
            <a:fillRect/>
          </a:stretch>
        </p:blipFill>
        <p:spPr>
          <a:xfrm>
            <a:off x="6457950" y="4147017"/>
            <a:ext cx="4333875" cy="2708004"/>
          </a:xfrm>
          <a:prstGeom prst="rect">
            <a:avLst/>
          </a:prstGeom>
        </p:spPr>
      </p:pic>
      <p:pic>
        <p:nvPicPr>
          <p:cNvPr id="25" name="Picture 24">
            <a:extLst>
              <a:ext uri="{FF2B5EF4-FFF2-40B4-BE49-F238E27FC236}">
                <a16:creationId xmlns:a16="http://schemas.microsoft.com/office/drawing/2014/main" id="{A21AC61D-E4AE-42E4-A7C8-D88C372BC036}"/>
              </a:ext>
            </a:extLst>
          </p:cNvPr>
          <p:cNvPicPr>
            <a:picLocks noChangeAspect="1"/>
          </p:cNvPicPr>
          <p:nvPr/>
        </p:nvPicPr>
        <p:blipFill>
          <a:blip r:embed="rId5"/>
          <a:stretch>
            <a:fillRect/>
          </a:stretch>
        </p:blipFill>
        <p:spPr>
          <a:xfrm>
            <a:off x="1074697" y="4124930"/>
            <a:ext cx="4439450" cy="2730091"/>
          </a:xfrm>
          <a:prstGeom prst="rect">
            <a:avLst/>
          </a:prstGeom>
        </p:spPr>
      </p:pic>
      <p:sp>
        <p:nvSpPr>
          <p:cNvPr id="26" name="Arrow: Right 25">
            <a:extLst>
              <a:ext uri="{FF2B5EF4-FFF2-40B4-BE49-F238E27FC236}">
                <a16:creationId xmlns:a16="http://schemas.microsoft.com/office/drawing/2014/main" id="{74F0F8EE-E52D-4476-95F5-0CA528B49AFB}"/>
              </a:ext>
            </a:extLst>
          </p:cNvPr>
          <p:cNvSpPr/>
          <p:nvPr/>
        </p:nvSpPr>
        <p:spPr>
          <a:xfrm>
            <a:off x="5688071" y="5247659"/>
            <a:ext cx="70032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2142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990C63FD-68CA-4FD8-9C25-990650390C6F}"/>
              </a:ext>
            </a:extLst>
          </p:cNvPr>
          <p:cNvSpPr txBox="1"/>
          <p:nvPr/>
        </p:nvSpPr>
        <p:spPr>
          <a:xfrm>
            <a:off x="669348" y="251181"/>
            <a:ext cx="9738404" cy="584775"/>
          </a:xfrm>
          <a:prstGeom prst="rect">
            <a:avLst/>
          </a:prstGeom>
          <a:noFill/>
        </p:spPr>
        <p:txBody>
          <a:bodyPr wrap="square" rtlCol="0">
            <a:spAutoFit/>
          </a:bodyPr>
          <a:lstStyle/>
          <a:p>
            <a:r>
              <a:rPr lang="en-US" altLang="zh-CN" sz="3200" b="1" dirty="0">
                <a:latin typeface="Arial" panose="020B0604020202020204" pitchFamily="34" charset="0"/>
                <a:ea typeface="Microsoft YaHei" panose="020B0503020204020204" pitchFamily="34" charset="-122"/>
                <a:cs typeface="Arial" panose="020B0604020202020204" pitchFamily="34" charset="0"/>
              </a:rPr>
              <a:t>Data Cleaning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3" name="Rectangle 24">
            <a:extLst>
              <a:ext uri="{FF2B5EF4-FFF2-40B4-BE49-F238E27FC236}">
                <a16:creationId xmlns:a16="http://schemas.microsoft.com/office/drawing/2014/main" id="{391A3EFE-1A5C-4A87-9E58-CA540693BECC}"/>
              </a:ext>
            </a:extLst>
          </p:cNvPr>
          <p:cNvSpPr>
            <a:spLocks noChangeArrowheads="1"/>
          </p:cNvSpPr>
          <p:nvPr/>
        </p:nvSpPr>
        <p:spPr bwMode="auto">
          <a:xfrm>
            <a:off x="745548" y="1102936"/>
            <a:ext cx="10465993" cy="772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42900" indent="-342900">
              <a:buAutoNum type="alphaUcParenR" startAt="3"/>
            </a:pPr>
            <a:r>
              <a:rPr lang="en-US" b="1" i="1" dirty="0">
                <a:solidFill>
                  <a:srgbClr val="000000"/>
                </a:solidFill>
                <a:effectLst/>
                <a:latin typeface="Arial" panose="020B0604020202020204" pitchFamily="34" charset="0"/>
                <a:cs typeface="Arial" panose="020B0604020202020204" pitchFamily="34" charset="0"/>
              </a:rPr>
              <a:t>Handling m</a:t>
            </a:r>
            <a:r>
              <a:rPr lang="en-US" b="1" i="1" dirty="0">
                <a:latin typeface="Arial" panose="020B0604020202020204" pitchFamily="34" charset="0"/>
                <a:cs typeface="Arial" panose="020B0604020202020204" pitchFamily="34" charset="0"/>
              </a:rPr>
              <a:t>issing value - Nan &amp; 0</a:t>
            </a:r>
            <a:endParaRPr lang="en-US" sz="1700" dirty="0">
              <a:latin typeface="Arial" panose="020B0604020202020204" pitchFamily="34" charset="0"/>
              <a:cs typeface="Arial" panose="020B0604020202020204" pitchFamily="34" charset="0"/>
            </a:endParaRPr>
          </a:p>
          <a:p>
            <a:r>
              <a:rPr lang="en-US" sz="1700" b="1" i="1" dirty="0">
                <a:solidFill>
                  <a:srgbClr val="000000"/>
                </a:solidFill>
                <a:effectLst/>
                <a:latin typeface="Arial" panose="020B0604020202020204" pitchFamily="34" charset="0"/>
                <a:cs typeface="Arial" panose="020B0604020202020204" pitchFamily="34" charset="0"/>
              </a:rPr>
              <a:t> </a:t>
            </a:r>
          </a:p>
          <a:p>
            <a:r>
              <a:rPr lang="en-US" sz="1700" dirty="0">
                <a:solidFill>
                  <a:srgbClr val="000000"/>
                </a:solidFill>
                <a:latin typeface="Arial" panose="020B0604020202020204" pitchFamily="34" charset="0"/>
                <a:cs typeface="Arial" panose="020B0604020202020204" pitchFamily="34" charset="0"/>
              </a:rPr>
              <a:t>      </a:t>
            </a:r>
            <a:r>
              <a:rPr lang="en-US" sz="1700" dirty="0" err="1">
                <a:solidFill>
                  <a:srgbClr val="000000"/>
                </a:solidFill>
                <a:latin typeface="Arial" panose="020B0604020202020204" pitchFamily="34" charset="0"/>
                <a:cs typeface="Arial" panose="020B0604020202020204" pitchFamily="34" charset="0"/>
              </a:rPr>
              <a:t>i</a:t>
            </a:r>
            <a:r>
              <a:rPr lang="en-US" sz="1700" dirty="0">
                <a:solidFill>
                  <a:srgbClr val="000000"/>
                </a:solidFill>
                <a:latin typeface="Arial" panose="020B0604020202020204" pitchFamily="34" charset="0"/>
                <a:cs typeface="Arial" panose="020B0604020202020204" pitchFamily="34" charset="0"/>
              </a:rPr>
              <a:t>)   Replace with mean value since the data distribution is quite balance</a:t>
            </a:r>
          </a:p>
          <a:p>
            <a:endParaRPr lang="en-US" sz="1700" dirty="0">
              <a:solidFill>
                <a:srgbClr val="000000"/>
              </a:solidFill>
              <a:latin typeface="Arial" panose="020B0604020202020204" pitchFamily="34" charset="0"/>
              <a:cs typeface="Arial" panose="020B0604020202020204" pitchFamily="34" charset="0"/>
            </a:endParaRPr>
          </a:p>
          <a:p>
            <a:endParaRPr lang="en-US" sz="1700" dirty="0">
              <a:solidFill>
                <a:srgbClr val="000000"/>
              </a:solidFill>
              <a:latin typeface="Arial" panose="020B0604020202020204" pitchFamily="34" charset="0"/>
              <a:cs typeface="Arial" panose="020B0604020202020204" pitchFamily="34" charset="0"/>
            </a:endParaRPr>
          </a:p>
          <a:p>
            <a:r>
              <a:rPr lang="en-US" sz="1800" dirty="0">
                <a:solidFill>
                  <a:srgbClr val="000000"/>
                </a:solidFill>
                <a:latin typeface="Arial" panose="020B0604020202020204" pitchFamily="34" charset="0"/>
                <a:cs typeface="Arial" panose="020B0604020202020204" pitchFamily="34" charset="0"/>
              </a:rPr>
              <a:t>      ii)  Replace with median value since the data distribution is imbalance</a:t>
            </a:r>
          </a:p>
          <a:p>
            <a:endParaRPr lang="en-US" dirty="0">
              <a:solidFill>
                <a:srgbClr val="000000"/>
              </a:solidFill>
              <a:latin typeface="Arial" panose="020B0604020202020204" pitchFamily="34" charset="0"/>
              <a:cs typeface="Arial" panose="020B0604020202020204" pitchFamily="34" charset="0"/>
            </a:endParaRPr>
          </a:p>
          <a:p>
            <a:endParaRPr lang="en-US" sz="1800" dirty="0">
              <a:solidFill>
                <a:srgbClr val="000000"/>
              </a:solidFill>
              <a:latin typeface="Arial" panose="020B0604020202020204" pitchFamily="34" charset="0"/>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endParaRPr lang="en-US" sz="1800" dirty="0">
              <a:solidFill>
                <a:srgbClr val="000000"/>
              </a:solidFill>
              <a:latin typeface="Arial" panose="020B0604020202020204" pitchFamily="34" charset="0"/>
              <a:cs typeface="Arial" panose="020B0604020202020204" pitchFamily="34" charset="0"/>
            </a:endParaRPr>
          </a:p>
          <a:p>
            <a:r>
              <a:rPr lang="en-US" sz="1800" dirty="0">
                <a:solidFill>
                  <a:srgbClr val="000000"/>
                </a:solidFill>
                <a:latin typeface="Arial" panose="020B0604020202020204" pitchFamily="34" charset="0"/>
                <a:cs typeface="Arial" panose="020B0604020202020204" pitchFamily="34" charset="0"/>
              </a:rPr>
              <a:t>      iii) Drop the column since 86% of the data is nan value</a:t>
            </a:r>
          </a:p>
          <a:p>
            <a:endParaRPr lang="en-US" dirty="0">
              <a:solidFill>
                <a:srgbClr val="000000"/>
              </a:solidFill>
              <a:latin typeface="Arial" panose="020B0604020202020204" pitchFamily="34" charset="0"/>
              <a:cs typeface="Arial" panose="020B0604020202020204" pitchFamily="34" charset="0"/>
            </a:endParaRPr>
          </a:p>
          <a:p>
            <a:endParaRPr lang="en-US" sz="1700" b="1" i="1" dirty="0">
              <a:solidFill>
                <a:srgbClr val="000000"/>
              </a:solidFill>
              <a:latin typeface="Arial" panose="020B0604020202020204" pitchFamily="34" charset="0"/>
              <a:cs typeface="Arial" panose="020B0604020202020204" pitchFamily="34" charset="0"/>
            </a:endParaRPr>
          </a:p>
          <a:p>
            <a:r>
              <a:rPr lang="en-US" sz="1700" b="1" i="1" dirty="0">
                <a:solidFill>
                  <a:srgbClr val="000000"/>
                </a:solidFill>
                <a:latin typeface="Arial" panose="020B0604020202020204" pitchFamily="34" charset="0"/>
                <a:cs typeface="Arial" panose="020B0604020202020204" pitchFamily="34" charset="0"/>
              </a:rPr>
              <a:t>            </a:t>
            </a:r>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a:t>
            </a:r>
          </a:p>
          <a:p>
            <a:pPr marL="36000"/>
            <a:r>
              <a:rPr lang="en-US" sz="1700" b="1" dirty="0">
                <a:latin typeface="Arial" panose="020B0604020202020204" pitchFamily="34" charset="0"/>
                <a:cs typeface="Arial" panose="020B0604020202020204" pitchFamily="34" charset="0"/>
              </a:rPr>
              <a:t>           </a:t>
            </a:r>
          </a:p>
        </p:txBody>
      </p:sp>
      <p:pic>
        <p:nvPicPr>
          <p:cNvPr id="28" name="Picture 27">
            <a:extLst>
              <a:ext uri="{FF2B5EF4-FFF2-40B4-BE49-F238E27FC236}">
                <a16:creationId xmlns:a16="http://schemas.microsoft.com/office/drawing/2014/main" id="{34D1CFE7-5474-4243-B330-F20395E125D6}"/>
              </a:ext>
            </a:extLst>
          </p:cNvPr>
          <p:cNvPicPr>
            <a:picLocks noChangeAspect="1"/>
          </p:cNvPicPr>
          <p:nvPr/>
        </p:nvPicPr>
        <p:blipFill>
          <a:blip r:embed="rId2"/>
          <a:stretch>
            <a:fillRect/>
          </a:stretch>
        </p:blipFill>
        <p:spPr>
          <a:xfrm>
            <a:off x="8562974" y="1363543"/>
            <a:ext cx="2838450" cy="2906691"/>
          </a:xfrm>
          <a:prstGeom prst="rect">
            <a:avLst/>
          </a:prstGeom>
        </p:spPr>
      </p:pic>
      <p:sp>
        <p:nvSpPr>
          <p:cNvPr id="29" name="Rectangle 24">
            <a:extLst>
              <a:ext uri="{FF2B5EF4-FFF2-40B4-BE49-F238E27FC236}">
                <a16:creationId xmlns:a16="http://schemas.microsoft.com/office/drawing/2014/main" id="{6DECB3C7-C49A-4B0F-80EC-66A5E33C1CCE}"/>
              </a:ext>
            </a:extLst>
          </p:cNvPr>
          <p:cNvSpPr>
            <a:spLocks noChangeArrowheads="1"/>
          </p:cNvSpPr>
          <p:nvPr/>
        </p:nvSpPr>
        <p:spPr bwMode="auto">
          <a:xfrm>
            <a:off x="1475581" y="2022071"/>
            <a:ext cx="4829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Fuel_Consumption</a:t>
            </a:r>
            <a:endParaRPr lang="en-US" b="1" i="1" dirty="0">
              <a:latin typeface="Arial" panose="020B0604020202020204" pitchFamily="34" charset="0"/>
              <a:cs typeface="Arial" panose="020B0604020202020204" pitchFamily="34" charset="0"/>
            </a:endParaRPr>
          </a:p>
        </p:txBody>
      </p:sp>
      <p:sp>
        <p:nvSpPr>
          <p:cNvPr id="30" name="Rectangle 24">
            <a:extLst>
              <a:ext uri="{FF2B5EF4-FFF2-40B4-BE49-F238E27FC236}">
                <a16:creationId xmlns:a16="http://schemas.microsoft.com/office/drawing/2014/main" id="{B65B8E75-3FAF-47D8-8225-0EAC1136FAA8}"/>
              </a:ext>
            </a:extLst>
          </p:cNvPr>
          <p:cNvSpPr>
            <a:spLocks noChangeArrowheads="1"/>
          </p:cNvSpPr>
          <p:nvPr/>
        </p:nvSpPr>
        <p:spPr bwMode="auto">
          <a:xfrm>
            <a:off x="1475580" y="2890391"/>
            <a:ext cx="482948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Engine_Capacity</a:t>
            </a: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err="1">
                <a:solidFill>
                  <a:srgbClr val="000000"/>
                </a:solidFill>
                <a:latin typeface="Arial" panose="020B0604020202020204" pitchFamily="34" charset="0"/>
                <a:cs typeface="Arial" panose="020B0604020202020204" pitchFamily="34" charset="0"/>
              </a:rPr>
              <a:t>Max_Power_Output</a:t>
            </a:r>
            <a:endParaRPr lang="en-US" sz="16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Passenger_Capacity</a:t>
            </a:r>
            <a:endParaRPr lang="en-US" b="1" i="1" dirty="0">
              <a:latin typeface="Arial" panose="020B0604020202020204" pitchFamily="34" charset="0"/>
              <a:cs typeface="Arial" panose="020B0604020202020204" pitchFamily="34" charset="0"/>
            </a:endParaRPr>
          </a:p>
        </p:txBody>
      </p:sp>
      <p:sp>
        <p:nvSpPr>
          <p:cNvPr id="31" name="Rectangle 24">
            <a:extLst>
              <a:ext uri="{FF2B5EF4-FFF2-40B4-BE49-F238E27FC236}">
                <a16:creationId xmlns:a16="http://schemas.microsoft.com/office/drawing/2014/main" id="{9DDE6B71-D3FC-4DBE-80A7-1296189AD6C7}"/>
              </a:ext>
            </a:extLst>
          </p:cNvPr>
          <p:cNvSpPr>
            <a:spLocks noChangeArrowheads="1"/>
          </p:cNvSpPr>
          <p:nvPr/>
        </p:nvSpPr>
        <p:spPr bwMode="auto">
          <a:xfrm>
            <a:off x="1475580" y="4251154"/>
            <a:ext cx="4829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gn="l">
              <a:buFont typeface="Arial" panose="020B0604020202020204" pitchFamily="34" charset="0"/>
              <a:buChar char="•"/>
            </a:pPr>
            <a:r>
              <a:rPr lang="en-US" sz="1600" b="0" i="0" dirty="0" err="1">
                <a:solidFill>
                  <a:srgbClr val="000000"/>
                </a:solidFill>
                <a:effectLst/>
                <a:latin typeface="Arial" panose="020B0604020202020204" pitchFamily="34" charset="0"/>
                <a:cs typeface="Arial" panose="020B0604020202020204" pitchFamily="34" charset="0"/>
              </a:rPr>
              <a:t>New_Price</a:t>
            </a:r>
            <a:endParaRPr lang="en-US" b="1" i="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34ECF6-CFC9-4AF1-BE99-67A11E945E02}"/>
              </a:ext>
            </a:extLst>
          </p:cNvPr>
          <p:cNvPicPr>
            <a:picLocks noChangeAspect="1"/>
          </p:cNvPicPr>
          <p:nvPr/>
        </p:nvPicPr>
        <p:blipFill>
          <a:blip r:embed="rId3"/>
          <a:stretch>
            <a:fillRect/>
          </a:stretch>
        </p:blipFill>
        <p:spPr>
          <a:xfrm>
            <a:off x="487381" y="4648823"/>
            <a:ext cx="9561493" cy="2095500"/>
          </a:xfrm>
          <a:prstGeom prst="rect">
            <a:avLst/>
          </a:prstGeom>
        </p:spPr>
      </p:pic>
      <p:pic>
        <p:nvPicPr>
          <p:cNvPr id="7" name="Picture 6">
            <a:extLst>
              <a:ext uri="{FF2B5EF4-FFF2-40B4-BE49-F238E27FC236}">
                <a16:creationId xmlns:a16="http://schemas.microsoft.com/office/drawing/2014/main" id="{80546D52-02A6-454E-B4BF-923AECFED095}"/>
              </a:ext>
            </a:extLst>
          </p:cNvPr>
          <p:cNvPicPr>
            <a:picLocks noChangeAspect="1"/>
          </p:cNvPicPr>
          <p:nvPr/>
        </p:nvPicPr>
        <p:blipFill>
          <a:blip r:embed="rId4"/>
          <a:stretch>
            <a:fillRect/>
          </a:stretch>
        </p:blipFill>
        <p:spPr>
          <a:xfrm>
            <a:off x="10048874" y="4648823"/>
            <a:ext cx="1352550" cy="2210829"/>
          </a:xfrm>
          <a:prstGeom prst="rect">
            <a:avLst/>
          </a:prstGeom>
        </p:spPr>
      </p:pic>
    </p:spTree>
    <p:extLst>
      <p:ext uri="{BB962C8B-B14F-4D97-AF65-F5344CB8AC3E}">
        <p14:creationId xmlns:p14="http://schemas.microsoft.com/office/powerpoint/2010/main" val="1446179830"/>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1271B"/>
      </a:dk2>
      <a:lt2>
        <a:srgbClr val="F3F0F0"/>
      </a:lt2>
      <a:accent1>
        <a:srgbClr val="3BABB1"/>
      </a:accent1>
      <a:accent2>
        <a:srgbClr val="46B28B"/>
      </a:accent2>
      <a:accent3>
        <a:srgbClr val="4D8CC3"/>
      </a:accent3>
      <a:accent4>
        <a:srgbClr val="B13B48"/>
      </a:accent4>
      <a:accent5>
        <a:srgbClr val="C3714D"/>
      </a:accent5>
      <a:accent6>
        <a:srgbClr val="B1903B"/>
      </a:accent6>
      <a:hlink>
        <a:srgbClr val="C04A4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1554</TotalTime>
  <Words>2223</Words>
  <Application>Microsoft Office PowerPoint</Application>
  <PresentationFormat>Widescreen</PresentationFormat>
  <Paragraphs>317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Helvetica Neue</vt:lpstr>
      <vt:lpstr>inherit</vt:lpstr>
      <vt:lpstr>Meiryo</vt:lpstr>
      <vt:lpstr>Microsoft YaHei</vt:lpstr>
      <vt:lpstr>Arial</vt:lpstr>
      <vt:lpstr>Corbel</vt: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 Lim</dc:creator>
  <cp:lastModifiedBy>Rica Lim</cp:lastModifiedBy>
  <cp:revision>127</cp:revision>
  <dcterms:created xsi:type="dcterms:W3CDTF">2020-12-23T01:50:35Z</dcterms:created>
  <dcterms:modified xsi:type="dcterms:W3CDTF">2020-12-31T03:41:23Z</dcterms:modified>
</cp:coreProperties>
</file>