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7" r:id="rId5"/>
    <p:sldMasterId id="2147483685" r:id="rId6"/>
    <p:sldMasterId id="2147483698" r:id="rId7"/>
  </p:sldMasterIdLst>
  <p:notesMasterIdLst>
    <p:notesMasterId r:id="rId16"/>
  </p:notesMasterIdLst>
  <p:handoutMasterIdLst>
    <p:handoutMasterId r:id="rId17"/>
  </p:handoutMasterIdLst>
  <p:sldIdLst>
    <p:sldId id="287" r:id="rId8"/>
    <p:sldId id="300" r:id="rId9"/>
    <p:sldId id="286" r:id="rId10"/>
    <p:sldId id="301" r:id="rId11"/>
    <p:sldId id="302" r:id="rId12"/>
    <p:sldId id="303" r:id="rId13"/>
    <p:sldId id="305" r:id="rId14"/>
    <p:sldId id="304" r:id="rId15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nwick, Jeff" initials="FJ" lastIdx="19" clrIdx="0"/>
  <p:cmAuthor id="1" name="Nass, Julie" initials="N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0000"/>
    <a:srgbClr val="F2F4AE"/>
    <a:srgbClr val="004588"/>
    <a:srgbClr val="7B9BA1"/>
    <a:srgbClr val="002738"/>
    <a:srgbClr val="CBD300"/>
    <a:srgbClr val="004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howGuides="1">
      <p:cViewPr varScale="1">
        <p:scale>
          <a:sx n="74" d="100"/>
          <a:sy n="74" d="100"/>
        </p:scale>
        <p:origin x="1254" y="90"/>
      </p:cViewPr>
      <p:guideLst>
        <p:guide orient="horz" pos="52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3252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D3BC74D-56B2-4D53-AED2-4BDAB8E9F3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60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8F1D4F3-F81A-4E5B-A496-F4972CE354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6AFDB0-1038-414C-8836-3BC70DF651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0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32500" y="3860800"/>
            <a:ext cx="1439863" cy="1439863"/>
          </a:xfrm>
          <a:solidFill>
            <a:srgbClr val="004588"/>
          </a:solidFill>
        </p:spPr>
        <p:txBody>
          <a:bodyPr lIns="108000" tIns="108000" rIns="108000" bIns="108000" anchor="t" anchorCtr="0"/>
          <a:lstStyle>
            <a:lvl1pPr marL="0" indent="0">
              <a:buNone/>
              <a:defRPr sz="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NAME OF THE SPEAKER</a:t>
            </a:r>
          </a:p>
          <a:p>
            <a:pPr lvl="0"/>
            <a:r>
              <a:rPr lang="fr-FR" noProof="0" dirty="0" smtClean="0"/>
              <a:t>dd </a:t>
            </a:r>
            <a:r>
              <a:rPr lang="fr-FR" noProof="0" dirty="0" err="1" smtClean="0"/>
              <a:t>mmmm</a:t>
            </a:r>
            <a:r>
              <a:rPr lang="fr-FR" noProof="0" dirty="0" smtClean="0"/>
              <a:t> </a:t>
            </a:r>
            <a:r>
              <a:rPr lang="fr-FR" noProof="0" dirty="0" err="1" smtClean="0"/>
              <a:t>yy</a:t>
            </a:r>
            <a:endParaRPr lang="en-US" noProof="0" dirty="0" smtClean="0"/>
          </a:p>
        </p:txBody>
      </p:sp>
      <p:sp>
        <p:nvSpPr>
          <p:cNvPr id="12" name="AutoShape 6"/>
          <p:cNvSpPr>
            <a:spLocks noChangeArrowheads="1"/>
          </p:cNvSpPr>
          <p:nvPr userDrawn="1"/>
        </p:nvSpPr>
        <p:spPr bwMode="auto">
          <a:xfrm>
            <a:off x="7162800" y="4995863"/>
            <a:ext cx="793750" cy="792162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CBD30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endParaRPr lang="en-US"/>
          </a:p>
        </p:txBody>
      </p:sp>
      <p:sp>
        <p:nvSpPr>
          <p:cNvPr id="13" name="AutoShape 8"/>
          <p:cNvSpPr>
            <a:spLocks noChangeArrowheads="1"/>
          </p:cNvSpPr>
          <p:nvPr userDrawn="1"/>
        </p:nvSpPr>
        <p:spPr bwMode="auto">
          <a:xfrm flipH="1" flipV="1">
            <a:off x="1042988" y="333375"/>
            <a:ext cx="793750" cy="792163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CBD300"/>
          </a:solidFill>
          <a:ln>
            <a:noFill/>
          </a:ln>
          <a:effectLst/>
        </p:spPr>
        <p:txBody>
          <a:bodyPr rot="10800000" wrap="none" lIns="0" tIns="0" rIns="0" bIns="0" anchor="ctr"/>
          <a:lstStyle/>
          <a:p>
            <a:pPr algn="ctr"/>
            <a:endParaRPr lang="en-US"/>
          </a:p>
        </p:txBody>
      </p:sp>
      <p:pic>
        <p:nvPicPr>
          <p:cNvPr id="15" name="Picture 7" descr="logo_Tarket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6092825"/>
            <a:ext cx="315436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 rot="16200000">
            <a:off x="8355013" y="5646737"/>
            <a:ext cx="111283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1800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</a:rPr>
              <a:t>Tarkett – All rights reserved</a:t>
            </a:r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>
          <a:xfrm>
            <a:off x="1549003" y="836613"/>
            <a:ext cx="4175125" cy="4176811"/>
          </a:xfrm>
          <a:ln w="19050">
            <a:solidFill>
              <a:srgbClr val="004588"/>
            </a:solidFill>
          </a:ln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6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dd mmmm yyyy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908F1-8264-42AE-A5D3-A6BE7FB48D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9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50013" y="485775"/>
            <a:ext cx="1933575" cy="56403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4525" y="485775"/>
            <a:ext cx="5653088" cy="56403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dd mmmm yyyy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3A4BD-E235-4B55-99F8-9F7B8C0D7D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32500" y="3860800"/>
            <a:ext cx="1439863" cy="1439863"/>
          </a:xfrm>
          <a:solidFill>
            <a:srgbClr val="004588"/>
          </a:solidFill>
        </p:spPr>
        <p:txBody>
          <a:bodyPr lIns="108000" tIns="108000" rIns="108000" bIns="108000" anchor="t" anchorCtr="0"/>
          <a:lstStyle>
            <a:lvl1pPr marL="0" indent="0">
              <a:buNone/>
              <a:defRPr sz="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NAME OF THE SPEAKER</a:t>
            </a:r>
          </a:p>
          <a:p>
            <a:pPr lvl="0"/>
            <a:r>
              <a:rPr lang="fr-FR" noProof="0" dirty="0" smtClean="0"/>
              <a:t>dd </a:t>
            </a:r>
            <a:r>
              <a:rPr lang="fr-FR" noProof="0" dirty="0" err="1" smtClean="0"/>
              <a:t>mmmm</a:t>
            </a:r>
            <a:r>
              <a:rPr lang="fr-FR" noProof="0" dirty="0" smtClean="0"/>
              <a:t> </a:t>
            </a:r>
            <a:r>
              <a:rPr lang="fr-FR" noProof="0" dirty="0" err="1" smtClean="0"/>
              <a:t>yy</a:t>
            </a:r>
            <a:endParaRPr lang="en-US" noProof="0" dirty="0" smtClean="0"/>
          </a:p>
        </p:txBody>
      </p:sp>
      <p:sp>
        <p:nvSpPr>
          <p:cNvPr id="7" name="AutoShape 6"/>
          <p:cNvSpPr>
            <a:spLocks noChangeArrowheads="1"/>
          </p:cNvSpPr>
          <p:nvPr userDrawn="1"/>
        </p:nvSpPr>
        <p:spPr bwMode="auto">
          <a:xfrm>
            <a:off x="7162800" y="4995863"/>
            <a:ext cx="793750" cy="792162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CBD30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 userDrawn="1"/>
        </p:nvSpPr>
        <p:spPr bwMode="auto">
          <a:xfrm flipH="1" flipV="1">
            <a:off x="1042988" y="333375"/>
            <a:ext cx="793750" cy="792163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CBD300"/>
          </a:solidFill>
          <a:ln>
            <a:noFill/>
          </a:ln>
          <a:effectLst/>
        </p:spPr>
        <p:txBody>
          <a:bodyPr rot="10800000" wrap="none" lIns="0" tIns="0" rIns="0" bIns="0" anchor="ctr"/>
          <a:lstStyle/>
          <a:p>
            <a:pPr algn="ctr"/>
            <a:endParaRPr lang="en-US"/>
          </a:p>
        </p:txBody>
      </p:sp>
      <p:pic>
        <p:nvPicPr>
          <p:cNvPr id="9" name="Picture 7" descr="logo_Tarket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6092825"/>
            <a:ext cx="315436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3"/>
          <p:cNvSpPr>
            <a:spLocks noGrp="1"/>
          </p:cNvSpPr>
          <p:nvPr>
            <p:ph type="title"/>
          </p:nvPr>
        </p:nvSpPr>
        <p:spPr>
          <a:xfrm>
            <a:off x="1549003" y="836613"/>
            <a:ext cx="4175125" cy="4176811"/>
          </a:xfrm>
          <a:ln w="19050">
            <a:solidFill>
              <a:srgbClr val="004588"/>
            </a:solidFill>
          </a:ln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88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62800" y="2438400"/>
            <a:ext cx="1752600" cy="3581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28600" y="1828800"/>
            <a:ext cx="6629400" cy="419100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086600" y="228600"/>
            <a:ext cx="1905000" cy="1981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162800" y="6356350"/>
            <a:ext cx="1828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D5945-3DF5-4F16-902F-BC7AE270A8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7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BroadwindEnergyLogoRWH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76888"/>
            <a:ext cx="26670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:\Investor Relations\Marketing Communications\Photos\Industrial\Brad Foote\DDD_0384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2413000"/>
            <a:ext cx="18288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Users\john.segvic\AppData\Local\Microsoft\Windows\Temporary Internet Files\Content.Outlook\PMSP2246\IMG_1878.JPG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2413000"/>
            <a:ext cx="18288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G:\Investor Relations\Marketing Communications\Photos\Wind\Blade Services\DSC_0130.JPG"/>
          <p:cNvPicPr>
            <a:picLocks noChangeAspect="1" noChangeArrowheads="1"/>
          </p:cNvPicPr>
          <p:nvPr userDrawn="1"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-1"/>
          <a:stretch/>
        </p:blipFill>
        <p:spPr bwMode="auto">
          <a:xfrm>
            <a:off x="6823075" y="2413000"/>
            <a:ext cx="1863725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600700"/>
            <a:ext cx="36195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5857" name="Rectangle 49"/>
          <p:cNvSpPr>
            <a:spLocks noGrp="1" noChangeArrowheads="1"/>
          </p:cNvSpPr>
          <p:nvPr>
            <p:ph type="subTitle" idx="1"/>
          </p:nvPr>
        </p:nvSpPr>
        <p:spPr>
          <a:xfrm>
            <a:off x="1790700" y="1557337"/>
            <a:ext cx="6991350" cy="385763"/>
          </a:xfrm>
          <a:ln/>
        </p:spPr>
        <p:txBody>
          <a:bodyPr/>
          <a:lstStyle>
            <a:lvl1pPr marL="0" indent="0" algn="r">
              <a:buFont typeface="Wingdings" pitchFamily="2" charset="2"/>
              <a:buNone/>
              <a:defRPr sz="1700">
                <a:solidFill>
                  <a:schemeClr val="tx1"/>
                </a:solidFill>
                <a:latin typeface="Futura Lt B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5585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1765300" y="909637"/>
            <a:ext cx="7016750" cy="515938"/>
          </a:xfrm>
        </p:spPr>
        <p:txBody>
          <a:bodyPr anchor="t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91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buClr>
                <a:schemeClr val="tx2"/>
              </a:buCl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8700" y="6515100"/>
            <a:ext cx="457200" cy="250825"/>
          </a:xfr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7D89B-AB9B-46BB-A56E-057A95593D86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1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8700" y="6515100"/>
            <a:ext cx="457200" cy="250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7EFE0-44C5-4178-B636-C118FFA06FBA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2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304925"/>
            <a:ext cx="4024313" cy="500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584200" indent="-201613">
              <a:buFont typeface="Arial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304925"/>
            <a:ext cx="4025900" cy="500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584200" indent="-201613">
              <a:buFont typeface="Arial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8700" y="6515100"/>
            <a:ext cx="457200" cy="250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312AD-43C4-4B0B-B888-08C50556920A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07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8700" y="6515100"/>
            <a:ext cx="457200" cy="250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D049-A580-42FE-97A4-16A03BED78E5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34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0" y="6515100"/>
            <a:ext cx="457200" cy="250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9811-E54B-4423-9B57-881230572D36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60775" y="1484313"/>
            <a:ext cx="3814763" cy="3816350"/>
          </a:xfrm>
          <a:ln w="19050">
            <a:solidFill>
              <a:srgbClr val="004588"/>
            </a:solidFill>
            <a:miter lim="800000"/>
            <a:headEnd/>
            <a:tailEnd/>
          </a:ln>
        </p:spPr>
        <p:txBody>
          <a:bodyPr tIns="36000" bIns="36000" anchorCtr="1">
            <a:noAutofit/>
          </a:bodyPr>
          <a:lstStyle>
            <a:lvl1pPr algn="ctr">
              <a:defRPr sz="2500" b="0">
                <a:solidFill>
                  <a:srgbClr val="004588"/>
                </a:solidFill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2413" y="798513"/>
            <a:ext cx="1908175" cy="1908175"/>
          </a:xfrm>
          <a:solidFill>
            <a:srgbClr val="CBD300"/>
          </a:solidFill>
        </p:spPr>
        <p:txBody>
          <a:bodyPr tIns="36000" bIns="36000" anchor="ctr" anchorCtr="1"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Sous-titre</a:t>
            </a:r>
            <a:endParaRPr lang="en-US" noProof="0" dirty="0" smtClean="0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7162800" y="4995863"/>
            <a:ext cx="793750" cy="792162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4588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endParaRPr 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flipH="1" flipV="1">
            <a:off x="1042988" y="333375"/>
            <a:ext cx="793750" cy="792163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4588"/>
          </a:solidFill>
          <a:ln>
            <a:noFill/>
          </a:ln>
          <a:effectLst/>
        </p:spPr>
        <p:txBody>
          <a:bodyPr rot="10800000" wrap="none" lIns="0" tIns="0" rIns="0" bIns="0" anchor="ctr"/>
          <a:lstStyle/>
          <a:p>
            <a:pPr algn="ctr"/>
            <a:endParaRPr lang="en-US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7B9BA1"/>
                </a:solidFill>
              </a:defRPr>
            </a:lvl1pPr>
          </a:lstStyle>
          <a:p>
            <a:r>
              <a:rPr lang="en-US" smtClean="0"/>
              <a:t>dd mmmm yyyy</a:t>
            </a:r>
            <a:endParaRPr lang="en-US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7B9BA1"/>
                </a:solidFill>
              </a:defRPr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>
          <a:solidFill>
            <a:srgbClr val="7B9BA1"/>
          </a:solidFill>
        </p:spPr>
        <p:txBody>
          <a:bodyPr/>
          <a:lstStyle>
            <a:lvl1pPr>
              <a:defRPr/>
            </a:lvl1pPr>
          </a:lstStyle>
          <a:p>
            <a:fld id="{3ECE7C7F-3901-412F-BEB1-8A235D09B4A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158" name="Picture 14" descr="logo_Tarket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6375400"/>
            <a:ext cx="1619250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9" name="Text Box 15"/>
          <p:cNvSpPr txBox="1">
            <a:spLocks noChangeArrowheads="1"/>
          </p:cNvSpPr>
          <p:nvPr/>
        </p:nvSpPr>
        <p:spPr bwMode="auto">
          <a:xfrm rot="-5400000">
            <a:off x="8355013" y="5646737"/>
            <a:ext cx="111283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1800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</a:rPr>
              <a:t>Tarkett –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8700" y="6515100"/>
            <a:ext cx="457200" cy="250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BA27-1F50-4822-B044-1A871E7AC162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4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32500" y="3860800"/>
            <a:ext cx="1439863" cy="1439863"/>
          </a:xfrm>
          <a:solidFill>
            <a:srgbClr val="004588"/>
          </a:solidFill>
        </p:spPr>
        <p:txBody>
          <a:bodyPr lIns="108000" tIns="108000" rIns="108000" bIns="108000" anchor="t" anchorCtr="0"/>
          <a:lstStyle>
            <a:lvl1pPr marL="0" indent="0">
              <a:buNone/>
              <a:defRPr sz="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NAME OF THE SPEAKER</a:t>
            </a:r>
          </a:p>
          <a:p>
            <a:pPr lvl="0"/>
            <a:r>
              <a:rPr lang="fr-FR" noProof="0" dirty="0" smtClean="0"/>
              <a:t>dd </a:t>
            </a:r>
            <a:r>
              <a:rPr lang="fr-FR" noProof="0" dirty="0" err="1" smtClean="0"/>
              <a:t>mmmm</a:t>
            </a:r>
            <a:r>
              <a:rPr lang="fr-FR" noProof="0" dirty="0" smtClean="0"/>
              <a:t> </a:t>
            </a:r>
            <a:r>
              <a:rPr lang="fr-FR" noProof="0" dirty="0" err="1" smtClean="0"/>
              <a:t>yy</a:t>
            </a:r>
            <a:endParaRPr lang="en-US" noProof="0" dirty="0" smtClean="0"/>
          </a:p>
        </p:txBody>
      </p:sp>
      <p:sp>
        <p:nvSpPr>
          <p:cNvPr id="12" name="AutoShape 6"/>
          <p:cNvSpPr>
            <a:spLocks noChangeArrowheads="1"/>
          </p:cNvSpPr>
          <p:nvPr userDrawn="1"/>
        </p:nvSpPr>
        <p:spPr bwMode="auto">
          <a:xfrm>
            <a:off x="7162800" y="4995863"/>
            <a:ext cx="793750" cy="792162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CBD30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AutoShape 8"/>
          <p:cNvSpPr>
            <a:spLocks noChangeArrowheads="1"/>
          </p:cNvSpPr>
          <p:nvPr userDrawn="1"/>
        </p:nvSpPr>
        <p:spPr bwMode="auto">
          <a:xfrm flipH="1" flipV="1">
            <a:off x="1042988" y="333375"/>
            <a:ext cx="793750" cy="792163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CBD300"/>
          </a:solidFill>
          <a:ln>
            <a:noFill/>
          </a:ln>
          <a:effectLst/>
        </p:spPr>
        <p:txBody>
          <a:bodyPr rot="10800000" wrap="none" lIns="0" tIns="0" rIns="0" bIns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5" name="Picture 7" descr="logo_Tarket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6092825"/>
            <a:ext cx="315436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 rot="16200000">
            <a:off x="8355013" y="5646737"/>
            <a:ext cx="111283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18000" bIns="0">
            <a:spAutoFit/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Tarkett – All rights reserved</a:t>
            </a:r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>
          <a:xfrm>
            <a:off x="1549003" y="836613"/>
            <a:ext cx="4175125" cy="4176811"/>
          </a:xfrm>
          <a:ln w="19050">
            <a:solidFill>
              <a:srgbClr val="004588"/>
            </a:solidFill>
          </a:ln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4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60775" y="1484313"/>
            <a:ext cx="3814763" cy="3816350"/>
          </a:xfrm>
          <a:ln w="19050">
            <a:solidFill>
              <a:srgbClr val="004588"/>
            </a:solidFill>
            <a:miter lim="800000"/>
            <a:headEnd/>
            <a:tailEnd/>
          </a:ln>
        </p:spPr>
        <p:txBody>
          <a:bodyPr tIns="36000" bIns="36000" anchorCtr="1">
            <a:noAutofit/>
          </a:bodyPr>
          <a:lstStyle>
            <a:lvl1pPr algn="ctr">
              <a:defRPr sz="2500" b="0">
                <a:solidFill>
                  <a:srgbClr val="004588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2413" y="798513"/>
            <a:ext cx="1908175" cy="1908175"/>
          </a:xfrm>
          <a:solidFill>
            <a:srgbClr val="CBD300"/>
          </a:solidFill>
        </p:spPr>
        <p:txBody>
          <a:bodyPr tIns="36000" bIns="36000" anchor="ctr" anchorCtr="1"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Sous-titre</a:t>
            </a:r>
            <a:endParaRPr lang="en-US" noProof="0" dirty="0" smtClean="0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7162800" y="4995863"/>
            <a:ext cx="793750" cy="792162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4588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flipH="1" flipV="1">
            <a:off x="1042988" y="333375"/>
            <a:ext cx="793750" cy="792163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4588"/>
          </a:solidFill>
          <a:ln>
            <a:noFill/>
          </a:ln>
          <a:effectLst/>
        </p:spPr>
        <p:txBody>
          <a:bodyPr rot="10800000" wrap="none" lIns="0" tIns="0" rIns="0" bIns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7B9BA1"/>
                </a:solidFill>
              </a:defRPr>
            </a:lvl1pPr>
          </a:lstStyle>
          <a:p>
            <a:fld id="{9E69985F-DBB4-44FB-813E-007F0D67DC09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7B9BA1"/>
                </a:solidFill>
              </a:defRPr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>
          <a:solidFill>
            <a:srgbClr val="7B9BA1"/>
          </a:solidFill>
        </p:spPr>
        <p:txBody>
          <a:bodyPr/>
          <a:lstStyle>
            <a:lvl1pPr>
              <a:defRPr/>
            </a:lvl1pPr>
          </a:lstStyle>
          <a:p>
            <a:fld id="{3ECE7C7F-3901-412F-BEB1-8A235D09B4A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158" name="Picture 14" descr="logo_Tarket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6375400"/>
            <a:ext cx="1619250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9" name="Text Box 15"/>
          <p:cNvSpPr txBox="1">
            <a:spLocks noChangeArrowheads="1"/>
          </p:cNvSpPr>
          <p:nvPr/>
        </p:nvSpPr>
        <p:spPr bwMode="auto">
          <a:xfrm rot="-5400000">
            <a:off x="8355013" y="5646737"/>
            <a:ext cx="111283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18000" bIns="0">
            <a:spAutoFit/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Tarkett –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7663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621DC2-5D0E-43CB-B536-3C8A3AC528F5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38F2A-B34F-493B-823F-5FC0728EA26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2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4525" y="1268413"/>
            <a:ext cx="3792538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268413"/>
            <a:ext cx="3794125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AF738-CFFA-4D73-8B35-6AC297341655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A4A92-676C-489E-873A-649F8C1D3954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5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37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137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E2CDC2-1969-46C9-96D2-41202EC720D3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99C4D-C67B-408F-9941-E068105A314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644525" y="483608"/>
            <a:ext cx="7739063" cy="41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B0923-7B72-4DD7-A7D4-9FD9408570F0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2B514-78E0-4A47-8216-2EAA678E316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68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27F0-9D3C-426D-B1DD-D682943FC7B0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A308F-5CB7-45DF-9DB3-014841B246B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9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152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628800"/>
            <a:ext cx="3008313" cy="4497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A389EB-BF05-4729-B545-03ABC3A90B30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F254-CD18-42C1-AA1D-A7BE03D527A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5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DEE4C-651E-4DB6-8A8D-B3DFD4536A41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7C7EB-D21F-4F52-A4A1-494259BA9AE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6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dd mmmm yyyy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38F2A-B34F-493B-823F-5FC0728EA2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908F5-9FAA-415E-8FE2-9657B7798B60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908F1-8264-42AE-A5D3-A6BE7FB48D4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50013" y="485775"/>
            <a:ext cx="1933575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4525" y="485775"/>
            <a:ext cx="5653088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CDFE16-754D-4CE3-88D9-CF53BFEB7CA3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3A4BD-E235-4B55-99F8-9F7B8C0D7D54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3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32500" y="3860800"/>
            <a:ext cx="1439863" cy="1439863"/>
          </a:xfrm>
          <a:solidFill>
            <a:srgbClr val="004588"/>
          </a:solidFill>
        </p:spPr>
        <p:txBody>
          <a:bodyPr lIns="108000" tIns="108000" rIns="108000" bIns="108000" anchor="t" anchorCtr="0"/>
          <a:lstStyle>
            <a:lvl1pPr marL="0" indent="0">
              <a:buNone/>
              <a:defRPr sz="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NAME OF THE SPEAKER</a:t>
            </a:r>
          </a:p>
          <a:p>
            <a:pPr lvl="0"/>
            <a:r>
              <a:rPr lang="fr-FR" noProof="0" dirty="0" smtClean="0"/>
              <a:t>dd </a:t>
            </a:r>
            <a:r>
              <a:rPr lang="fr-FR" noProof="0" dirty="0" err="1" smtClean="0"/>
              <a:t>mmmm</a:t>
            </a:r>
            <a:r>
              <a:rPr lang="fr-FR" noProof="0" dirty="0" smtClean="0"/>
              <a:t> </a:t>
            </a:r>
            <a:r>
              <a:rPr lang="fr-FR" noProof="0" dirty="0" err="1" smtClean="0"/>
              <a:t>yy</a:t>
            </a:r>
            <a:endParaRPr lang="en-US" noProof="0" dirty="0" smtClean="0"/>
          </a:p>
        </p:txBody>
      </p:sp>
      <p:sp>
        <p:nvSpPr>
          <p:cNvPr id="7" name="AutoShape 6"/>
          <p:cNvSpPr>
            <a:spLocks noChangeArrowheads="1"/>
          </p:cNvSpPr>
          <p:nvPr userDrawn="1"/>
        </p:nvSpPr>
        <p:spPr bwMode="auto">
          <a:xfrm>
            <a:off x="7162800" y="4995863"/>
            <a:ext cx="793750" cy="792162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CBD30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 userDrawn="1"/>
        </p:nvSpPr>
        <p:spPr bwMode="auto">
          <a:xfrm flipH="1" flipV="1">
            <a:off x="1042988" y="333375"/>
            <a:ext cx="793750" cy="792163"/>
          </a:xfrm>
          <a:custGeom>
            <a:avLst/>
            <a:gdLst>
              <a:gd name="G0" fmla="+- 8078 0 0"/>
              <a:gd name="G1" fmla="+- 17883 0 0"/>
              <a:gd name="G2" fmla="+- 0 0 0"/>
              <a:gd name="G3" fmla="*/ 8078 1 2"/>
              <a:gd name="G4" fmla="+- G3 10800 0"/>
              <a:gd name="G5" fmla="+- 21600 8078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78 0 G4"/>
              <a:gd name="G12" fmla="*/ G2 G10 G11"/>
              <a:gd name="T0" fmla="*/ 14839 w 21600"/>
              <a:gd name="T1" fmla="*/ 0 h 21600"/>
              <a:gd name="T2" fmla="*/ 8078 w 21600"/>
              <a:gd name="T3" fmla="*/ 0 h 21600"/>
              <a:gd name="T4" fmla="*/ 0 w 21600"/>
              <a:gd name="T5" fmla="*/ 8078 h 21600"/>
              <a:gd name="T6" fmla="*/ 0 w 21600"/>
              <a:gd name="T7" fmla="*/ 14839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CBD300"/>
          </a:solidFill>
          <a:ln>
            <a:noFill/>
          </a:ln>
          <a:effectLst/>
        </p:spPr>
        <p:txBody>
          <a:bodyPr rot="10800000" wrap="none" lIns="0" tIns="0" rIns="0" bIns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7" descr="logo_Tarket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6092825"/>
            <a:ext cx="315436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3"/>
          <p:cNvSpPr>
            <a:spLocks noGrp="1"/>
          </p:cNvSpPr>
          <p:nvPr>
            <p:ph type="title"/>
          </p:nvPr>
        </p:nvSpPr>
        <p:spPr>
          <a:xfrm>
            <a:off x="1549003" y="836613"/>
            <a:ext cx="4175125" cy="4176811"/>
          </a:xfrm>
          <a:ln w="19050">
            <a:solidFill>
              <a:srgbClr val="004588"/>
            </a:solidFill>
          </a:ln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8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162800" y="4995863"/>
            <a:ext cx="793750" cy="7921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0 w 21600"/>
              <a:gd name="T5" fmla="*/ 2147483647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0 w 21600"/>
              <a:gd name="T25" fmla="*/ 11795 h 21600"/>
              <a:gd name="T26" fmla="*/ 17883 w 21600"/>
              <a:gd name="T27" fmla="*/ 1788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lnTo>
                  <a:pt x="1483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fr-BE" b="1" dirty="0">
              <a:solidFill>
                <a:srgbClr val="004588"/>
              </a:solidFill>
              <a:latin typeface="Tahoma" pitchFamily="34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 flipH="1" flipV="1">
            <a:off x="1042988" y="333375"/>
            <a:ext cx="793750" cy="7921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0 w 21600"/>
              <a:gd name="T5" fmla="*/ 2147483647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0 w 21600"/>
              <a:gd name="T25" fmla="*/ 11795 h 21600"/>
              <a:gd name="T26" fmla="*/ 17883 w 21600"/>
              <a:gd name="T27" fmla="*/ 1788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9" y="0"/>
                </a:moveTo>
                <a:lnTo>
                  <a:pt x="8078" y="0"/>
                </a:lnTo>
                <a:lnTo>
                  <a:pt x="11795" y="0"/>
                </a:lnTo>
                <a:lnTo>
                  <a:pt x="11795" y="11795"/>
                </a:lnTo>
                <a:lnTo>
                  <a:pt x="0" y="11795"/>
                </a:lnTo>
                <a:lnTo>
                  <a:pt x="0" y="8078"/>
                </a:lnTo>
                <a:lnTo>
                  <a:pt x="0" y="14839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lnTo>
                  <a:pt x="1483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0" tIns="0" rIns="0" bIns="0" anchor="ctr"/>
          <a:lstStyle/>
          <a:p>
            <a:endParaRPr lang="fr-BE" b="1" dirty="0">
              <a:solidFill>
                <a:srgbClr val="004588"/>
              </a:solidFill>
              <a:latin typeface="Tahoma" pitchFamily="34" charset="0"/>
            </a:endParaRPr>
          </a:p>
        </p:txBody>
      </p:sp>
      <p:pic>
        <p:nvPicPr>
          <p:cNvPr id="6" name="Picture 14" descr="logo_Tarket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9675" y="6375400"/>
            <a:ext cx="16192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 rot="16200000">
            <a:off x="8355013" y="5646737"/>
            <a:ext cx="1112838" cy="1063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800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 b="0" dirty="0" smtClean="0">
                <a:solidFill>
                  <a:srgbClr val="000000"/>
                </a:solidFill>
              </a:rPr>
              <a:t>Tarkett – All rights reserved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60775" y="1495425"/>
            <a:ext cx="3814763" cy="3814763"/>
          </a:xfrm>
          <a:ln w="19050">
            <a:solidFill>
              <a:schemeClr val="tx1"/>
            </a:solidFill>
          </a:ln>
        </p:spPr>
        <p:txBody>
          <a:bodyPr tIns="36000" bIns="36000" anchorCtr="1"/>
          <a:lstStyle>
            <a:lvl1pPr algn="ctr">
              <a:defRPr sz="2500" b="0"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2413" y="798513"/>
            <a:ext cx="1908175" cy="1908175"/>
          </a:xfrm>
          <a:solidFill>
            <a:schemeClr val="hlink"/>
          </a:solidFill>
        </p:spPr>
        <p:txBody>
          <a:bodyPr tIns="36000" bIns="36000" anchor="ctr" anchorCtr="1"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B1689-BF98-4717-8ECD-3D8E10DF420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577AC-B236-41BB-8F34-E1B04A62C1F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74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3FE1D-538C-47AB-B16B-FCE76981559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65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4525" y="1268413"/>
            <a:ext cx="3792538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268413"/>
            <a:ext cx="3794125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1DDBA-14EB-4FFC-B09B-CA5F2B1ACF2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5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1ACC-6419-4E7B-91A4-877980F567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34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A17DF-B280-42DF-AB26-25708597D4D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234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0A0B3-B004-47F8-B7EF-68F3B4DC45D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7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4525" y="1268413"/>
            <a:ext cx="3792538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268413"/>
            <a:ext cx="3794125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dd mmmm yyyy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A4A92-676C-489E-873A-649F8C1D39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C1EF6-5B92-4FA4-AF85-E72FAED4B71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36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1FAC7-E286-4F86-8469-7C2826AA669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272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E325A-A50A-4F08-B4CB-21FC80E726E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480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50013" y="485775"/>
            <a:ext cx="1933575" cy="56403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4525" y="485775"/>
            <a:ext cx="5653088" cy="56403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E141E-4CFF-4255-A8F5-9164D2637E0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58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525" y="485775"/>
            <a:ext cx="7739063" cy="4111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4525" y="1268413"/>
            <a:ext cx="3792538" cy="48577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89463" y="1268413"/>
            <a:ext cx="3794125" cy="23526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589463" y="3773488"/>
            <a:ext cx="3794125" cy="23526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</a:rPr>
              <a:t>xxx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</a:rPr>
              <a:t>2015 Monthly Plant review template</a:t>
            </a:r>
            <a:endParaRPr lang="en-US" dirty="0">
              <a:solidFill>
                <a:srgbClr val="7B9BA1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30024-D2D9-45AB-B57F-BE39393CD5F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7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37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137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dd mmmm yyyy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99C4D-C67B-408F-9941-E068105A31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endParaRPr lang="en-US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644525" y="483608"/>
            <a:ext cx="7739063" cy="41549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dd mmmm yyyy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2B514-78E0-4A47-8216-2EAA678E316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rgbClr val="0045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dd mmmm yyyy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A308F-5CB7-45DF-9DB3-014841B24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8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152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628800"/>
            <a:ext cx="3008313" cy="4497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dd mmmm yyyy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F254-CD18-42C1-AA1D-A7BE03D527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88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dd mmmm yyyy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7C7EB-D21F-4F52-A4A1-494259BA9A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4525" y="483608"/>
            <a:ext cx="773906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 style du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4525" y="1268413"/>
            <a:ext cx="773906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smtClean="0"/>
              <a:t>Deuxième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smtClean="0"/>
              <a:t>Troisième niveau</a:t>
            </a:r>
          </a:p>
          <a:p>
            <a:pPr lvl="3"/>
            <a:r>
              <a:rPr lang="en-US" dirty="0" smtClean="0"/>
              <a:t>Quatrième niveau</a:t>
            </a:r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08850" y="6502400"/>
            <a:ext cx="12636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7B9BA1"/>
                </a:solidFill>
              </a:defRPr>
            </a:lvl1pPr>
          </a:lstStyle>
          <a:p>
            <a:r>
              <a:rPr lang="en-US" smtClean="0"/>
              <a:t>dd mmmm 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863" y="6502400"/>
            <a:ext cx="3106737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7B9BA1"/>
                </a:solidFill>
              </a:defRPr>
            </a:lvl1pPr>
          </a:lstStyle>
          <a:p>
            <a:r>
              <a:rPr lang="en-US" smtClean="0"/>
              <a:t>Title of the presentation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8713" y="6456363"/>
            <a:ext cx="215900" cy="215900"/>
          </a:xfrm>
          <a:prstGeom prst="rect">
            <a:avLst/>
          </a:prstGeom>
          <a:solidFill>
            <a:srgbClr val="7B9BA1"/>
          </a:solidFill>
          <a:ln>
            <a:noFill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BE5302B-3EB4-42D4-9271-1F0F53572F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logo_Tarket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6375400"/>
            <a:ext cx="1619250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AutoShape 10"/>
          <p:cNvSpPr>
            <a:spLocks noChangeArrowheads="1"/>
          </p:cNvSpPr>
          <p:nvPr/>
        </p:nvSpPr>
        <p:spPr bwMode="auto">
          <a:xfrm flipH="1" flipV="1">
            <a:off x="-177800" y="-176213"/>
            <a:ext cx="1033463" cy="1033463"/>
          </a:xfrm>
          <a:custGeom>
            <a:avLst/>
            <a:gdLst>
              <a:gd name="G0" fmla="+- 8062 0 0"/>
              <a:gd name="G1" fmla="+- 17883 0 0"/>
              <a:gd name="G2" fmla="+- 0 0 0"/>
              <a:gd name="G3" fmla="*/ 8062 1 2"/>
              <a:gd name="G4" fmla="+- G3 10800 0"/>
              <a:gd name="G5" fmla="+- 21600 8062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62 0 G4"/>
              <a:gd name="G12" fmla="*/ G2 G10 G11"/>
              <a:gd name="T0" fmla="*/ 14831 w 21600"/>
              <a:gd name="T1" fmla="*/ 0 h 21600"/>
              <a:gd name="T2" fmla="*/ 8062 w 21600"/>
              <a:gd name="T3" fmla="*/ 0 h 21600"/>
              <a:gd name="T4" fmla="*/ 0 w 21600"/>
              <a:gd name="T5" fmla="*/ 8062 h 21600"/>
              <a:gd name="T6" fmla="*/ 0 w 21600"/>
              <a:gd name="T7" fmla="*/ 14831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1" y="0"/>
                </a:moveTo>
                <a:lnTo>
                  <a:pt x="8062" y="0"/>
                </a:lnTo>
                <a:lnTo>
                  <a:pt x="11779" y="0"/>
                </a:lnTo>
                <a:lnTo>
                  <a:pt x="11779" y="11779"/>
                </a:lnTo>
                <a:lnTo>
                  <a:pt x="0" y="11779"/>
                </a:lnTo>
                <a:lnTo>
                  <a:pt x="0" y="8062"/>
                </a:lnTo>
                <a:lnTo>
                  <a:pt x="0" y="14831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4588"/>
          </a:solidFill>
          <a:ln>
            <a:noFill/>
          </a:ln>
          <a:effectLst/>
        </p:spPr>
        <p:txBody>
          <a:bodyPr rot="10800000" wrap="none" lIns="0" tIns="0" rIns="0" bIns="0" anchor="ctr"/>
          <a:lstStyle/>
          <a:p>
            <a:pPr algn="ctr"/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-5400000">
            <a:off x="8355013" y="5646737"/>
            <a:ext cx="111283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1800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</a:rPr>
              <a:t>Tarkett –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458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30000"/>
        </a:spcBef>
        <a:spcAft>
          <a:spcPct val="0"/>
        </a:spcAft>
        <a:buSzPct val="110000"/>
        <a:buFont typeface="Wingdings" pitchFamily="2" charset="2"/>
        <a:buChar char="¨"/>
        <a:defRPr sz="2000" b="1">
          <a:solidFill>
            <a:srgbClr val="004588"/>
          </a:solidFill>
          <a:latin typeface="+mn-lt"/>
          <a:ea typeface="+mn-ea"/>
          <a:cs typeface="+mn-cs"/>
        </a:defRPr>
      </a:lvl1pPr>
      <a:lvl2pPr marL="617538" indent="-268288" algn="l" rtl="0" eaLnBrk="1" fontAlgn="base" hangingPunct="1">
        <a:spcBef>
          <a:spcPct val="70000"/>
        </a:spcBef>
        <a:spcAft>
          <a:spcPct val="0"/>
        </a:spcAft>
        <a:buClr>
          <a:srgbClr val="CBD300"/>
        </a:buClr>
        <a:buFont typeface="Wingdings 2" pitchFamily="18" charset="2"/>
        <a:buChar char="¢"/>
        <a:defRPr sz="1600">
          <a:solidFill>
            <a:srgbClr val="002738"/>
          </a:solidFill>
          <a:latin typeface="+mn-lt"/>
          <a:cs typeface="+mn-cs"/>
        </a:defRPr>
      </a:lvl2pPr>
      <a:lvl3pPr marL="862013" indent="-2428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7B9BA1"/>
        </a:buClr>
        <a:buSzPct val="110000"/>
        <a:buFont typeface="Wingdings" pitchFamily="2" charset="2"/>
        <a:buChar char="n"/>
        <a:defRPr sz="1400">
          <a:solidFill>
            <a:srgbClr val="002738"/>
          </a:solidFill>
          <a:latin typeface="+mn-lt"/>
          <a:cs typeface="+mn-cs"/>
        </a:defRPr>
      </a:lvl3pPr>
      <a:lvl4pPr marL="1108075" indent="-2444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rgbClr val="7B9BA1"/>
        </a:buClr>
        <a:buFont typeface="Wingdings" pitchFamily="2" charset="2"/>
        <a:buChar char="¨"/>
        <a:defRPr sz="1200">
          <a:solidFill>
            <a:srgbClr val="002738"/>
          </a:solidFill>
          <a:latin typeface="+mn-lt"/>
          <a:cs typeface="+mn-cs"/>
        </a:defRPr>
      </a:lvl4pPr>
      <a:lvl5pPr marL="13160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rgbClr val="002738"/>
          </a:solidFill>
          <a:latin typeface="+mn-lt"/>
          <a:cs typeface="+mn-cs"/>
        </a:defRPr>
      </a:lvl5pPr>
      <a:lvl6pPr marL="17732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6pPr>
      <a:lvl7pPr marL="22304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7pPr>
      <a:lvl8pPr marL="26876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8pPr>
      <a:lvl9pPr marL="31448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 noChangeShapeType="1"/>
          </p:cNvCxnSpPr>
          <p:nvPr/>
        </p:nvCxnSpPr>
        <p:spPr bwMode="auto">
          <a:xfrm>
            <a:off x="481013" y="1117600"/>
            <a:ext cx="8204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2125" y="0"/>
            <a:ext cx="6096000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304925"/>
            <a:ext cx="8202613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029" name="Straight Connector 9"/>
          <p:cNvCxnSpPr>
            <a:cxnSpLocks noChangeShapeType="1"/>
          </p:cNvCxnSpPr>
          <p:nvPr/>
        </p:nvCxnSpPr>
        <p:spPr bwMode="auto">
          <a:xfrm>
            <a:off x="477838" y="6394450"/>
            <a:ext cx="820737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Footer Placeholder 12"/>
          <p:cNvSpPr txBox="1">
            <a:spLocks noGrp="1"/>
          </p:cNvSpPr>
          <p:nvPr/>
        </p:nvSpPr>
        <p:spPr>
          <a:xfrm>
            <a:off x="3429000" y="6548438"/>
            <a:ext cx="3200400" cy="250825"/>
          </a:xfrm>
          <a:prstGeom prst="rect">
            <a:avLst/>
          </a:prstGeom>
          <a:noFill/>
        </p:spPr>
        <p:txBody>
          <a:bodyPr anchor="ctr"/>
          <a:lstStyle>
            <a:lvl1pPr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Neue LT 45 L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Neue LT 45 L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Neue LT 45 L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Neue LT 45 Lt" pitchFamily="34" charset="0"/>
              </a:defRPr>
            </a:lvl9pPr>
          </a:lstStyle>
          <a:p>
            <a:pPr algn="ctr">
              <a:defRPr/>
            </a:pPr>
            <a:r>
              <a:rPr lang="en-US" sz="1050" dirty="0" smtClean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Confidential and Proprietary Information</a:t>
            </a:r>
          </a:p>
          <a:p>
            <a:pPr>
              <a:defRPr/>
            </a:pPr>
            <a:endParaRPr lang="en-US" sz="1050" dirty="0" smtClean="0">
              <a:solidFill>
                <a:prstClr val="black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" name="Footer Placeholder 12"/>
          <p:cNvSpPr txBox="1">
            <a:spLocks noGrp="1"/>
          </p:cNvSpPr>
          <p:nvPr/>
        </p:nvSpPr>
        <p:spPr>
          <a:xfrm>
            <a:off x="427038" y="6400800"/>
            <a:ext cx="3200400" cy="368300"/>
          </a:xfrm>
          <a:prstGeom prst="rect">
            <a:avLst/>
          </a:prstGeom>
          <a:noFill/>
        </p:spPr>
        <p:txBody>
          <a:bodyPr anchor="ctr"/>
          <a:lstStyle>
            <a:lvl1pPr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HelveticaNeue LT 45 L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Neue LT 45 L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Neue LT 45 L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Neue LT 45 L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Neue LT 45 Lt" pitchFamily="34" charset="0"/>
              </a:defRPr>
            </a:lvl9pPr>
          </a:lstStyle>
          <a:p>
            <a:pPr>
              <a:defRPr/>
            </a:pPr>
            <a:r>
              <a:rPr lang="en-US" sz="1050" dirty="0" smtClean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Date: April 2014</a:t>
            </a:r>
          </a:p>
          <a:p>
            <a:pPr>
              <a:defRPr/>
            </a:pPr>
            <a:r>
              <a:rPr lang="en-US" sz="1050" dirty="0" smtClean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Subject: Exempt Comp Philosophy &amp; Structure</a:t>
            </a:r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48700" y="6470650"/>
            <a:ext cx="457200" cy="2508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A71449E-485D-4CE9-B6D8-2663A1628B40}" type="slidenum">
              <a:rPr lang="en-A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prstClr val="black"/>
              </a:solidFill>
            </a:endParaRPr>
          </a:p>
        </p:txBody>
      </p:sp>
      <p:pic>
        <p:nvPicPr>
          <p:cNvPr id="103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342900"/>
            <a:ext cx="17573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50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Futura Std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Futura Std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Futura Std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Futura Std Light" pitchFamily="34" charset="0"/>
        </a:defRPr>
      </a:lvl9pPr>
    </p:titleStyle>
    <p:bodyStyle>
      <a:lvl1pPr marL="190500" indent="-190500" algn="l" rtl="0" eaLnBrk="0" fontAlgn="base" hangingPunct="0">
        <a:spcBef>
          <a:spcPct val="0"/>
        </a:spcBef>
        <a:spcAft>
          <a:spcPts val="60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81000" indent="-188913" algn="l" rtl="0" eaLnBrk="0" fontAlgn="base" hangingPunct="0">
        <a:spcBef>
          <a:spcPct val="0"/>
        </a:spcBef>
        <a:spcAft>
          <a:spcPts val="600"/>
        </a:spcAft>
        <a:buClr>
          <a:schemeClr val="folHlink"/>
        </a:buClr>
        <a:buFont typeface="Times New Roman" pitchFamily="18" charset="0"/>
        <a:buChar char="—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84200" indent="-201613" algn="l" rtl="0" eaLnBrk="0" fontAlgn="base" hangingPunct="0">
        <a:spcBef>
          <a:spcPct val="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749300" indent="-163513" algn="l" rtl="0" eaLnBrk="0" fontAlgn="base" hangingPunct="0">
        <a:spcBef>
          <a:spcPct val="0"/>
        </a:spcBef>
        <a:spcAft>
          <a:spcPts val="600"/>
        </a:spcAft>
        <a:buClr>
          <a:schemeClr val="folHlink"/>
        </a:buClr>
        <a:buFont typeface="Times New Roman" pitchFamily="18" charset="0"/>
        <a:buChar char="—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952500" indent="-201613" algn="l" rtl="0" eaLnBrk="0" fontAlgn="base" hangingPunct="0">
        <a:spcBef>
          <a:spcPct val="0"/>
        </a:spcBef>
        <a:spcAft>
          <a:spcPts val="600"/>
        </a:spcAft>
        <a:buClr>
          <a:schemeClr val="folHlink"/>
        </a:buClr>
        <a:buFont typeface="Times New Roman" pitchFamily="18" charset="0"/>
        <a:buChar char="—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409700" indent="-201613" algn="l" rtl="0" eaLnBrk="0" fontAlgn="base" hangingPunct="0">
        <a:spcBef>
          <a:spcPct val="0"/>
        </a:spcBef>
        <a:spcAft>
          <a:spcPts val="600"/>
        </a:spcAft>
        <a:buClr>
          <a:schemeClr val="folHlink"/>
        </a:buClr>
        <a:buFont typeface="Times New Roman" pitchFamily="18" charset="0"/>
        <a:buChar char="—"/>
        <a:defRPr sz="1100">
          <a:solidFill>
            <a:schemeClr val="tx1"/>
          </a:solidFill>
          <a:latin typeface="+mn-lt"/>
        </a:defRPr>
      </a:lvl6pPr>
      <a:lvl7pPr marL="1866900" indent="-201613" algn="l" rtl="0" eaLnBrk="0" fontAlgn="base" hangingPunct="0">
        <a:spcBef>
          <a:spcPct val="0"/>
        </a:spcBef>
        <a:spcAft>
          <a:spcPts val="600"/>
        </a:spcAft>
        <a:buClr>
          <a:schemeClr val="folHlink"/>
        </a:buClr>
        <a:buFont typeface="Times New Roman" pitchFamily="18" charset="0"/>
        <a:buChar char="—"/>
        <a:defRPr sz="1100">
          <a:solidFill>
            <a:schemeClr val="tx1"/>
          </a:solidFill>
          <a:latin typeface="+mn-lt"/>
        </a:defRPr>
      </a:lvl7pPr>
      <a:lvl8pPr marL="2324100" indent="-201613" algn="l" rtl="0" eaLnBrk="0" fontAlgn="base" hangingPunct="0">
        <a:spcBef>
          <a:spcPct val="0"/>
        </a:spcBef>
        <a:spcAft>
          <a:spcPts val="600"/>
        </a:spcAft>
        <a:buClr>
          <a:schemeClr val="folHlink"/>
        </a:buClr>
        <a:buFont typeface="Times New Roman" pitchFamily="18" charset="0"/>
        <a:buChar char="—"/>
        <a:defRPr sz="1100">
          <a:solidFill>
            <a:schemeClr val="tx1"/>
          </a:solidFill>
          <a:latin typeface="+mn-lt"/>
        </a:defRPr>
      </a:lvl8pPr>
      <a:lvl9pPr marL="2781300" indent="-201613" algn="l" rtl="0" eaLnBrk="0" fontAlgn="base" hangingPunct="0">
        <a:spcBef>
          <a:spcPct val="0"/>
        </a:spcBef>
        <a:spcAft>
          <a:spcPts val="600"/>
        </a:spcAft>
        <a:buClr>
          <a:schemeClr val="folHlink"/>
        </a:buClr>
        <a:buFont typeface="Times New Roman" pitchFamily="18" charset="0"/>
        <a:buChar char="—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4525" y="483608"/>
            <a:ext cx="773906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 style du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4525" y="1268413"/>
            <a:ext cx="773906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smtClean="0"/>
              <a:t>Deuxième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smtClean="0"/>
              <a:t>Troisième niveau</a:t>
            </a:r>
          </a:p>
          <a:p>
            <a:pPr lvl="3"/>
            <a:r>
              <a:rPr lang="en-US" dirty="0" smtClean="0"/>
              <a:t>Quatrième niveau</a:t>
            </a:r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08850" y="6502400"/>
            <a:ext cx="12636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7B9BA1"/>
                </a:solidFill>
              </a:defRPr>
            </a:lvl1pPr>
          </a:lstStyle>
          <a:p>
            <a:fld id="{4BE81086-5150-489C-8BF0-8320A47ABD6B}" type="datetime1">
              <a:rPr lang="en-US" smtClean="0"/>
              <a:pPr/>
              <a:t>12/19/2016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863" y="6502400"/>
            <a:ext cx="3106737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7B9BA1"/>
                </a:solidFill>
              </a:defRPr>
            </a:lvl1pPr>
          </a:lstStyle>
          <a:p>
            <a:r>
              <a:rPr lang="en-US" smtClean="0"/>
              <a:t>TNA Talent Strategy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8713" y="6456363"/>
            <a:ext cx="215900" cy="215900"/>
          </a:xfrm>
          <a:prstGeom prst="rect">
            <a:avLst/>
          </a:prstGeom>
          <a:solidFill>
            <a:srgbClr val="7B9BA1"/>
          </a:solidFill>
          <a:ln>
            <a:noFill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BE5302B-3EB4-42D4-9271-1F0F53572F12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1" name="Picture 7" descr="logo_Tarket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6375400"/>
            <a:ext cx="1619250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AutoShape 10"/>
          <p:cNvSpPr>
            <a:spLocks noChangeArrowheads="1"/>
          </p:cNvSpPr>
          <p:nvPr/>
        </p:nvSpPr>
        <p:spPr bwMode="auto">
          <a:xfrm flipH="1" flipV="1">
            <a:off x="-177800" y="-176213"/>
            <a:ext cx="1033463" cy="1033463"/>
          </a:xfrm>
          <a:custGeom>
            <a:avLst/>
            <a:gdLst>
              <a:gd name="G0" fmla="+- 8062 0 0"/>
              <a:gd name="G1" fmla="+- 17883 0 0"/>
              <a:gd name="G2" fmla="+- 0 0 0"/>
              <a:gd name="G3" fmla="*/ 8062 1 2"/>
              <a:gd name="G4" fmla="+- G3 10800 0"/>
              <a:gd name="G5" fmla="+- 21600 8062 17883"/>
              <a:gd name="G6" fmla="+- 17883 0 0"/>
              <a:gd name="G7" fmla="*/ G6 1 2"/>
              <a:gd name="G8" fmla="*/ 17883 2 1"/>
              <a:gd name="G9" fmla="+- G8 0 21600"/>
              <a:gd name="G10" fmla="+- G5 0 G4"/>
              <a:gd name="G11" fmla="+- 8062 0 G4"/>
              <a:gd name="G12" fmla="*/ G2 G10 G11"/>
              <a:gd name="T0" fmla="*/ 14831 w 21600"/>
              <a:gd name="T1" fmla="*/ 0 h 21600"/>
              <a:gd name="T2" fmla="*/ 8062 w 21600"/>
              <a:gd name="T3" fmla="*/ 0 h 21600"/>
              <a:gd name="T4" fmla="*/ 0 w 21600"/>
              <a:gd name="T5" fmla="*/ 8062 h 21600"/>
              <a:gd name="T6" fmla="*/ 0 w 21600"/>
              <a:gd name="T7" fmla="*/ 14831 h 21600"/>
              <a:gd name="T8" fmla="*/ 0 w 21600"/>
              <a:gd name="T9" fmla="*/ 21600 h 21600"/>
              <a:gd name="T10" fmla="*/ 8942 w 21600"/>
              <a:gd name="T11" fmla="*/ 17883 h 21600"/>
              <a:gd name="T12" fmla="*/ 17883 w 21600"/>
              <a:gd name="T13" fmla="*/ 8942 h 21600"/>
              <a:gd name="T14" fmla="*/ 21600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1" y="0"/>
                </a:moveTo>
                <a:lnTo>
                  <a:pt x="8062" y="0"/>
                </a:lnTo>
                <a:lnTo>
                  <a:pt x="11779" y="0"/>
                </a:lnTo>
                <a:lnTo>
                  <a:pt x="11779" y="11779"/>
                </a:lnTo>
                <a:lnTo>
                  <a:pt x="0" y="11779"/>
                </a:lnTo>
                <a:lnTo>
                  <a:pt x="0" y="8062"/>
                </a:lnTo>
                <a:lnTo>
                  <a:pt x="0" y="14831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004588"/>
          </a:solidFill>
          <a:ln>
            <a:noFill/>
          </a:ln>
          <a:effectLst/>
        </p:spPr>
        <p:txBody>
          <a:bodyPr rot="10800000" wrap="none" lIns="0" tIns="0" rIns="0" bIns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 rot="-5400000">
            <a:off x="8355013" y="5646737"/>
            <a:ext cx="111283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18000" bIns="0">
            <a:spAutoFit/>
          </a:bodyPr>
          <a:lstStyle/>
          <a:p>
            <a:r>
              <a:rPr lang="en-US" sz="700" dirty="0">
                <a:solidFill>
                  <a:srgbClr val="000000"/>
                </a:solidFill>
              </a:rPr>
              <a:t>Tarkett –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896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458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130000"/>
        </a:spcBef>
        <a:spcAft>
          <a:spcPct val="0"/>
        </a:spcAft>
        <a:buSzPct val="110000"/>
        <a:buFont typeface="Wingdings" pitchFamily="2" charset="2"/>
        <a:buChar char="¨"/>
        <a:defRPr sz="2000" b="1">
          <a:solidFill>
            <a:srgbClr val="004588"/>
          </a:solidFill>
          <a:latin typeface="+mn-lt"/>
          <a:ea typeface="+mn-ea"/>
          <a:cs typeface="+mn-cs"/>
        </a:defRPr>
      </a:lvl1pPr>
      <a:lvl2pPr marL="617538" indent="-268288" algn="l" rtl="0" eaLnBrk="1" fontAlgn="base" hangingPunct="1">
        <a:spcBef>
          <a:spcPct val="70000"/>
        </a:spcBef>
        <a:spcAft>
          <a:spcPct val="0"/>
        </a:spcAft>
        <a:buClr>
          <a:srgbClr val="CBD300"/>
        </a:buClr>
        <a:buFont typeface="Wingdings 2" pitchFamily="18" charset="2"/>
        <a:buChar char="¢"/>
        <a:defRPr sz="1600">
          <a:solidFill>
            <a:srgbClr val="002738"/>
          </a:solidFill>
          <a:latin typeface="+mn-lt"/>
          <a:cs typeface="+mn-cs"/>
        </a:defRPr>
      </a:lvl2pPr>
      <a:lvl3pPr marL="862013" indent="-2428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7B9BA1"/>
        </a:buClr>
        <a:buSzPct val="110000"/>
        <a:buFont typeface="Wingdings" pitchFamily="2" charset="2"/>
        <a:buChar char="n"/>
        <a:defRPr sz="1400">
          <a:solidFill>
            <a:srgbClr val="002738"/>
          </a:solidFill>
          <a:latin typeface="+mn-lt"/>
          <a:cs typeface="+mn-cs"/>
        </a:defRPr>
      </a:lvl3pPr>
      <a:lvl4pPr marL="1108075" indent="-2444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rgbClr val="7B9BA1"/>
        </a:buClr>
        <a:buFont typeface="Wingdings" pitchFamily="2" charset="2"/>
        <a:buChar char="¨"/>
        <a:defRPr sz="1200">
          <a:solidFill>
            <a:srgbClr val="002738"/>
          </a:solidFill>
          <a:latin typeface="+mn-lt"/>
          <a:cs typeface="+mn-cs"/>
        </a:defRPr>
      </a:lvl4pPr>
      <a:lvl5pPr marL="13160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rgbClr val="002738"/>
          </a:solidFill>
          <a:latin typeface="+mn-lt"/>
          <a:cs typeface="+mn-cs"/>
        </a:defRPr>
      </a:lvl5pPr>
      <a:lvl6pPr marL="17732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6pPr>
      <a:lvl7pPr marL="22304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7pPr>
      <a:lvl8pPr marL="26876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8pPr>
      <a:lvl9pPr marL="3144838" indent="-206375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4525" y="485775"/>
            <a:ext cx="77390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4525" y="1268413"/>
            <a:ext cx="773906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08850" y="6502400"/>
            <a:ext cx="12636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 b="0">
                <a:solidFill>
                  <a:schemeClr val="accent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 dirty="0" smtClean="0">
                <a:solidFill>
                  <a:srgbClr val="7B9BA1"/>
                </a:solidFill>
                <a:latin typeface="Tahoma" pitchFamily="34" charset="0"/>
              </a:rPr>
              <a:t>xxx</a:t>
            </a:r>
            <a:endParaRPr lang="en-US" dirty="0">
              <a:solidFill>
                <a:srgbClr val="7B9BA1"/>
              </a:solidFill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863" y="6502400"/>
            <a:ext cx="31067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800" b="0">
                <a:solidFill>
                  <a:schemeClr val="accent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7B9BA1"/>
                </a:solidFill>
                <a:latin typeface="Tahoma" pitchFamily="34" charset="0"/>
              </a:rPr>
              <a:t>2015 Monthly Plant review template</a:t>
            </a:r>
            <a:endParaRPr lang="en-US" dirty="0">
              <a:solidFill>
                <a:srgbClr val="7B9BA1"/>
              </a:solidFill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8713" y="64563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6477D088-C6E7-472A-B270-60DB11B024C5}" type="slidenum">
              <a:rPr lang="en-US">
                <a:solidFill>
                  <a:srgbClr val="FFFFFF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pic>
        <p:nvPicPr>
          <p:cNvPr id="1031" name="Picture 7" descr="logo_Tarkett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9675" y="6375400"/>
            <a:ext cx="16192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AutoShape 10"/>
          <p:cNvSpPr>
            <a:spLocks noChangeArrowheads="1"/>
          </p:cNvSpPr>
          <p:nvPr/>
        </p:nvSpPr>
        <p:spPr bwMode="auto">
          <a:xfrm flipH="1" flipV="1">
            <a:off x="-177800" y="-176213"/>
            <a:ext cx="1033463" cy="10334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0 w 21600"/>
              <a:gd name="T5" fmla="*/ 2147483647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0 w 21600"/>
              <a:gd name="T25" fmla="*/ 11779 h 21600"/>
              <a:gd name="T26" fmla="*/ 17883 w 21600"/>
              <a:gd name="T27" fmla="*/ 1788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4831" y="0"/>
                </a:moveTo>
                <a:lnTo>
                  <a:pt x="8062" y="0"/>
                </a:lnTo>
                <a:lnTo>
                  <a:pt x="11779" y="0"/>
                </a:lnTo>
                <a:lnTo>
                  <a:pt x="11779" y="11779"/>
                </a:lnTo>
                <a:lnTo>
                  <a:pt x="0" y="11779"/>
                </a:lnTo>
                <a:lnTo>
                  <a:pt x="0" y="8062"/>
                </a:lnTo>
                <a:lnTo>
                  <a:pt x="0" y="14831"/>
                </a:lnTo>
                <a:lnTo>
                  <a:pt x="0" y="21600"/>
                </a:lnTo>
                <a:lnTo>
                  <a:pt x="0" y="17883"/>
                </a:lnTo>
                <a:lnTo>
                  <a:pt x="17883" y="17883"/>
                </a:lnTo>
                <a:lnTo>
                  <a:pt x="17883" y="0"/>
                </a:lnTo>
                <a:lnTo>
                  <a:pt x="21600" y="0"/>
                </a:lnTo>
                <a:lnTo>
                  <a:pt x="14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0" tIns="0" rIns="0" bIns="0" anchor="ctr"/>
          <a:lstStyle/>
          <a:p>
            <a:endParaRPr lang="fr-BE" b="1" dirty="0">
              <a:solidFill>
                <a:srgbClr val="004588"/>
              </a:solidFill>
              <a:latin typeface="Tahoma" pitchFamily="34" charset="0"/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682625" y="1052513"/>
            <a:ext cx="7753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b="1" dirty="0">
              <a:solidFill>
                <a:srgbClr val="004588"/>
              </a:solidFill>
              <a:latin typeface="Tahoma" pitchFamily="34" charset="0"/>
            </a:endParaRPr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 rot="-5400000">
            <a:off x="8355013" y="5646737"/>
            <a:ext cx="1112838" cy="10636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800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700" b="0" dirty="0" smtClean="0">
                <a:solidFill>
                  <a:srgbClr val="000000"/>
                </a:solidFill>
              </a:rPr>
              <a:t>Tarkett –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6714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30000"/>
        </a:spcBef>
        <a:spcAft>
          <a:spcPct val="0"/>
        </a:spcAft>
        <a:buSzPct val="11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17538" indent="-268288" algn="l" rtl="0" eaLnBrk="0" fontAlgn="base" hangingPunct="0">
        <a:spcBef>
          <a:spcPct val="70000"/>
        </a:spcBef>
        <a:spcAft>
          <a:spcPct val="0"/>
        </a:spcAft>
        <a:buClr>
          <a:schemeClr val="hlink"/>
        </a:buClr>
        <a:buFont typeface="Wingdings 2" pitchFamily="18" charset="2"/>
        <a:buChar char="¢"/>
        <a:defRPr sz="1600">
          <a:solidFill>
            <a:schemeClr val="accent2"/>
          </a:solidFill>
          <a:latin typeface="+mn-lt"/>
          <a:cs typeface="+mn-cs"/>
        </a:defRPr>
      </a:lvl2pPr>
      <a:lvl3pPr marL="862013" indent="-2428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n"/>
        <a:defRPr sz="1400">
          <a:solidFill>
            <a:schemeClr val="accent2"/>
          </a:solidFill>
          <a:latin typeface="+mn-lt"/>
          <a:cs typeface="+mn-cs"/>
        </a:defRPr>
      </a:lvl3pPr>
      <a:lvl4pPr marL="1108075" indent="-244475" algn="l" rtl="0" eaLnBrk="0" fontAlgn="base" hangingPunct="0">
        <a:lnSpc>
          <a:spcPct val="120000"/>
        </a:lnSpc>
        <a:spcBef>
          <a:spcPct val="15000"/>
        </a:spcBef>
        <a:spcAft>
          <a:spcPct val="0"/>
        </a:spcAft>
        <a:buClr>
          <a:schemeClr val="accent1"/>
        </a:buClr>
        <a:buFont typeface="Wingdings" pitchFamily="2" charset="2"/>
        <a:buChar char="¨"/>
        <a:defRPr sz="1200">
          <a:solidFill>
            <a:schemeClr val="accent2"/>
          </a:solidFill>
          <a:latin typeface="+mn-lt"/>
          <a:cs typeface="+mn-cs"/>
        </a:defRPr>
      </a:lvl4pPr>
      <a:lvl5pPr marL="1316038" indent="-206375" algn="l" rtl="0" eaLnBrk="0" fontAlgn="base" hangingPunct="0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5pPr>
      <a:lvl6pPr marL="1773238" indent="-206375" algn="l" rtl="0" fontAlgn="base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6pPr>
      <a:lvl7pPr marL="2230438" indent="-206375" algn="l" rtl="0" fontAlgn="base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7pPr>
      <a:lvl8pPr marL="2687638" indent="-206375" algn="l" rtl="0" fontAlgn="base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8pPr>
      <a:lvl9pPr marL="3144838" indent="-206375" algn="l" rtl="0" fontAlgn="base">
        <a:lnSpc>
          <a:spcPct val="120000"/>
        </a:lnSpc>
        <a:spcBef>
          <a:spcPct val="15000"/>
        </a:spcBef>
        <a:spcAft>
          <a:spcPct val="0"/>
        </a:spcAft>
        <a:buFont typeface="Wingdings" pitchFamily="2" charset="2"/>
        <a:buChar char="n"/>
        <a:defRPr sz="1000"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Joline Manning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TNA Steering Committee Meeting</a:t>
            </a:r>
            <a:br>
              <a:rPr lang="en-US" dirty="0" smtClean="0"/>
            </a:br>
            <a:r>
              <a:rPr lang="en-US" dirty="0" smtClean="0"/>
              <a:t>November 2016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Human Resources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01974"/>
            <a:ext cx="7541942" cy="384721"/>
          </a:xfrm>
        </p:spPr>
        <p:txBody>
          <a:bodyPr/>
          <a:lstStyle/>
          <a:p>
            <a:pPr algn="ctr"/>
            <a:r>
              <a:rPr lang="en-US" sz="2500" dirty="0" smtClean="0"/>
              <a:t>Headcount Summary  – October 31, 2016-TNA</a:t>
            </a:r>
            <a:endParaRPr lang="en-US" sz="2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F2A-B34F-493B-823F-5FC0728EA26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21615"/>
              </p:ext>
            </p:extLst>
          </p:nvPr>
        </p:nvGraphicFramePr>
        <p:xfrm>
          <a:off x="1187624" y="1046062"/>
          <a:ext cx="6480720" cy="4824885"/>
        </p:xfrm>
        <a:graphic>
          <a:graphicData uri="http://schemas.openxmlformats.org/drawingml/2006/table">
            <a:tbl>
              <a:tblPr/>
              <a:tblGrid>
                <a:gridCol w="2149219"/>
                <a:gridCol w="1438323"/>
                <a:gridCol w="1405258"/>
                <a:gridCol w="1487920"/>
              </a:tblGrid>
              <a:tr h="440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Resilient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Soft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Suppt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EHS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 Mgmt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Maintenance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Comm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Resid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Functional Current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74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Temps - FTE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10/31/16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3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9/30/16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 Variance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29848"/>
              </p:ext>
            </p:extLst>
          </p:nvPr>
        </p:nvGraphicFramePr>
        <p:xfrm>
          <a:off x="1187624" y="5973155"/>
          <a:ext cx="7812360" cy="381000"/>
        </p:xfrm>
        <a:graphic>
          <a:graphicData uri="http://schemas.openxmlformats.org/drawingml/2006/table">
            <a:tbl>
              <a:tblPr/>
              <a:tblGrid>
                <a:gridCol w="781236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** In Magnitude, divisions have to report temps according the number of hours spent during the month.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HR, it is a flat number at the end of the month.  HR report shows 5 less temps than Finance/Magnitude reports.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5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71" y="248789"/>
            <a:ext cx="7739063" cy="415498"/>
          </a:xfrm>
        </p:spPr>
        <p:txBody>
          <a:bodyPr/>
          <a:lstStyle/>
          <a:p>
            <a:pPr algn="ctr"/>
            <a:r>
              <a:rPr lang="en-US" dirty="0" smtClean="0"/>
              <a:t>Headcount – October 31, 2016-TNA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F2A-B34F-493B-823F-5FC0728EA26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70426"/>
              </p:ext>
            </p:extLst>
          </p:nvPr>
        </p:nvGraphicFramePr>
        <p:xfrm>
          <a:off x="611560" y="1052736"/>
          <a:ext cx="7973978" cy="5112569"/>
        </p:xfrm>
        <a:graphic>
          <a:graphicData uri="http://schemas.openxmlformats.org/drawingml/2006/table">
            <a:tbl>
              <a:tblPr/>
              <a:tblGrid>
                <a:gridCol w="839060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  <a:gridCol w="375522"/>
              </a:tblGrid>
              <a:tr h="374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Farnham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Florence East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Florence West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MF DC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Solon / 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Waterloo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Dalton/Sales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Enviro Ctr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Extrusion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 Ctr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Tufting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Yarn &amp; Dye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Suppt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EHS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 Mgmt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Maintenance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Comm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Resid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Temps - FTE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10/31/16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9/30/16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 Variance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4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F2A-B34F-493B-823F-5FC0728EA2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3568" y="152114"/>
            <a:ext cx="7739063" cy="830997"/>
          </a:xfrm>
        </p:spPr>
        <p:txBody>
          <a:bodyPr/>
          <a:lstStyle/>
          <a:p>
            <a:pPr algn="ctr"/>
            <a:r>
              <a:rPr lang="en-US" dirty="0" smtClean="0"/>
              <a:t>Headcount MOM Resilient – October 31, 2016-TNA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88573"/>
              </p:ext>
            </p:extLst>
          </p:nvPr>
        </p:nvGraphicFramePr>
        <p:xfrm>
          <a:off x="395540" y="1052736"/>
          <a:ext cx="8280919" cy="4968565"/>
        </p:xfrm>
        <a:graphic>
          <a:graphicData uri="http://schemas.openxmlformats.org/drawingml/2006/table">
            <a:tbl>
              <a:tblPr/>
              <a:tblGrid>
                <a:gridCol w="914419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  <a:gridCol w="409250"/>
              </a:tblGrid>
              <a:tr h="3778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Farnham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Florence East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Florence West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MF DC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Solon / 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Waterloo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Suppt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EHS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 Mgmt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Maintenance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Comm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Resid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Temps - FTE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10/31/16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9/30/16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70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 Variance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F2A-B34F-493B-823F-5FC0728EA2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3437" y="170381"/>
            <a:ext cx="7739063" cy="830997"/>
          </a:xfrm>
        </p:spPr>
        <p:txBody>
          <a:bodyPr/>
          <a:lstStyle/>
          <a:p>
            <a:pPr algn="ctr"/>
            <a:r>
              <a:rPr lang="en-US" dirty="0" smtClean="0"/>
              <a:t>Headcount MOM Soft Surface – October 31, 2016-TNA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97873"/>
              </p:ext>
            </p:extLst>
          </p:nvPr>
        </p:nvGraphicFramePr>
        <p:xfrm>
          <a:off x="755575" y="1118234"/>
          <a:ext cx="7632845" cy="4903050"/>
        </p:xfrm>
        <a:graphic>
          <a:graphicData uri="http://schemas.openxmlformats.org/drawingml/2006/table">
            <a:tbl>
              <a:tblPr/>
              <a:tblGrid>
                <a:gridCol w="912269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  <a:gridCol w="420036"/>
              </a:tblGrid>
              <a:tr h="361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Dalton/Sales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Enviro Ctr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Extrusion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 Ctr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Tufting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Yarn &amp; Dye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Suppt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EHS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 Mgmt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Maintenance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Comm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Resid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Supply Chain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Temps - FTE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10/31/16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9/30/16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65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 Variance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F2A-B34F-493B-823F-5FC0728EA2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4525" y="275859"/>
            <a:ext cx="7739063" cy="830997"/>
          </a:xfrm>
        </p:spPr>
        <p:txBody>
          <a:bodyPr/>
          <a:lstStyle/>
          <a:p>
            <a:pPr algn="ctr"/>
            <a:r>
              <a:rPr lang="en-US" dirty="0" smtClean="0"/>
              <a:t>Headcount to Budget Resilient– October 31, 2016-TNA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74" y="1106856"/>
            <a:ext cx="6993163" cy="50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 sz="1600">
                <a:solidFill>
                  <a:schemeClr val="accent2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 sz="1200">
                <a:solidFill>
                  <a:schemeClr val="accent2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 sz="1000">
                <a:solidFill>
                  <a:schemeClr val="accent2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hangingPunct="0">
              <a:defRPr sz="1000">
                <a:solidFill>
                  <a:schemeClr val="accent2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hangingPunct="0">
              <a:defRPr sz="1000">
                <a:solidFill>
                  <a:schemeClr val="accent2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hangingPunct="0">
              <a:defRPr sz="1000">
                <a:solidFill>
                  <a:schemeClr val="accent2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hangingPunct="0">
              <a:defRPr sz="1000">
                <a:solidFill>
                  <a:schemeClr val="accent2"/>
                </a:solidFill>
                <a:latin typeface="Tahoma" pitchFamily="34" charset="0"/>
                <a:cs typeface="Arial" charset="0"/>
              </a:defRPr>
            </a:lvl9pPr>
          </a:lstStyle>
          <a:p>
            <a:fld id="{CFD7FA25-C634-4B44-AEDA-6723C2007D0A}" type="slidenum">
              <a:rPr lang="en-US" altLang="sv-SE" sz="800" b="0">
                <a:solidFill>
                  <a:srgbClr val="FFFFFF"/>
                </a:solidFill>
              </a:rPr>
              <a:pPr/>
              <a:t>7</a:t>
            </a:fld>
            <a:endParaRPr lang="en-US" altLang="sv-SE" sz="800" b="0" dirty="0">
              <a:solidFill>
                <a:srgbClr val="FFFFFF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275858"/>
            <a:ext cx="7739063" cy="830997"/>
          </a:xfrm>
          <a:noFill/>
        </p:spPr>
        <p:txBody>
          <a:bodyPr/>
          <a:lstStyle/>
          <a:p>
            <a:pPr algn="ctr" eaLnBrk="1" hangingPunct="1"/>
            <a:r>
              <a:rPr lang="en-US" altLang="sv-SE" dirty="0" smtClean="0"/>
              <a:t>Headcount by function – Florence E – </a:t>
            </a:r>
            <a:br>
              <a:rPr lang="en-US" altLang="sv-SE" dirty="0" smtClean="0"/>
            </a:br>
            <a:r>
              <a:rPr lang="en-US" altLang="sv-SE" dirty="0" smtClean="0"/>
              <a:t>October 31, 2016</a:t>
            </a:r>
            <a:endParaRPr lang="en-US" altLang="sv-SE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40026"/>
            <a:ext cx="7060395" cy="51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598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F2A-B34F-493B-823F-5FC0728EA2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4525" y="275859"/>
            <a:ext cx="7739063" cy="830997"/>
          </a:xfrm>
        </p:spPr>
        <p:txBody>
          <a:bodyPr/>
          <a:lstStyle/>
          <a:p>
            <a:pPr algn="ctr"/>
            <a:r>
              <a:rPr lang="en-US" dirty="0" smtClean="0"/>
              <a:t>Headcount to Budget Soft Surface– October 31, 2016-TNA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18571"/>
              </p:ext>
            </p:extLst>
          </p:nvPr>
        </p:nvGraphicFramePr>
        <p:xfrm>
          <a:off x="1115616" y="1106856"/>
          <a:ext cx="7147187" cy="5205022"/>
        </p:xfrm>
        <a:graphic>
          <a:graphicData uri="http://schemas.openxmlformats.org/drawingml/2006/table">
            <a:tbl>
              <a:tblPr/>
              <a:tblGrid>
                <a:gridCol w="1910323"/>
                <a:gridCol w="51329"/>
                <a:gridCol w="640109"/>
                <a:gridCol w="640109"/>
                <a:gridCol w="640109"/>
                <a:gridCol w="640109"/>
                <a:gridCol w="51329"/>
                <a:gridCol w="626772"/>
                <a:gridCol w="640109"/>
                <a:gridCol w="666780"/>
                <a:gridCol w="640109"/>
              </a:tblGrid>
              <a:tr h="183597"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66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Oct. 15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Oct 2015 Temps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Adj. Oct 2015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Dec. 15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Oct. Act.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Oct. Bud.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Var vs B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Dec. Bud.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154682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531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Maintenance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Quality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82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 Labour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531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Of which long term contratcs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572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Of which limited term contratcs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Of which trainees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Of which temps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4682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Plant Indirect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520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511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(35)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Plant Admin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82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Indirect Labour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580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624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(44)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Of which long term contratcs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628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580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624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(44)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Of which limited term contratcs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Of which trainees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Of which temps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4682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BC/Plant Marketing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(10)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R&amp;D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8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SGA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82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1,436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1,467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1,433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17" marR="8217" marT="821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1,483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1,528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(45)</a:t>
                      </a:r>
                    </a:p>
                  </a:txBody>
                  <a:tcPr marL="8217" marR="8217" marT="8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1,505</a:t>
                      </a:r>
                    </a:p>
                  </a:txBody>
                  <a:tcPr marL="8217" marR="8217" marT="82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 TARKETT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ket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arkett 1">
        <a:dk1>
          <a:srgbClr val="004588"/>
        </a:dk1>
        <a:lt1>
          <a:srgbClr val="FFFFFF"/>
        </a:lt1>
        <a:dk2>
          <a:srgbClr val="004588"/>
        </a:dk2>
        <a:lt2>
          <a:srgbClr val="5F6A72"/>
        </a:lt2>
        <a:accent1>
          <a:srgbClr val="7B9BA1"/>
        </a:accent1>
        <a:accent2>
          <a:srgbClr val="002738"/>
        </a:accent2>
        <a:accent3>
          <a:srgbClr val="FFFFFF"/>
        </a:accent3>
        <a:accent4>
          <a:srgbClr val="003A73"/>
        </a:accent4>
        <a:accent5>
          <a:srgbClr val="BFCBCD"/>
        </a:accent5>
        <a:accent6>
          <a:srgbClr val="002232"/>
        </a:accent6>
        <a:hlink>
          <a:srgbClr val="CBD300"/>
        </a:hlink>
        <a:folHlink>
          <a:srgbClr val="7B9B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Futura Std Light"/>
        <a:ea typeface=""/>
        <a:cs typeface=""/>
      </a:majorFont>
      <a:minorFont>
        <a:latin typeface="HelveticaNeue LT 45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7500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en-AU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Neue LT 45 L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7500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en-AU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Neue LT 45 Lt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808080"/>
        </a:dk2>
        <a:lt2>
          <a:srgbClr val="74B54A"/>
        </a:lt2>
        <a:accent1>
          <a:srgbClr val="EAEAEA"/>
        </a:accent1>
        <a:accent2>
          <a:srgbClr val="BDD53A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BC134"/>
        </a:accent6>
        <a:hlink>
          <a:srgbClr val="57B5DC"/>
        </a:hlink>
        <a:folHlink>
          <a:srgbClr val="ADDD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808080"/>
        </a:dk2>
        <a:lt2>
          <a:srgbClr val="309ACA"/>
        </a:lt2>
        <a:accent1>
          <a:srgbClr val="EAEAEA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54545"/>
        </a:accent6>
        <a:hlink>
          <a:srgbClr val="57B5DC"/>
        </a:hlink>
        <a:folHlink>
          <a:srgbClr val="ADDD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4591"/>
        </a:dk2>
        <a:lt2>
          <a:srgbClr val="EAEAEA"/>
        </a:lt2>
        <a:accent1>
          <a:srgbClr val="EAEAEA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54545"/>
        </a:accent6>
        <a:hlink>
          <a:srgbClr val="57B5DC"/>
        </a:hlink>
        <a:folHlink>
          <a:srgbClr val="ADDD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FFFFFF"/>
        </a:lt1>
        <a:dk2>
          <a:srgbClr val="004591"/>
        </a:dk2>
        <a:lt2>
          <a:srgbClr val="EAEAEA"/>
        </a:lt2>
        <a:accent1>
          <a:srgbClr val="57B5DC"/>
        </a:accent1>
        <a:accent2>
          <a:srgbClr val="339933"/>
        </a:accent2>
        <a:accent3>
          <a:srgbClr val="FFFFFF"/>
        </a:accent3>
        <a:accent4>
          <a:srgbClr val="000000"/>
        </a:accent4>
        <a:accent5>
          <a:srgbClr val="B4D7EB"/>
        </a:accent5>
        <a:accent6>
          <a:srgbClr val="2D8A2D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owerPoint_Document.Background check propo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ket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arkett 1">
        <a:dk1>
          <a:srgbClr val="004588"/>
        </a:dk1>
        <a:lt1>
          <a:srgbClr val="FFFFFF"/>
        </a:lt1>
        <a:dk2>
          <a:srgbClr val="004588"/>
        </a:dk2>
        <a:lt2>
          <a:srgbClr val="5F6A72"/>
        </a:lt2>
        <a:accent1>
          <a:srgbClr val="7B9BA1"/>
        </a:accent1>
        <a:accent2>
          <a:srgbClr val="002738"/>
        </a:accent2>
        <a:accent3>
          <a:srgbClr val="FFFFFF"/>
        </a:accent3>
        <a:accent4>
          <a:srgbClr val="003A73"/>
        </a:accent4>
        <a:accent5>
          <a:srgbClr val="BFCBCD"/>
        </a:accent5>
        <a:accent6>
          <a:srgbClr val="002232"/>
        </a:accent6>
        <a:hlink>
          <a:srgbClr val="CBD300"/>
        </a:hlink>
        <a:folHlink>
          <a:srgbClr val="7B9B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w Tarkett standard">
  <a:themeElements>
    <a:clrScheme name="New Tarkett standard 1">
      <a:dk1>
        <a:srgbClr val="004588"/>
      </a:dk1>
      <a:lt1>
        <a:srgbClr val="FFFFFF"/>
      </a:lt1>
      <a:dk2>
        <a:srgbClr val="004588"/>
      </a:dk2>
      <a:lt2>
        <a:srgbClr val="5F6A72"/>
      </a:lt2>
      <a:accent1>
        <a:srgbClr val="7B9BA1"/>
      </a:accent1>
      <a:accent2>
        <a:srgbClr val="002738"/>
      </a:accent2>
      <a:accent3>
        <a:srgbClr val="FFFFFF"/>
      </a:accent3>
      <a:accent4>
        <a:srgbClr val="003A73"/>
      </a:accent4>
      <a:accent5>
        <a:srgbClr val="BFCBCD"/>
      </a:accent5>
      <a:accent6>
        <a:srgbClr val="002232"/>
      </a:accent6>
      <a:hlink>
        <a:srgbClr val="CBD300"/>
      </a:hlink>
      <a:folHlink>
        <a:srgbClr val="7B9BA1"/>
      </a:folHlink>
    </a:clrScheme>
    <a:fontScheme name="New Tarkett standar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B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New Tarkett standard 1">
        <a:dk1>
          <a:srgbClr val="004588"/>
        </a:dk1>
        <a:lt1>
          <a:srgbClr val="FFFFFF"/>
        </a:lt1>
        <a:dk2>
          <a:srgbClr val="004588"/>
        </a:dk2>
        <a:lt2>
          <a:srgbClr val="5F6A72"/>
        </a:lt2>
        <a:accent1>
          <a:srgbClr val="7B9BA1"/>
        </a:accent1>
        <a:accent2>
          <a:srgbClr val="002738"/>
        </a:accent2>
        <a:accent3>
          <a:srgbClr val="FFFFFF"/>
        </a:accent3>
        <a:accent4>
          <a:srgbClr val="003A73"/>
        </a:accent4>
        <a:accent5>
          <a:srgbClr val="BFCBCD"/>
        </a:accent5>
        <a:accent6>
          <a:srgbClr val="002232"/>
        </a:accent6>
        <a:hlink>
          <a:srgbClr val="CBD300"/>
        </a:hlink>
        <a:folHlink>
          <a:srgbClr val="7B9B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rkett - Document" ma:contentTypeID="0x010100A0A10E4B362140B5BA9615A09910F3D000C2215D5965232448A13DB722FF11CE13" ma:contentTypeVersion="5" ma:contentTypeDescription="" ma:contentTypeScope="" ma:versionID="ea1b22be96485befd8f1c5ab51316b4d">
  <xsd:schema xmlns:xsd="http://www.w3.org/2001/XMLSchema" xmlns:xs="http://www.w3.org/2001/XMLSchema" xmlns:p="http://schemas.microsoft.com/office/2006/metadata/properties" xmlns:ns2="3a6dc98a-b4a0-45ec-be9f-72f196f24c21" xmlns:ns3="91238a03-44bb-4758-b9a8-f724754f0ce2" targetNamespace="http://schemas.microsoft.com/office/2006/metadata/properties" ma:root="true" ma:fieldsID="4739ee69b587bfadd0faa178c06febec" ns2:_="" ns3:_="">
    <xsd:import namespace="3a6dc98a-b4a0-45ec-be9f-72f196f24c21"/>
    <xsd:import namespace="91238a03-44bb-4758-b9a8-f724754f0ce2"/>
    <xsd:element name="properties">
      <xsd:complexType>
        <xsd:sequence>
          <xsd:element name="documentManagement">
            <xsd:complexType>
              <xsd:all>
                <xsd:element ref="ns2:TKLanguageTaxHTField0" minOccurs="0"/>
                <xsd:element ref="ns2:TKLocationTaxHTField0" minOccurs="0"/>
                <xsd:element ref="ns2:TKFunctionTaxHTField0" minOccurs="0"/>
                <xsd:element ref="ns3:TaxCatchAll" minOccurs="0"/>
                <xsd:element ref="ns2:TKDoctypeTaxHTField0" minOccurs="0"/>
                <xsd:element ref="ns2:TKLikes" minOccurs="0"/>
                <xsd:element ref="ns2:TKVotingPeop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6dc98a-b4a0-45ec-be9f-72f196f24c21" elementFormDefault="qualified">
    <xsd:import namespace="http://schemas.microsoft.com/office/2006/documentManagement/types"/>
    <xsd:import namespace="http://schemas.microsoft.com/office/infopath/2007/PartnerControls"/>
    <xsd:element name="TKLanguageTaxHTField0" ma:index="9" nillable="true" ma:taxonomy="true" ma:internalName="TKLanguageTaxHTField0" ma:taxonomyFieldName="TKLanguage" ma:displayName="Language" ma:fieldId="{312b3691-5ad3-4f21-84eb-40f3fcd3f271}" ma:sspId="832831e1-807b-4a97-b176-35ca0aa877da" ma:termSetId="da37946c-9e94-406c-8d1f-43a8a90d682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KLocationTaxHTField0" ma:index="11" ma:taxonomy="true" ma:internalName="TKLocationTaxHTField0" ma:taxonomyFieldName="TKLocation" ma:displayName="Location" ma:fieldId="{2b26f7a7-25d0-4876-b693-70f85e34f1c6}" ma:sspId="832831e1-807b-4a97-b176-35ca0aa877da" ma:termSetId="4b1310b5-7e54-423e-9b9c-bc7eaa06ef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KFunctionTaxHTField0" ma:index="13" nillable="true" ma:taxonomy="true" ma:internalName="TKFunctionTaxHTField0" ma:taxonomyFieldName="TKFunction" ma:displayName="Function" ma:default="" ma:fieldId="{51743d8d-674e-47fe-8ea5-b335bdf74ea7}" ma:taxonomyMulti="true" ma:sspId="832831e1-807b-4a97-b176-35ca0aa877da" ma:termSetId="2feb8cba-7b4f-4a89-a969-cea3f700279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KDoctypeTaxHTField0" ma:index="16" nillable="true" ma:taxonomy="true" ma:internalName="TKDoctypeTaxHTField0" ma:taxonomyFieldName="TKDoctype" ma:displayName="Document Type" ma:fieldId="{85cc38ba-1f92-442d-a255-1830e8d5e2ba}" ma:sspId="832831e1-807b-4a97-b176-35ca0aa877da" ma:termSetId="4c08d34a-1207-404f-ac24-5f637fde8c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KLikes" ma:index="17" nillable="true" ma:displayName="Likes" ma:decimals="0" ma:default="0" ma:description="Number of likes" ma:internalName="TKLikes" ma:percentage="FALSE">
      <xsd:simpleType>
        <xsd:restriction base="dms:Number"/>
      </xsd:simpleType>
    </xsd:element>
    <xsd:element name="TKVotingPeople" ma:index="18" nillable="true" ma:displayName="VotingPeople" ma:description="Contains users who voted on the item" ma:internalName="TKVotingPeop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38a03-44bb-4758-b9a8-f724754f0ce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description="" ma:hidden="true" ma:list="{69f7124a-5e17-4e23-b175-edb33ae9b3f8}" ma:internalName="TaxCatchAll" ma:showField="CatchAllData" ma:web="91238a03-44bb-4758-b9a8-f724754f0c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KFunctionTaxHTField0 xmlns="3a6dc98a-b4a0-45ec-be9f-72f196f24c21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a83e70e1-990a-4abf-9c19-c532e6115259</TermId>
        </TermInfo>
      </Terms>
    </TKFunctionTaxHTField0>
    <TKLanguageTaxHTField0 xmlns="3a6dc98a-b4a0-45ec-be9f-72f196f24c21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b9874484-cfe0-42a5-b48c-2d8e812ea02e</TermId>
        </TermInfo>
      </Terms>
    </TKLanguageTaxHTField0>
    <TKLocationTaxHTField0 xmlns="3a6dc98a-b4a0-45ec-be9f-72f196f24c21">
      <Terms xmlns="http://schemas.microsoft.com/office/infopath/2007/PartnerControls">
        <TermInfo xmlns="http://schemas.microsoft.com/office/infopath/2007/PartnerControls">
          <TermName xmlns="http://schemas.microsoft.com/office/infopath/2007/PartnerControls">TSA</TermName>
          <TermId xmlns="http://schemas.microsoft.com/office/infopath/2007/PartnerControls">52eb7929-f621-4a2e-bb8f-27c6cf4496df</TermId>
        </TermInfo>
      </Terms>
    </TKLocationTaxHTField0>
    <TaxCatchAll xmlns="91238a03-44bb-4758-b9a8-f724754f0ce2">
      <Value>986</Value>
      <Value>698</Value>
      <Value>671</Value>
      <Value>968</Value>
    </TaxCatchAll>
    <TKDoctypeTaxHTField0 xmlns="3a6dc98a-b4a0-45ec-be9f-72f196f24c21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d5ddc1b0-1c8b-4a42-bad2-5fb7cc241f9e</TermId>
        </TermInfo>
      </Terms>
    </TKDoctypeTaxHTField0>
    <TKLikes xmlns="3a6dc98a-b4a0-45ec-be9f-72f196f24c21">1</TKLikes>
    <TKVotingPeople xmlns="3a6dc98a-b4a0-45ec-be9f-72f196f24c21">EU\brownd</TKVotingPeople>
  </documentManagement>
</p:properties>
</file>

<file path=customXml/itemProps1.xml><?xml version="1.0" encoding="utf-8"?>
<ds:datastoreItem xmlns:ds="http://schemas.openxmlformats.org/officeDocument/2006/customXml" ds:itemID="{30681736-1A93-4459-A058-42B99682A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4C5A1D-F942-4AC3-A629-F285EFF39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6dc98a-b4a0-45ec-be9f-72f196f24c21"/>
    <ds:schemaRef ds:uri="91238a03-44bb-4758-b9a8-f724754f0c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C56EC0-BDE3-4A7C-89D0-1E042E340F8C}">
  <ds:schemaRefs>
    <ds:schemaRef ds:uri="http://purl.org/dc/elements/1.1/"/>
    <ds:schemaRef ds:uri="http://schemas.microsoft.com/office/2006/metadata/properties"/>
    <ds:schemaRef ds:uri="3a6dc98a-b4a0-45ec-be9f-72f196f24c21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91238a03-44bb-4758-b9a8-f724754f0c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25874</TotalTime>
  <Words>1641</Words>
  <Application>Microsoft Office PowerPoint</Application>
  <PresentationFormat>On-screen Show (4:3)</PresentationFormat>
  <Paragraphs>1978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MS PGothic</vt:lpstr>
      <vt:lpstr>Arial</vt:lpstr>
      <vt:lpstr>Calibri</vt:lpstr>
      <vt:lpstr>Futura Lt BT</vt:lpstr>
      <vt:lpstr>Futura Std Light</vt:lpstr>
      <vt:lpstr>Segoe UI</vt:lpstr>
      <vt:lpstr>Tahoma</vt:lpstr>
      <vt:lpstr>Times New Roman</vt:lpstr>
      <vt:lpstr>Wingdings</vt:lpstr>
      <vt:lpstr>Wingdings 2</vt:lpstr>
      <vt:lpstr>Charte Graphique TARKETT 2010</vt:lpstr>
      <vt:lpstr>1_Custom Design</vt:lpstr>
      <vt:lpstr>PowerPoint_Document.Background check proposal</vt:lpstr>
      <vt:lpstr>New Tarkett standard</vt:lpstr>
      <vt:lpstr>TNA Steering Committee Meeting November 2016  Human Resources </vt:lpstr>
      <vt:lpstr>Headcount Summary  – October 31, 2016-TNA</vt:lpstr>
      <vt:lpstr>Headcount – October 31, 2016-TNA</vt:lpstr>
      <vt:lpstr>Headcount MOM Resilient – October 31, 2016-TNA</vt:lpstr>
      <vt:lpstr>Headcount MOM Soft Surface – October 31, 2016-TNA</vt:lpstr>
      <vt:lpstr>Headcount to Budget Resilient– October 31, 2016-TNA</vt:lpstr>
      <vt:lpstr>Headcount by function – Florence E –  October 31, 2016</vt:lpstr>
      <vt:lpstr>Headcount to Budget Soft Surface– October 31, 2016-TNA</vt:lpstr>
    </vt:vector>
  </TitlesOfParts>
  <Company>Tarkett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PowerPoint_Document</dc:title>
  <dc:creator>Taricco, Jean-François</dc:creator>
  <cp:lastModifiedBy>Gary Deinert</cp:lastModifiedBy>
  <cp:revision>443</cp:revision>
  <cp:lastPrinted>2015-10-14T11:38:00Z</cp:lastPrinted>
  <dcterms:created xsi:type="dcterms:W3CDTF">2011-10-17T14:32:08Z</dcterms:created>
  <dcterms:modified xsi:type="dcterms:W3CDTF">2016-12-20T23:40:22Z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0x010100A0A10E4B362140B5BA9615A09910F3D000C2215D5965232448A13DB722FF11CE13</vt:lpwstr>
  </property>
  <property fmtid="{D5CDD505-2E9C-101B-9397-08002B2CF9AE}" pid="3" name="TKLocation">
    <vt:lpwstr>671;#TSA|52eb7929-f621-4a2e-bb8f-27c6cf4496df</vt:lpwstr>
  </property>
  <property fmtid="{D5CDD505-2E9C-101B-9397-08002B2CF9AE}" pid="4" name="TKFunction">
    <vt:lpwstr>698;#Communication|a83e70e1-990a-4abf-9c19-c532e6115259</vt:lpwstr>
  </property>
  <property fmtid="{D5CDD505-2E9C-101B-9397-08002B2CF9AE}" pid="5" name="TKDoctype">
    <vt:lpwstr>986;#Templates|d5ddc1b0-1c8b-4a42-bad2-5fb7cc241f9e</vt:lpwstr>
  </property>
  <property fmtid="{D5CDD505-2E9C-101B-9397-08002B2CF9AE}" pid="6" name="TKLanguage">
    <vt:lpwstr>968;#English|b9874484-cfe0-42a5-b48c-2d8e812ea02e</vt:lpwstr>
  </property>
</Properties>
</file>