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60" r:id="rId6"/>
    <p:sldMasterId id="2147483662" r:id="rId7"/>
    <p:sldMasterId id="2147483664" r:id="rId8"/>
    <p:sldMasterId id="2147483666" r:id="rId9"/>
    <p:sldMasterId id="2147483668" r:id="rId10"/>
    <p:sldMasterId id="2147483670" r:id="rId11"/>
    <p:sldMasterId id="2147483672" r:id="rId12"/>
    <p:sldMasterId id="2147483674" r:id="rId13"/>
    <p:sldMasterId id="2147483676" r:id="rId14"/>
    <p:sldMasterId id="2147483678" r:id="rId15"/>
    <p:sldMasterId id="2147483680" r:id="rId16"/>
    <p:sldMasterId id="2147483682" r:id="rId17"/>
    <p:sldMasterId id="2147483684" r:id="rId18"/>
    <p:sldMasterId id="2147483686" r:id="rId19"/>
    <p:sldMasterId id="2147483688" r:id="rId20"/>
    <p:sldMasterId id="2147483690" r:id="rId21"/>
    <p:sldMasterId id="2147483692" r:id="rId22"/>
    <p:sldMasterId id="2147483696" r:id="rId23"/>
    <p:sldMasterId id="2147483698" r:id="rId24"/>
    <p:sldMasterId id="2147483700" r:id="rId25"/>
    <p:sldMasterId id="2147483702" r:id="rId26"/>
    <p:sldMasterId id="2147483704" r:id="rId27"/>
    <p:sldMasterId id="2147483706" r:id="rId28"/>
    <p:sldMasterId id="2147483708" r:id="rId29"/>
    <p:sldMasterId id="2147483710" r:id="rId30"/>
    <p:sldMasterId id="2147483712" r:id="rId31"/>
    <p:sldMasterId id="2147483714" r:id="rId32"/>
  </p:sldMasterIdLst>
  <p:sldIdLst>
    <p:sldId id="256" r:id="rId33"/>
    <p:sldId id="257" r:id="rId34"/>
    <p:sldId id="261" r:id="rId35"/>
    <p:sldId id="258" r:id="rId36"/>
    <p:sldId id="259" r:id="rId37"/>
    <p:sldId id="260" r:id="rId38"/>
    <p:sldId id="263" r:id="rId39"/>
    <p:sldId id="265" r:id="rId40"/>
    <p:sldId id="268" r:id="rId41"/>
    <p:sldId id="264" r:id="rId42"/>
    <p:sldId id="269" r:id="rId43"/>
    <p:sldId id="270" r:id="rId44"/>
    <p:sldId id="271" r:id="rId45"/>
    <p:sldId id="272" r:id="rId46"/>
    <p:sldId id="273" r:id="rId47"/>
    <p:sldId id="266" r:id="rId48"/>
    <p:sldId id="274" r:id="rId49"/>
  </p:sldIdLst>
  <p:sldSz cx="9144000" cy="5143500" type="screen16x9"/>
  <p:notesSz cx="6858000" cy="9144000"/>
  <p:defaultText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8" d="100"/>
          <a:sy n="128" d="100"/>
        </p:scale>
        <p:origin x="1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7.xml"/><Relationship Id="rId21" Type="http://schemas.openxmlformats.org/officeDocument/2006/relationships/slideMaster" Target="slideMasters/slideMaster21.xml"/><Relationship Id="rId34" Type="http://schemas.openxmlformats.org/officeDocument/2006/relationships/slide" Target="slides/slide2.xml"/><Relationship Id="rId42" Type="http://schemas.openxmlformats.org/officeDocument/2006/relationships/slide" Target="slides/slide10.xml"/><Relationship Id="rId47" Type="http://schemas.openxmlformats.org/officeDocument/2006/relationships/slide" Target="slides/slide15.xml"/><Relationship Id="rId50"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5.xml"/><Relationship Id="rId40" Type="http://schemas.openxmlformats.org/officeDocument/2006/relationships/slide" Target="slides/slide8.xml"/><Relationship Id="rId45" Type="http://schemas.openxmlformats.org/officeDocument/2006/relationships/slide" Target="slides/slide13.xml"/><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12.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3.xml"/><Relationship Id="rId43" Type="http://schemas.openxmlformats.org/officeDocument/2006/relationships/slide" Target="slides/slide11.xml"/><Relationship Id="rId48" Type="http://schemas.openxmlformats.org/officeDocument/2006/relationships/slide" Target="slides/slide16.xml"/><Relationship Id="rId8" Type="http://schemas.openxmlformats.org/officeDocument/2006/relationships/slideMaster" Target="slideMasters/slideMaster8.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1.xml"/><Relationship Id="rId38" Type="http://schemas.openxmlformats.org/officeDocument/2006/relationships/slide" Target="slides/slide6.xml"/><Relationship Id="rId46" Type="http://schemas.openxmlformats.org/officeDocument/2006/relationships/slide" Target="slides/slide14.xml"/><Relationship Id="rId20" Type="http://schemas.openxmlformats.org/officeDocument/2006/relationships/slideMaster" Target="slideMasters/slideMaster20.xml"/><Relationship Id="rId41" Type="http://schemas.openxmlformats.org/officeDocument/2006/relationships/slide" Target="slides/slide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4.xml"/><Relationship Id="rId49" Type="http://schemas.openxmlformats.org/officeDocument/2006/relationships/slide" Target="slides/slide1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CUSTOM_4_2">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AND_BODY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AND_BODY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7_1">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85"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99"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0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0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0.xml"/><Relationship Id="rId1" Type="http://schemas.openxmlformats.org/officeDocument/2006/relationships/slideLayout" Target="../slideLayouts/slideLayout10.xml"/><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1.xml"/><Relationship Id="rId1" Type="http://schemas.openxmlformats.org/officeDocument/2006/relationships/slideLayout" Target="../slideLayouts/slideLayout11.xml"/><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2.xml"/><Relationship Id="rId1" Type="http://schemas.openxmlformats.org/officeDocument/2006/relationships/slideLayout" Target="../slideLayouts/slideLayout12.xml"/><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3.xml"/><Relationship Id="rId1" Type="http://schemas.openxmlformats.org/officeDocument/2006/relationships/slideLayout" Target="../slideLayouts/slideLayout13.xml"/><Relationship Id="rId4" Type="http://schemas.openxmlformats.org/officeDocument/2006/relationships/image" Target="../media/image2.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2.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5.xml"/><Relationship Id="rId1" Type="http://schemas.openxmlformats.org/officeDocument/2006/relationships/slideLayout" Target="../slideLayouts/slideLayout15.xml"/><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6.xml"/><Relationship Id="rId1" Type="http://schemas.openxmlformats.org/officeDocument/2006/relationships/slideLayout" Target="../slideLayouts/slideLayout16.xml"/><Relationship Id="rId4"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7.xml"/><Relationship Id="rId1" Type="http://schemas.openxmlformats.org/officeDocument/2006/relationships/slideLayout" Target="../slideLayouts/slideLayout17.xml"/><Relationship Id="rId4" Type="http://schemas.openxmlformats.org/officeDocument/2006/relationships/image" Target="../media/image2.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8.xml"/><Relationship Id="rId1" Type="http://schemas.openxmlformats.org/officeDocument/2006/relationships/slideLayout" Target="../slideLayouts/slideLayout18.xml"/><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9.xml"/><Relationship Id="rId1" Type="http://schemas.openxmlformats.org/officeDocument/2006/relationships/slideLayout" Target="../slideLayouts/slideLayout19.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0.xml"/><Relationship Id="rId1" Type="http://schemas.openxmlformats.org/officeDocument/2006/relationships/slideLayout" Target="../slideLayouts/slideLayout20.xml"/><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1.xml"/><Relationship Id="rId1" Type="http://schemas.openxmlformats.org/officeDocument/2006/relationships/slideLayout" Target="../slideLayouts/slideLayout21.xml"/><Relationship Id="rId4" Type="http://schemas.openxmlformats.org/officeDocument/2006/relationships/image" Target="../media/image2.png"/></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2.xml"/><Relationship Id="rId1" Type="http://schemas.openxmlformats.org/officeDocument/2006/relationships/slideLayout" Target="../slideLayouts/slideLayout22.xml"/><Relationship Id="rId4" Type="http://schemas.openxmlformats.org/officeDocument/2006/relationships/image" Target="../media/image2.png"/></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3.xml"/><Relationship Id="rId1" Type="http://schemas.openxmlformats.org/officeDocument/2006/relationships/slideLayout" Target="../slideLayouts/slideLayout23.xml"/><Relationship Id="rId4" Type="http://schemas.openxmlformats.org/officeDocument/2006/relationships/image" Target="../media/image2.png"/></Relationships>
</file>

<file path=ppt/slideMasters/_rels/slideMaster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4.xml"/><Relationship Id="rId1" Type="http://schemas.openxmlformats.org/officeDocument/2006/relationships/slideLayout" Target="../slideLayouts/slideLayout24.xml"/><Relationship Id="rId4" Type="http://schemas.openxmlformats.org/officeDocument/2006/relationships/image" Target="../media/image2.png"/></Relationships>
</file>

<file path=ppt/slideMasters/_rels/slideMaster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5.xml"/><Relationship Id="rId1" Type="http://schemas.openxmlformats.org/officeDocument/2006/relationships/slideLayout" Target="../slideLayouts/slideLayout25.xml"/><Relationship Id="rId4" Type="http://schemas.openxmlformats.org/officeDocument/2006/relationships/image" Target="../media/image2.png"/></Relationships>
</file>

<file path=ppt/slideMasters/_rels/slideMaster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6.xml"/><Relationship Id="rId1" Type="http://schemas.openxmlformats.org/officeDocument/2006/relationships/slideLayout" Target="../slideLayouts/slideLayout26.xml"/><Relationship Id="rId4" Type="http://schemas.openxmlformats.org/officeDocument/2006/relationships/image" Target="../media/image2.png"/></Relationships>
</file>

<file path=ppt/slideMasters/_rels/slideMaster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7.xml"/><Relationship Id="rId1" Type="http://schemas.openxmlformats.org/officeDocument/2006/relationships/slideLayout" Target="../slideLayouts/slideLayout27.xml"/><Relationship Id="rId4" Type="http://schemas.openxmlformats.org/officeDocument/2006/relationships/image" Target="../media/image2.png"/></Relationships>
</file>

<file path=ppt/slideMasters/_rels/slideMaster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8.xml"/><Relationship Id="rId1" Type="http://schemas.openxmlformats.org/officeDocument/2006/relationships/slideLayout" Target="../slideLayouts/slideLayout28.xml"/><Relationship Id="rId4" Type="http://schemas.openxmlformats.org/officeDocument/2006/relationships/image" Target="../media/image2.png"/></Relationships>
</file>

<file path=ppt/slideMasters/_rels/slideMaster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29.xml"/><Relationship Id="rId1" Type="http://schemas.openxmlformats.org/officeDocument/2006/relationships/slideLayout" Target="../slideLayouts/slideLayout29.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5.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6.xml"/><Relationship Id="rId1" Type="http://schemas.openxmlformats.org/officeDocument/2006/relationships/slideLayout" Target="../slideLayouts/slideLayout6.xml"/><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7.xml"/><Relationship Id="rId1" Type="http://schemas.openxmlformats.org/officeDocument/2006/relationships/slideLayout" Target="../slideLayouts/slideLayout7.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9.xml"/><Relationship Id="rId1" Type="http://schemas.openxmlformats.org/officeDocument/2006/relationships/slideLayout" Target="../slideLayouts/slideLayout9.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Google Shape;9;p2"/>
          <p:cNvPicPr/>
          <p:nvPr/>
        </p:nvPicPr>
        <p:blipFill>
          <a:blip r:embed="rId3"/>
          <a:stretch/>
        </p:blipFill>
        <p:spPr>
          <a:xfrm>
            <a:off x="-59760" y="-50040"/>
            <a:ext cx="9263160" cy="5243400"/>
          </a:xfrm>
          <a:prstGeom prst="rect">
            <a:avLst/>
          </a:prstGeom>
          <a:ln w="0">
            <a:noFill/>
          </a:ln>
        </p:spPr>
      </p:pic>
      <p:pic>
        <p:nvPicPr>
          <p:cNvPr id="5" name="Google Shape;10;p2"/>
          <p:cNvPicPr/>
          <p:nvPr/>
        </p:nvPicPr>
        <p:blipFill>
          <a:blip r:embed="rId4"/>
          <a:stretch/>
        </p:blipFill>
        <p:spPr>
          <a:xfrm flipH="1">
            <a:off x="-69120" y="-50040"/>
            <a:ext cx="9263160" cy="5243400"/>
          </a:xfrm>
          <a:prstGeom prst="rect">
            <a:avLst/>
          </a:prstGeom>
          <a:ln w="0">
            <a:noFill/>
          </a:ln>
        </p:spPr>
      </p:pic>
      <p:sp>
        <p:nvSpPr>
          <p:cNvPr id="2" name="PlaceHolder 1"/>
          <p:cNvSpPr>
            <a:spLocks noGrp="1"/>
          </p:cNvSpPr>
          <p:nvPr>
            <p:ph type="title"/>
          </p:nvPr>
        </p:nvSpPr>
        <p:spPr>
          <a:xfrm>
            <a:off x="3355920" y="2188080"/>
            <a:ext cx="5074560" cy="1811880"/>
          </a:xfrm>
          <a:prstGeom prst="rect">
            <a:avLst/>
          </a:prstGeom>
          <a:noFill/>
          <a:ln w="0">
            <a:noFill/>
          </a:ln>
        </p:spPr>
        <p:txBody>
          <a:bodyPr lIns="91440" tIns="91440" rIns="91440" bIns="91440" anchor="b">
            <a:noAutofit/>
          </a:bodyPr>
          <a:lstStyle/>
          <a:p>
            <a:pPr indent="0">
              <a:buNone/>
            </a:pPr>
            <a:r>
              <a:rPr lang="fr-FR" sz="5100" b="0" strike="noStrike" spc="-1">
                <a:solidFill>
                  <a:schemeClr val="dk1"/>
                </a:solidFill>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9" name="Google Shape;104;p20"/>
          <p:cNvPicPr/>
          <p:nvPr/>
        </p:nvPicPr>
        <p:blipFill>
          <a:blip r:embed="rId3"/>
          <a:stretch/>
        </p:blipFill>
        <p:spPr>
          <a:xfrm>
            <a:off x="-59760" y="-50040"/>
            <a:ext cx="9263160" cy="5243400"/>
          </a:xfrm>
          <a:prstGeom prst="rect">
            <a:avLst/>
          </a:prstGeom>
          <a:ln w="0">
            <a:noFill/>
          </a:ln>
        </p:spPr>
      </p:pic>
      <p:pic>
        <p:nvPicPr>
          <p:cNvPr id="40" name="Google Shape;105;p20"/>
          <p:cNvPicPr/>
          <p:nvPr/>
        </p:nvPicPr>
        <p:blipFill>
          <a:blip r:embed="rId4"/>
          <a:stretch/>
        </p:blipFill>
        <p:spPr>
          <a:xfrm flipH="1">
            <a:off x="-69120" y="-50040"/>
            <a:ext cx="9263160" cy="5243400"/>
          </a:xfrm>
          <a:prstGeom prst="rect">
            <a:avLst/>
          </a:prstGeom>
          <a:ln w="0">
            <a:noFill/>
          </a:ln>
        </p:spPr>
      </p:pic>
      <p:sp>
        <p:nvSpPr>
          <p:cNvPr id="41" name="PlaceHolder 1"/>
          <p:cNvSpPr>
            <a:spLocks noGrp="1"/>
          </p:cNvSpPr>
          <p:nvPr>
            <p:ph type="title"/>
          </p:nvPr>
        </p:nvSpPr>
        <p:spPr>
          <a:xfrm>
            <a:off x="1227240" y="1857600"/>
            <a:ext cx="3456720" cy="71568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2" name="Google Shape;14;p3"/>
          <p:cNvPicPr/>
          <p:nvPr/>
        </p:nvPicPr>
        <p:blipFill>
          <a:blip r:embed="rId3"/>
          <a:stretch/>
        </p:blipFill>
        <p:spPr>
          <a:xfrm rot="10800000" flipH="1">
            <a:off x="-69480" y="-49680"/>
            <a:ext cx="9263160" cy="5243400"/>
          </a:xfrm>
          <a:prstGeom prst="rect">
            <a:avLst/>
          </a:prstGeom>
          <a:ln w="0">
            <a:noFill/>
          </a:ln>
        </p:spPr>
      </p:pic>
      <p:pic>
        <p:nvPicPr>
          <p:cNvPr id="43" name="Google Shape;15;p3"/>
          <p:cNvPicPr/>
          <p:nvPr/>
        </p:nvPicPr>
        <p:blipFill>
          <a:blip r:embed="rId4"/>
          <a:stretch/>
        </p:blipFill>
        <p:spPr>
          <a:xfrm>
            <a:off x="-69480" y="-50040"/>
            <a:ext cx="9263160" cy="5243400"/>
          </a:xfrm>
          <a:prstGeom prst="rect">
            <a:avLst/>
          </a:prstGeom>
          <a:ln w="0">
            <a:noFill/>
          </a:ln>
        </p:spPr>
      </p:pic>
      <p:sp>
        <p:nvSpPr>
          <p:cNvPr id="44" name="PlaceHolder 1"/>
          <p:cNvSpPr>
            <a:spLocks noGrp="1"/>
          </p:cNvSpPr>
          <p:nvPr>
            <p:ph type="title"/>
          </p:nvPr>
        </p:nvSpPr>
        <p:spPr>
          <a:xfrm>
            <a:off x="1229400" y="2425680"/>
            <a:ext cx="3389400" cy="138312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45" name="PlaceHolder 2"/>
          <p:cNvSpPr>
            <a:spLocks noGrp="1"/>
          </p:cNvSpPr>
          <p:nvPr>
            <p:ph type="title"/>
          </p:nvPr>
        </p:nvSpPr>
        <p:spPr>
          <a:xfrm>
            <a:off x="1229400" y="1334520"/>
            <a:ext cx="1533240" cy="109080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dk2"/>
                </a:solidFill>
                <a:latin typeface="Maven Pro"/>
                <a:ea typeface="Maven Pro"/>
              </a:rPr>
              <a:t>xx%</a:t>
            </a:r>
            <a:endParaRPr lang="fr-FR" sz="6000" b="0" strike="noStrike" spc="-1">
              <a:solidFill>
                <a:schemeClr val="dk1"/>
              </a:solidFill>
              <a:latin typeface="Arial"/>
            </a:endParaRPr>
          </a:p>
        </p:txBody>
      </p:sp>
      <p:sp>
        <p:nvSpPr>
          <p:cNvPr id="46"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7" name="Google Shape;109;p21"/>
          <p:cNvPicPr/>
          <p:nvPr/>
        </p:nvPicPr>
        <p:blipFill>
          <a:blip r:embed="rId3"/>
          <a:stretch/>
        </p:blipFill>
        <p:spPr>
          <a:xfrm flipH="1">
            <a:off x="-19080" y="0"/>
            <a:ext cx="9143640" cy="5143320"/>
          </a:xfrm>
          <a:prstGeom prst="rect">
            <a:avLst/>
          </a:prstGeom>
          <a:ln w="0">
            <a:noFill/>
          </a:ln>
        </p:spPr>
      </p:pic>
      <p:pic>
        <p:nvPicPr>
          <p:cNvPr id="48" name="Google Shape;110;p21"/>
          <p:cNvPicPr/>
          <p:nvPr/>
        </p:nvPicPr>
        <p:blipFill>
          <a:blip r:embed="rId4"/>
          <a:stretch/>
        </p:blipFill>
        <p:spPr>
          <a:xfrm rot="10800000" flipH="1">
            <a:off x="-69480" y="-49680"/>
            <a:ext cx="9263160" cy="5243400"/>
          </a:xfrm>
          <a:prstGeom prst="rect">
            <a:avLst/>
          </a:prstGeom>
          <a:ln w="0">
            <a:noFill/>
          </a:ln>
        </p:spPr>
      </p:pic>
      <p:sp>
        <p:nvSpPr>
          <p:cNvPr id="49" name="PlaceHolder 1"/>
          <p:cNvSpPr>
            <a:spLocks noGrp="1"/>
          </p:cNvSpPr>
          <p:nvPr>
            <p:ph type="title"/>
          </p:nvPr>
        </p:nvSpPr>
        <p:spPr>
          <a:xfrm>
            <a:off x="2372400" y="569160"/>
            <a:ext cx="4398480" cy="60912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0" name="Google Shape;114;p22"/>
          <p:cNvPicPr/>
          <p:nvPr/>
        </p:nvPicPr>
        <p:blipFill>
          <a:blip r:embed="rId3"/>
          <a:stretch/>
        </p:blipFill>
        <p:spPr>
          <a:xfrm flipH="1">
            <a:off x="-19080" y="0"/>
            <a:ext cx="9143640" cy="5143320"/>
          </a:xfrm>
          <a:prstGeom prst="rect">
            <a:avLst/>
          </a:prstGeom>
          <a:ln w="0">
            <a:noFill/>
          </a:ln>
        </p:spPr>
      </p:pic>
      <p:pic>
        <p:nvPicPr>
          <p:cNvPr id="51" name="Google Shape;115;p22"/>
          <p:cNvPicPr/>
          <p:nvPr/>
        </p:nvPicPr>
        <p:blipFill>
          <a:blip r:embed="rId4"/>
          <a:stretch/>
        </p:blipFill>
        <p:spPr>
          <a:xfrm rot="10800000" flipH="1">
            <a:off x="-69480" y="-49680"/>
            <a:ext cx="9263160" cy="5243400"/>
          </a:xfrm>
          <a:prstGeom prst="rect">
            <a:avLst/>
          </a:prstGeom>
          <a:ln w="0">
            <a:noFill/>
          </a:ln>
        </p:spPr>
      </p:pic>
      <p:sp>
        <p:nvSpPr>
          <p:cNvPr id="5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3" name="PlaceHolder 2"/>
          <p:cNvSpPr>
            <a:spLocks noGrp="1"/>
          </p:cNvSpPr>
          <p:nvPr>
            <p:ph type="body"/>
          </p:nvPr>
        </p:nvSpPr>
        <p:spPr>
          <a:xfrm>
            <a:off x="720000" y="1063440"/>
            <a:ext cx="7703640" cy="12686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4" name="Google Shape;119;p23"/>
          <p:cNvPicPr/>
          <p:nvPr/>
        </p:nvPicPr>
        <p:blipFill>
          <a:blip r:embed="rId3"/>
          <a:stretch/>
        </p:blipFill>
        <p:spPr>
          <a:xfrm rot="10800000">
            <a:off x="-100080" y="0"/>
            <a:ext cx="9143640" cy="5143320"/>
          </a:xfrm>
          <a:prstGeom prst="rect">
            <a:avLst/>
          </a:prstGeom>
          <a:ln w="0">
            <a:noFill/>
          </a:ln>
        </p:spPr>
      </p:pic>
      <p:pic>
        <p:nvPicPr>
          <p:cNvPr id="55" name="Google Shape;120;p23"/>
          <p:cNvPicPr/>
          <p:nvPr/>
        </p:nvPicPr>
        <p:blipFill>
          <a:blip r:embed="rId4"/>
          <a:stretch/>
        </p:blipFill>
        <p:spPr>
          <a:xfrm rot="10800000">
            <a:off x="-119160" y="-49680"/>
            <a:ext cx="9263160" cy="5243400"/>
          </a:xfrm>
          <a:prstGeom prst="rect">
            <a:avLst/>
          </a:prstGeom>
          <a:ln w="0">
            <a:noFill/>
          </a:ln>
        </p:spPr>
      </p:pic>
      <p:sp>
        <p:nvSpPr>
          <p:cNvPr id="5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7" name="PlaceHolder 2"/>
          <p:cNvSpPr>
            <a:spLocks noGrp="1"/>
          </p:cNvSpPr>
          <p:nvPr>
            <p:ph type="body"/>
          </p:nvPr>
        </p:nvSpPr>
        <p:spPr>
          <a:xfrm>
            <a:off x="720000" y="1063440"/>
            <a:ext cx="7703640" cy="225072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8" name="Google Shape;124;p24"/>
          <p:cNvPicPr/>
          <p:nvPr/>
        </p:nvPicPr>
        <p:blipFill>
          <a:blip r:embed="rId3"/>
          <a:stretch/>
        </p:blipFill>
        <p:spPr>
          <a:xfrm>
            <a:off x="0" y="0"/>
            <a:ext cx="9143640" cy="5143320"/>
          </a:xfrm>
          <a:prstGeom prst="rect">
            <a:avLst/>
          </a:prstGeom>
          <a:ln w="0">
            <a:noFill/>
          </a:ln>
        </p:spPr>
      </p:pic>
      <p:pic>
        <p:nvPicPr>
          <p:cNvPr id="59" name="Google Shape;125;p24"/>
          <p:cNvPicPr/>
          <p:nvPr/>
        </p:nvPicPr>
        <p:blipFill>
          <a:blip r:embed="rId4"/>
          <a:stretch/>
        </p:blipFill>
        <p:spPr>
          <a:xfrm rot="10800000">
            <a:off x="-69120" y="-49680"/>
            <a:ext cx="9263160" cy="5243400"/>
          </a:xfrm>
          <a:prstGeom prst="rect">
            <a:avLst/>
          </a:prstGeom>
          <a:ln w="0">
            <a:noFill/>
          </a:ln>
        </p:spPr>
      </p:pic>
      <p:sp>
        <p:nvSpPr>
          <p:cNvPr id="6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1" name="Google Shape;132;p25"/>
          <p:cNvPicPr/>
          <p:nvPr/>
        </p:nvPicPr>
        <p:blipFill>
          <a:blip r:embed="rId3"/>
          <a:stretch/>
        </p:blipFill>
        <p:spPr>
          <a:xfrm rot="10800000" flipH="1">
            <a:off x="-19440" y="0"/>
            <a:ext cx="9143640" cy="5143320"/>
          </a:xfrm>
          <a:prstGeom prst="rect">
            <a:avLst/>
          </a:prstGeom>
          <a:ln w="0">
            <a:noFill/>
          </a:ln>
        </p:spPr>
      </p:pic>
      <p:pic>
        <p:nvPicPr>
          <p:cNvPr id="62" name="Google Shape;133;p25"/>
          <p:cNvPicPr/>
          <p:nvPr/>
        </p:nvPicPr>
        <p:blipFill>
          <a:blip r:embed="rId4"/>
          <a:stretch/>
        </p:blipFill>
        <p:spPr>
          <a:xfrm rot="10800000" flipH="1">
            <a:off x="-119520" y="-49680"/>
            <a:ext cx="9263160" cy="5243400"/>
          </a:xfrm>
          <a:prstGeom prst="rect">
            <a:avLst/>
          </a:prstGeom>
          <a:ln w="0">
            <a:noFill/>
          </a:ln>
        </p:spPr>
      </p:pic>
      <p:sp>
        <p:nvSpPr>
          <p:cNvPr id="6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4" name="Google Shape;138;p26"/>
          <p:cNvPicPr/>
          <p:nvPr/>
        </p:nvPicPr>
        <p:blipFill>
          <a:blip r:embed="rId3"/>
          <a:stretch/>
        </p:blipFill>
        <p:spPr>
          <a:xfrm rot="10800000">
            <a:off x="-19080" y="0"/>
            <a:ext cx="9143640" cy="5143320"/>
          </a:xfrm>
          <a:prstGeom prst="rect">
            <a:avLst/>
          </a:prstGeom>
          <a:ln w="0">
            <a:noFill/>
          </a:ln>
        </p:spPr>
      </p:pic>
      <p:pic>
        <p:nvPicPr>
          <p:cNvPr id="65" name="Google Shape;139;p26"/>
          <p:cNvPicPr/>
          <p:nvPr/>
        </p:nvPicPr>
        <p:blipFill>
          <a:blip r:embed="rId4"/>
          <a:stretch/>
        </p:blipFill>
        <p:spPr>
          <a:xfrm>
            <a:off x="-69480" y="-50040"/>
            <a:ext cx="9263160" cy="5243400"/>
          </a:xfrm>
          <a:prstGeom prst="rect">
            <a:avLst/>
          </a:prstGeom>
          <a:ln w="0">
            <a:noFill/>
          </a:ln>
        </p:spPr>
      </p:pic>
      <p:sp>
        <p:nvSpPr>
          <p:cNvPr id="6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7" name="Google Shape;148;p27"/>
          <p:cNvPicPr/>
          <p:nvPr/>
        </p:nvPicPr>
        <p:blipFill>
          <a:blip r:embed="rId3"/>
          <a:stretch/>
        </p:blipFill>
        <p:spPr>
          <a:xfrm>
            <a:off x="0" y="0"/>
            <a:ext cx="9143640" cy="5143320"/>
          </a:xfrm>
          <a:prstGeom prst="rect">
            <a:avLst/>
          </a:prstGeom>
          <a:ln w="0">
            <a:noFill/>
          </a:ln>
        </p:spPr>
      </p:pic>
      <p:pic>
        <p:nvPicPr>
          <p:cNvPr id="68" name="Google Shape;149;p27"/>
          <p:cNvPicPr/>
          <p:nvPr/>
        </p:nvPicPr>
        <p:blipFill>
          <a:blip r:embed="rId4"/>
          <a:stretch/>
        </p:blipFill>
        <p:spPr>
          <a:xfrm rot="10800000">
            <a:off x="-69120" y="-49680"/>
            <a:ext cx="9263160" cy="5243400"/>
          </a:xfrm>
          <a:prstGeom prst="rect">
            <a:avLst/>
          </a:prstGeom>
          <a:ln w="0">
            <a:noFill/>
          </a:ln>
        </p:spPr>
      </p:pic>
      <p:sp>
        <p:nvSpPr>
          <p:cNvPr id="6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0" name="Google Shape;160;p28"/>
          <p:cNvPicPr/>
          <p:nvPr/>
        </p:nvPicPr>
        <p:blipFill>
          <a:blip r:embed="rId3"/>
          <a:stretch/>
        </p:blipFill>
        <p:spPr>
          <a:xfrm rot="10800000" flipH="1">
            <a:off x="0" y="0"/>
            <a:ext cx="9143640" cy="5143320"/>
          </a:xfrm>
          <a:prstGeom prst="rect">
            <a:avLst/>
          </a:prstGeom>
          <a:ln w="0">
            <a:noFill/>
          </a:ln>
        </p:spPr>
      </p:pic>
      <p:pic>
        <p:nvPicPr>
          <p:cNvPr id="71" name="Google Shape;161;p28"/>
          <p:cNvPicPr/>
          <p:nvPr/>
        </p:nvPicPr>
        <p:blipFill>
          <a:blip r:embed="rId4"/>
          <a:stretch/>
        </p:blipFill>
        <p:spPr>
          <a:xfrm flipH="1">
            <a:off x="-69120" y="-50040"/>
            <a:ext cx="9263160" cy="5243400"/>
          </a:xfrm>
          <a:prstGeom prst="rect">
            <a:avLst/>
          </a:prstGeom>
          <a:ln w="0">
            <a:noFill/>
          </a:ln>
        </p:spPr>
      </p:pic>
      <p:sp>
        <p:nvSpPr>
          <p:cNvPr id="7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Google Shape;53;p11"/>
          <p:cNvPicPr/>
          <p:nvPr/>
        </p:nvPicPr>
        <p:blipFill>
          <a:blip r:embed="rId3"/>
          <a:stretch/>
        </p:blipFill>
        <p:spPr>
          <a:xfrm flipH="1">
            <a:off x="-69120" y="-50040"/>
            <a:ext cx="9263160" cy="5243400"/>
          </a:xfrm>
          <a:prstGeom prst="rect">
            <a:avLst/>
          </a:prstGeom>
          <a:ln w="0">
            <a:noFill/>
          </a:ln>
        </p:spPr>
      </p:pic>
      <p:pic>
        <p:nvPicPr>
          <p:cNvPr id="7" name="Google Shape;54;p11"/>
          <p:cNvPicPr/>
          <p:nvPr/>
        </p:nvPicPr>
        <p:blipFill>
          <a:blip r:embed="rId4"/>
          <a:stretch/>
        </p:blipFill>
        <p:spPr>
          <a:xfrm>
            <a:off x="-59760" y="-50040"/>
            <a:ext cx="9263160" cy="5243400"/>
          </a:xfrm>
          <a:prstGeom prst="rect">
            <a:avLst/>
          </a:prstGeom>
          <a:ln w="0">
            <a:noFill/>
          </a:ln>
        </p:spPr>
      </p:pic>
      <p:sp>
        <p:nvSpPr>
          <p:cNvPr id="8" name="PlaceHolder 1"/>
          <p:cNvSpPr>
            <a:spLocks noGrp="1"/>
          </p:cNvSpPr>
          <p:nvPr>
            <p:ph type="title"/>
          </p:nvPr>
        </p:nvSpPr>
        <p:spPr>
          <a:xfrm>
            <a:off x="713160" y="2318040"/>
            <a:ext cx="4739760" cy="104472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dk2"/>
                </a:solidFill>
                <a:latin typeface="Maven Pro"/>
                <a:ea typeface="Maven Pro"/>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3" name="Google Shape;174;p29"/>
          <p:cNvPicPr/>
          <p:nvPr/>
        </p:nvPicPr>
        <p:blipFill>
          <a:blip r:embed="rId3"/>
          <a:stretch/>
        </p:blipFill>
        <p:spPr>
          <a:xfrm rot="10800000">
            <a:off x="-69120" y="-49680"/>
            <a:ext cx="9263160" cy="5243400"/>
          </a:xfrm>
          <a:prstGeom prst="rect">
            <a:avLst/>
          </a:prstGeom>
          <a:ln w="0">
            <a:noFill/>
          </a:ln>
        </p:spPr>
      </p:pic>
      <p:pic>
        <p:nvPicPr>
          <p:cNvPr id="74" name="Google Shape;175;p29"/>
          <p:cNvPicPr/>
          <p:nvPr/>
        </p:nvPicPr>
        <p:blipFill>
          <a:blip r:embed="rId4"/>
          <a:stretch/>
        </p:blipFill>
        <p:spPr>
          <a:xfrm rot="10800000" flipH="1">
            <a:off x="-59760" y="-49680"/>
            <a:ext cx="9263160" cy="5243400"/>
          </a:xfrm>
          <a:prstGeom prst="rect">
            <a:avLst/>
          </a:prstGeom>
          <a:ln w="0">
            <a:noFill/>
          </a:ln>
        </p:spPr>
      </p:pic>
      <p:sp>
        <p:nvSpPr>
          <p:cNvPr id="7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6" name="Google Shape;190;p30"/>
          <p:cNvPicPr/>
          <p:nvPr/>
        </p:nvPicPr>
        <p:blipFill>
          <a:blip r:embed="rId3"/>
          <a:stretch/>
        </p:blipFill>
        <p:spPr>
          <a:xfrm>
            <a:off x="-69480" y="-50760"/>
            <a:ext cx="9263160" cy="5243400"/>
          </a:xfrm>
          <a:prstGeom prst="rect">
            <a:avLst/>
          </a:prstGeom>
          <a:ln w="0">
            <a:noFill/>
          </a:ln>
        </p:spPr>
      </p:pic>
      <p:pic>
        <p:nvPicPr>
          <p:cNvPr id="77" name="Google Shape;191;p30"/>
          <p:cNvPicPr/>
          <p:nvPr/>
        </p:nvPicPr>
        <p:blipFill>
          <a:blip r:embed="rId4"/>
          <a:stretch/>
        </p:blipFill>
        <p:spPr>
          <a:xfrm>
            <a:off x="-69480" y="-50040"/>
            <a:ext cx="9263160" cy="5243400"/>
          </a:xfrm>
          <a:prstGeom prst="rect">
            <a:avLst/>
          </a:prstGeom>
          <a:ln w="0">
            <a:noFill/>
          </a:ln>
        </p:spPr>
      </p:pic>
      <p:sp>
        <p:nvSpPr>
          <p:cNvPr id="78" name="PlaceHolder 1"/>
          <p:cNvSpPr>
            <a:spLocks noGrp="1"/>
          </p:cNvSpPr>
          <p:nvPr>
            <p:ph type="title"/>
          </p:nvPr>
        </p:nvSpPr>
        <p:spPr>
          <a:xfrm>
            <a:off x="784080" y="656640"/>
            <a:ext cx="4366080" cy="76860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2"/>
                </a:solidFill>
                <a:latin typeface="Maven Pro"/>
                <a:ea typeface="Maven Pro"/>
              </a:rPr>
              <a:t>xx%</a:t>
            </a:r>
            <a:endParaRPr lang="fr-FR" sz="4500" b="0" strike="noStrike" spc="-1">
              <a:solidFill>
                <a:schemeClr val="dk1"/>
              </a:solidFill>
              <a:latin typeface="Arial"/>
            </a:endParaRPr>
          </a:p>
        </p:txBody>
      </p:sp>
      <p:sp>
        <p:nvSpPr>
          <p:cNvPr id="79" name="PlaceHolder 2"/>
          <p:cNvSpPr>
            <a:spLocks noGrp="1"/>
          </p:cNvSpPr>
          <p:nvPr>
            <p:ph type="title"/>
          </p:nvPr>
        </p:nvSpPr>
        <p:spPr>
          <a:xfrm>
            <a:off x="784080" y="2008800"/>
            <a:ext cx="4366080" cy="76860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2"/>
                </a:solidFill>
                <a:latin typeface="Maven Pro"/>
                <a:ea typeface="Maven Pro"/>
              </a:rPr>
              <a:t>xx%</a:t>
            </a:r>
            <a:endParaRPr lang="fr-FR" sz="4500" b="0" strike="noStrike" spc="-1">
              <a:solidFill>
                <a:schemeClr val="dk1"/>
              </a:solidFill>
              <a:latin typeface="Arial"/>
            </a:endParaRPr>
          </a:p>
        </p:txBody>
      </p:sp>
      <p:sp>
        <p:nvSpPr>
          <p:cNvPr id="80" name="PlaceHolder 3"/>
          <p:cNvSpPr>
            <a:spLocks noGrp="1"/>
          </p:cNvSpPr>
          <p:nvPr>
            <p:ph type="title"/>
          </p:nvPr>
        </p:nvSpPr>
        <p:spPr>
          <a:xfrm>
            <a:off x="784080" y="3360960"/>
            <a:ext cx="4366080" cy="76860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2"/>
                </a:solidFill>
                <a:latin typeface="Maven Pro"/>
                <a:ea typeface="Maven Pro"/>
              </a:rPr>
              <a:t>xx%</a:t>
            </a:r>
            <a:endParaRPr lang="fr-FR" sz="45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81" name="Google Shape;19;p4"/>
          <p:cNvPicPr/>
          <p:nvPr/>
        </p:nvPicPr>
        <p:blipFill>
          <a:blip r:embed="rId3"/>
          <a:stretch/>
        </p:blipFill>
        <p:spPr>
          <a:xfrm>
            <a:off x="0" y="0"/>
            <a:ext cx="9143640" cy="5143320"/>
          </a:xfrm>
          <a:prstGeom prst="rect">
            <a:avLst/>
          </a:prstGeom>
          <a:ln w="0">
            <a:noFill/>
          </a:ln>
        </p:spPr>
      </p:pic>
      <p:pic>
        <p:nvPicPr>
          <p:cNvPr id="82" name="Google Shape;20;p4"/>
          <p:cNvPicPr/>
          <p:nvPr/>
        </p:nvPicPr>
        <p:blipFill>
          <a:blip r:embed="rId4"/>
          <a:stretch/>
        </p:blipFill>
        <p:spPr>
          <a:xfrm rot="10800000">
            <a:off x="-69120" y="-49680"/>
            <a:ext cx="9263160" cy="5243400"/>
          </a:xfrm>
          <a:prstGeom prst="rect">
            <a:avLst/>
          </a:prstGeom>
          <a:ln w="0">
            <a:noFill/>
          </a:ln>
        </p:spPr>
      </p:pic>
      <p:sp>
        <p:nvSpPr>
          <p:cNvPr id="8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84" name="PlaceHolder 2"/>
          <p:cNvSpPr>
            <a:spLocks noGrp="1"/>
          </p:cNvSpPr>
          <p:nvPr>
            <p:ph type="body"/>
          </p:nvPr>
        </p:nvSpPr>
        <p:spPr>
          <a:xfrm>
            <a:off x="720000" y="1126080"/>
            <a:ext cx="7703640" cy="41508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2" name="Google Shape;205;p32"/>
          <p:cNvPicPr/>
          <p:nvPr/>
        </p:nvPicPr>
        <p:blipFill>
          <a:blip r:embed="rId3"/>
          <a:stretch/>
        </p:blipFill>
        <p:spPr>
          <a:xfrm>
            <a:off x="-59760" y="-50040"/>
            <a:ext cx="9263160" cy="5243400"/>
          </a:xfrm>
          <a:prstGeom prst="rect">
            <a:avLst/>
          </a:prstGeom>
          <a:ln w="0">
            <a:noFill/>
          </a:ln>
        </p:spPr>
      </p:pic>
      <p:pic>
        <p:nvPicPr>
          <p:cNvPr id="93" name="Google Shape;206;p32"/>
          <p:cNvPicPr/>
          <p:nvPr/>
        </p:nvPicPr>
        <p:blipFill>
          <a:blip r:embed="rId4"/>
          <a:stretch/>
        </p:blipFill>
        <p:spPr>
          <a:xfrm flipH="1">
            <a:off x="-69120" y="-50040"/>
            <a:ext cx="9263160" cy="5243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4" name="Google Shape;208;p33"/>
          <p:cNvPicPr/>
          <p:nvPr/>
        </p:nvPicPr>
        <p:blipFill>
          <a:blip r:embed="rId3"/>
          <a:stretch/>
        </p:blipFill>
        <p:spPr>
          <a:xfrm>
            <a:off x="0" y="0"/>
            <a:ext cx="9143640" cy="5143320"/>
          </a:xfrm>
          <a:prstGeom prst="rect">
            <a:avLst/>
          </a:prstGeom>
          <a:ln w="0">
            <a:noFill/>
          </a:ln>
        </p:spPr>
      </p:pic>
      <p:pic>
        <p:nvPicPr>
          <p:cNvPr id="95" name="Google Shape;209;p33"/>
          <p:cNvPicPr/>
          <p:nvPr/>
        </p:nvPicPr>
        <p:blipFill>
          <a:blip r:embed="rId4"/>
          <a:stretch/>
        </p:blipFill>
        <p:spPr>
          <a:xfrm rot="10800000">
            <a:off x="-69120" y="-49680"/>
            <a:ext cx="9263160" cy="5243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6" name="Google Shape;24;p5"/>
          <p:cNvPicPr/>
          <p:nvPr/>
        </p:nvPicPr>
        <p:blipFill>
          <a:blip r:embed="rId3"/>
          <a:stretch/>
        </p:blipFill>
        <p:spPr>
          <a:xfrm>
            <a:off x="-69480" y="-50760"/>
            <a:ext cx="9263160" cy="5243400"/>
          </a:xfrm>
          <a:prstGeom prst="rect">
            <a:avLst/>
          </a:prstGeom>
          <a:ln w="0">
            <a:noFill/>
          </a:ln>
        </p:spPr>
      </p:pic>
      <p:pic>
        <p:nvPicPr>
          <p:cNvPr id="97" name="Google Shape;25;p5"/>
          <p:cNvPicPr/>
          <p:nvPr/>
        </p:nvPicPr>
        <p:blipFill>
          <a:blip r:embed="rId4"/>
          <a:stretch/>
        </p:blipFill>
        <p:spPr>
          <a:xfrm>
            <a:off x="-69480" y="-50040"/>
            <a:ext cx="9263160" cy="5243400"/>
          </a:xfrm>
          <a:prstGeom prst="rect">
            <a:avLst/>
          </a:prstGeom>
          <a:ln w="0">
            <a:noFill/>
          </a:ln>
        </p:spPr>
      </p:pic>
      <p:sp>
        <p:nvSpPr>
          <p:cNvPr id="9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2" name="Google Shape;32;p6"/>
          <p:cNvPicPr/>
          <p:nvPr/>
        </p:nvPicPr>
        <p:blipFill>
          <a:blip r:embed="rId3"/>
          <a:stretch/>
        </p:blipFill>
        <p:spPr>
          <a:xfrm>
            <a:off x="0" y="0"/>
            <a:ext cx="9143640" cy="5143320"/>
          </a:xfrm>
          <a:prstGeom prst="rect">
            <a:avLst/>
          </a:prstGeom>
          <a:ln w="0">
            <a:noFill/>
          </a:ln>
        </p:spPr>
      </p:pic>
      <p:pic>
        <p:nvPicPr>
          <p:cNvPr id="103" name="Google Shape;33;p6"/>
          <p:cNvPicPr/>
          <p:nvPr/>
        </p:nvPicPr>
        <p:blipFill>
          <a:blip r:embed="rId4"/>
          <a:stretch/>
        </p:blipFill>
        <p:spPr>
          <a:xfrm rot="10800000">
            <a:off x="-69120" y="-49680"/>
            <a:ext cx="9263160" cy="5243400"/>
          </a:xfrm>
          <a:prstGeom prst="rect">
            <a:avLst/>
          </a:prstGeom>
          <a:ln w="0">
            <a:noFill/>
          </a:ln>
        </p:spPr>
      </p:pic>
      <p:sp>
        <p:nvSpPr>
          <p:cNvPr id="10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6" name="Google Shape;36;p7"/>
          <p:cNvPicPr/>
          <p:nvPr/>
        </p:nvPicPr>
        <p:blipFill>
          <a:blip r:embed="rId3"/>
          <a:stretch/>
        </p:blipFill>
        <p:spPr>
          <a:xfrm rot="10800000" flipH="1">
            <a:off x="0" y="0"/>
            <a:ext cx="9143640" cy="5143320"/>
          </a:xfrm>
          <a:prstGeom prst="rect">
            <a:avLst/>
          </a:prstGeom>
          <a:ln w="0">
            <a:noFill/>
          </a:ln>
        </p:spPr>
      </p:pic>
      <p:pic>
        <p:nvPicPr>
          <p:cNvPr id="107" name="Google Shape;37;p7"/>
          <p:cNvPicPr/>
          <p:nvPr/>
        </p:nvPicPr>
        <p:blipFill>
          <a:blip r:embed="rId4"/>
          <a:stretch/>
        </p:blipFill>
        <p:spPr>
          <a:xfrm flipH="1">
            <a:off x="-69120" y="-50040"/>
            <a:ext cx="9263160" cy="5243400"/>
          </a:xfrm>
          <a:prstGeom prst="rect">
            <a:avLst/>
          </a:prstGeom>
          <a:ln w="0">
            <a:noFill/>
          </a:ln>
        </p:spPr>
      </p:pic>
      <p:sp>
        <p:nvSpPr>
          <p:cNvPr id="108"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9" name="Google Shape;41;p8"/>
          <p:cNvPicPr/>
          <p:nvPr/>
        </p:nvPicPr>
        <p:blipFill>
          <a:blip r:embed="rId3"/>
          <a:stretch/>
        </p:blipFill>
        <p:spPr>
          <a:xfrm>
            <a:off x="-59760" y="-50040"/>
            <a:ext cx="9263160" cy="5243400"/>
          </a:xfrm>
          <a:prstGeom prst="rect">
            <a:avLst/>
          </a:prstGeom>
          <a:ln w="0">
            <a:noFill/>
          </a:ln>
        </p:spPr>
      </p:pic>
      <p:pic>
        <p:nvPicPr>
          <p:cNvPr id="110" name="Google Shape;42;p8"/>
          <p:cNvPicPr/>
          <p:nvPr/>
        </p:nvPicPr>
        <p:blipFill>
          <a:blip r:embed="rId4"/>
          <a:stretch/>
        </p:blipFill>
        <p:spPr>
          <a:xfrm flipH="1">
            <a:off x="-69120" y="-50040"/>
            <a:ext cx="9263160" cy="5243400"/>
          </a:xfrm>
          <a:prstGeom prst="rect">
            <a:avLst/>
          </a:prstGeom>
          <a:ln w="0">
            <a:noFill/>
          </a:ln>
        </p:spPr>
      </p:pic>
      <p:sp>
        <p:nvSpPr>
          <p:cNvPr id="111" name="PlaceHolder 1"/>
          <p:cNvSpPr>
            <a:spLocks noGrp="1"/>
          </p:cNvSpPr>
          <p:nvPr>
            <p:ph type="title"/>
          </p:nvPr>
        </p:nvSpPr>
        <p:spPr>
          <a:xfrm>
            <a:off x="4252320" y="2077920"/>
            <a:ext cx="3886920" cy="216288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12" name="Google Shape;45;p9"/>
          <p:cNvPicPr/>
          <p:nvPr/>
        </p:nvPicPr>
        <p:blipFill>
          <a:blip r:embed="rId3"/>
          <a:stretch/>
        </p:blipFill>
        <p:spPr>
          <a:xfrm>
            <a:off x="0" y="0"/>
            <a:ext cx="9143640" cy="5143320"/>
          </a:xfrm>
          <a:prstGeom prst="rect">
            <a:avLst/>
          </a:prstGeom>
          <a:ln w="0">
            <a:noFill/>
          </a:ln>
        </p:spPr>
      </p:pic>
      <p:pic>
        <p:nvPicPr>
          <p:cNvPr id="113" name="Google Shape;46;p9"/>
          <p:cNvPicPr/>
          <p:nvPr/>
        </p:nvPicPr>
        <p:blipFill>
          <a:blip r:embed="rId4"/>
          <a:stretch/>
        </p:blipFill>
        <p:spPr>
          <a:xfrm rot="10800000">
            <a:off x="-69120" y="-49680"/>
            <a:ext cx="9263160" cy="5243400"/>
          </a:xfrm>
          <a:prstGeom prst="rect">
            <a:avLst/>
          </a:prstGeom>
          <a:ln w="0">
            <a:noFill/>
          </a:ln>
        </p:spPr>
      </p:pic>
      <p:sp>
        <p:nvSpPr>
          <p:cNvPr id="114" name="PlaceHolder 1"/>
          <p:cNvSpPr>
            <a:spLocks noGrp="1"/>
          </p:cNvSpPr>
          <p:nvPr>
            <p:ph type="title"/>
          </p:nvPr>
        </p:nvSpPr>
        <p:spPr>
          <a:xfrm>
            <a:off x="3058200" y="1604160"/>
            <a:ext cx="5351040" cy="1186920"/>
          </a:xfrm>
          <a:prstGeom prst="rect">
            <a:avLst/>
          </a:prstGeom>
          <a:noFill/>
          <a:ln w="0">
            <a:noFill/>
          </a:ln>
        </p:spPr>
        <p:txBody>
          <a:bodyPr lIns="91440" tIns="91440" rIns="91440" bIns="91440" anchor="ctr">
            <a:noAutofit/>
          </a:bodyPr>
          <a:lstStyle/>
          <a:p>
            <a:pPr indent="0">
              <a:buNone/>
            </a:pPr>
            <a:r>
              <a:rPr lang="fr-FR" sz="5000" b="0" strike="noStrike" spc="-1">
                <a:solidFill>
                  <a:schemeClr val="dk1"/>
                </a:solidFill>
                <a:latin typeface="Arial"/>
              </a:rPr>
              <a:t>Click to edit the title text format</a:t>
            </a:r>
          </a:p>
        </p:txBody>
      </p:sp>
      <p:sp>
        <p:nvSpPr>
          <p:cNvPr id="11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6"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17" name="PlaceHolder 2"/>
          <p:cNvSpPr>
            <a:spLocks noGrp="1"/>
          </p:cNvSpPr>
          <p:nvPr>
            <p:ph type="title"/>
          </p:nvPr>
        </p:nvSpPr>
        <p:spPr>
          <a:xfrm>
            <a:off x="1275120" y="3885120"/>
            <a:ext cx="6593400" cy="485280"/>
          </a:xfrm>
          <a:prstGeom prst="rect">
            <a:avLst/>
          </a:prstGeom>
          <a:solidFill>
            <a:srgbClr val="000000"/>
          </a:solidFill>
          <a:ln w="0">
            <a:noFill/>
          </a:ln>
        </p:spPr>
        <p:txBody>
          <a:bodyPr lIns="91440" tIns="91440" rIns="91440" bIns="91440" anchor="ctr">
            <a:noAutofit/>
          </a:bodyPr>
          <a:lstStyle/>
          <a:p>
            <a:pPr indent="0">
              <a:buNone/>
            </a:pPr>
            <a:r>
              <a:rPr lang="fr-FR" sz="2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716760" y="51084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 name="Google Shape;59;p13"/>
          <p:cNvPicPr/>
          <p:nvPr/>
        </p:nvPicPr>
        <p:blipFill>
          <a:blip r:embed="rId3"/>
          <a:stretch/>
        </p:blipFill>
        <p:spPr>
          <a:xfrm>
            <a:off x="-69480" y="-50760"/>
            <a:ext cx="9263160" cy="5243400"/>
          </a:xfrm>
          <a:prstGeom prst="rect">
            <a:avLst/>
          </a:prstGeom>
          <a:ln w="0">
            <a:noFill/>
          </a:ln>
        </p:spPr>
      </p:pic>
      <p:pic>
        <p:nvPicPr>
          <p:cNvPr id="10" name="Google Shape;60;p13"/>
          <p:cNvPicPr/>
          <p:nvPr/>
        </p:nvPicPr>
        <p:blipFill>
          <a:blip r:embed="rId4"/>
          <a:stretch/>
        </p:blipFill>
        <p:spPr>
          <a:xfrm>
            <a:off x="-69480" y="-50040"/>
            <a:ext cx="9263160" cy="5243400"/>
          </a:xfrm>
          <a:prstGeom prst="rect">
            <a:avLst/>
          </a:prstGeom>
          <a:ln w="0">
            <a:noFill/>
          </a:ln>
        </p:spPr>
      </p:pic>
      <p:sp>
        <p:nvSpPr>
          <p:cNvPr id="1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2" name="PlaceHolder 2"/>
          <p:cNvSpPr>
            <a:spLocks noGrp="1"/>
          </p:cNvSpPr>
          <p:nvPr>
            <p:ph type="title"/>
          </p:nvPr>
        </p:nvSpPr>
        <p:spPr>
          <a:xfrm>
            <a:off x="720000" y="1836720"/>
            <a:ext cx="734400" cy="57240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3" name="PlaceHolder 3"/>
          <p:cNvSpPr>
            <a:spLocks noGrp="1"/>
          </p:cNvSpPr>
          <p:nvPr>
            <p:ph type="title"/>
          </p:nvPr>
        </p:nvSpPr>
        <p:spPr>
          <a:xfrm>
            <a:off x="720000" y="3253680"/>
            <a:ext cx="73440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4" name="PlaceHolder 4"/>
          <p:cNvSpPr>
            <a:spLocks noGrp="1"/>
          </p:cNvSpPr>
          <p:nvPr>
            <p:ph type="title"/>
          </p:nvPr>
        </p:nvSpPr>
        <p:spPr>
          <a:xfrm>
            <a:off x="3419280" y="1836720"/>
            <a:ext cx="734400" cy="57240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5" name="PlaceHolder 5"/>
          <p:cNvSpPr>
            <a:spLocks noGrp="1"/>
          </p:cNvSpPr>
          <p:nvPr>
            <p:ph type="title"/>
          </p:nvPr>
        </p:nvSpPr>
        <p:spPr>
          <a:xfrm>
            <a:off x="3419280" y="3253680"/>
            <a:ext cx="73440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6" name="PlaceHolder 6"/>
          <p:cNvSpPr>
            <a:spLocks noGrp="1"/>
          </p:cNvSpPr>
          <p:nvPr>
            <p:ph type="title"/>
          </p:nvPr>
        </p:nvSpPr>
        <p:spPr>
          <a:xfrm>
            <a:off x="6118560" y="1836720"/>
            <a:ext cx="734400" cy="57240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7" name="PlaceHolder 7"/>
          <p:cNvSpPr>
            <a:spLocks noGrp="1"/>
          </p:cNvSpPr>
          <p:nvPr>
            <p:ph type="title"/>
          </p:nvPr>
        </p:nvSpPr>
        <p:spPr>
          <a:xfrm>
            <a:off x="6118560" y="3253680"/>
            <a:ext cx="73440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8" name="Google Shape;75;p14"/>
          <p:cNvPicPr/>
          <p:nvPr/>
        </p:nvPicPr>
        <p:blipFill>
          <a:blip r:embed="rId3"/>
          <a:stretch/>
        </p:blipFill>
        <p:spPr>
          <a:xfrm>
            <a:off x="0" y="0"/>
            <a:ext cx="9143640" cy="5143320"/>
          </a:xfrm>
          <a:prstGeom prst="rect">
            <a:avLst/>
          </a:prstGeom>
          <a:ln w="0">
            <a:noFill/>
          </a:ln>
        </p:spPr>
      </p:pic>
      <p:pic>
        <p:nvPicPr>
          <p:cNvPr id="19" name="Google Shape;76;p14"/>
          <p:cNvPicPr/>
          <p:nvPr/>
        </p:nvPicPr>
        <p:blipFill>
          <a:blip r:embed="rId4"/>
          <a:stretch/>
        </p:blipFill>
        <p:spPr>
          <a:xfrm rot="10800000">
            <a:off x="-69120" y="-49680"/>
            <a:ext cx="9263160" cy="5243400"/>
          </a:xfrm>
          <a:prstGeom prst="rect">
            <a:avLst/>
          </a:prstGeom>
          <a:ln w="0">
            <a:noFill/>
          </a:ln>
        </p:spPr>
      </p:pic>
      <p:sp>
        <p:nvSpPr>
          <p:cNvPr id="20" name="PlaceHolder 1"/>
          <p:cNvSpPr>
            <a:spLocks noGrp="1"/>
          </p:cNvSpPr>
          <p:nvPr>
            <p:ph type="title"/>
          </p:nvPr>
        </p:nvSpPr>
        <p:spPr>
          <a:xfrm>
            <a:off x="3178440" y="3315600"/>
            <a:ext cx="5252040" cy="53208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6" name="Google Shape;85;p16"/>
          <p:cNvPicPr/>
          <p:nvPr/>
        </p:nvPicPr>
        <p:blipFill>
          <a:blip r:embed="rId3"/>
          <a:stretch/>
        </p:blipFill>
        <p:spPr>
          <a:xfrm rot="10800000">
            <a:off x="360" y="0"/>
            <a:ext cx="9143640" cy="5143320"/>
          </a:xfrm>
          <a:prstGeom prst="rect">
            <a:avLst/>
          </a:prstGeom>
          <a:ln w="0">
            <a:noFill/>
          </a:ln>
        </p:spPr>
      </p:pic>
      <p:pic>
        <p:nvPicPr>
          <p:cNvPr id="27" name="Google Shape;86;p16"/>
          <p:cNvPicPr/>
          <p:nvPr/>
        </p:nvPicPr>
        <p:blipFill>
          <a:blip r:embed="rId4"/>
          <a:stretch/>
        </p:blipFill>
        <p:spPr>
          <a:xfrm flipH="1">
            <a:off x="360" y="-50040"/>
            <a:ext cx="9263160" cy="5243400"/>
          </a:xfrm>
          <a:prstGeom prst="rect">
            <a:avLst/>
          </a:prstGeom>
          <a:ln w="0">
            <a:noFill/>
          </a:ln>
        </p:spPr>
      </p:pic>
      <p:sp>
        <p:nvSpPr>
          <p:cNvPr id="2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9" name="Google Shape;89;p17"/>
          <p:cNvPicPr/>
          <p:nvPr/>
        </p:nvPicPr>
        <p:blipFill>
          <a:blip r:embed="rId3"/>
          <a:stretch/>
        </p:blipFill>
        <p:spPr>
          <a:xfrm rot="10800000">
            <a:off x="-19080" y="0"/>
            <a:ext cx="9143640" cy="5143320"/>
          </a:xfrm>
          <a:prstGeom prst="rect">
            <a:avLst/>
          </a:prstGeom>
          <a:ln w="0">
            <a:noFill/>
          </a:ln>
        </p:spPr>
      </p:pic>
      <p:pic>
        <p:nvPicPr>
          <p:cNvPr id="30" name="Google Shape;90;p17"/>
          <p:cNvPicPr/>
          <p:nvPr/>
        </p:nvPicPr>
        <p:blipFill>
          <a:blip r:embed="rId4"/>
          <a:stretch/>
        </p:blipFill>
        <p:spPr>
          <a:xfrm rot="10800000" flipH="1">
            <a:off x="-79200" y="-49680"/>
            <a:ext cx="9263160" cy="5243400"/>
          </a:xfrm>
          <a:prstGeom prst="rect">
            <a:avLst/>
          </a:prstGeom>
          <a:ln w="0">
            <a:noFill/>
          </a:ln>
        </p:spPr>
      </p:pic>
      <p:sp>
        <p:nvSpPr>
          <p:cNvPr id="3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2" name="Google Shape;93;p18"/>
          <p:cNvPicPr/>
          <p:nvPr/>
        </p:nvPicPr>
        <p:blipFill>
          <a:blip r:embed="rId3"/>
          <a:stretch/>
        </p:blipFill>
        <p:spPr>
          <a:xfrm flipH="1">
            <a:off x="-69120" y="-50760"/>
            <a:ext cx="9263160" cy="5243400"/>
          </a:xfrm>
          <a:prstGeom prst="rect">
            <a:avLst/>
          </a:prstGeom>
          <a:ln w="0">
            <a:noFill/>
          </a:ln>
        </p:spPr>
      </p:pic>
      <p:pic>
        <p:nvPicPr>
          <p:cNvPr id="33" name="Google Shape;94;p18"/>
          <p:cNvPicPr/>
          <p:nvPr/>
        </p:nvPicPr>
        <p:blipFill>
          <a:blip r:embed="rId4"/>
          <a:stretch/>
        </p:blipFill>
        <p:spPr>
          <a:xfrm flipH="1">
            <a:off x="-69120" y="-50040"/>
            <a:ext cx="9263160" cy="5243400"/>
          </a:xfrm>
          <a:prstGeom prst="rect">
            <a:avLst/>
          </a:prstGeom>
          <a:ln w="0">
            <a:noFill/>
          </a:ln>
        </p:spPr>
      </p:pic>
      <p:sp>
        <p:nvSpPr>
          <p:cNvPr id="34" name="PlaceHolder 1"/>
          <p:cNvSpPr>
            <a:spLocks noGrp="1"/>
          </p:cNvSpPr>
          <p:nvPr>
            <p:ph type="title"/>
          </p:nvPr>
        </p:nvSpPr>
        <p:spPr>
          <a:xfrm>
            <a:off x="4898520" y="1139760"/>
            <a:ext cx="2960640" cy="19281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35" name="PlaceHolder 2"/>
          <p:cNvSpPr>
            <a:spLocks noGrp="1"/>
          </p:cNvSpPr>
          <p:nvPr>
            <p:ph type="body"/>
          </p:nvPr>
        </p:nvSpPr>
        <p:spPr>
          <a:xfrm>
            <a:off x="1284480" y="533880"/>
            <a:ext cx="2909520" cy="4075560"/>
          </a:xfrm>
          <a:prstGeom prst="rect">
            <a:avLst/>
          </a:prstGeom>
          <a:noFill/>
          <a:ln w="0">
            <a:noFill/>
          </a:ln>
        </p:spPr>
        <p:txBody>
          <a:bodyPr lIns="90000" tIns="45000" rIns="90000" bIns="45000" anchor="t">
            <a:normAutofit fontScale="5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6" name="Google Shape;99;p19"/>
          <p:cNvPicPr/>
          <p:nvPr/>
        </p:nvPicPr>
        <p:blipFill>
          <a:blip r:embed="rId3"/>
          <a:stretch/>
        </p:blipFill>
        <p:spPr>
          <a:xfrm>
            <a:off x="0" y="0"/>
            <a:ext cx="9143640" cy="5143320"/>
          </a:xfrm>
          <a:prstGeom prst="rect">
            <a:avLst/>
          </a:prstGeom>
          <a:ln w="0">
            <a:noFill/>
          </a:ln>
        </p:spPr>
      </p:pic>
      <p:pic>
        <p:nvPicPr>
          <p:cNvPr id="37" name="Google Shape;100;p19"/>
          <p:cNvPicPr/>
          <p:nvPr/>
        </p:nvPicPr>
        <p:blipFill>
          <a:blip r:embed="rId4"/>
          <a:stretch/>
        </p:blipFill>
        <p:spPr>
          <a:xfrm rot="10800000">
            <a:off x="-69120" y="-49680"/>
            <a:ext cx="9263160" cy="5243400"/>
          </a:xfrm>
          <a:prstGeom prst="rect">
            <a:avLst/>
          </a:prstGeom>
          <a:ln w="0">
            <a:noFill/>
          </a:ln>
        </p:spPr>
      </p:pic>
      <p:sp>
        <p:nvSpPr>
          <p:cNvPr id="38" name="PlaceHolder 1"/>
          <p:cNvSpPr>
            <a:spLocks noGrp="1"/>
          </p:cNvSpPr>
          <p:nvPr>
            <p:ph type="title"/>
          </p:nvPr>
        </p:nvSpPr>
        <p:spPr>
          <a:xfrm>
            <a:off x="2796480" y="2875320"/>
            <a:ext cx="3550680" cy="7617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3818845" y="2088733"/>
            <a:ext cx="5076360" cy="18093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100" b="0" strike="noStrike" spc="-1" dirty="0">
                <a:solidFill>
                  <a:schemeClr val="dk1"/>
                </a:solidFill>
                <a:latin typeface="Maven Pro"/>
                <a:ea typeface="Maven Pro"/>
              </a:rPr>
              <a:t>P2 - Global Sales Analysis ETL</a:t>
            </a:r>
            <a:endParaRPr lang="fr-FR" sz="5100" b="0" strike="noStrike" spc="-1" dirty="0">
              <a:solidFill>
                <a:schemeClr val="dk1"/>
              </a:solidFill>
              <a:latin typeface="Arial"/>
            </a:endParaRPr>
          </a:p>
        </p:txBody>
      </p:sp>
      <p:sp>
        <p:nvSpPr>
          <p:cNvPr id="120" name="PlaceHolder 2"/>
          <p:cNvSpPr>
            <a:spLocks noGrp="1"/>
          </p:cNvSpPr>
          <p:nvPr>
            <p:ph type="subTitle"/>
          </p:nvPr>
        </p:nvSpPr>
        <p:spPr>
          <a:xfrm>
            <a:off x="4067640" y="4090894"/>
            <a:ext cx="5076360" cy="475920"/>
          </a:xfrm>
          <a:prstGeom prst="rect">
            <a:avLst/>
          </a:prstGeom>
          <a:noFill/>
          <a:ln w="0">
            <a:noFill/>
          </a:ln>
        </p:spPr>
        <p:txBody>
          <a:bodyPr lIns="91440" tIns="91440" rIns="91440" bIns="91440" anchor="t">
            <a:normAutofit fontScale="89983"/>
          </a:bodyPr>
          <a:lstStyle/>
          <a:p>
            <a:pPr indent="0">
              <a:lnSpc>
                <a:spcPct val="100000"/>
              </a:lnSpc>
              <a:buNone/>
              <a:tabLst>
                <a:tab pos="0" algn="l"/>
              </a:tabLst>
            </a:pPr>
            <a:r>
              <a:rPr lang="en" sz="1400" b="0" strike="noStrike" spc="-1" dirty="0">
                <a:solidFill>
                  <a:schemeClr val="dk1"/>
                </a:solidFill>
                <a:latin typeface="Maven Pro"/>
                <a:ea typeface="Maven Pro"/>
              </a:rPr>
              <a:t>End-to-End Data Pipeline using GCP for Sales Analytics &amp; Forecasting</a:t>
            </a:r>
            <a:endParaRPr lang="en-US" sz="1400" b="0" strike="noStrike" spc="-1" dirty="0">
              <a:solidFill>
                <a:srgbClr val="FFFFFF"/>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Google Shape;359;p52"/>
          <p:cNvPicPr/>
          <p:nvPr/>
        </p:nvPicPr>
        <p:blipFill>
          <a:blip r:embed="rId2"/>
          <a:srcRect l="24958" r="27452"/>
          <a:stretch/>
        </p:blipFill>
        <p:spPr>
          <a:xfrm>
            <a:off x="424944" y="387666"/>
            <a:ext cx="2909520" cy="4075560"/>
          </a:xfrm>
          <a:prstGeom prst="rect">
            <a:avLst/>
          </a:prstGeom>
          <a:ln w="0">
            <a:noFill/>
          </a:ln>
        </p:spPr>
      </p:pic>
      <p:sp>
        <p:nvSpPr>
          <p:cNvPr id="137" name="PlaceHolder 1"/>
          <p:cNvSpPr>
            <a:spLocks noGrp="1"/>
          </p:cNvSpPr>
          <p:nvPr>
            <p:ph type="title"/>
          </p:nvPr>
        </p:nvSpPr>
        <p:spPr>
          <a:xfrm>
            <a:off x="3560976" y="45720"/>
            <a:ext cx="2962080" cy="1923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dirty="0">
                <a:solidFill>
                  <a:schemeClr val="dk1"/>
                </a:solidFill>
                <a:latin typeface="Maven Pro"/>
                <a:ea typeface="Maven Pro"/>
              </a:rPr>
              <a:t>Data Storage &amp; Visualization</a:t>
            </a:r>
            <a:endParaRPr lang="fr-FR" sz="3000" b="0" strike="noStrike" spc="-1" dirty="0">
              <a:solidFill>
                <a:schemeClr val="dk1"/>
              </a:solidFill>
              <a:latin typeface="Arial"/>
            </a:endParaRPr>
          </a:p>
        </p:txBody>
      </p:sp>
      <p:sp>
        <p:nvSpPr>
          <p:cNvPr id="138" name="PlaceHolder 2"/>
          <p:cNvSpPr>
            <a:spLocks noGrp="1"/>
          </p:cNvSpPr>
          <p:nvPr>
            <p:ph type="subTitle"/>
          </p:nvPr>
        </p:nvSpPr>
        <p:spPr>
          <a:xfrm>
            <a:off x="3719472" y="1969560"/>
            <a:ext cx="5198976" cy="933120"/>
          </a:xfrm>
          <a:prstGeom prst="rect">
            <a:avLst/>
          </a:prstGeom>
          <a:noFill/>
          <a:ln w="0">
            <a:noFill/>
          </a:ln>
        </p:spPr>
        <p:txBody>
          <a:bodyPr lIns="91440" tIns="91440" rIns="91440" bIns="91440" anchor="t">
            <a:normAutofit fontScale="90053" lnSpcReduction="20000"/>
          </a:bodyPr>
          <a:lstStyle/>
          <a:p>
            <a:pPr indent="0">
              <a:lnSpc>
                <a:spcPct val="100000"/>
              </a:lnSpc>
              <a:buNone/>
              <a:tabLst>
                <a:tab pos="0" algn="l"/>
              </a:tabLst>
            </a:pPr>
            <a:r>
              <a:rPr lang="en" sz="1200" b="0" strike="noStrike" spc="-1" dirty="0">
                <a:solidFill>
                  <a:schemeClr val="dk1"/>
                </a:solidFill>
                <a:latin typeface="Maven Pro"/>
                <a:ea typeface="Maven Pro"/>
              </a:rPr>
              <a:t>After cleaning, the unified data is stored in Google BigQuery to facilitate fast querying and analysis. Visualization tools, such as Google Data Studio or Looker Studio, are then employed to create interactive dashboards that not only display sales metrics but also provide insights into trends and forecasts. These visualizations help stakeholders monitor key performance indicators effectively.</a:t>
            </a:r>
            <a:endParaRPr lang="en-US" sz="1200" b="0" strike="noStrike" spc="-1" dirty="0">
              <a:solidFill>
                <a:srgbClr val="FFFFFF"/>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3FC7B-F662-681E-0174-307F0FF13F54}"/>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901DAC0B-F6AF-97BC-C975-D051EA7415F2}"/>
              </a:ext>
            </a:extLst>
          </p:cNvPr>
          <p:cNvSpPr>
            <a:spLocks noGrp="1"/>
          </p:cNvSpPr>
          <p:nvPr>
            <p:ph type="title"/>
          </p:nvPr>
        </p:nvSpPr>
        <p:spPr>
          <a:xfrm>
            <a:off x="141120" y="-758952"/>
            <a:ext cx="4266288" cy="1923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dirty="0">
                <a:solidFill>
                  <a:schemeClr val="dk1"/>
                </a:solidFill>
                <a:latin typeface="Maven Pro"/>
                <a:ea typeface="Maven Pro"/>
              </a:rPr>
              <a:t>Sample Visualization Reports</a:t>
            </a:r>
            <a:endParaRPr lang="fr-FR" sz="3000" b="0" strike="noStrike" spc="-1" dirty="0">
              <a:solidFill>
                <a:schemeClr val="dk1"/>
              </a:solidFill>
              <a:latin typeface="Arial"/>
            </a:endParaRPr>
          </a:p>
        </p:txBody>
      </p:sp>
      <p:sp>
        <p:nvSpPr>
          <p:cNvPr id="138" name="PlaceHolder 2">
            <a:extLst>
              <a:ext uri="{FF2B5EF4-FFF2-40B4-BE49-F238E27FC236}">
                <a16:creationId xmlns:a16="http://schemas.microsoft.com/office/drawing/2014/main" id="{EF199897-1976-B146-6D3D-090FE037354E}"/>
              </a:ext>
            </a:extLst>
          </p:cNvPr>
          <p:cNvSpPr>
            <a:spLocks noGrp="1"/>
          </p:cNvSpPr>
          <p:nvPr>
            <p:ph type="subTitle"/>
          </p:nvPr>
        </p:nvSpPr>
        <p:spPr>
          <a:xfrm>
            <a:off x="208176" y="1603800"/>
            <a:ext cx="1705968" cy="2340312"/>
          </a:xfrm>
          <a:prstGeom prst="rect">
            <a:avLst/>
          </a:prstGeom>
          <a:noFill/>
          <a:ln w="0">
            <a:noFill/>
          </a:ln>
        </p:spPr>
        <p:txBody>
          <a:bodyPr lIns="91440" tIns="91440" rIns="91440" bIns="91440" anchor="t">
            <a:normAutofit fontScale="97553"/>
          </a:bodyPr>
          <a:lstStyle/>
          <a:p>
            <a:pPr indent="0">
              <a:lnSpc>
                <a:spcPct val="100000"/>
              </a:lnSpc>
              <a:buNone/>
              <a:tabLst>
                <a:tab pos="0" algn="l"/>
              </a:tabLst>
            </a:pPr>
            <a:r>
              <a:rPr lang="en-US" sz="1000" dirty="0"/>
              <a:t>The ingested sales data from eight different countries was projected to show the volume and distribution across regions. This visual representation highlights the daily data flow and contributions from each country to the unified data pipeline.</a:t>
            </a:r>
            <a:endParaRPr lang="en-US" sz="1200" b="0" strike="noStrike" spc="-1" dirty="0">
              <a:solidFill>
                <a:srgbClr val="FFFFFF"/>
              </a:solidFill>
              <a:latin typeface="OpenSymbol"/>
            </a:endParaRPr>
          </a:p>
        </p:txBody>
      </p:sp>
      <p:pic>
        <p:nvPicPr>
          <p:cNvPr id="3" name="Picture 2">
            <a:extLst>
              <a:ext uri="{FF2B5EF4-FFF2-40B4-BE49-F238E27FC236}">
                <a16:creationId xmlns:a16="http://schemas.microsoft.com/office/drawing/2014/main" id="{207AD6A5-0206-E0BA-D68E-A3FCAA20E6B9}"/>
              </a:ext>
            </a:extLst>
          </p:cNvPr>
          <p:cNvPicPr>
            <a:picLocks noChangeAspect="1"/>
          </p:cNvPicPr>
          <p:nvPr/>
        </p:nvPicPr>
        <p:blipFill>
          <a:blip r:embed="rId2"/>
          <a:stretch>
            <a:fillRect/>
          </a:stretch>
        </p:blipFill>
        <p:spPr>
          <a:xfrm>
            <a:off x="2185667" y="792480"/>
            <a:ext cx="6750157" cy="4182429"/>
          </a:xfrm>
          <a:prstGeom prst="rect">
            <a:avLst/>
          </a:prstGeom>
        </p:spPr>
      </p:pic>
    </p:spTree>
    <p:extLst>
      <p:ext uri="{BB962C8B-B14F-4D97-AF65-F5344CB8AC3E}">
        <p14:creationId xmlns:p14="http://schemas.microsoft.com/office/powerpoint/2010/main" val="740496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7E17D-88D9-D791-FDC2-61FF09063E4A}"/>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68084676-E2BE-3947-577E-7D5334133DC1}"/>
              </a:ext>
            </a:extLst>
          </p:cNvPr>
          <p:cNvSpPr>
            <a:spLocks noGrp="1"/>
          </p:cNvSpPr>
          <p:nvPr>
            <p:ph type="title"/>
          </p:nvPr>
        </p:nvSpPr>
        <p:spPr>
          <a:xfrm>
            <a:off x="220368" y="-661416"/>
            <a:ext cx="2962080" cy="1923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dirty="0">
                <a:solidFill>
                  <a:schemeClr val="dk1"/>
                </a:solidFill>
                <a:latin typeface="Maven Pro"/>
                <a:ea typeface="Maven Pro"/>
              </a:rPr>
              <a:t>Stakeholder’s requirements</a:t>
            </a:r>
            <a:endParaRPr lang="fr-FR" sz="3000" b="0" strike="noStrike" spc="-1" dirty="0">
              <a:solidFill>
                <a:schemeClr val="dk1"/>
              </a:solidFill>
              <a:latin typeface="Arial"/>
            </a:endParaRPr>
          </a:p>
        </p:txBody>
      </p:sp>
      <p:sp>
        <p:nvSpPr>
          <p:cNvPr id="138" name="PlaceHolder 2">
            <a:extLst>
              <a:ext uri="{FF2B5EF4-FFF2-40B4-BE49-F238E27FC236}">
                <a16:creationId xmlns:a16="http://schemas.microsoft.com/office/drawing/2014/main" id="{6186463E-31E0-5384-8645-A1951F605039}"/>
              </a:ext>
            </a:extLst>
          </p:cNvPr>
          <p:cNvSpPr>
            <a:spLocks noGrp="1"/>
          </p:cNvSpPr>
          <p:nvPr>
            <p:ph type="subTitle"/>
          </p:nvPr>
        </p:nvSpPr>
        <p:spPr>
          <a:xfrm>
            <a:off x="369264" y="1475784"/>
            <a:ext cx="2075232" cy="3766776"/>
          </a:xfrm>
          <a:prstGeom prst="rect">
            <a:avLst/>
          </a:prstGeom>
          <a:noFill/>
          <a:ln w="0">
            <a:noFill/>
          </a:ln>
        </p:spPr>
        <p:txBody>
          <a:bodyPr lIns="91440" tIns="91440" rIns="91440" bIns="91440" anchor="t">
            <a:normAutofit fontScale="97553"/>
          </a:bodyPr>
          <a:lstStyle/>
          <a:p>
            <a:pPr indent="0">
              <a:lnSpc>
                <a:spcPct val="100000"/>
              </a:lnSpc>
              <a:buNone/>
              <a:tabLst>
                <a:tab pos="0" algn="l"/>
              </a:tabLst>
            </a:pPr>
            <a:r>
              <a:rPr lang="en-US" sz="1000" dirty="0"/>
              <a:t>Stakeholders require visual insights, we have provided graphical representations categorized by product type, country, and other key dimensions to support better understanding and decision-making.</a:t>
            </a:r>
            <a:endParaRPr lang="en-US" sz="1200" b="0" strike="noStrike" spc="-1" dirty="0">
              <a:solidFill>
                <a:srgbClr val="FFFFFF"/>
              </a:solidFill>
              <a:latin typeface="OpenSymbol"/>
            </a:endParaRPr>
          </a:p>
        </p:txBody>
      </p:sp>
      <p:pic>
        <p:nvPicPr>
          <p:cNvPr id="3" name="Picture 2">
            <a:extLst>
              <a:ext uri="{FF2B5EF4-FFF2-40B4-BE49-F238E27FC236}">
                <a16:creationId xmlns:a16="http://schemas.microsoft.com/office/drawing/2014/main" id="{54E82287-76D4-9D55-7494-9DA8D2FD9231}"/>
              </a:ext>
            </a:extLst>
          </p:cNvPr>
          <p:cNvPicPr>
            <a:picLocks noChangeAspect="1"/>
          </p:cNvPicPr>
          <p:nvPr/>
        </p:nvPicPr>
        <p:blipFill>
          <a:blip r:embed="rId2"/>
          <a:stretch>
            <a:fillRect/>
          </a:stretch>
        </p:blipFill>
        <p:spPr>
          <a:xfrm>
            <a:off x="2728348" y="573024"/>
            <a:ext cx="6046388" cy="4570476"/>
          </a:xfrm>
          <a:prstGeom prst="rect">
            <a:avLst/>
          </a:prstGeom>
        </p:spPr>
      </p:pic>
    </p:spTree>
    <p:extLst>
      <p:ext uri="{BB962C8B-B14F-4D97-AF65-F5344CB8AC3E}">
        <p14:creationId xmlns:p14="http://schemas.microsoft.com/office/powerpoint/2010/main" val="1755550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AC4DCC-74F1-3489-D632-5D01F3FABFA3}"/>
            </a:ext>
          </a:extLst>
        </p:cNvPr>
        <p:cNvGrpSpPr/>
        <p:nvPr/>
      </p:nvGrpSpPr>
      <p:grpSpPr>
        <a:xfrm>
          <a:off x="0" y="0"/>
          <a:ext cx="0" cy="0"/>
          <a:chOff x="0" y="0"/>
          <a:chExt cx="0" cy="0"/>
        </a:xfrm>
      </p:grpSpPr>
      <p:sp>
        <p:nvSpPr>
          <p:cNvPr id="138" name="PlaceHolder 2">
            <a:extLst>
              <a:ext uri="{FF2B5EF4-FFF2-40B4-BE49-F238E27FC236}">
                <a16:creationId xmlns:a16="http://schemas.microsoft.com/office/drawing/2014/main" id="{56674FC8-69D7-093C-1F2A-5F9E5029DF6A}"/>
              </a:ext>
            </a:extLst>
          </p:cNvPr>
          <p:cNvSpPr>
            <a:spLocks noGrp="1"/>
          </p:cNvSpPr>
          <p:nvPr>
            <p:ph type="subTitle"/>
          </p:nvPr>
        </p:nvSpPr>
        <p:spPr>
          <a:xfrm>
            <a:off x="0" y="280968"/>
            <a:ext cx="8650224" cy="933120"/>
          </a:xfrm>
          <a:prstGeom prst="rect">
            <a:avLst/>
          </a:prstGeom>
          <a:noFill/>
          <a:ln w="0">
            <a:noFill/>
          </a:ln>
        </p:spPr>
        <p:txBody>
          <a:bodyPr lIns="91440" tIns="91440" rIns="91440" bIns="91440" anchor="t">
            <a:normAutofit fontScale="97553"/>
          </a:bodyPr>
          <a:lstStyle/>
          <a:p>
            <a:pPr indent="0">
              <a:lnSpc>
                <a:spcPct val="100000"/>
              </a:lnSpc>
              <a:buNone/>
              <a:tabLst>
                <a:tab pos="0" algn="l"/>
              </a:tabLst>
            </a:pPr>
            <a:r>
              <a:rPr lang="en-US" sz="1000" dirty="0"/>
              <a:t>To support the Tax Department's requirements, we generated detailed visualizations and tables that display sales data segmented by country, product, and category. Each view includes the corresponding tax amounts, calculated at a uniform 5% rate on total sales, ensuring transparent and actionable insights for tax reporting and compliance.</a:t>
            </a:r>
            <a:endParaRPr lang="en-US" sz="1200" b="0" strike="noStrike" spc="-1" dirty="0">
              <a:solidFill>
                <a:srgbClr val="FFFFFF"/>
              </a:solidFill>
              <a:latin typeface="OpenSymbol"/>
            </a:endParaRPr>
          </a:p>
        </p:txBody>
      </p:sp>
      <p:pic>
        <p:nvPicPr>
          <p:cNvPr id="3" name="Picture 2">
            <a:extLst>
              <a:ext uri="{FF2B5EF4-FFF2-40B4-BE49-F238E27FC236}">
                <a16:creationId xmlns:a16="http://schemas.microsoft.com/office/drawing/2014/main" id="{E1495F05-172E-8665-1903-90F854D0F0DD}"/>
              </a:ext>
            </a:extLst>
          </p:cNvPr>
          <p:cNvPicPr>
            <a:picLocks noChangeAspect="1"/>
          </p:cNvPicPr>
          <p:nvPr/>
        </p:nvPicPr>
        <p:blipFill>
          <a:blip r:embed="rId2"/>
          <a:stretch>
            <a:fillRect/>
          </a:stretch>
        </p:blipFill>
        <p:spPr>
          <a:xfrm>
            <a:off x="1093944" y="1072685"/>
            <a:ext cx="6818664" cy="3734983"/>
          </a:xfrm>
          <a:prstGeom prst="rect">
            <a:avLst/>
          </a:prstGeom>
        </p:spPr>
      </p:pic>
    </p:spTree>
    <p:extLst>
      <p:ext uri="{BB962C8B-B14F-4D97-AF65-F5344CB8AC3E}">
        <p14:creationId xmlns:p14="http://schemas.microsoft.com/office/powerpoint/2010/main" val="1738075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D22F7-E2F8-7B31-8C7E-B3BCAB065B87}"/>
            </a:ext>
          </a:extLst>
        </p:cNvPr>
        <p:cNvGrpSpPr/>
        <p:nvPr/>
      </p:nvGrpSpPr>
      <p:grpSpPr>
        <a:xfrm>
          <a:off x="0" y="0"/>
          <a:ext cx="0" cy="0"/>
          <a:chOff x="0" y="0"/>
          <a:chExt cx="0" cy="0"/>
        </a:xfrm>
      </p:grpSpPr>
      <p:sp>
        <p:nvSpPr>
          <p:cNvPr id="138" name="PlaceHolder 2">
            <a:extLst>
              <a:ext uri="{FF2B5EF4-FFF2-40B4-BE49-F238E27FC236}">
                <a16:creationId xmlns:a16="http://schemas.microsoft.com/office/drawing/2014/main" id="{FEE10CCB-4A80-EDA5-DDAB-1F576129A606}"/>
              </a:ext>
            </a:extLst>
          </p:cNvPr>
          <p:cNvSpPr>
            <a:spLocks noGrp="1"/>
          </p:cNvSpPr>
          <p:nvPr>
            <p:ph type="subTitle"/>
          </p:nvPr>
        </p:nvSpPr>
        <p:spPr>
          <a:xfrm>
            <a:off x="246888" y="1207319"/>
            <a:ext cx="8650224" cy="933120"/>
          </a:xfrm>
          <a:prstGeom prst="rect">
            <a:avLst/>
          </a:prstGeom>
          <a:noFill/>
          <a:ln w="0">
            <a:noFill/>
          </a:ln>
        </p:spPr>
        <p:txBody>
          <a:bodyPr lIns="91440" tIns="91440" rIns="91440" bIns="91440" anchor="t">
            <a:normAutofit fontScale="97553"/>
          </a:bodyPr>
          <a:lstStyle/>
          <a:p>
            <a:pPr indent="0">
              <a:lnSpc>
                <a:spcPct val="100000"/>
              </a:lnSpc>
              <a:buNone/>
              <a:tabLst>
                <a:tab pos="0" algn="l"/>
              </a:tabLst>
            </a:pPr>
            <a:r>
              <a:rPr lang="en-US" sz="800" dirty="0"/>
              <a:t>The year and category-wise sales graphical representation provides a clear overview of sales trends across different product categories over time. By visualizing sales data year-on-year, stakeholders can easily identify growth patterns, seasonal fluctuations, and category performance.</a:t>
            </a:r>
            <a:endParaRPr lang="en-US" sz="1200" b="0" strike="noStrike" spc="-1" dirty="0">
              <a:solidFill>
                <a:srgbClr val="FFFFFF"/>
              </a:solidFill>
              <a:latin typeface="OpenSymbol"/>
            </a:endParaRPr>
          </a:p>
        </p:txBody>
      </p:sp>
      <p:sp>
        <p:nvSpPr>
          <p:cNvPr id="2" name="TextBox 1">
            <a:extLst>
              <a:ext uri="{FF2B5EF4-FFF2-40B4-BE49-F238E27FC236}">
                <a16:creationId xmlns:a16="http://schemas.microsoft.com/office/drawing/2014/main" id="{0506EE4E-DA28-69B9-3F80-3467AD438DD8}"/>
              </a:ext>
            </a:extLst>
          </p:cNvPr>
          <p:cNvSpPr txBox="1"/>
          <p:nvPr/>
        </p:nvSpPr>
        <p:spPr>
          <a:xfrm>
            <a:off x="149412" y="351813"/>
            <a:ext cx="4422588" cy="954107"/>
          </a:xfrm>
          <a:prstGeom prst="rect">
            <a:avLst/>
          </a:prstGeom>
          <a:noFill/>
        </p:spPr>
        <p:txBody>
          <a:bodyPr wrap="square" rtlCol="0">
            <a:spAutoFit/>
          </a:bodyPr>
          <a:lstStyle/>
          <a:p>
            <a:r>
              <a:rPr lang="en-US" sz="2800" b="1" dirty="0"/>
              <a:t>Year and Category Wise Sales</a:t>
            </a:r>
            <a:endParaRPr lang="te-IN" sz="2800" b="1" dirty="0"/>
          </a:p>
        </p:txBody>
      </p:sp>
      <p:pic>
        <p:nvPicPr>
          <p:cNvPr id="5" name="Picture 4">
            <a:extLst>
              <a:ext uri="{FF2B5EF4-FFF2-40B4-BE49-F238E27FC236}">
                <a16:creationId xmlns:a16="http://schemas.microsoft.com/office/drawing/2014/main" id="{22A77E6A-735D-6AFC-EEC2-BDB1763FF3B6}"/>
              </a:ext>
            </a:extLst>
          </p:cNvPr>
          <p:cNvPicPr>
            <a:picLocks noChangeAspect="1"/>
          </p:cNvPicPr>
          <p:nvPr/>
        </p:nvPicPr>
        <p:blipFill>
          <a:blip r:embed="rId2"/>
          <a:stretch>
            <a:fillRect/>
          </a:stretch>
        </p:blipFill>
        <p:spPr>
          <a:xfrm>
            <a:off x="1577787" y="1721222"/>
            <a:ext cx="6544235" cy="3155576"/>
          </a:xfrm>
          <a:prstGeom prst="rect">
            <a:avLst/>
          </a:prstGeom>
        </p:spPr>
      </p:pic>
    </p:spTree>
    <p:extLst>
      <p:ext uri="{BB962C8B-B14F-4D97-AF65-F5344CB8AC3E}">
        <p14:creationId xmlns:p14="http://schemas.microsoft.com/office/powerpoint/2010/main" val="2093371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C4037-05F0-BC71-3D06-81267A30B1D2}"/>
            </a:ext>
          </a:extLst>
        </p:cNvPr>
        <p:cNvGrpSpPr/>
        <p:nvPr/>
      </p:nvGrpSpPr>
      <p:grpSpPr>
        <a:xfrm>
          <a:off x="0" y="0"/>
          <a:ext cx="0" cy="0"/>
          <a:chOff x="0" y="0"/>
          <a:chExt cx="0" cy="0"/>
        </a:xfrm>
      </p:grpSpPr>
      <p:sp>
        <p:nvSpPr>
          <p:cNvPr id="142" name="PlaceHolder 1">
            <a:extLst>
              <a:ext uri="{FF2B5EF4-FFF2-40B4-BE49-F238E27FC236}">
                <a16:creationId xmlns:a16="http://schemas.microsoft.com/office/drawing/2014/main" id="{C6A2E33A-229D-5DA5-1071-ECA165D56416}"/>
              </a:ext>
            </a:extLst>
          </p:cNvPr>
          <p:cNvSpPr>
            <a:spLocks noGrp="1"/>
          </p:cNvSpPr>
          <p:nvPr>
            <p:ph type="title"/>
          </p:nvPr>
        </p:nvSpPr>
        <p:spPr>
          <a:xfrm>
            <a:off x="132752" y="-446741"/>
            <a:ext cx="4242023" cy="1923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IN" sz="3200" dirty="0"/>
              <a:t>Future plans and enhancements</a:t>
            </a:r>
            <a:endParaRPr lang="fr-FR" sz="3200" b="0" strike="noStrike" spc="-1" dirty="0">
              <a:solidFill>
                <a:schemeClr val="dk1"/>
              </a:solidFill>
              <a:latin typeface="Arial"/>
            </a:endParaRPr>
          </a:p>
        </p:txBody>
      </p:sp>
      <p:sp>
        <p:nvSpPr>
          <p:cNvPr id="2" name="Rectangle 1">
            <a:extLst>
              <a:ext uri="{FF2B5EF4-FFF2-40B4-BE49-F238E27FC236}">
                <a16:creationId xmlns:a16="http://schemas.microsoft.com/office/drawing/2014/main" id="{057DFAD9-122F-A12F-E42A-8C4E877EA7EC}"/>
              </a:ext>
            </a:extLst>
          </p:cNvPr>
          <p:cNvSpPr>
            <a:spLocks noChangeArrowheads="1"/>
          </p:cNvSpPr>
          <p:nvPr/>
        </p:nvSpPr>
        <p:spPr bwMode="auto">
          <a:xfrm>
            <a:off x="521269" y="1796399"/>
            <a:ext cx="7397555" cy="2192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te-IN" altLang="te-IN" sz="1050" b="1" i="0" u="none" strike="noStrike" cap="none" normalizeH="0" baseline="0" dirty="0">
                <a:ln>
                  <a:noFill/>
                </a:ln>
                <a:solidFill>
                  <a:schemeClr val="tx1"/>
                </a:solidFill>
                <a:effectLst/>
                <a:latin typeface="Arial" panose="020B0604020202020204" pitchFamily="34" charset="0"/>
              </a:rPr>
              <a:t>Integrate Real-Time Data Ingestion</a:t>
            </a:r>
            <a:r>
              <a:rPr kumimoji="0" lang="te-IN" altLang="te-IN" sz="1050" b="0" i="0" u="none" strike="noStrike" cap="none" normalizeH="0" baseline="0" dirty="0">
                <a:ln>
                  <a:noFill/>
                </a:ln>
                <a:solidFill>
                  <a:schemeClr val="tx1"/>
                </a:solidFill>
                <a:effectLst/>
                <a:latin typeface="Arial" panose="020B0604020202020204" pitchFamily="34" charset="0"/>
              </a:rPr>
              <a:t> using streaming tools like Cloud Pub/Sub and Dataflow to enable near real-time analytics and forecasting.</a:t>
            </a:r>
            <a:endParaRPr kumimoji="0" lang="en-US" altLang="te-IN"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te-IN" altLang="te-IN"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e-IN" altLang="te-IN" sz="1050" b="1" i="0" u="none" strike="noStrike" cap="none" normalizeH="0" baseline="0" dirty="0">
                <a:ln>
                  <a:noFill/>
                </a:ln>
                <a:solidFill>
                  <a:schemeClr val="tx1"/>
                </a:solidFill>
                <a:effectLst/>
                <a:latin typeface="Arial" panose="020B0604020202020204" pitchFamily="34" charset="0"/>
              </a:rPr>
              <a:t>Implement Advanced ML Models</a:t>
            </a:r>
            <a:r>
              <a:rPr kumimoji="0" lang="te-IN" altLang="te-IN" sz="1050" b="0" i="0" u="none" strike="noStrike" cap="none" normalizeH="0" baseline="0" dirty="0">
                <a:ln>
                  <a:noFill/>
                </a:ln>
                <a:solidFill>
                  <a:schemeClr val="tx1"/>
                </a:solidFill>
                <a:effectLst/>
                <a:latin typeface="Arial" panose="020B0604020202020204" pitchFamily="34" charset="0"/>
              </a:rPr>
              <a:t> such as time-series forecasting (ARIMA, Prophet) or deep learning for improved sales prediction accuracy.</a:t>
            </a:r>
            <a:endParaRPr kumimoji="0" lang="en-US" altLang="te-IN"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te-IN" altLang="te-IN"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e-IN" altLang="te-IN" sz="1050" b="1" i="0" u="none" strike="noStrike" cap="none" normalizeH="0" baseline="0" dirty="0">
                <a:ln>
                  <a:noFill/>
                </a:ln>
                <a:solidFill>
                  <a:schemeClr val="tx1"/>
                </a:solidFill>
                <a:effectLst/>
                <a:latin typeface="Arial" panose="020B0604020202020204" pitchFamily="34" charset="0"/>
              </a:rPr>
              <a:t>Expand Currency Conversion Support</a:t>
            </a:r>
            <a:r>
              <a:rPr kumimoji="0" lang="te-IN" altLang="te-IN" sz="1050" b="0" i="0" u="none" strike="noStrike" cap="none" normalizeH="0" baseline="0" dirty="0">
                <a:ln>
                  <a:noFill/>
                </a:ln>
                <a:solidFill>
                  <a:schemeClr val="tx1"/>
                </a:solidFill>
                <a:effectLst/>
                <a:latin typeface="Arial" panose="020B0604020202020204" pitchFamily="34" charset="0"/>
              </a:rPr>
              <a:t> to include dynamic exchange rate integration for real-time INR value updates.</a:t>
            </a:r>
            <a:endParaRPr kumimoji="0" lang="en-US" altLang="te-IN"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te-IN" altLang="te-IN"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e-IN" altLang="te-IN" sz="1050" b="1" i="0" u="none" strike="noStrike" cap="none" normalizeH="0" baseline="0" dirty="0">
                <a:ln>
                  <a:noFill/>
                </a:ln>
                <a:solidFill>
                  <a:schemeClr val="tx1"/>
                </a:solidFill>
                <a:effectLst/>
                <a:latin typeface="Arial" panose="020B0604020202020204" pitchFamily="34" charset="0"/>
              </a:rPr>
              <a:t>Enable Interactive Dashboards</a:t>
            </a:r>
            <a:r>
              <a:rPr kumimoji="0" lang="te-IN" altLang="te-IN" sz="1050" b="0" i="0" u="none" strike="noStrike" cap="none" normalizeH="0" baseline="0" dirty="0">
                <a:ln>
                  <a:noFill/>
                </a:ln>
                <a:solidFill>
                  <a:schemeClr val="tx1"/>
                </a:solidFill>
                <a:effectLst/>
                <a:latin typeface="Arial" panose="020B0604020202020204" pitchFamily="34" charset="0"/>
              </a:rPr>
              <a:t> using Looker Studio or Power BI for live data visualization tailored to various stakeholder needs.</a:t>
            </a:r>
            <a:endParaRPr kumimoji="0" lang="en-US" altLang="te-IN"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te-IN" altLang="te-IN"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e-IN" altLang="te-IN" sz="1050" b="1" i="0" u="none" strike="noStrike" cap="none" normalizeH="0" baseline="0" dirty="0">
                <a:ln>
                  <a:noFill/>
                </a:ln>
                <a:solidFill>
                  <a:schemeClr val="tx1"/>
                </a:solidFill>
                <a:effectLst/>
                <a:latin typeface="Arial" panose="020B0604020202020204" pitchFamily="34" charset="0"/>
              </a:rPr>
              <a:t>Automate Tax Filing Reports</a:t>
            </a:r>
            <a:r>
              <a:rPr kumimoji="0" lang="te-IN" altLang="te-IN" sz="1050" b="0" i="0" u="none" strike="noStrike" cap="none" normalizeH="0" baseline="0" dirty="0">
                <a:ln>
                  <a:noFill/>
                </a:ln>
                <a:solidFill>
                  <a:schemeClr val="tx1"/>
                </a:solidFill>
                <a:effectLst/>
                <a:latin typeface="Arial" panose="020B0604020202020204" pitchFamily="34" charset="0"/>
              </a:rPr>
              <a:t> by generating scheduled tax summaries per country, compliant with local regulations, directly from BigQuery.</a:t>
            </a:r>
          </a:p>
        </p:txBody>
      </p:sp>
    </p:spTree>
    <p:extLst>
      <p:ext uri="{BB962C8B-B14F-4D97-AF65-F5344CB8AC3E}">
        <p14:creationId xmlns:p14="http://schemas.microsoft.com/office/powerpoint/2010/main" val="1558861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 name="Google Shape;359;p52"/>
          <p:cNvPicPr/>
          <p:nvPr/>
        </p:nvPicPr>
        <p:blipFill>
          <a:blip r:embed="rId2"/>
          <a:srcRect l="24958" r="27452"/>
          <a:stretch/>
        </p:blipFill>
        <p:spPr>
          <a:xfrm>
            <a:off x="1284480" y="533880"/>
            <a:ext cx="2909520" cy="4075560"/>
          </a:xfrm>
          <a:prstGeom prst="rect">
            <a:avLst/>
          </a:prstGeom>
          <a:ln w="0">
            <a:noFill/>
          </a:ln>
        </p:spPr>
      </p:pic>
      <p:sp>
        <p:nvSpPr>
          <p:cNvPr id="142" name="PlaceHolder 1"/>
          <p:cNvSpPr>
            <a:spLocks noGrp="1"/>
          </p:cNvSpPr>
          <p:nvPr>
            <p:ph type="title"/>
          </p:nvPr>
        </p:nvSpPr>
        <p:spPr>
          <a:xfrm>
            <a:off x="4896000" y="1143000"/>
            <a:ext cx="2962080" cy="1923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Maven Pro"/>
                <a:ea typeface="Maven Pro"/>
              </a:rPr>
              <a:t>Conclusions</a:t>
            </a:r>
            <a:endParaRPr lang="fr-FR" sz="3000" b="0" strike="noStrike" spc="-1">
              <a:solidFill>
                <a:schemeClr val="dk1"/>
              </a:solidFill>
              <a:latin typeface="Arial"/>
            </a:endParaRPr>
          </a:p>
        </p:txBody>
      </p:sp>
      <p:sp>
        <p:nvSpPr>
          <p:cNvPr id="143" name="PlaceHolder 2"/>
          <p:cNvSpPr>
            <a:spLocks noGrp="1"/>
          </p:cNvSpPr>
          <p:nvPr>
            <p:ph type="subTitle"/>
          </p:nvPr>
        </p:nvSpPr>
        <p:spPr>
          <a:xfrm>
            <a:off x="4896000" y="3067200"/>
            <a:ext cx="2962080" cy="933120"/>
          </a:xfrm>
          <a:prstGeom prst="rect">
            <a:avLst/>
          </a:prstGeom>
          <a:noFill/>
          <a:ln w="0">
            <a:noFill/>
          </a:ln>
        </p:spPr>
        <p:txBody>
          <a:bodyPr lIns="91440" tIns="91440" rIns="91440" bIns="91440" anchor="t">
            <a:normAutofit fontScale="67553" lnSpcReduction="20000"/>
          </a:bodyPr>
          <a:lstStyle/>
          <a:p>
            <a:pPr indent="0">
              <a:lnSpc>
                <a:spcPct val="100000"/>
              </a:lnSpc>
              <a:buNone/>
              <a:tabLst>
                <a:tab pos="0" algn="l"/>
              </a:tabLst>
            </a:pPr>
            <a:r>
              <a:rPr lang="en" sz="1200" b="0" strike="noStrike" spc="-1">
                <a:solidFill>
                  <a:schemeClr val="dk1"/>
                </a:solidFill>
                <a:latin typeface="Maven Pro"/>
                <a:ea typeface="Maven Pro"/>
              </a:rPr>
              <a:t>In conclusion, the successful implementation of this ETL pipeline will not only streamline data collection and reporting processes but also empower the organization with valuable insights. By centralizing data management and utilizing powerful visualization tools, the organization can enhance its decision-making capabilities, adapt to market changes rapidly, and optimize its forecasts and business operations.</a:t>
            </a:r>
            <a:endParaRPr lang="en-US" sz="1200" b="0" strike="noStrike" spc="-1">
              <a:solidFill>
                <a:srgbClr val="FFFFFF"/>
              </a:solidFill>
              <a:latin typeface="OpenSymbo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64712-1434-977B-F496-1932003FBE00}"/>
            </a:ext>
          </a:extLst>
        </p:cNvPr>
        <p:cNvGrpSpPr/>
        <p:nvPr/>
      </p:nvGrpSpPr>
      <p:grpSpPr>
        <a:xfrm>
          <a:off x="0" y="0"/>
          <a:ext cx="0" cy="0"/>
          <a:chOff x="0" y="0"/>
          <a:chExt cx="0" cy="0"/>
        </a:xfrm>
      </p:grpSpPr>
      <p:sp>
        <p:nvSpPr>
          <p:cNvPr id="142" name="PlaceHolder 1">
            <a:extLst>
              <a:ext uri="{FF2B5EF4-FFF2-40B4-BE49-F238E27FC236}">
                <a16:creationId xmlns:a16="http://schemas.microsoft.com/office/drawing/2014/main" id="{86AF361B-DDFB-2527-512C-EA6978D2D464}"/>
              </a:ext>
            </a:extLst>
          </p:cNvPr>
          <p:cNvSpPr>
            <a:spLocks noGrp="1"/>
          </p:cNvSpPr>
          <p:nvPr>
            <p:ph type="title"/>
          </p:nvPr>
        </p:nvSpPr>
        <p:spPr>
          <a:xfrm>
            <a:off x="485365" y="-1068295"/>
            <a:ext cx="3279813" cy="2604248"/>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400" b="0" strike="noStrike" spc="-1" dirty="0">
                <a:solidFill>
                  <a:schemeClr val="dk1"/>
                </a:solidFill>
                <a:latin typeface="Maven Pro"/>
                <a:ea typeface="Maven Pro"/>
              </a:rPr>
              <a:t>Thank You</a:t>
            </a:r>
            <a:endParaRPr lang="fr-FR" sz="5400" b="0" strike="noStrike" spc="-1" dirty="0">
              <a:solidFill>
                <a:schemeClr val="dk1"/>
              </a:solidFill>
              <a:latin typeface="Arial"/>
            </a:endParaRPr>
          </a:p>
        </p:txBody>
      </p:sp>
      <p:sp>
        <p:nvSpPr>
          <p:cNvPr id="2" name="TextBox 1">
            <a:extLst>
              <a:ext uri="{FF2B5EF4-FFF2-40B4-BE49-F238E27FC236}">
                <a16:creationId xmlns:a16="http://schemas.microsoft.com/office/drawing/2014/main" id="{108DAA4C-07A5-018C-70AC-CF39BA05C8FE}"/>
              </a:ext>
            </a:extLst>
          </p:cNvPr>
          <p:cNvSpPr txBox="1"/>
          <p:nvPr/>
        </p:nvSpPr>
        <p:spPr>
          <a:xfrm>
            <a:off x="1064345" y="2084593"/>
            <a:ext cx="6878806" cy="1823576"/>
          </a:xfrm>
          <a:prstGeom prst="rect">
            <a:avLst/>
          </a:prstGeom>
          <a:noFill/>
        </p:spPr>
        <p:txBody>
          <a:bodyPr wrap="none" rtlCol="0">
            <a:spAutoFit/>
          </a:bodyPr>
          <a:lstStyle/>
          <a:p>
            <a:pPr>
              <a:buNone/>
            </a:pPr>
            <a:r>
              <a:rPr lang="en-US" sz="1050" dirty="0">
                <a:latin typeface="Bauhaus 93" panose="04030905020B02020C02" pitchFamily="82" charset="0"/>
              </a:rPr>
              <a:t>We would like to extend our heartfelt gratitude to our trainers</a:t>
            </a:r>
            <a:br>
              <a:rPr lang="en-US" sz="1050" dirty="0">
                <a:latin typeface="Bauhaus 93" panose="04030905020B02020C02" pitchFamily="82" charset="0"/>
              </a:rPr>
            </a:br>
            <a:r>
              <a:rPr lang="en-US" sz="1050" b="1" dirty="0">
                <a:latin typeface="Bauhaus 93" panose="04030905020B02020C02" pitchFamily="82" charset="0"/>
              </a:rPr>
              <a:t>Mr. Nikhil Shah</a:t>
            </a:r>
            <a:r>
              <a:rPr lang="en-US" sz="1050" dirty="0">
                <a:latin typeface="Bauhaus 93" panose="04030905020B02020C02" pitchFamily="82" charset="0"/>
              </a:rPr>
              <a:t> and </a:t>
            </a:r>
            <a:r>
              <a:rPr lang="en-US" sz="1050" b="1" dirty="0">
                <a:latin typeface="Bauhaus 93" panose="04030905020B02020C02" pitchFamily="82" charset="0"/>
              </a:rPr>
              <a:t>Ms. Remya Gopala Krishnan</a:t>
            </a:r>
          </a:p>
          <a:p>
            <a:pPr>
              <a:buNone/>
            </a:pPr>
            <a:br>
              <a:rPr lang="en-US" sz="1050" dirty="0">
                <a:latin typeface="Bauhaus 93" panose="04030905020B02020C02" pitchFamily="82" charset="0"/>
              </a:rPr>
            </a:br>
            <a:r>
              <a:rPr lang="en-US" sz="1050" dirty="0">
                <a:latin typeface="Bauhaus 93" panose="04030905020B02020C02" pitchFamily="82" charset="0"/>
              </a:rPr>
              <a:t>for their invaluable guidance, expertise, and support throughout this project.</a:t>
            </a:r>
          </a:p>
          <a:p>
            <a:pPr>
              <a:buNone/>
            </a:pPr>
            <a:r>
              <a:rPr lang="en-US" sz="1050" dirty="0">
                <a:latin typeface="Bauhaus 93" panose="04030905020B02020C02" pitchFamily="82" charset="0"/>
              </a:rPr>
              <a:t>A special thanks to our co-trainers</a:t>
            </a:r>
            <a:br>
              <a:rPr lang="en-US" sz="1050" dirty="0">
                <a:latin typeface="Bauhaus 93" panose="04030905020B02020C02" pitchFamily="82" charset="0"/>
              </a:rPr>
            </a:br>
            <a:r>
              <a:rPr lang="en-US" sz="1050" b="1" dirty="0">
                <a:latin typeface="Bauhaus 93" panose="04030905020B02020C02" pitchFamily="82" charset="0"/>
              </a:rPr>
              <a:t>Mr. Udhaya Kumar</a:t>
            </a:r>
            <a:r>
              <a:rPr lang="en-US" sz="1050" dirty="0">
                <a:latin typeface="Bauhaus 93" panose="04030905020B02020C02" pitchFamily="82" charset="0"/>
              </a:rPr>
              <a:t> and </a:t>
            </a:r>
            <a:r>
              <a:rPr lang="en-US" sz="1050" b="1" dirty="0">
                <a:latin typeface="Bauhaus 93" panose="04030905020B02020C02" pitchFamily="82" charset="0"/>
              </a:rPr>
              <a:t>Mr. Rishi</a:t>
            </a:r>
          </a:p>
          <a:p>
            <a:pPr>
              <a:buNone/>
            </a:pPr>
            <a:br>
              <a:rPr lang="en-US" sz="1050" dirty="0">
                <a:latin typeface="Bauhaus 93" panose="04030905020B02020C02" pitchFamily="82" charset="0"/>
              </a:rPr>
            </a:br>
            <a:r>
              <a:rPr lang="en-US" sz="1050" dirty="0">
                <a:latin typeface="Bauhaus 93" panose="04030905020B02020C02" pitchFamily="82" charset="0"/>
              </a:rPr>
              <a:t>for their consistent encouragement, technical assistance, and mentorship.</a:t>
            </a:r>
          </a:p>
          <a:p>
            <a:r>
              <a:rPr lang="en-US" sz="1050" dirty="0">
                <a:latin typeface="Bauhaus 93" panose="04030905020B02020C02" pitchFamily="82" charset="0"/>
              </a:rPr>
              <a:t>Your contribution has played a crucial role in our learning journey and the successful completion of this project.</a:t>
            </a:r>
          </a:p>
          <a:p>
            <a:endParaRPr lang="te-IN" dirty="0"/>
          </a:p>
        </p:txBody>
      </p:sp>
    </p:spTree>
    <p:extLst>
      <p:ext uri="{BB962C8B-B14F-4D97-AF65-F5344CB8AC3E}">
        <p14:creationId xmlns:p14="http://schemas.microsoft.com/office/powerpoint/2010/main" val="3715751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262964" y="-35859"/>
            <a:ext cx="5352840" cy="119016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4800" b="0" strike="noStrike" spc="-1" dirty="0">
                <a:solidFill>
                  <a:schemeClr val="dk1"/>
                </a:solidFill>
                <a:latin typeface="Maven Pro"/>
                <a:ea typeface="Maven Pro"/>
              </a:rPr>
              <a:t>Introduction</a:t>
            </a:r>
            <a:endParaRPr lang="fr-FR" sz="4800" b="0" strike="noStrike" spc="-1" dirty="0">
              <a:solidFill>
                <a:schemeClr val="dk1"/>
              </a:solidFill>
              <a:latin typeface="Arial"/>
            </a:endParaRPr>
          </a:p>
        </p:txBody>
      </p:sp>
      <p:sp>
        <p:nvSpPr>
          <p:cNvPr id="122" name="PlaceHolder 2"/>
          <p:cNvSpPr>
            <a:spLocks noGrp="1"/>
          </p:cNvSpPr>
          <p:nvPr>
            <p:ph type="subTitle"/>
          </p:nvPr>
        </p:nvSpPr>
        <p:spPr>
          <a:xfrm>
            <a:off x="459468" y="1065112"/>
            <a:ext cx="6700344" cy="2493455"/>
          </a:xfrm>
          <a:prstGeom prst="rect">
            <a:avLst/>
          </a:prstGeom>
          <a:noFill/>
          <a:ln w="0">
            <a:noFill/>
          </a:ln>
        </p:spPr>
        <p:txBody>
          <a:bodyPr lIns="91440" tIns="91440" rIns="91440" bIns="91440" anchor="t">
            <a:normAutofit fontScale="92500" lnSpcReduction="10000"/>
          </a:bodyPr>
          <a:lstStyle/>
          <a:p>
            <a:pPr indent="0">
              <a:spcBef>
                <a:spcPts val="0"/>
              </a:spcBef>
              <a:buNone/>
            </a:pPr>
            <a:r>
              <a:rPr lang="en-US" sz="1050" dirty="0"/>
              <a:t>In this project, we designed and implemented an end-to-end ETL pipeline on Google Cloud Platform (GCP) to unify and analyze multi-source, multilingual sales data from 8 global offices.</a:t>
            </a:r>
          </a:p>
          <a:p>
            <a:pPr indent="0">
              <a:spcBef>
                <a:spcPts val="0"/>
              </a:spcBef>
              <a:buNone/>
            </a:pPr>
            <a:br>
              <a:rPr lang="en-US" sz="1050" dirty="0"/>
            </a:br>
            <a:r>
              <a:rPr lang="en-US" sz="1050" dirty="0"/>
              <a:t>Sales records, collected in diverse data formats (CSV, JSON, SQL Server, MySQL, PostgreSQL, Excel), were ingested, cleaned, transformed, and converted to a common currency (INR) using Cloud Composer (Apache Airflow) orchestration.</a:t>
            </a:r>
          </a:p>
          <a:p>
            <a:pPr indent="0">
              <a:spcBef>
                <a:spcPts val="0"/>
              </a:spcBef>
              <a:buNone/>
            </a:pPr>
            <a:br>
              <a:rPr lang="en-US" sz="1050" dirty="0"/>
            </a:br>
            <a:r>
              <a:rPr lang="en-US" sz="1050" dirty="0"/>
              <a:t>The unified dataset was loaded into BigQuery for further analysis, visualization, and time-series forecasting.</a:t>
            </a:r>
          </a:p>
          <a:p>
            <a:pPr indent="0">
              <a:spcBef>
                <a:spcPts val="0"/>
              </a:spcBef>
              <a:buNone/>
            </a:pPr>
            <a:br>
              <a:rPr lang="en-US" sz="1050" dirty="0"/>
            </a:br>
            <a:r>
              <a:rPr lang="en-US" sz="1050" dirty="0"/>
              <a:t>The pipeline ensures data quality, schema standardization, and scalable processing, enabling real-time decision support for production planning.</a:t>
            </a:r>
          </a:p>
          <a:p>
            <a:pPr indent="0">
              <a:spcBef>
                <a:spcPts val="0"/>
              </a:spcBef>
              <a:buNone/>
            </a:pPr>
            <a:br>
              <a:rPr lang="en-US" sz="1050" dirty="0"/>
            </a:br>
            <a:r>
              <a:rPr lang="en-US" sz="1050" dirty="0"/>
              <a:t>Visual insights and tax computations were rendered via Looker Studio dashboards, empowering stakeholders with actionable intelligence.</a:t>
            </a:r>
          </a:p>
          <a:p>
            <a:pPr indent="0">
              <a:spcBef>
                <a:spcPts val="0"/>
              </a:spcBef>
              <a:buNone/>
            </a:pPr>
            <a:br>
              <a:rPr lang="en-US" sz="1050" dirty="0"/>
            </a:br>
            <a:r>
              <a:rPr lang="en-US" sz="1050" dirty="0"/>
              <a:t>This solution demonstrates the power of cloud-native architecture in building resilient, automated data workflows.</a:t>
            </a:r>
            <a:endParaRPr lang="en-US" sz="1400" strike="noStrike" spc="-1" dirty="0">
              <a:solidFill>
                <a:schemeClr val="dk1"/>
              </a:solidFill>
              <a:latin typeface="Maven Pro"/>
              <a:ea typeface="Maven Pro"/>
            </a:endParaRPr>
          </a:p>
        </p:txBody>
      </p:sp>
      <p:sp>
        <p:nvSpPr>
          <p:cNvPr id="2" name="TextBox 1">
            <a:extLst>
              <a:ext uri="{FF2B5EF4-FFF2-40B4-BE49-F238E27FC236}">
                <a16:creationId xmlns:a16="http://schemas.microsoft.com/office/drawing/2014/main" id="{170BE002-4A64-EEA5-67E0-7CA1376AEFAD}"/>
              </a:ext>
            </a:extLst>
          </p:cNvPr>
          <p:cNvSpPr txBox="1"/>
          <p:nvPr/>
        </p:nvSpPr>
        <p:spPr>
          <a:xfrm>
            <a:off x="262964" y="3393535"/>
            <a:ext cx="4241354" cy="369332"/>
          </a:xfrm>
          <a:prstGeom prst="rect">
            <a:avLst/>
          </a:prstGeom>
          <a:noFill/>
        </p:spPr>
        <p:txBody>
          <a:bodyPr wrap="none" rtlCol="0">
            <a:spAutoFit/>
          </a:bodyPr>
          <a:lstStyle/>
          <a:p>
            <a:r>
              <a:rPr lang="en-US" dirty="0"/>
              <a:t>Strategic ETL Orchestration with Airflow</a:t>
            </a:r>
          </a:p>
        </p:txBody>
      </p:sp>
      <p:sp>
        <p:nvSpPr>
          <p:cNvPr id="3" name="TextBox 2">
            <a:extLst>
              <a:ext uri="{FF2B5EF4-FFF2-40B4-BE49-F238E27FC236}">
                <a16:creationId xmlns:a16="http://schemas.microsoft.com/office/drawing/2014/main" id="{25381E3F-EF75-DFBB-4783-9E237B398EA5}"/>
              </a:ext>
            </a:extLst>
          </p:cNvPr>
          <p:cNvSpPr txBox="1"/>
          <p:nvPr/>
        </p:nvSpPr>
        <p:spPr>
          <a:xfrm>
            <a:off x="670394" y="3967168"/>
            <a:ext cx="6748870" cy="938719"/>
          </a:xfrm>
          <a:prstGeom prst="rect">
            <a:avLst/>
          </a:prstGeom>
          <a:noFill/>
        </p:spPr>
        <p:txBody>
          <a:bodyPr wrap="square" rtlCol="0">
            <a:spAutoFit/>
          </a:bodyPr>
          <a:lstStyle/>
          <a:p>
            <a:r>
              <a:rPr lang="en-US" sz="1100" dirty="0"/>
              <a:t>To orchestrate a scalable and modular data workflow, we selected Apache Airflow via Google Cloud Composer as the core automation engine.</a:t>
            </a:r>
          </a:p>
          <a:p>
            <a:br>
              <a:rPr lang="en-US" sz="1100" dirty="0"/>
            </a:br>
            <a:r>
              <a:rPr lang="en-US" sz="1100" dirty="0"/>
              <a:t>Airflow enables us to define complex ETL pipelines as DAGs (Directed Acyclic Graphs) with clear task dependencies and scheduling.</a:t>
            </a:r>
            <a:endParaRPr lang="te-IN"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3057480" y="1600200"/>
            <a:ext cx="5352840" cy="119016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5000" b="0" strike="noStrike" spc="-1">
                <a:solidFill>
                  <a:schemeClr val="dk1"/>
                </a:solidFill>
                <a:latin typeface="Maven Pro"/>
                <a:ea typeface="Maven Pro"/>
              </a:rPr>
              <a:t>Project Goals</a:t>
            </a:r>
            <a:endParaRPr lang="fr-FR" sz="5000" b="0" strike="noStrike" spc="-1">
              <a:solidFill>
                <a:schemeClr val="dk1"/>
              </a:solidFill>
              <a:latin typeface="Arial"/>
            </a:endParaRPr>
          </a:p>
        </p:txBody>
      </p:sp>
      <p:sp>
        <p:nvSpPr>
          <p:cNvPr id="131" name="PlaceHolder 2"/>
          <p:cNvSpPr>
            <a:spLocks noGrp="1"/>
          </p:cNvSpPr>
          <p:nvPr>
            <p:ph type="subTitle"/>
          </p:nvPr>
        </p:nvSpPr>
        <p:spPr>
          <a:xfrm>
            <a:off x="3057480" y="2790720"/>
            <a:ext cx="5352840" cy="742680"/>
          </a:xfrm>
          <a:prstGeom prst="rect">
            <a:avLst/>
          </a:prstGeom>
          <a:noFill/>
          <a:ln w="0">
            <a:noFill/>
          </a:ln>
        </p:spPr>
        <p:txBody>
          <a:bodyPr lIns="91440" tIns="91440" rIns="91440" bIns="91440" anchor="t">
            <a:normAutofit fontScale="62128" lnSpcReduction="20000"/>
          </a:bodyPr>
          <a:lstStyle/>
          <a:p>
            <a:pPr indent="0">
              <a:lnSpc>
                <a:spcPct val="100000"/>
              </a:lnSpc>
              <a:buNone/>
              <a:tabLst>
                <a:tab pos="0" algn="l"/>
              </a:tabLst>
            </a:pPr>
            <a:r>
              <a:rPr lang="en" sz="1400" b="0" strike="noStrike" spc="-1">
                <a:solidFill>
                  <a:schemeClr val="dk1"/>
                </a:solidFill>
                <a:latin typeface="Maven Pro"/>
                <a:ea typeface="Maven Pro"/>
              </a:rPr>
              <a:t>The primary objective of this project is to establish a centralized data pipeline that integrates sales data from various sources, ensuring thorough cleaning, transformation, and consolidation into Indian Rupees (INR). This project aims to enhance the analytical capabilities of the organization by providing accurate and actionable insights into sales performance and future forecasting, enabling informed decision-making to optimize business strategies.</a:t>
            </a:r>
            <a:endParaRPr lang="en-US" sz="1400" b="0" strike="noStrike" spc="-1">
              <a:solidFill>
                <a:srgbClr val="FFFFFF"/>
              </a:solidFill>
              <a:latin typeface="OpenSymbo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230609" y="438756"/>
            <a:ext cx="3390480" cy="1380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IN" sz="2800" dirty="0"/>
              <a:t>Project Contributors</a:t>
            </a:r>
            <a:endParaRPr lang="fr-FR" sz="2800" b="0" strike="noStrike" spc="-1" dirty="0">
              <a:solidFill>
                <a:schemeClr val="dk1"/>
              </a:solidFill>
              <a:latin typeface="Arial"/>
            </a:endParaRPr>
          </a:p>
        </p:txBody>
      </p:sp>
      <p:sp>
        <p:nvSpPr>
          <p:cNvPr id="3" name="TextBox 2">
            <a:extLst>
              <a:ext uri="{FF2B5EF4-FFF2-40B4-BE49-F238E27FC236}">
                <a16:creationId xmlns:a16="http://schemas.microsoft.com/office/drawing/2014/main" id="{D63FC288-3200-EB52-2791-C21DCFFFF876}"/>
              </a:ext>
            </a:extLst>
          </p:cNvPr>
          <p:cNvSpPr txBox="1"/>
          <p:nvPr/>
        </p:nvSpPr>
        <p:spPr>
          <a:xfrm>
            <a:off x="627530" y="1450024"/>
            <a:ext cx="4070345" cy="369332"/>
          </a:xfrm>
          <a:prstGeom prst="rect">
            <a:avLst/>
          </a:prstGeom>
          <a:noFill/>
        </p:spPr>
        <p:txBody>
          <a:bodyPr wrap="none" rtlCol="0">
            <a:spAutoFit/>
          </a:bodyPr>
          <a:lstStyle/>
          <a:p>
            <a:r>
              <a:rPr lang="en-US" dirty="0"/>
              <a:t>Garry Felix (Data Ingestion Specialist)</a:t>
            </a:r>
            <a:endParaRPr lang="te-IN" dirty="0"/>
          </a:p>
        </p:txBody>
      </p:sp>
      <p:sp>
        <p:nvSpPr>
          <p:cNvPr id="4" name="TextBox 3">
            <a:extLst>
              <a:ext uri="{FF2B5EF4-FFF2-40B4-BE49-F238E27FC236}">
                <a16:creationId xmlns:a16="http://schemas.microsoft.com/office/drawing/2014/main" id="{FD63BF1E-59DC-866F-8EE8-031DD69C56CC}"/>
              </a:ext>
            </a:extLst>
          </p:cNvPr>
          <p:cNvSpPr txBox="1"/>
          <p:nvPr/>
        </p:nvSpPr>
        <p:spPr>
          <a:xfrm>
            <a:off x="627530" y="1984188"/>
            <a:ext cx="3570208" cy="369332"/>
          </a:xfrm>
          <a:prstGeom prst="rect">
            <a:avLst/>
          </a:prstGeom>
          <a:noFill/>
        </p:spPr>
        <p:txBody>
          <a:bodyPr wrap="none" rtlCol="0">
            <a:spAutoFit/>
          </a:bodyPr>
          <a:lstStyle/>
          <a:p>
            <a:r>
              <a:rPr lang="en-US" dirty="0"/>
              <a:t>Ahkalya (Data Engineering Lead)</a:t>
            </a:r>
            <a:endParaRPr lang="te-IN" dirty="0"/>
          </a:p>
        </p:txBody>
      </p:sp>
      <p:sp>
        <p:nvSpPr>
          <p:cNvPr id="5" name="TextBox 4">
            <a:extLst>
              <a:ext uri="{FF2B5EF4-FFF2-40B4-BE49-F238E27FC236}">
                <a16:creationId xmlns:a16="http://schemas.microsoft.com/office/drawing/2014/main" id="{2FF25142-94DA-3461-5DBA-F265800FDAC2}"/>
              </a:ext>
            </a:extLst>
          </p:cNvPr>
          <p:cNvSpPr txBox="1"/>
          <p:nvPr/>
        </p:nvSpPr>
        <p:spPr>
          <a:xfrm>
            <a:off x="627530" y="2518352"/>
            <a:ext cx="4638899" cy="369332"/>
          </a:xfrm>
          <a:prstGeom prst="rect">
            <a:avLst/>
          </a:prstGeom>
          <a:noFill/>
        </p:spPr>
        <p:txBody>
          <a:bodyPr wrap="none" rtlCol="0">
            <a:spAutoFit/>
          </a:bodyPr>
          <a:lstStyle/>
          <a:p>
            <a:r>
              <a:rPr lang="en-US" dirty="0"/>
              <a:t>Hema Chandra (Data Warehouse Architect)</a:t>
            </a:r>
            <a:endParaRPr lang="te-IN" dirty="0"/>
          </a:p>
        </p:txBody>
      </p:sp>
      <p:sp>
        <p:nvSpPr>
          <p:cNvPr id="6" name="TextBox 5">
            <a:extLst>
              <a:ext uri="{FF2B5EF4-FFF2-40B4-BE49-F238E27FC236}">
                <a16:creationId xmlns:a16="http://schemas.microsoft.com/office/drawing/2014/main" id="{F4EE5BA1-C038-2932-CE26-9A464A805F76}"/>
              </a:ext>
            </a:extLst>
          </p:cNvPr>
          <p:cNvSpPr txBox="1"/>
          <p:nvPr/>
        </p:nvSpPr>
        <p:spPr>
          <a:xfrm>
            <a:off x="627530" y="3052516"/>
            <a:ext cx="5583644" cy="369332"/>
          </a:xfrm>
          <a:prstGeom prst="rect">
            <a:avLst/>
          </a:prstGeom>
          <a:noFill/>
        </p:spPr>
        <p:txBody>
          <a:bodyPr wrap="none" rtlCol="0">
            <a:spAutoFit/>
          </a:bodyPr>
          <a:lstStyle/>
          <a:p>
            <a:r>
              <a:rPr lang="en-US" dirty="0"/>
              <a:t>Rahul Chandra (Forecasting &amp; Automation Engineer)</a:t>
            </a:r>
            <a:endParaRPr lang="te-IN" dirty="0"/>
          </a:p>
        </p:txBody>
      </p:sp>
      <p:sp>
        <p:nvSpPr>
          <p:cNvPr id="7" name="TextBox 6">
            <a:extLst>
              <a:ext uri="{FF2B5EF4-FFF2-40B4-BE49-F238E27FC236}">
                <a16:creationId xmlns:a16="http://schemas.microsoft.com/office/drawing/2014/main" id="{2A83B779-65D7-C40A-A204-77262D661CF7}"/>
              </a:ext>
            </a:extLst>
          </p:cNvPr>
          <p:cNvSpPr txBox="1"/>
          <p:nvPr/>
        </p:nvSpPr>
        <p:spPr>
          <a:xfrm>
            <a:off x="627530" y="3586680"/>
            <a:ext cx="5181931" cy="369332"/>
          </a:xfrm>
          <a:prstGeom prst="rect">
            <a:avLst/>
          </a:prstGeom>
          <a:noFill/>
        </p:spPr>
        <p:txBody>
          <a:bodyPr wrap="none" rtlCol="0">
            <a:spAutoFit/>
          </a:bodyPr>
          <a:lstStyle/>
          <a:p>
            <a:r>
              <a:rPr lang="en-IN" dirty="0"/>
              <a:t>Kamal Kumar (Visualization &amp; Reporting Analyst)</a:t>
            </a:r>
            <a:endParaRPr lang="te-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381060" y="141941"/>
            <a:ext cx="5352840" cy="119016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IN" sz="2400" dirty="0"/>
              <a:t>Process of Development</a:t>
            </a:r>
            <a:endParaRPr lang="fr-FR" sz="5000" b="0" strike="noStrike" spc="-1" dirty="0">
              <a:solidFill>
                <a:schemeClr val="dk1"/>
              </a:solidFill>
              <a:latin typeface="Arial"/>
            </a:endParaRPr>
          </a:p>
        </p:txBody>
      </p:sp>
      <p:sp>
        <p:nvSpPr>
          <p:cNvPr id="2" name="Subtitle 1">
            <a:extLst>
              <a:ext uri="{FF2B5EF4-FFF2-40B4-BE49-F238E27FC236}">
                <a16:creationId xmlns:a16="http://schemas.microsoft.com/office/drawing/2014/main" id="{32EA0A6E-B8E9-2B36-910D-748286F67F73}"/>
              </a:ext>
            </a:extLst>
          </p:cNvPr>
          <p:cNvSpPr>
            <a:spLocks noGrp="1" noChangeArrowheads="1"/>
          </p:cNvSpPr>
          <p:nvPr>
            <p:ph type="subTitle"/>
          </p:nvPr>
        </p:nvSpPr>
        <p:spPr bwMode="auto">
          <a:xfrm>
            <a:off x="459486" y="1220325"/>
            <a:ext cx="8441735" cy="3431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te-IN" altLang="te-IN" sz="1100" b="1" i="0" u="none" strike="noStrike" cap="none" normalizeH="0" baseline="0" dirty="0">
                <a:ln>
                  <a:noFill/>
                </a:ln>
                <a:solidFill>
                  <a:schemeClr val="tx1"/>
                </a:solidFill>
                <a:effectLst/>
                <a:latin typeface="Arial" panose="020B0604020202020204" pitchFamily="34" charset="0"/>
              </a:rPr>
              <a:t>Data Ingestion</a:t>
            </a:r>
            <a:br>
              <a:rPr kumimoji="0" lang="te-IN" altLang="te-IN" sz="1000" b="0" i="0" u="none" strike="noStrike" cap="none" normalizeH="0" baseline="0" dirty="0">
                <a:ln>
                  <a:noFill/>
                </a:ln>
                <a:solidFill>
                  <a:schemeClr val="tx1"/>
                </a:solidFill>
                <a:effectLst/>
                <a:latin typeface="Arial" panose="020B0604020202020204" pitchFamily="34" charset="0"/>
              </a:rPr>
            </a:br>
            <a:r>
              <a:rPr kumimoji="0" lang="te-IN" altLang="te-IN" sz="1000" b="0" i="0" u="none" strike="noStrike" cap="none" normalizeH="0" baseline="0" dirty="0">
                <a:ln>
                  <a:noFill/>
                </a:ln>
                <a:solidFill>
                  <a:schemeClr val="tx1"/>
                </a:solidFill>
                <a:effectLst/>
                <a:latin typeface="Arial" panose="020B0604020202020204" pitchFamily="34" charset="0"/>
              </a:rPr>
              <a:t>Sales data from 8 countries was collected daily in multiple formats: SQL (SQL Server, MySQL, PostgreSQL), CSV, JSON, and Excel.</a:t>
            </a:r>
            <a:endParaRPr kumimoji="0" lang="en-IN" altLang="te-IN"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te-IN" altLang="te-IN"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e-IN" altLang="te-IN" sz="1100" b="1" i="0" u="none" strike="noStrike" cap="none" normalizeH="0" baseline="0" dirty="0">
                <a:ln>
                  <a:noFill/>
                </a:ln>
                <a:solidFill>
                  <a:schemeClr val="tx1"/>
                </a:solidFill>
                <a:effectLst/>
                <a:latin typeface="Arial" panose="020B0604020202020204" pitchFamily="34" charset="0"/>
              </a:rPr>
              <a:t>Cloud Storage &amp; Database Setup</a:t>
            </a:r>
            <a:br>
              <a:rPr kumimoji="0" lang="te-IN" altLang="te-IN" sz="1000" b="0" i="0" u="none" strike="noStrike" cap="none" normalizeH="0" baseline="0" dirty="0">
                <a:ln>
                  <a:noFill/>
                </a:ln>
                <a:solidFill>
                  <a:schemeClr val="tx1"/>
                </a:solidFill>
                <a:effectLst/>
                <a:latin typeface="Arial" panose="020B0604020202020204" pitchFamily="34" charset="0"/>
              </a:rPr>
            </a:br>
            <a:r>
              <a:rPr kumimoji="0" lang="te-IN" altLang="te-IN" sz="1000" b="0" i="0" u="none" strike="noStrike" cap="none" normalizeH="0" baseline="0" dirty="0">
                <a:ln>
                  <a:noFill/>
                </a:ln>
                <a:solidFill>
                  <a:schemeClr val="tx1"/>
                </a:solidFill>
                <a:effectLst/>
                <a:latin typeface="Arial" panose="020B0604020202020204" pitchFamily="34" charset="0"/>
              </a:rPr>
              <a:t>Source files were stored in </a:t>
            </a:r>
            <a:r>
              <a:rPr kumimoji="0" lang="te-IN" altLang="te-IN" sz="1000" b="1" i="0" u="none" strike="noStrike" cap="none" normalizeH="0" baseline="0" dirty="0">
                <a:ln>
                  <a:noFill/>
                </a:ln>
                <a:solidFill>
                  <a:schemeClr val="tx1"/>
                </a:solidFill>
                <a:effectLst/>
                <a:latin typeface="Arial" panose="020B0604020202020204" pitchFamily="34" charset="0"/>
              </a:rPr>
              <a:t>Google Cloud Storage</a:t>
            </a:r>
            <a:r>
              <a:rPr kumimoji="0" lang="te-IN" altLang="te-IN" sz="1000" b="0" i="0" u="none" strike="noStrike" cap="none" normalizeH="0" baseline="0" dirty="0">
                <a:ln>
                  <a:noFill/>
                </a:ln>
                <a:solidFill>
                  <a:schemeClr val="tx1"/>
                </a:solidFill>
                <a:effectLst/>
                <a:latin typeface="Arial" panose="020B0604020202020204" pitchFamily="34" charset="0"/>
              </a:rPr>
              <a:t>, while structured data was ingested into </a:t>
            </a:r>
            <a:r>
              <a:rPr kumimoji="0" lang="te-IN" altLang="te-IN" sz="1000" b="1" i="0" u="none" strike="noStrike" cap="none" normalizeH="0" baseline="0" dirty="0">
                <a:ln>
                  <a:noFill/>
                </a:ln>
                <a:solidFill>
                  <a:schemeClr val="tx1"/>
                </a:solidFill>
                <a:effectLst/>
                <a:latin typeface="Arial" panose="020B0604020202020204" pitchFamily="34" charset="0"/>
              </a:rPr>
              <a:t>Cloud SQL</a:t>
            </a:r>
            <a:r>
              <a:rPr kumimoji="0" lang="te-IN" altLang="te-IN" sz="1000" b="0" i="0" u="none" strike="noStrike" cap="none" normalizeH="0" baseline="0" dirty="0">
                <a:ln>
                  <a:noFill/>
                </a:ln>
                <a:solidFill>
                  <a:schemeClr val="tx1"/>
                </a:solidFill>
                <a:effectLst/>
                <a:latin typeface="Arial" panose="020B0604020202020204" pitchFamily="34" charset="0"/>
              </a:rPr>
              <a:t> and </a:t>
            </a:r>
            <a:r>
              <a:rPr kumimoji="0" lang="te-IN" altLang="te-IN" sz="1000" b="1" i="0" u="none" strike="noStrike" cap="none" normalizeH="0" baseline="0" dirty="0">
                <a:ln>
                  <a:noFill/>
                </a:ln>
                <a:solidFill>
                  <a:schemeClr val="tx1"/>
                </a:solidFill>
                <a:effectLst/>
                <a:latin typeface="Arial" panose="020B0604020202020204" pitchFamily="34" charset="0"/>
              </a:rPr>
              <a:t>AlloyDB</a:t>
            </a:r>
            <a:r>
              <a:rPr kumimoji="0" lang="te-IN" altLang="te-IN" sz="1000" b="0" i="0" u="none" strike="noStrike" cap="none" normalizeH="0" baseline="0" dirty="0">
                <a:ln>
                  <a:noFill/>
                </a:ln>
                <a:solidFill>
                  <a:schemeClr val="tx1"/>
                </a:solidFill>
                <a:effectLst/>
                <a:latin typeface="Arial" panose="020B0604020202020204" pitchFamily="34" charset="0"/>
              </a:rPr>
              <a:t> instances for processing.</a:t>
            </a:r>
            <a:endParaRPr kumimoji="0" lang="en-IN" altLang="te-IN"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te-IN" altLang="te-IN"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e-IN" altLang="te-IN" sz="1100" b="1" i="0" u="none" strike="noStrike" cap="none" normalizeH="0" baseline="0" dirty="0">
                <a:ln>
                  <a:noFill/>
                </a:ln>
                <a:solidFill>
                  <a:schemeClr val="tx1"/>
                </a:solidFill>
                <a:effectLst/>
                <a:latin typeface="Arial" panose="020B0604020202020204" pitchFamily="34" charset="0"/>
              </a:rPr>
              <a:t>Workflow Orchestration</a:t>
            </a:r>
            <a:br>
              <a:rPr kumimoji="0" lang="te-IN" altLang="te-IN" sz="1000" b="0" i="0" u="none" strike="noStrike" cap="none" normalizeH="0" baseline="0" dirty="0">
                <a:ln>
                  <a:noFill/>
                </a:ln>
                <a:solidFill>
                  <a:schemeClr val="tx1"/>
                </a:solidFill>
                <a:effectLst/>
                <a:latin typeface="Arial" panose="020B0604020202020204" pitchFamily="34" charset="0"/>
              </a:rPr>
            </a:br>
            <a:r>
              <a:rPr kumimoji="0" lang="te-IN" altLang="te-IN" sz="1000" b="1" i="0" u="none" strike="noStrike" cap="none" normalizeH="0" baseline="0" dirty="0">
                <a:ln>
                  <a:noFill/>
                </a:ln>
                <a:solidFill>
                  <a:schemeClr val="tx1"/>
                </a:solidFill>
                <a:effectLst/>
                <a:latin typeface="Arial" panose="020B0604020202020204" pitchFamily="34" charset="0"/>
              </a:rPr>
              <a:t>Apache Airflow (Cloud Composer)</a:t>
            </a:r>
            <a:r>
              <a:rPr kumimoji="0" lang="te-IN" altLang="te-IN" sz="1000" b="0" i="0" u="none" strike="noStrike" cap="none" normalizeH="0" baseline="0" dirty="0">
                <a:ln>
                  <a:noFill/>
                </a:ln>
                <a:solidFill>
                  <a:schemeClr val="tx1"/>
                </a:solidFill>
                <a:effectLst/>
                <a:latin typeface="Arial" panose="020B0604020202020204" pitchFamily="34" charset="0"/>
              </a:rPr>
              <a:t> was used to define and orchestrate the ETL pipeline, automating extraction, cleaning, transformation, and</a:t>
            </a:r>
            <a:endParaRPr kumimoji="0" lang="en-IN" altLang="te-IN" sz="10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None/>
            </a:pPr>
            <a:r>
              <a:rPr kumimoji="0" lang="te-IN" altLang="te-IN" sz="1000" b="0" i="0" u="none" strike="noStrike" cap="none" normalizeH="0" baseline="0" dirty="0">
                <a:ln>
                  <a:noFill/>
                </a:ln>
                <a:solidFill>
                  <a:schemeClr val="tx1"/>
                </a:solidFill>
                <a:effectLst/>
                <a:latin typeface="Arial" panose="020B0604020202020204" pitchFamily="34" charset="0"/>
              </a:rPr>
              <a:t> loading tasks.</a:t>
            </a:r>
            <a:endParaRPr kumimoji="0" lang="en-IN" altLang="te-IN" sz="10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None/>
            </a:pPr>
            <a:endParaRPr kumimoji="0" lang="te-IN" altLang="te-IN"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e-IN" altLang="te-IN" sz="1100" b="1" i="0" u="none" strike="noStrike" cap="none" normalizeH="0" baseline="0" dirty="0">
                <a:ln>
                  <a:noFill/>
                </a:ln>
                <a:solidFill>
                  <a:schemeClr val="tx1"/>
                </a:solidFill>
                <a:effectLst/>
                <a:latin typeface="Arial" panose="020B0604020202020204" pitchFamily="34" charset="0"/>
              </a:rPr>
              <a:t>Data Cleaning &amp; Transformation</a:t>
            </a:r>
            <a:br>
              <a:rPr kumimoji="0" lang="te-IN" altLang="te-IN" sz="1000" b="0" i="0" u="none" strike="noStrike" cap="none" normalizeH="0" baseline="0" dirty="0">
                <a:ln>
                  <a:noFill/>
                </a:ln>
                <a:solidFill>
                  <a:schemeClr val="tx1"/>
                </a:solidFill>
                <a:effectLst/>
                <a:latin typeface="Arial" panose="020B0604020202020204" pitchFamily="34" charset="0"/>
              </a:rPr>
            </a:br>
            <a:r>
              <a:rPr kumimoji="0" lang="te-IN" altLang="te-IN" sz="1000" b="0" i="0" u="none" strike="noStrike" cap="none" normalizeH="0" baseline="0" dirty="0">
                <a:ln>
                  <a:noFill/>
                </a:ln>
                <a:solidFill>
                  <a:schemeClr val="tx1"/>
                </a:solidFill>
                <a:effectLst/>
                <a:latin typeface="Arial" panose="020B0604020202020204" pitchFamily="34" charset="0"/>
              </a:rPr>
              <a:t>Each record was processed to handle </a:t>
            </a:r>
            <a:r>
              <a:rPr kumimoji="0" lang="te-IN" altLang="te-IN" sz="1000" b="1" i="0" u="none" strike="noStrike" cap="none" normalizeH="0" baseline="0" dirty="0">
                <a:ln>
                  <a:noFill/>
                </a:ln>
                <a:solidFill>
                  <a:schemeClr val="tx1"/>
                </a:solidFill>
                <a:effectLst/>
                <a:latin typeface="Arial" panose="020B0604020202020204" pitchFamily="34" charset="0"/>
              </a:rPr>
              <a:t>null values</a:t>
            </a:r>
            <a:r>
              <a:rPr kumimoji="0" lang="te-IN" altLang="te-IN" sz="1000" b="0" i="0" u="none" strike="noStrike" cap="none" normalizeH="0" baseline="0" dirty="0">
                <a:ln>
                  <a:noFill/>
                </a:ln>
                <a:solidFill>
                  <a:schemeClr val="tx1"/>
                </a:solidFill>
                <a:effectLst/>
                <a:latin typeface="Arial" panose="020B0604020202020204" pitchFamily="34" charset="0"/>
              </a:rPr>
              <a:t>, ensure </a:t>
            </a:r>
            <a:r>
              <a:rPr kumimoji="0" lang="te-IN" altLang="te-IN" sz="1000" b="1" i="0" u="none" strike="noStrike" cap="none" normalizeH="0" baseline="0" dirty="0">
                <a:ln>
                  <a:noFill/>
                </a:ln>
                <a:solidFill>
                  <a:schemeClr val="tx1"/>
                </a:solidFill>
                <a:effectLst/>
                <a:latin typeface="Arial" panose="020B0604020202020204" pitchFamily="34" charset="0"/>
              </a:rPr>
              <a:t>schema standardization</a:t>
            </a:r>
            <a:r>
              <a:rPr kumimoji="0" lang="te-IN" altLang="te-IN" sz="1000" b="0" i="0" u="none" strike="noStrike" cap="none" normalizeH="0" baseline="0" dirty="0">
                <a:ln>
                  <a:noFill/>
                </a:ln>
                <a:solidFill>
                  <a:schemeClr val="tx1"/>
                </a:solidFill>
                <a:effectLst/>
                <a:latin typeface="Arial" panose="020B0604020202020204" pitchFamily="34" charset="0"/>
              </a:rPr>
              <a:t>, and convert </a:t>
            </a:r>
            <a:r>
              <a:rPr kumimoji="0" lang="te-IN" altLang="te-IN" sz="1000" b="1" i="0" u="none" strike="noStrike" cap="none" normalizeH="0" baseline="0" dirty="0">
                <a:ln>
                  <a:noFill/>
                </a:ln>
                <a:solidFill>
                  <a:schemeClr val="tx1"/>
                </a:solidFill>
                <a:effectLst/>
                <a:latin typeface="Arial" panose="020B0604020202020204" pitchFamily="34" charset="0"/>
              </a:rPr>
              <a:t>currency to INR</a:t>
            </a:r>
            <a:r>
              <a:rPr kumimoji="0" lang="te-IN" altLang="te-IN" sz="1000" b="0" i="0" u="none" strike="noStrike" cap="none" normalizeH="0" baseline="0" dirty="0">
                <a:ln>
                  <a:noFill/>
                </a:ln>
                <a:solidFill>
                  <a:schemeClr val="tx1"/>
                </a:solidFill>
                <a:effectLst/>
                <a:latin typeface="Arial" panose="020B0604020202020204" pitchFamily="34" charset="0"/>
              </a:rPr>
              <a:t> using fixed exchange rates.</a:t>
            </a:r>
            <a:endParaRPr kumimoji="0" lang="en-IN" altLang="te-IN"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te-IN" altLang="te-IN"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e-IN" altLang="te-IN" sz="1100" b="1" i="0" u="none" strike="noStrike" cap="none" normalizeH="0" baseline="0" dirty="0">
                <a:ln>
                  <a:noFill/>
                </a:ln>
                <a:solidFill>
                  <a:schemeClr val="tx1"/>
                </a:solidFill>
                <a:effectLst/>
                <a:latin typeface="Arial" panose="020B0604020202020204" pitchFamily="34" charset="0"/>
              </a:rPr>
              <a:t>Centralized Data Warehouse</a:t>
            </a:r>
            <a:br>
              <a:rPr kumimoji="0" lang="te-IN" altLang="te-IN" sz="1100" b="0" i="0" u="none" strike="noStrike" cap="none" normalizeH="0" baseline="0" dirty="0">
                <a:ln>
                  <a:noFill/>
                </a:ln>
                <a:solidFill>
                  <a:schemeClr val="tx1"/>
                </a:solidFill>
                <a:effectLst/>
                <a:latin typeface="Arial" panose="020B0604020202020204" pitchFamily="34" charset="0"/>
              </a:rPr>
            </a:br>
            <a:r>
              <a:rPr kumimoji="0" lang="te-IN" altLang="te-IN" sz="1000" b="0" i="0" u="none" strike="noStrike" cap="none" normalizeH="0" baseline="0" dirty="0">
                <a:ln>
                  <a:noFill/>
                </a:ln>
                <a:solidFill>
                  <a:schemeClr val="tx1"/>
                </a:solidFill>
                <a:effectLst/>
                <a:latin typeface="Arial" panose="020B0604020202020204" pitchFamily="34" charset="0"/>
              </a:rPr>
              <a:t>Cleaned and unified data was loaded into </a:t>
            </a:r>
            <a:r>
              <a:rPr kumimoji="0" lang="te-IN" altLang="te-IN" sz="1000" b="1" i="0" u="none" strike="noStrike" cap="none" normalizeH="0" baseline="0" dirty="0">
                <a:ln>
                  <a:noFill/>
                </a:ln>
                <a:solidFill>
                  <a:schemeClr val="tx1"/>
                </a:solidFill>
                <a:effectLst/>
                <a:latin typeface="Arial" panose="020B0604020202020204" pitchFamily="34" charset="0"/>
              </a:rPr>
              <a:t>BigQuery</a:t>
            </a:r>
            <a:r>
              <a:rPr kumimoji="0" lang="te-IN" altLang="te-IN" sz="1000" b="0" i="0" u="none" strike="noStrike" cap="none" normalizeH="0" baseline="0" dirty="0">
                <a:ln>
                  <a:noFill/>
                </a:ln>
                <a:solidFill>
                  <a:schemeClr val="tx1"/>
                </a:solidFill>
                <a:effectLst/>
                <a:latin typeface="Arial" panose="020B0604020202020204" pitchFamily="34" charset="0"/>
              </a:rPr>
              <a:t>, serving as the central repository for analytics, visualization, and reporting.</a:t>
            </a:r>
            <a:endParaRPr kumimoji="0" lang="en-IN" altLang="te-IN"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te-IN" altLang="te-IN"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e-IN" altLang="te-IN" sz="1100" b="1" i="0" u="none" strike="noStrike" cap="none" normalizeH="0" baseline="0" dirty="0">
                <a:ln>
                  <a:noFill/>
                </a:ln>
                <a:solidFill>
                  <a:schemeClr val="tx1"/>
                </a:solidFill>
                <a:effectLst/>
                <a:latin typeface="Arial" panose="020B0604020202020204" pitchFamily="34" charset="0"/>
              </a:rPr>
              <a:t>Visualization &amp; Reporting</a:t>
            </a:r>
            <a:br>
              <a:rPr kumimoji="0" lang="te-IN" altLang="te-IN" sz="1000" b="0" i="0" u="none" strike="noStrike" cap="none" normalizeH="0" baseline="0" dirty="0">
                <a:ln>
                  <a:noFill/>
                </a:ln>
                <a:solidFill>
                  <a:schemeClr val="tx1"/>
                </a:solidFill>
                <a:effectLst/>
                <a:latin typeface="Arial" panose="020B0604020202020204" pitchFamily="34" charset="0"/>
              </a:rPr>
            </a:br>
            <a:r>
              <a:rPr kumimoji="0" lang="te-IN" altLang="te-IN" sz="1000" b="0" i="0" u="none" strike="noStrike" cap="none" normalizeH="0" baseline="0" dirty="0">
                <a:ln>
                  <a:noFill/>
                </a:ln>
                <a:solidFill>
                  <a:schemeClr val="tx1"/>
                </a:solidFill>
                <a:effectLst/>
                <a:latin typeface="Arial" panose="020B0604020202020204" pitchFamily="34" charset="0"/>
              </a:rPr>
              <a:t>Interactive dashboards were created using </a:t>
            </a:r>
            <a:r>
              <a:rPr kumimoji="0" lang="te-IN" altLang="te-IN" sz="1000" b="1" i="0" u="none" strike="noStrike" cap="none" normalizeH="0" baseline="0" dirty="0">
                <a:ln>
                  <a:noFill/>
                </a:ln>
                <a:solidFill>
                  <a:schemeClr val="tx1"/>
                </a:solidFill>
                <a:effectLst/>
                <a:latin typeface="Arial" panose="020B0604020202020204" pitchFamily="34" charset="0"/>
              </a:rPr>
              <a:t>Looker Studio</a:t>
            </a:r>
            <a:r>
              <a:rPr kumimoji="0" lang="te-IN" altLang="te-IN" sz="1000" b="0" i="0" u="none" strike="noStrike" cap="none" normalizeH="0" baseline="0" dirty="0">
                <a:ln>
                  <a:noFill/>
                </a:ln>
                <a:solidFill>
                  <a:schemeClr val="tx1"/>
                </a:solidFill>
                <a:effectLst/>
                <a:latin typeface="Arial" panose="020B0604020202020204" pitchFamily="34" charset="0"/>
              </a:rPr>
              <a:t>, providing insights by product, country, and category, along with </a:t>
            </a:r>
            <a:r>
              <a:rPr kumimoji="0" lang="te-IN" altLang="te-IN" sz="1000" b="1" i="0" u="none" strike="noStrike" cap="none" normalizeH="0" baseline="0" dirty="0">
                <a:ln>
                  <a:noFill/>
                </a:ln>
                <a:solidFill>
                  <a:schemeClr val="tx1"/>
                </a:solidFill>
                <a:effectLst/>
                <a:latin typeface="Arial" panose="020B0604020202020204" pitchFamily="34" charset="0"/>
              </a:rPr>
              <a:t>tax calculations (5%)</a:t>
            </a:r>
            <a:r>
              <a:rPr kumimoji="0" lang="te-IN" altLang="te-IN" sz="1000" b="0" i="0" u="none" strike="noStrike" cap="none" normalizeH="0" baseline="0" dirty="0">
                <a:ln>
                  <a:noFill/>
                </a:ln>
                <a:solidFill>
                  <a:schemeClr val="tx1"/>
                </a:solidFill>
                <a:effectLst/>
                <a:latin typeface="Arial" panose="020B0604020202020204" pitchFamily="34" charset="0"/>
              </a:rPr>
              <a:t>.</a:t>
            </a:r>
            <a:endParaRPr kumimoji="0" lang="en-IN" altLang="te-IN"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te-IN" altLang="te-IN"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e-IN" altLang="te-IN" sz="1100" b="1" i="0" u="none" strike="noStrike" cap="none" normalizeH="0" baseline="0" dirty="0">
                <a:ln>
                  <a:noFill/>
                </a:ln>
                <a:solidFill>
                  <a:schemeClr val="tx1"/>
                </a:solidFill>
                <a:effectLst/>
                <a:latin typeface="Arial" panose="020B0604020202020204" pitchFamily="34" charset="0"/>
              </a:rPr>
              <a:t>Forecasting &amp; Decision Support</a:t>
            </a:r>
            <a:br>
              <a:rPr kumimoji="0" lang="te-IN" altLang="te-IN" sz="1000" b="0" i="0" u="none" strike="noStrike" cap="none" normalizeH="0" baseline="0" dirty="0">
                <a:ln>
                  <a:noFill/>
                </a:ln>
                <a:solidFill>
                  <a:schemeClr val="tx1"/>
                </a:solidFill>
                <a:effectLst/>
                <a:latin typeface="Arial" panose="020B0604020202020204" pitchFamily="34" charset="0"/>
              </a:rPr>
            </a:br>
            <a:r>
              <a:rPr kumimoji="0" lang="te-IN" altLang="te-IN" sz="1000" b="0" i="0" u="none" strike="noStrike" cap="none" normalizeH="0" baseline="0" dirty="0">
                <a:ln>
                  <a:noFill/>
                </a:ln>
                <a:solidFill>
                  <a:schemeClr val="tx1"/>
                </a:solidFill>
                <a:effectLst/>
                <a:latin typeface="Arial" panose="020B0604020202020204" pitchFamily="34" charset="0"/>
              </a:rPr>
              <a:t>Leveraging historical trends, </a:t>
            </a:r>
            <a:r>
              <a:rPr kumimoji="0" lang="te-IN" altLang="te-IN" sz="1000" b="1" i="0" u="none" strike="noStrike" cap="none" normalizeH="0" baseline="0" dirty="0">
                <a:ln>
                  <a:noFill/>
                </a:ln>
                <a:solidFill>
                  <a:schemeClr val="tx1"/>
                </a:solidFill>
                <a:effectLst/>
                <a:latin typeface="Arial" panose="020B0604020202020204" pitchFamily="34" charset="0"/>
              </a:rPr>
              <a:t>predictive models</a:t>
            </a:r>
            <a:r>
              <a:rPr kumimoji="0" lang="te-IN" altLang="te-IN" sz="1000" b="0" i="0" u="none" strike="noStrike" cap="none" normalizeH="0" baseline="0" dirty="0">
                <a:ln>
                  <a:noFill/>
                </a:ln>
                <a:solidFill>
                  <a:schemeClr val="tx1"/>
                </a:solidFill>
                <a:effectLst/>
                <a:latin typeface="Arial" panose="020B0604020202020204" pitchFamily="34" charset="0"/>
              </a:rPr>
              <a:t> were applied to forecast next month’s sales, aiding in strategic production and inventory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Google Shape;359;p52"/>
          <p:cNvPicPr/>
          <p:nvPr/>
        </p:nvPicPr>
        <p:blipFill>
          <a:blip r:embed="rId2"/>
          <a:srcRect l="24958" r="27452"/>
          <a:stretch/>
        </p:blipFill>
        <p:spPr>
          <a:xfrm>
            <a:off x="437136" y="533970"/>
            <a:ext cx="2909520" cy="4075560"/>
          </a:xfrm>
          <a:prstGeom prst="rect">
            <a:avLst/>
          </a:prstGeom>
          <a:ln w="0">
            <a:noFill/>
          </a:ln>
        </p:spPr>
      </p:pic>
      <p:sp>
        <p:nvSpPr>
          <p:cNvPr id="128" name="PlaceHolder 1"/>
          <p:cNvSpPr>
            <a:spLocks noGrp="1"/>
          </p:cNvSpPr>
          <p:nvPr>
            <p:ph type="title"/>
          </p:nvPr>
        </p:nvSpPr>
        <p:spPr>
          <a:xfrm>
            <a:off x="3500016" y="-427950"/>
            <a:ext cx="2962080" cy="1923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dirty="0">
                <a:solidFill>
                  <a:schemeClr val="dk1"/>
                </a:solidFill>
                <a:latin typeface="Maven Pro"/>
                <a:ea typeface="Maven Pro"/>
              </a:rPr>
              <a:t>Data Sources &amp; Formats</a:t>
            </a:r>
            <a:endParaRPr lang="fr-FR" sz="3000" b="0" strike="noStrike" spc="-1" dirty="0">
              <a:solidFill>
                <a:schemeClr val="dk1"/>
              </a:solidFill>
              <a:latin typeface="Arial"/>
            </a:endParaRPr>
          </a:p>
        </p:txBody>
      </p:sp>
      <p:sp>
        <p:nvSpPr>
          <p:cNvPr id="129" name="PlaceHolder 2"/>
          <p:cNvSpPr>
            <a:spLocks noGrp="1"/>
          </p:cNvSpPr>
          <p:nvPr>
            <p:ph type="subTitle"/>
          </p:nvPr>
        </p:nvSpPr>
        <p:spPr>
          <a:xfrm>
            <a:off x="3707280" y="1452918"/>
            <a:ext cx="5180688" cy="93312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000" b="0" strike="noStrike" spc="-1" dirty="0">
                <a:solidFill>
                  <a:schemeClr val="dk1"/>
                </a:solidFill>
                <a:latin typeface="Maven Pro"/>
                <a:ea typeface="Maven Pro"/>
              </a:rPr>
              <a:t>Sales data is collected from multiple sources, including SQL Server, MySQL, and PostgreSQL (AlloyDB), along with file formats like CSV and Excel. The challenge lies in the variety of formats and the need for standardized data cleaning and transformation before analysis, particularly focusing on consolidating all figures into Indian Rupees (INR) for uniformity in reporting.</a:t>
            </a:r>
            <a:endParaRPr lang="en-US" sz="1000" b="0" strike="noStrike" spc="-1" dirty="0">
              <a:solidFill>
                <a:srgbClr val="FFFFFF"/>
              </a:solidFill>
              <a:latin typeface="OpenSymbol"/>
            </a:endParaRPr>
          </a:p>
        </p:txBody>
      </p:sp>
      <p:sp>
        <p:nvSpPr>
          <p:cNvPr id="2" name="TextBox 1">
            <a:extLst>
              <a:ext uri="{FF2B5EF4-FFF2-40B4-BE49-F238E27FC236}">
                <a16:creationId xmlns:a16="http://schemas.microsoft.com/office/drawing/2014/main" id="{E0FE2A44-9CA2-0F79-E94F-E1574D2E526B}"/>
              </a:ext>
            </a:extLst>
          </p:cNvPr>
          <p:cNvSpPr txBox="1"/>
          <p:nvPr/>
        </p:nvSpPr>
        <p:spPr>
          <a:xfrm>
            <a:off x="3524245" y="2859024"/>
            <a:ext cx="2095510" cy="369332"/>
          </a:xfrm>
          <a:prstGeom prst="rect">
            <a:avLst/>
          </a:prstGeom>
          <a:noFill/>
        </p:spPr>
        <p:txBody>
          <a:bodyPr wrap="none" rtlCol="0">
            <a:spAutoFit/>
          </a:bodyPr>
          <a:lstStyle/>
          <a:p>
            <a:r>
              <a:rPr lang="en-IN" dirty="0"/>
              <a:t>Technologies used</a:t>
            </a:r>
            <a:endParaRPr lang="te-IN" dirty="0"/>
          </a:p>
        </p:txBody>
      </p:sp>
      <p:sp>
        <p:nvSpPr>
          <p:cNvPr id="4" name="Rectangle 1">
            <a:extLst>
              <a:ext uri="{FF2B5EF4-FFF2-40B4-BE49-F238E27FC236}">
                <a16:creationId xmlns:a16="http://schemas.microsoft.com/office/drawing/2014/main" id="{9A8E6FCD-0EF5-A7B3-79E4-E8D91A5785E4}"/>
              </a:ext>
            </a:extLst>
          </p:cNvPr>
          <p:cNvSpPr>
            <a:spLocks noChangeArrowheads="1"/>
          </p:cNvSpPr>
          <p:nvPr/>
        </p:nvSpPr>
        <p:spPr bwMode="auto">
          <a:xfrm>
            <a:off x="3862982" y="3287507"/>
            <a:ext cx="455124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e-IN" altLang="te-IN" sz="900" b="1" i="0" u="none" strike="noStrike" cap="none" normalizeH="0" baseline="0" dirty="0">
                <a:ln>
                  <a:noFill/>
                </a:ln>
                <a:solidFill>
                  <a:schemeClr val="tx1"/>
                </a:solidFill>
                <a:effectLst/>
                <a:latin typeface="Maven Pro"/>
              </a:rPr>
              <a:t>Google Cloud Platform (GCP):</a:t>
            </a:r>
            <a:r>
              <a:rPr kumimoji="0" lang="te-IN" altLang="te-IN" sz="900" b="0" i="0" u="none" strike="noStrike" cap="none" normalizeH="0" baseline="0" dirty="0">
                <a:ln>
                  <a:noFill/>
                </a:ln>
                <a:solidFill>
                  <a:schemeClr val="tx1"/>
                </a:solidFill>
                <a:effectLst/>
                <a:latin typeface="Maven Pro"/>
              </a:rPr>
              <a:t> Cloud Storage, Cloud SQL, AlloyDB, BigQuery, Cloud Composer</a:t>
            </a:r>
          </a:p>
          <a:p>
            <a:pPr marL="0" marR="0" lvl="0" indent="0" algn="l" defTabSz="914400" rtl="0" eaLnBrk="0" fontAlgn="base" latinLnBrk="0" hangingPunct="0">
              <a:lnSpc>
                <a:spcPct val="100000"/>
              </a:lnSpc>
              <a:spcBef>
                <a:spcPct val="0"/>
              </a:spcBef>
              <a:spcAft>
                <a:spcPct val="0"/>
              </a:spcAft>
              <a:buClrTx/>
              <a:buSzTx/>
              <a:tabLst/>
            </a:pPr>
            <a:r>
              <a:rPr kumimoji="0" lang="te-IN" altLang="te-IN" sz="900" b="1" i="0" u="none" strike="noStrike" cap="none" normalizeH="0" baseline="0" dirty="0">
                <a:ln>
                  <a:noFill/>
                </a:ln>
                <a:solidFill>
                  <a:schemeClr val="tx1"/>
                </a:solidFill>
                <a:effectLst/>
                <a:latin typeface="Maven Pro"/>
              </a:rPr>
              <a:t>Programming:</a:t>
            </a:r>
            <a:r>
              <a:rPr kumimoji="0" lang="te-IN" altLang="te-IN" sz="900" b="0" i="0" u="none" strike="noStrike" cap="none" normalizeH="0" baseline="0" dirty="0">
                <a:ln>
                  <a:noFill/>
                </a:ln>
                <a:solidFill>
                  <a:schemeClr val="tx1"/>
                </a:solidFill>
                <a:effectLst/>
                <a:latin typeface="Maven Pro"/>
              </a:rPr>
              <a:t> Python</a:t>
            </a:r>
            <a:endParaRPr kumimoji="0" lang="en-IN" altLang="te-IN" sz="900" b="0" i="0" u="none" strike="noStrike" cap="none" normalizeH="0" baseline="0" dirty="0">
              <a:ln>
                <a:noFill/>
              </a:ln>
              <a:solidFill>
                <a:schemeClr val="tx1"/>
              </a:solidFill>
              <a:effectLst/>
              <a:latin typeface="Maven Pro"/>
            </a:endParaRPr>
          </a:p>
          <a:p>
            <a:pPr marL="0" marR="0" lvl="0" indent="0" algn="l" defTabSz="914400" rtl="0" eaLnBrk="0" fontAlgn="base" latinLnBrk="0" hangingPunct="0">
              <a:lnSpc>
                <a:spcPct val="100000"/>
              </a:lnSpc>
              <a:spcBef>
                <a:spcPct val="0"/>
              </a:spcBef>
              <a:spcAft>
                <a:spcPct val="0"/>
              </a:spcAft>
              <a:buClrTx/>
              <a:buSzTx/>
              <a:tabLst/>
            </a:pPr>
            <a:r>
              <a:rPr kumimoji="0" lang="te-IN" altLang="te-IN" sz="900" b="1" i="0" u="none" strike="noStrike" cap="none" normalizeH="0" baseline="0" dirty="0">
                <a:ln>
                  <a:noFill/>
                </a:ln>
                <a:solidFill>
                  <a:schemeClr val="tx1"/>
                </a:solidFill>
                <a:effectLst/>
                <a:latin typeface="Maven Pro"/>
              </a:rPr>
              <a:t>Data Orchestration:</a:t>
            </a:r>
            <a:r>
              <a:rPr kumimoji="0" lang="te-IN" altLang="te-IN" sz="900" b="0" i="0" u="none" strike="noStrike" cap="none" normalizeH="0" baseline="0" dirty="0">
                <a:ln>
                  <a:noFill/>
                </a:ln>
                <a:solidFill>
                  <a:schemeClr val="tx1"/>
                </a:solidFill>
                <a:effectLst/>
                <a:latin typeface="Maven Pro"/>
              </a:rPr>
              <a:t> Apache Airflow</a:t>
            </a:r>
          </a:p>
          <a:p>
            <a:pPr marL="0" marR="0" lvl="0" indent="0" algn="l" defTabSz="914400" rtl="0" eaLnBrk="0" fontAlgn="base" latinLnBrk="0" hangingPunct="0">
              <a:lnSpc>
                <a:spcPct val="100000"/>
              </a:lnSpc>
              <a:spcBef>
                <a:spcPct val="0"/>
              </a:spcBef>
              <a:spcAft>
                <a:spcPct val="0"/>
              </a:spcAft>
              <a:buClrTx/>
              <a:buSzTx/>
              <a:tabLst/>
            </a:pPr>
            <a:r>
              <a:rPr kumimoji="0" lang="te-IN" altLang="te-IN" sz="900" b="1" i="0" u="none" strike="noStrike" cap="none" normalizeH="0" baseline="0" dirty="0">
                <a:ln>
                  <a:noFill/>
                </a:ln>
                <a:solidFill>
                  <a:schemeClr val="tx1"/>
                </a:solidFill>
                <a:effectLst/>
                <a:latin typeface="Maven Pro"/>
              </a:rPr>
              <a:t>Visualization:</a:t>
            </a:r>
            <a:r>
              <a:rPr kumimoji="0" lang="te-IN" altLang="te-IN" sz="900" b="0" i="0" u="none" strike="noStrike" cap="none" normalizeH="0" baseline="0" dirty="0">
                <a:ln>
                  <a:noFill/>
                </a:ln>
                <a:solidFill>
                  <a:schemeClr val="tx1"/>
                </a:solidFill>
                <a:effectLst/>
                <a:latin typeface="Maven Pro"/>
              </a:rPr>
              <a:t> Looker Studio</a:t>
            </a:r>
          </a:p>
          <a:p>
            <a:pPr marL="0" marR="0" lvl="0" indent="0" algn="l" defTabSz="914400" rtl="0" eaLnBrk="0" fontAlgn="base" latinLnBrk="0" hangingPunct="0">
              <a:lnSpc>
                <a:spcPct val="100000"/>
              </a:lnSpc>
              <a:spcBef>
                <a:spcPct val="0"/>
              </a:spcBef>
              <a:spcAft>
                <a:spcPct val="0"/>
              </a:spcAft>
              <a:buClrTx/>
              <a:buSzTx/>
              <a:tabLst/>
            </a:pPr>
            <a:r>
              <a:rPr kumimoji="0" lang="te-IN" altLang="te-IN" sz="900" b="1" i="0" u="none" strike="noStrike" cap="none" normalizeH="0" baseline="0" dirty="0">
                <a:ln>
                  <a:noFill/>
                </a:ln>
                <a:solidFill>
                  <a:schemeClr val="tx1"/>
                </a:solidFill>
                <a:effectLst/>
                <a:latin typeface="Maven Pro"/>
              </a:rPr>
              <a:t>Modeling &amp; Analytics:</a:t>
            </a:r>
            <a:r>
              <a:rPr lang="en-IN" altLang="te-IN" sz="900" dirty="0">
                <a:latin typeface="Maven Pro"/>
              </a:rPr>
              <a:t> </a:t>
            </a:r>
            <a:r>
              <a:rPr kumimoji="0" lang="te-IN" altLang="te-IN" sz="900" b="0" i="0" u="none" strike="noStrike" cap="none" normalizeH="0" baseline="0" dirty="0">
                <a:ln>
                  <a:noFill/>
                </a:ln>
                <a:solidFill>
                  <a:schemeClr val="tx1"/>
                </a:solidFill>
                <a:effectLst/>
                <a:latin typeface="Maven Pro"/>
              </a:rPr>
              <a:t>Pandas, NumPy</a:t>
            </a:r>
          </a:p>
          <a:p>
            <a:pPr marL="0" marR="0" lvl="0" indent="0" algn="l" defTabSz="914400" rtl="0" eaLnBrk="0" fontAlgn="base" latinLnBrk="0" hangingPunct="0">
              <a:lnSpc>
                <a:spcPct val="100000"/>
              </a:lnSpc>
              <a:spcBef>
                <a:spcPct val="0"/>
              </a:spcBef>
              <a:spcAft>
                <a:spcPct val="0"/>
              </a:spcAft>
              <a:buClrTx/>
              <a:buSzTx/>
              <a:tabLst/>
            </a:pPr>
            <a:r>
              <a:rPr kumimoji="0" lang="te-IN" altLang="te-IN" sz="900" b="1" i="0" u="none" strike="noStrike" cap="none" normalizeH="0" baseline="0" dirty="0">
                <a:ln>
                  <a:noFill/>
                </a:ln>
                <a:solidFill>
                  <a:schemeClr val="tx1"/>
                </a:solidFill>
                <a:effectLst/>
                <a:latin typeface="Maven Pro"/>
              </a:rPr>
              <a:t>Data Formats:</a:t>
            </a:r>
            <a:r>
              <a:rPr kumimoji="0" lang="te-IN" altLang="te-IN" sz="900" b="0" i="0" u="none" strike="noStrike" cap="none" normalizeH="0" baseline="0" dirty="0">
                <a:ln>
                  <a:noFill/>
                </a:ln>
                <a:solidFill>
                  <a:schemeClr val="tx1"/>
                </a:solidFill>
                <a:effectLst/>
                <a:latin typeface="Maven Pro"/>
              </a:rPr>
              <a:t> SQL, CSV, JSON, Excel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405720" y="295656"/>
            <a:ext cx="5352840" cy="119016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5000" b="0" strike="noStrike" spc="-1" dirty="0">
                <a:solidFill>
                  <a:schemeClr val="dk1"/>
                </a:solidFill>
                <a:latin typeface="Maven Pro"/>
                <a:ea typeface="Maven Pro"/>
              </a:rPr>
              <a:t>Data Collection &amp; Cleaning</a:t>
            </a:r>
            <a:endParaRPr lang="fr-FR" sz="5000" b="0" strike="noStrike" spc="-1" dirty="0">
              <a:solidFill>
                <a:schemeClr val="dk1"/>
              </a:solidFill>
              <a:latin typeface="Arial"/>
            </a:endParaRPr>
          </a:p>
        </p:txBody>
      </p:sp>
      <p:sp>
        <p:nvSpPr>
          <p:cNvPr id="2" name="Rectangle 1">
            <a:extLst>
              <a:ext uri="{FF2B5EF4-FFF2-40B4-BE49-F238E27FC236}">
                <a16:creationId xmlns:a16="http://schemas.microsoft.com/office/drawing/2014/main" id="{30846FB1-F8E8-08B2-D3B0-C3A7A40B27A9}"/>
              </a:ext>
            </a:extLst>
          </p:cNvPr>
          <p:cNvSpPr>
            <a:spLocks noChangeArrowheads="1"/>
          </p:cNvSpPr>
          <p:nvPr/>
        </p:nvSpPr>
        <p:spPr bwMode="auto">
          <a:xfrm>
            <a:off x="663718" y="1881058"/>
            <a:ext cx="781656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te-IN" sz="1000" b="0" i="0" u="none" strike="noStrike" cap="none" normalizeH="0" baseline="0" dirty="0">
                <a:ln>
                  <a:noFill/>
                </a:ln>
                <a:solidFill>
                  <a:schemeClr val="tx1"/>
                </a:solidFill>
                <a:effectLst/>
                <a:latin typeface="Arial" panose="020B0604020202020204" pitchFamily="34" charset="0"/>
              </a:rPr>
              <a:t>T</a:t>
            </a:r>
            <a:r>
              <a:rPr kumimoji="0" lang="te-IN" altLang="te-IN" sz="1000" b="0" i="0" u="none" strike="noStrike" cap="none" normalizeH="0" baseline="0" dirty="0">
                <a:ln>
                  <a:noFill/>
                </a:ln>
                <a:solidFill>
                  <a:schemeClr val="tx1"/>
                </a:solidFill>
                <a:effectLst/>
                <a:latin typeface="Arial" panose="020B0604020202020204" pitchFamily="34" charset="0"/>
              </a:rPr>
              <a:t>he data cleaning process is also orchestrated via the Airflow </a:t>
            </a:r>
            <a:r>
              <a:rPr kumimoji="0" lang="te-IN" altLang="te-IN" sz="1000" b="1" i="0" u="none" strike="noStrike" cap="none" normalizeH="0" baseline="0" dirty="0">
                <a:ln>
                  <a:noFill/>
                </a:ln>
                <a:solidFill>
                  <a:schemeClr val="tx1"/>
                </a:solidFill>
                <a:effectLst/>
                <a:latin typeface="Arial" panose="020B0604020202020204" pitchFamily="34" charset="0"/>
              </a:rPr>
              <a:t>DAG file</a:t>
            </a:r>
            <a:r>
              <a:rPr kumimoji="0" lang="te-IN" altLang="te-IN" sz="1000" b="0" i="0" u="none" strike="noStrike" cap="none" normalizeH="0" baseline="0" dirty="0">
                <a:ln>
                  <a:noFill/>
                </a:ln>
                <a:solidFill>
                  <a:schemeClr val="tx1"/>
                </a:solidFill>
                <a:effectLst/>
                <a:latin typeface="Arial" panose="020B0604020202020204" pitchFamily="34" charset="0"/>
              </a:rPr>
              <a:t>,The DAG ensures that cleaning tasks are executed sequentially</a:t>
            </a:r>
            <a:endParaRPr kumimoji="0" lang="en-IN" altLang="te-IN"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e-IN" altLang="te-IN" sz="1000" b="0" i="0" u="none" strike="noStrike" cap="none" normalizeH="0" baseline="0" dirty="0">
                <a:ln>
                  <a:noFill/>
                </a:ln>
                <a:solidFill>
                  <a:schemeClr val="tx1"/>
                </a:solidFill>
                <a:effectLst/>
                <a:latin typeface="Arial" panose="020B0604020202020204" pitchFamily="34" charset="0"/>
              </a:rPr>
              <a:t> and reliably across all datasets. Key cleaning steps include:</a:t>
            </a:r>
            <a:endParaRPr kumimoji="0" lang="en-IN" altLang="te-IN"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e-IN" altLang="te-IN" sz="10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te-IN" altLang="te-IN" sz="1000" b="1" i="0" u="none" strike="noStrike" cap="none" normalizeH="0" baseline="0" dirty="0">
                <a:ln>
                  <a:noFill/>
                </a:ln>
                <a:solidFill>
                  <a:schemeClr val="tx1"/>
                </a:solidFill>
                <a:effectLst/>
                <a:latin typeface="Arial" panose="020B0604020202020204" pitchFamily="34" charset="0"/>
              </a:rPr>
              <a:t>Column and Schema Normalization</a:t>
            </a:r>
            <a:r>
              <a:rPr kumimoji="0" lang="te-IN" altLang="te-IN" sz="1000" b="0" i="0" u="none" strike="noStrike" cap="none" normalizeH="0" baseline="0" dirty="0">
                <a:ln>
                  <a:noFill/>
                </a:ln>
                <a:solidFill>
                  <a:schemeClr val="tx1"/>
                </a:solidFill>
                <a:effectLst/>
                <a:latin typeface="Arial" panose="020B0604020202020204" pitchFamily="34" charset="0"/>
              </a:rPr>
              <a:t>: Ensures a unified schema across sources.</a:t>
            </a:r>
          </a:p>
          <a:p>
            <a:pPr lvl="1" eaLnBrk="0" fontAlgn="base" hangingPunct="0">
              <a:spcBef>
                <a:spcPct val="0"/>
              </a:spcBef>
              <a:spcAft>
                <a:spcPct val="0"/>
              </a:spcAft>
              <a:buFontTx/>
              <a:buChar char="•"/>
            </a:pPr>
            <a:r>
              <a:rPr kumimoji="0" lang="te-IN" altLang="te-IN" sz="1000" b="1" i="0" u="none" strike="noStrike" cap="none" normalizeH="0" baseline="0" dirty="0">
                <a:ln>
                  <a:noFill/>
                </a:ln>
                <a:solidFill>
                  <a:schemeClr val="tx1"/>
                </a:solidFill>
                <a:effectLst/>
                <a:latin typeface="Arial" panose="020B0604020202020204" pitchFamily="34" charset="0"/>
              </a:rPr>
              <a:t>Missing Value Treatment</a:t>
            </a:r>
            <a:r>
              <a:rPr kumimoji="0" lang="te-IN" altLang="te-IN" sz="1000" b="0" i="0" u="none" strike="noStrike" cap="none" normalizeH="0" baseline="0" dirty="0">
                <a:ln>
                  <a:noFill/>
                </a:ln>
                <a:solidFill>
                  <a:schemeClr val="tx1"/>
                </a:solidFill>
                <a:effectLst/>
                <a:latin typeface="Arial" panose="020B0604020202020204" pitchFamily="34" charset="0"/>
              </a:rPr>
              <a:t>: Drops records with critical missing fields and imputes others.</a:t>
            </a:r>
          </a:p>
          <a:p>
            <a:pPr lvl="1" eaLnBrk="0" fontAlgn="base" hangingPunct="0">
              <a:spcBef>
                <a:spcPct val="0"/>
              </a:spcBef>
              <a:spcAft>
                <a:spcPct val="0"/>
              </a:spcAft>
              <a:buFontTx/>
              <a:buChar char="•"/>
            </a:pPr>
            <a:r>
              <a:rPr kumimoji="0" lang="te-IN" altLang="te-IN" sz="1000" b="1" i="0" u="none" strike="noStrike" cap="none" normalizeH="0" baseline="0" dirty="0">
                <a:ln>
                  <a:noFill/>
                </a:ln>
                <a:solidFill>
                  <a:schemeClr val="tx1"/>
                </a:solidFill>
                <a:effectLst/>
                <a:latin typeface="Arial" panose="020B0604020202020204" pitchFamily="34" charset="0"/>
              </a:rPr>
              <a:t>Duplicate Detection and Removal</a:t>
            </a:r>
            <a:r>
              <a:rPr kumimoji="0" lang="te-IN" altLang="te-IN" sz="1000" b="0" i="0" u="none" strike="noStrike" cap="none" normalizeH="0" baseline="0" dirty="0">
                <a:ln>
                  <a:noFill/>
                </a:ln>
                <a:solidFill>
                  <a:schemeClr val="tx1"/>
                </a:solidFill>
                <a:effectLst/>
                <a:latin typeface="Arial" panose="020B0604020202020204" pitchFamily="34" charset="0"/>
              </a:rPr>
              <a:t>: Identifies duplicates using primary keys and timestamps.</a:t>
            </a:r>
          </a:p>
          <a:p>
            <a:pPr lvl="1" eaLnBrk="0" fontAlgn="base" hangingPunct="0">
              <a:spcBef>
                <a:spcPct val="0"/>
              </a:spcBef>
              <a:spcAft>
                <a:spcPct val="0"/>
              </a:spcAft>
              <a:buFontTx/>
              <a:buChar char="•"/>
            </a:pPr>
            <a:r>
              <a:rPr kumimoji="0" lang="te-IN" altLang="te-IN" sz="1000" b="1" i="0" u="none" strike="noStrike" cap="none" normalizeH="0" baseline="0" dirty="0">
                <a:ln>
                  <a:noFill/>
                </a:ln>
                <a:solidFill>
                  <a:schemeClr val="tx1"/>
                </a:solidFill>
                <a:effectLst/>
                <a:latin typeface="Arial" panose="020B0604020202020204" pitchFamily="34" charset="0"/>
              </a:rPr>
              <a:t>Date Format Standardization</a:t>
            </a:r>
            <a:r>
              <a:rPr kumimoji="0" lang="te-IN" altLang="te-IN" sz="1000" b="0" i="0" u="none" strike="noStrike" cap="none" normalizeH="0" baseline="0" dirty="0">
                <a:ln>
                  <a:noFill/>
                </a:ln>
                <a:solidFill>
                  <a:schemeClr val="tx1"/>
                </a:solidFill>
                <a:effectLst/>
                <a:latin typeface="Arial" panose="020B0604020202020204" pitchFamily="34" charset="0"/>
              </a:rPr>
              <a:t>: Converts all date fields to </a:t>
            </a:r>
            <a:r>
              <a:rPr kumimoji="0" lang="te-IN" altLang="te-IN" sz="1000" b="0" i="0" u="none" strike="noStrike" cap="none" normalizeH="0" baseline="0" dirty="0">
                <a:ln>
                  <a:noFill/>
                </a:ln>
                <a:solidFill>
                  <a:schemeClr val="tx1"/>
                </a:solidFill>
                <a:effectLst/>
                <a:latin typeface="Arial Unicode MS"/>
              </a:rPr>
              <a:t>yyyy-MM-dd</a:t>
            </a:r>
            <a:r>
              <a:rPr kumimoji="0" lang="te-IN" altLang="te-IN" sz="1000" b="0" i="0" u="none" strike="noStrike" cap="none" normalizeH="0" baseline="0" dirty="0">
                <a:ln>
                  <a:noFill/>
                </a:ln>
                <a:solidFill>
                  <a:schemeClr val="tx1"/>
                </a:solidFill>
                <a:effectLst/>
              </a:rPr>
              <a:t> format.</a:t>
            </a:r>
            <a:endParaRPr kumimoji="0" lang="te-IN" altLang="te-IN" sz="10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te-IN" altLang="te-IN" sz="1000" b="1" i="0" u="none" strike="noStrike" cap="none" normalizeH="0" baseline="0" dirty="0">
                <a:ln>
                  <a:noFill/>
                </a:ln>
                <a:solidFill>
                  <a:schemeClr val="tx1"/>
                </a:solidFill>
                <a:effectLst/>
                <a:latin typeface="Arial" panose="020B0604020202020204" pitchFamily="34" charset="0"/>
              </a:rPr>
              <a:t>Multilingual Text Cleaning</a:t>
            </a:r>
            <a:r>
              <a:rPr kumimoji="0" lang="te-IN" altLang="te-IN" sz="1000" b="0" i="0" u="none" strike="noStrike" cap="none" normalizeH="0" baseline="0" dirty="0">
                <a:ln>
                  <a:noFill/>
                </a:ln>
                <a:solidFill>
                  <a:schemeClr val="tx1"/>
                </a:solidFill>
                <a:effectLst/>
                <a:latin typeface="Arial" panose="020B0604020202020204" pitchFamily="34" charset="0"/>
              </a:rPr>
              <a:t>: Normalizes encoding to handle international product descriptions.</a:t>
            </a:r>
          </a:p>
          <a:p>
            <a:pPr lvl="1" eaLnBrk="0" fontAlgn="base" hangingPunct="0">
              <a:spcBef>
                <a:spcPct val="0"/>
              </a:spcBef>
              <a:spcAft>
                <a:spcPct val="0"/>
              </a:spcAft>
              <a:buFontTx/>
              <a:buChar char="•"/>
            </a:pPr>
            <a:r>
              <a:rPr kumimoji="0" lang="te-IN" altLang="te-IN" sz="1000" b="1" i="0" u="none" strike="noStrike" cap="none" normalizeH="0" baseline="0" dirty="0">
                <a:ln>
                  <a:noFill/>
                </a:ln>
                <a:solidFill>
                  <a:schemeClr val="tx1"/>
                </a:solidFill>
                <a:effectLst/>
                <a:latin typeface="Arial" panose="020B0604020202020204" pitchFamily="34" charset="0"/>
              </a:rPr>
              <a:t>Currency Flagging</a:t>
            </a:r>
            <a:r>
              <a:rPr kumimoji="0" lang="te-IN" altLang="te-IN" sz="1000" b="0" i="0" u="none" strike="noStrike" cap="none" normalizeH="0" baseline="0" dirty="0">
                <a:ln>
                  <a:noFill/>
                </a:ln>
                <a:solidFill>
                  <a:schemeClr val="tx1"/>
                </a:solidFill>
                <a:effectLst/>
                <a:latin typeface="Arial" panose="020B0604020202020204" pitchFamily="34" charset="0"/>
              </a:rPr>
              <a:t>: Each record is tagged with its native currency for downstream INR conversion.</a:t>
            </a:r>
          </a:p>
        </p:txBody>
      </p:sp>
      <p:sp>
        <p:nvSpPr>
          <p:cNvPr id="3" name="TextBox 2">
            <a:extLst>
              <a:ext uri="{FF2B5EF4-FFF2-40B4-BE49-F238E27FC236}">
                <a16:creationId xmlns:a16="http://schemas.microsoft.com/office/drawing/2014/main" id="{AB3BF00E-7A04-075C-2D79-9399FF64D478}"/>
              </a:ext>
            </a:extLst>
          </p:cNvPr>
          <p:cNvSpPr txBox="1"/>
          <p:nvPr/>
        </p:nvSpPr>
        <p:spPr>
          <a:xfrm>
            <a:off x="707136" y="3499104"/>
            <a:ext cx="6899646" cy="400110"/>
          </a:xfrm>
          <a:prstGeom prst="rect">
            <a:avLst/>
          </a:prstGeom>
          <a:noFill/>
        </p:spPr>
        <p:txBody>
          <a:bodyPr wrap="none" rtlCol="0">
            <a:spAutoFit/>
          </a:bodyPr>
          <a:lstStyle/>
          <a:p>
            <a:r>
              <a:rPr lang="en-US" sz="1000" dirty="0"/>
              <a:t>The use of Airflow DAGs ensures </a:t>
            </a:r>
            <a:r>
              <a:rPr lang="en-US" sz="1000" b="1" dirty="0"/>
              <a:t>modularity</a:t>
            </a:r>
            <a:r>
              <a:rPr lang="en-US" sz="1000" dirty="0"/>
              <a:t>, </a:t>
            </a:r>
            <a:r>
              <a:rPr lang="en-US" sz="1000" b="1" dirty="0"/>
              <a:t>reusability</a:t>
            </a:r>
            <a:r>
              <a:rPr lang="en-US" sz="1000" dirty="0"/>
              <a:t>, and </a:t>
            </a:r>
            <a:r>
              <a:rPr lang="en-US" sz="1000" b="1" dirty="0"/>
              <a:t>monitoring</a:t>
            </a:r>
            <a:r>
              <a:rPr lang="en-US" sz="1000" dirty="0"/>
              <a:t> of each task, making the cleaning process </a:t>
            </a:r>
          </a:p>
          <a:p>
            <a:r>
              <a:rPr lang="en-US" sz="1000" b="1" dirty="0"/>
              <a:t>scalable</a:t>
            </a:r>
            <a:r>
              <a:rPr lang="en-US" sz="1000" dirty="0"/>
              <a:t> and </a:t>
            </a:r>
            <a:r>
              <a:rPr lang="en-US" sz="1000" b="1" dirty="0"/>
              <a:t>maintainable</a:t>
            </a:r>
            <a:r>
              <a:rPr lang="en-US" sz="1000" dirty="0"/>
              <a:t>.</a:t>
            </a:r>
            <a:endParaRPr lang="te-IN" sz="1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295992" y="271272"/>
            <a:ext cx="5352840" cy="119016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5000" b="0" strike="noStrike" spc="-1" dirty="0">
                <a:solidFill>
                  <a:schemeClr val="dk1"/>
                </a:solidFill>
                <a:latin typeface="Maven Pro"/>
                <a:ea typeface="Maven Pro"/>
              </a:rPr>
              <a:t>Data Integration and </a:t>
            </a:r>
            <a:br>
              <a:rPr lang="en" sz="5000" b="0" strike="noStrike" spc="-1" dirty="0">
                <a:solidFill>
                  <a:schemeClr val="dk1"/>
                </a:solidFill>
                <a:latin typeface="Maven Pro"/>
                <a:ea typeface="Maven Pro"/>
              </a:rPr>
            </a:br>
            <a:r>
              <a:rPr lang="en" sz="5000" b="0" strike="noStrike" spc="-1" dirty="0">
                <a:solidFill>
                  <a:schemeClr val="dk1"/>
                </a:solidFill>
                <a:latin typeface="Maven Pro"/>
                <a:ea typeface="Maven Pro"/>
              </a:rPr>
              <a:t>Storage</a:t>
            </a:r>
            <a:endParaRPr lang="fr-FR" sz="5000" b="0" strike="noStrike" spc="-1" dirty="0">
              <a:solidFill>
                <a:schemeClr val="dk1"/>
              </a:solidFill>
              <a:latin typeface="Arial"/>
            </a:endParaRPr>
          </a:p>
        </p:txBody>
      </p:sp>
      <p:sp>
        <p:nvSpPr>
          <p:cNvPr id="140" name="PlaceHolder 2"/>
          <p:cNvSpPr>
            <a:spLocks noGrp="1"/>
          </p:cNvSpPr>
          <p:nvPr>
            <p:ph type="subTitle"/>
          </p:nvPr>
        </p:nvSpPr>
        <p:spPr>
          <a:xfrm>
            <a:off x="612984" y="1915989"/>
            <a:ext cx="7305720" cy="2096754"/>
          </a:xfrm>
          <a:prstGeom prst="rect">
            <a:avLst/>
          </a:prstGeom>
          <a:noFill/>
          <a:ln w="0">
            <a:noFill/>
          </a:ln>
        </p:spPr>
        <p:txBody>
          <a:bodyPr lIns="91440" tIns="91440" rIns="91440" bIns="91440" anchor="t">
            <a:normAutofit fontScale="99628"/>
          </a:bodyPr>
          <a:lstStyle/>
          <a:p>
            <a:pPr indent="0">
              <a:lnSpc>
                <a:spcPct val="100000"/>
              </a:lnSpc>
              <a:buNone/>
              <a:tabLst>
                <a:tab pos="0" algn="l"/>
              </a:tabLst>
            </a:pPr>
            <a:r>
              <a:rPr lang="en-US" sz="1050" dirty="0"/>
              <a:t>As part of our project, we successfully designed and implemented a unified data warehouse schema in </a:t>
            </a:r>
            <a:r>
              <a:rPr lang="en-US" sz="1050" b="1" dirty="0"/>
              <a:t>Google BigQuery</a:t>
            </a:r>
            <a:r>
              <a:rPr lang="en-US" sz="1050" dirty="0"/>
              <a:t>, led by our Data Warehouse Architect. The schema was carefully structured to support seamless integration of sales data from eight different countries, each with varying formats including SQL, CSV, JSON, and Excel. We adopted a star schema approach to organize the data into fact and dimension tables, enabling efficient querying and analytical processing. Partitioning and clustering strategies were applied to optimize performance and reduce query costs. The schema was tailored to support downstream requirements such as currency conversion to INR, tax computation, and sales forecasting. Role-based access controls were implemented to ensure data security and compliance, and the architecture was designed to be fully compatible with our Airflow-managed ETL pipelines. This unified and scalable structure now serves as the single source of truth for global sales analysis and reporting.</a:t>
            </a:r>
            <a:endParaRPr lang="en-US" sz="1400" b="0" strike="noStrike" spc="-1" dirty="0">
              <a:solidFill>
                <a:srgbClr val="FFFFFF"/>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8075B-20E2-8589-9251-0FE1E98C2C9A}"/>
            </a:ext>
          </a:extLst>
        </p:cNvPr>
        <p:cNvGrpSpPr/>
        <p:nvPr/>
      </p:nvGrpSpPr>
      <p:grpSpPr>
        <a:xfrm>
          <a:off x="0" y="0"/>
          <a:ext cx="0" cy="0"/>
          <a:chOff x="0" y="0"/>
          <a:chExt cx="0" cy="0"/>
        </a:xfrm>
      </p:grpSpPr>
      <p:sp>
        <p:nvSpPr>
          <p:cNvPr id="139" name="PlaceHolder 1">
            <a:extLst>
              <a:ext uri="{FF2B5EF4-FFF2-40B4-BE49-F238E27FC236}">
                <a16:creationId xmlns:a16="http://schemas.microsoft.com/office/drawing/2014/main" id="{81903502-99D5-885B-2DCB-ADEB43AC3C23}"/>
              </a:ext>
            </a:extLst>
          </p:cNvPr>
          <p:cNvSpPr>
            <a:spLocks noGrp="1"/>
          </p:cNvSpPr>
          <p:nvPr>
            <p:ph type="title"/>
          </p:nvPr>
        </p:nvSpPr>
        <p:spPr>
          <a:xfrm>
            <a:off x="381060" y="368808"/>
            <a:ext cx="5352840" cy="119016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5000" b="0" strike="noStrike" spc="-1" dirty="0">
                <a:solidFill>
                  <a:schemeClr val="dk1"/>
                </a:solidFill>
                <a:latin typeface="Maven Pro"/>
                <a:ea typeface="Maven Pro"/>
              </a:rPr>
              <a:t>Reporting &amp; Forecasting</a:t>
            </a:r>
            <a:endParaRPr lang="fr-FR" sz="5000" b="0" strike="noStrike" spc="-1" dirty="0">
              <a:solidFill>
                <a:schemeClr val="dk1"/>
              </a:solidFill>
              <a:latin typeface="Arial"/>
            </a:endParaRPr>
          </a:p>
        </p:txBody>
      </p:sp>
      <p:sp>
        <p:nvSpPr>
          <p:cNvPr id="2" name="Subtitle 1">
            <a:extLst>
              <a:ext uri="{FF2B5EF4-FFF2-40B4-BE49-F238E27FC236}">
                <a16:creationId xmlns:a16="http://schemas.microsoft.com/office/drawing/2014/main" id="{7FDE3E82-065D-8F48-C501-6EDEC7CCD3C6}"/>
              </a:ext>
            </a:extLst>
          </p:cNvPr>
          <p:cNvSpPr>
            <a:spLocks noGrp="1" noChangeArrowheads="1"/>
          </p:cNvSpPr>
          <p:nvPr>
            <p:ph type="subTitle"/>
          </p:nvPr>
        </p:nvSpPr>
        <p:spPr bwMode="auto">
          <a:xfrm>
            <a:off x="314004" y="1972892"/>
            <a:ext cx="6055995" cy="1954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e-IN" altLang="te-IN" sz="1100" b="0" i="0" u="none" strike="noStrike" cap="none" normalizeH="0" baseline="0" dirty="0">
                <a:ln>
                  <a:noFill/>
                </a:ln>
                <a:solidFill>
                  <a:schemeClr val="tx1"/>
                </a:solidFill>
                <a:effectLst/>
                <a:latin typeface="Maven Pro"/>
              </a:rPr>
              <a:t>As part of the sales forecasting phase, we developed and deployed a machine learning model using </a:t>
            </a:r>
            <a:r>
              <a:rPr kumimoji="0" lang="te-IN" altLang="te-IN" sz="1100" b="1" i="0" u="none" strike="noStrike" cap="none" normalizeH="0" baseline="0" dirty="0">
                <a:ln>
                  <a:noFill/>
                </a:ln>
                <a:solidFill>
                  <a:schemeClr val="tx1"/>
                </a:solidFill>
                <a:effectLst/>
                <a:latin typeface="Maven Pro"/>
              </a:rPr>
              <a:t>BigQuery ML</a:t>
            </a:r>
            <a:r>
              <a:rPr kumimoji="0" lang="te-IN" altLang="te-IN" sz="1100" b="0" i="0" u="none" strike="noStrike" cap="none" normalizeH="0" baseline="0" dirty="0">
                <a:ln>
                  <a:noFill/>
                </a:ln>
                <a:solidFill>
                  <a:schemeClr val="tx1"/>
                </a:solidFill>
                <a:effectLst/>
                <a:latin typeface="Maven Pro"/>
              </a:rPr>
              <a:t> to predict future product quantities. The model was built using the </a:t>
            </a:r>
            <a:r>
              <a:rPr kumimoji="0" lang="te-IN" altLang="te-IN" sz="1100" b="1" i="0" u="none" strike="noStrike" cap="none" normalizeH="0" baseline="0" dirty="0">
                <a:ln>
                  <a:noFill/>
                </a:ln>
                <a:solidFill>
                  <a:schemeClr val="tx1"/>
                </a:solidFill>
                <a:effectLst/>
                <a:latin typeface="Maven Pro"/>
              </a:rPr>
              <a:t>linear regression algorithm</a:t>
            </a:r>
            <a:r>
              <a:rPr kumimoji="0" lang="te-IN" altLang="te-IN" sz="1100" b="0" i="0" u="none" strike="noStrike" cap="none" normalizeH="0" baseline="0" dirty="0">
                <a:ln>
                  <a:noFill/>
                </a:ln>
                <a:solidFill>
                  <a:schemeClr val="tx1"/>
                </a:solidFill>
                <a:effectLst/>
                <a:latin typeface="Maven Pro"/>
              </a:rPr>
              <a:t>, with Qty as the target variable. Key input features included Category, Product, INR_Amount, and Year, which were selected based on their influence on sales behavior. The model was trained on historical sales data hosted in BigQuery and automatically handled feature encoding and normalization.</a:t>
            </a:r>
            <a:endParaRPr kumimoji="0" lang="en-US" altLang="te-IN" sz="1100" b="0" i="0" u="none" strike="noStrike" cap="none" normalizeH="0" baseline="0" dirty="0">
              <a:ln>
                <a:noFill/>
              </a:ln>
              <a:solidFill>
                <a:schemeClr val="tx1"/>
              </a:solidFill>
              <a:effectLst/>
              <a:latin typeface="Maven 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e-IN" altLang="te-IN" sz="1100" b="0" i="0" u="none" strike="noStrike" cap="none" normalizeH="0" baseline="0" dirty="0">
              <a:ln>
                <a:noFill/>
              </a:ln>
              <a:solidFill>
                <a:schemeClr val="tx1"/>
              </a:solidFill>
              <a:effectLst/>
              <a:latin typeface="Maven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e-IN" altLang="te-IN" sz="1100" b="0" i="0" u="none" strike="noStrike" cap="none" normalizeH="0" baseline="0" dirty="0">
                <a:ln>
                  <a:noFill/>
                </a:ln>
                <a:solidFill>
                  <a:schemeClr val="tx1"/>
                </a:solidFill>
                <a:effectLst/>
                <a:latin typeface="Maven Pro"/>
              </a:rPr>
              <a:t>Once trained, the model was evaluated using </a:t>
            </a:r>
            <a:r>
              <a:rPr kumimoji="0" lang="te-IN" altLang="te-IN" sz="1100" b="1" i="0" u="none" strike="noStrike" cap="none" normalizeH="0" baseline="0" dirty="0">
                <a:ln>
                  <a:noFill/>
                </a:ln>
                <a:solidFill>
                  <a:schemeClr val="tx1"/>
                </a:solidFill>
                <a:effectLst/>
                <a:latin typeface="Maven Pro"/>
              </a:rPr>
              <a:t>ML.EVALUATE</a:t>
            </a:r>
            <a:r>
              <a:rPr kumimoji="0" lang="te-IN" altLang="te-IN" sz="1100" b="0" i="0" u="none" strike="noStrike" cap="none" normalizeH="0" baseline="0" dirty="0">
                <a:ln>
                  <a:noFill/>
                </a:ln>
                <a:solidFill>
                  <a:schemeClr val="tx1"/>
                </a:solidFill>
                <a:effectLst/>
                <a:latin typeface="Maven Pro"/>
              </a:rPr>
              <a:t> to assess its accuracy and overall performance metrics, ensuring its reliability for business use. After validation, we conducted inference using </a:t>
            </a:r>
            <a:r>
              <a:rPr kumimoji="0" lang="te-IN" altLang="te-IN" sz="1100" b="1" i="0" u="none" strike="noStrike" cap="none" normalizeH="0" baseline="0" dirty="0">
                <a:ln>
                  <a:noFill/>
                </a:ln>
                <a:solidFill>
                  <a:schemeClr val="tx1"/>
                </a:solidFill>
                <a:effectLst/>
                <a:latin typeface="Maven Pro"/>
              </a:rPr>
              <a:t>ML.PREDICT</a:t>
            </a:r>
            <a:r>
              <a:rPr kumimoji="0" lang="te-IN" altLang="te-IN" sz="1100" b="0" i="0" u="none" strike="noStrike" cap="none" normalizeH="0" baseline="0" dirty="0">
                <a:ln>
                  <a:noFill/>
                </a:ln>
                <a:solidFill>
                  <a:schemeClr val="tx1"/>
                </a:solidFill>
                <a:effectLst/>
                <a:latin typeface="Maven Pro"/>
              </a:rPr>
              <a:t> to forecast sales for specific product scenarios, providing insights into expected quantities based on planned investment and time frame. This approach enables data-driven demand planning and helps stakeholders make informed decisions for inventory and marketing strategies.</a:t>
            </a:r>
          </a:p>
        </p:txBody>
      </p:sp>
      <p:pic>
        <p:nvPicPr>
          <p:cNvPr id="4" name="Picture 3">
            <a:extLst>
              <a:ext uri="{FF2B5EF4-FFF2-40B4-BE49-F238E27FC236}">
                <a16:creationId xmlns:a16="http://schemas.microsoft.com/office/drawing/2014/main" id="{12007B64-E1AD-C778-912E-6E38741AEA97}"/>
              </a:ext>
            </a:extLst>
          </p:cNvPr>
          <p:cNvPicPr>
            <a:picLocks noChangeAspect="1"/>
          </p:cNvPicPr>
          <p:nvPr/>
        </p:nvPicPr>
        <p:blipFill>
          <a:blip r:embed="rId2"/>
          <a:stretch>
            <a:fillRect/>
          </a:stretch>
        </p:blipFill>
        <p:spPr>
          <a:xfrm>
            <a:off x="6430959" y="1160354"/>
            <a:ext cx="2591957" cy="3325383"/>
          </a:xfrm>
          <a:prstGeom prst="rect">
            <a:avLst/>
          </a:prstGeom>
        </p:spPr>
      </p:pic>
    </p:spTree>
    <p:extLst>
      <p:ext uri="{BB962C8B-B14F-4D97-AF65-F5344CB8AC3E}">
        <p14:creationId xmlns:p14="http://schemas.microsoft.com/office/powerpoint/2010/main" val="2363771815"/>
      </p:ext>
    </p:extLst>
  </p:cSld>
  <p:clrMapOvr>
    <a:masterClrMapping/>
  </p:clrMapOvr>
</p:sld>
</file>

<file path=ppt/theme/theme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495</TotalTime>
  <Words>1619</Words>
  <Application>Microsoft Office PowerPoint</Application>
  <PresentationFormat>On-screen Show (16:9)</PresentationFormat>
  <Paragraphs>89</Paragraphs>
  <Slides>17</Slides>
  <Notes>0</Notes>
  <HiddenSlides>0</HiddenSlides>
  <MMClips>0</MMClips>
  <ScaleCrop>false</ScaleCrop>
  <HeadingPairs>
    <vt:vector size="6" baseType="variant">
      <vt:variant>
        <vt:lpstr>Fonts Used</vt:lpstr>
      </vt:variant>
      <vt:variant>
        <vt:i4>7</vt:i4>
      </vt:variant>
      <vt:variant>
        <vt:lpstr>Theme</vt:lpstr>
      </vt:variant>
      <vt:variant>
        <vt:i4>32</vt:i4>
      </vt:variant>
      <vt:variant>
        <vt:lpstr>Slide Titles</vt:lpstr>
      </vt:variant>
      <vt:variant>
        <vt:i4>17</vt:i4>
      </vt:variant>
    </vt:vector>
  </HeadingPairs>
  <TitlesOfParts>
    <vt:vector size="56" baseType="lpstr">
      <vt:lpstr>Arial</vt:lpstr>
      <vt:lpstr>Arial Unicode MS</vt:lpstr>
      <vt:lpstr>Bauhaus 93</vt:lpstr>
      <vt:lpstr>Maven Pro</vt:lpstr>
      <vt:lpstr>OpenSymbol</vt:lpstr>
      <vt:lpstr>Symbol</vt:lpstr>
      <vt:lpstr>Wingdings</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Slidesgo Final Pages</vt:lpstr>
      <vt:lpstr>Slidesgo Final Pages</vt:lpstr>
      <vt:lpstr>P2 - Global Sales Analysis ETL</vt:lpstr>
      <vt:lpstr>Introduction</vt:lpstr>
      <vt:lpstr>Project Goals</vt:lpstr>
      <vt:lpstr>Project Contributors</vt:lpstr>
      <vt:lpstr>Process of Development</vt:lpstr>
      <vt:lpstr>Data Sources &amp; Formats</vt:lpstr>
      <vt:lpstr>Data Collection &amp; Cleaning</vt:lpstr>
      <vt:lpstr>Data Integration and  Storage</vt:lpstr>
      <vt:lpstr>Reporting &amp; Forecasting</vt:lpstr>
      <vt:lpstr>Data Storage &amp; Visualization</vt:lpstr>
      <vt:lpstr>Sample Visualization Reports</vt:lpstr>
      <vt:lpstr>Stakeholder’s requirements</vt:lpstr>
      <vt:lpstr>PowerPoint Presentation</vt:lpstr>
      <vt:lpstr>PowerPoint Presentation</vt:lpstr>
      <vt:lpstr>Future plans and enhancements</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Rahul Chandra</dc:creator>
  <cp:lastModifiedBy>Rahul Chandra</cp:lastModifiedBy>
  <cp:revision>1</cp:revision>
  <dcterms:modified xsi:type="dcterms:W3CDTF">2025-05-23T03:18:59Z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2025-05-22T18:05:21Z</dcterms:created>
  <dc:creator>Unknown Creator</dc:creator>
  <dc:description/>
  <dc:language>en-US</dc:language>
  <cp:lastModifiedBy>Unknown Creator</cp:lastModifiedBy>
  <dcterms:modified xsi:type="dcterms:W3CDTF">2025-05-22T18:05:21Z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