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  <p:sldId id="271" r:id="rId19"/>
    <p:sldId id="273" r:id="rId20"/>
    <p:sldId id="277" r:id="rId21"/>
    <p:sldId id="278" r:id="rId22"/>
    <p:sldId id="284" r:id="rId23"/>
    <p:sldId id="279" r:id="rId24"/>
    <p:sldId id="280" r:id="rId25"/>
    <p:sldId id="274" r:id="rId26"/>
    <p:sldId id="275" r:id="rId27"/>
    <p:sldId id="276" r:id="rId28"/>
    <p:sldId id="281" r:id="rId29"/>
    <p:sldId id="282" r:id="rId30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F6271A7-5345-4F03-B3D5-C3145D3D9B6D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2E85CF00-0342-4137-9150-D13538CA3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5CF00-0342-4137-9150-D13538CA3A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8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FB00-D555-49CF-8F87-B1E2E2B77365}" type="datetime1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0F27-DD4D-44F9-8804-8E56E438060F}" type="datetime1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4B4-9FB9-4333-81DC-06C7E3689CBE}" type="datetime1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4326-E7DF-4DDC-BCF9-55CF1488D980}" type="datetime1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48C7-5EC3-495A-A3EA-236918C78C45}" type="datetime1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81F3-20FF-4285-BD81-D4AA7525BD2B}" type="datetime1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A1E0-CDE8-465E-9359-F7DED7E8CBE5}" type="datetime1">
              <a:rPr lang="en-US" smtClean="0"/>
              <a:t>12/15/2013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8926-203F-40ED-ABFE-9FD6D6E5736D}" type="datetime1">
              <a:rPr lang="en-US" smtClean="0"/>
              <a:t>12/15/2013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A6C4-6B19-4ACC-9A8C-57876BAB8B6E}" type="datetime1">
              <a:rPr lang="en-US" smtClean="0"/>
              <a:t>12/15/2013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F737-22DE-4BAA-8555-D9B661F37439}" type="datetime1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1ACBA-A6E7-4FF2-8291-30C468CF2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0119-C819-4707-9ABF-B68C6AE3074F}" type="datetime1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672E86F-3C4E-4B81-B885-9B5E6BD51F2F}" type="datetime1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EE1ACBA-A6E7-4FF2-8291-30C468CF21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Bentley Academic Course Demand Analytics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Business Intelligence </a:t>
            </a:r>
            <a:r>
              <a:rPr lang="en-US" dirty="0" smtClean="0"/>
              <a:t>Project ~ CS753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DATA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7" y="990600"/>
            <a:ext cx="9067800" cy="12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8791" y="2286000"/>
            <a:ext cx="4073304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0" i="1" dirty="0" smtClean="0"/>
              <a:t>1 Table</a:t>
            </a:r>
          </a:p>
          <a:p>
            <a:pPr>
              <a:spcBef>
                <a:spcPts val="0"/>
              </a:spcBef>
            </a:pPr>
            <a:r>
              <a:rPr lang="en-US" b="0" i="1" dirty="0"/>
              <a:t>2 </a:t>
            </a:r>
            <a:r>
              <a:rPr lang="en-US" b="0" i="1" dirty="0" smtClean="0"/>
              <a:t>Genders</a:t>
            </a:r>
          </a:p>
          <a:p>
            <a:pPr>
              <a:spcBef>
                <a:spcPts val="0"/>
              </a:spcBef>
            </a:pPr>
            <a:r>
              <a:rPr lang="en-US" b="0" i="1" dirty="0" smtClean="0"/>
              <a:t>8 Ethnicities</a:t>
            </a:r>
            <a:endParaRPr lang="en-US" b="0" i="1" dirty="0"/>
          </a:p>
          <a:p>
            <a:pPr>
              <a:spcBef>
                <a:spcPts val="0"/>
              </a:spcBef>
            </a:pPr>
            <a:r>
              <a:rPr lang="en-US" b="0" i="1" dirty="0" smtClean="0"/>
              <a:t>13 Columns</a:t>
            </a:r>
          </a:p>
          <a:p>
            <a:pPr>
              <a:spcBef>
                <a:spcPts val="0"/>
              </a:spcBef>
            </a:pPr>
            <a:r>
              <a:rPr lang="en-US" b="0" i="1" dirty="0" smtClean="0"/>
              <a:t>17 Departments</a:t>
            </a:r>
          </a:p>
          <a:p>
            <a:pPr>
              <a:spcBef>
                <a:spcPts val="0"/>
              </a:spcBef>
            </a:pPr>
            <a:r>
              <a:rPr lang="en-US" b="0" i="1" dirty="0"/>
              <a:t>21 </a:t>
            </a:r>
            <a:r>
              <a:rPr lang="en-US" b="0" i="1" dirty="0" smtClean="0"/>
              <a:t>Distinct Ages</a:t>
            </a:r>
          </a:p>
          <a:p>
            <a:pPr>
              <a:spcBef>
                <a:spcPts val="0"/>
              </a:spcBef>
            </a:pPr>
            <a:r>
              <a:rPr lang="en-US" b="0" i="1" dirty="0"/>
              <a:t>35 </a:t>
            </a:r>
            <a:r>
              <a:rPr lang="en-US" b="0" i="1" dirty="0" smtClean="0"/>
              <a:t>Majors</a:t>
            </a:r>
          </a:p>
          <a:p>
            <a:pPr>
              <a:spcBef>
                <a:spcPts val="0"/>
              </a:spcBef>
            </a:pPr>
            <a:r>
              <a:rPr lang="en-US" b="0" i="1" dirty="0" smtClean="0"/>
              <a:t>38 Concentrations</a:t>
            </a:r>
            <a:endParaRPr lang="en-US" b="0" i="1" dirty="0"/>
          </a:p>
          <a:p>
            <a:pPr>
              <a:spcBef>
                <a:spcPts val="0"/>
              </a:spcBef>
            </a:pPr>
            <a:r>
              <a:rPr lang="en-US" b="0" i="1" dirty="0" smtClean="0"/>
              <a:t>888 Courses</a:t>
            </a:r>
          </a:p>
          <a:p>
            <a:pPr>
              <a:spcBef>
                <a:spcPts val="0"/>
              </a:spcBef>
            </a:pPr>
            <a:r>
              <a:rPr lang="en-US" b="0" i="1" dirty="0" smtClean="0"/>
              <a:t>4169 Students</a:t>
            </a:r>
          </a:p>
          <a:p>
            <a:pPr>
              <a:spcBef>
                <a:spcPts val="0"/>
              </a:spcBef>
            </a:pPr>
            <a:r>
              <a:rPr lang="en-US" b="0" i="1" dirty="0" smtClean="0"/>
              <a:t>120355 Lines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DATA STRUCTURES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21" y="1295400"/>
            <a:ext cx="6096679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TABLES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1"/>
            <a:ext cx="4724400" cy="156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055" y="2438400"/>
            <a:ext cx="5935345" cy="1405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43655"/>
            <a:ext cx="2743200" cy="12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410199" y="1524000"/>
            <a:ext cx="3535997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2819400"/>
            <a:ext cx="3535997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Courses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10200" y="4251960"/>
            <a:ext cx="3535997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Enrollment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QUERIES PART 1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55" y="990600"/>
            <a:ext cx="4309745" cy="552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84192" y="2659607"/>
            <a:ext cx="691941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REFINED OLAP 1 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65" y="990600"/>
            <a:ext cx="7085323" cy="90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97" y="2118360"/>
            <a:ext cx="7051521" cy="2910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1 INFOGRAPHICS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39433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084" y="2424112"/>
            <a:ext cx="4686300" cy="231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" y="4526875"/>
            <a:ext cx="4541153" cy="233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dirty="0" smtClean="0"/>
              <a:t>OLAP QUERIES PART 2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344" y="974399"/>
            <a:ext cx="4961256" cy="542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84192" y="2659607"/>
            <a:ext cx="691941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QUERIES PART 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2625"/>
            <a:ext cx="7501538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dirty="0" smtClean="0"/>
              <a:t>REFINED OLAP 2 RESULTS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38200"/>
            <a:ext cx="5943600" cy="1786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0018"/>
            <a:ext cx="3750945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4259655" y="3888355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Similar Data easily </a:t>
            </a:r>
            <a:r>
              <a:rPr lang="en-US" sz="3600" dirty="0"/>
              <a:t>a</a:t>
            </a:r>
            <a:r>
              <a:rPr lang="en-US" sz="3600" dirty="0" smtClean="0"/>
              <a:t>vailable for ANY Demographic Group</a:t>
            </a:r>
            <a:endParaRPr lang="en-US" sz="36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2 INFOGRAPHICS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397377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urved Connector 4"/>
          <p:cNvCxnSpPr/>
          <p:nvPr/>
        </p:nvCxnSpPr>
        <p:spPr>
          <a:xfrm>
            <a:off x="3124200" y="3048000"/>
            <a:ext cx="1981200" cy="1524000"/>
          </a:xfrm>
          <a:prstGeom prst="curvedConnector3">
            <a:avLst/>
          </a:prstGeom>
          <a:ln w="508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Larry Razenj</a:t>
            </a:r>
          </a:p>
          <a:p>
            <a:r>
              <a:rPr lang="en-US" dirty="0"/>
              <a:t>Sangam Lama</a:t>
            </a:r>
          </a:p>
          <a:p>
            <a:r>
              <a:rPr lang="en-US" dirty="0"/>
              <a:t>Zehang Gao</a:t>
            </a:r>
          </a:p>
          <a:p>
            <a:r>
              <a:rPr lang="en-US" dirty="0"/>
              <a:t>MacDonald Chikapa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Point of Contact:</a:t>
            </a:r>
          </a:p>
          <a:p>
            <a:r>
              <a:rPr lang="en-US" dirty="0"/>
              <a:t>Anne P Pugliese, Director of Administrative Services Bentley ATC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" y="1981200"/>
            <a:ext cx="8967444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711440" cy="72817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400" b="0" i="1" dirty="0" smtClean="0"/>
              <a:t>Standard Data Format Unusable</a:t>
            </a:r>
          </a:p>
          <a:p>
            <a:pPr>
              <a:buFontTx/>
              <a:buChar char="-"/>
            </a:pPr>
            <a:r>
              <a:rPr lang="en-US" sz="1400" b="0" i="1" dirty="0" smtClean="0"/>
              <a:t>Special Format Necessary</a:t>
            </a:r>
            <a:endParaRPr lang="en-US" sz="1400" b="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	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04470"/>
            <a:ext cx="9067800" cy="25485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8001000" cy="1447800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sz="1400" b="0" i="1" dirty="0" smtClean="0"/>
              <a:t>Challenge</a:t>
            </a:r>
          </a:p>
          <a:p>
            <a:pPr>
              <a:buFontTx/>
              <a:buChar char="-"/>
            </a:pPr>
            <a:r>
              <a:rPr lang="en-US" sz="1400" b="0" i="1" dirty="0" smtClean="0"/>
              <a:t>Massive Result Set</a:t>
            </a:r>
          </a:p>
          <a:p>
            <a:pPr marL="0" indent="0"/>
            <a:r>
              <a:rPr lang="en-US" sz="1400" b="0" i="1" dirty="0" smtClean="0"/>
              <a:t>Goal</a:t>
            </a:r>
          </a:p>
          <a:p>
            <a:pPr>
              <a:buFontTx/>
              <a:buChar char="-"/>
            </a:pPr>
            <a:r>
              <a:rPr lang="en-US" sz="1400" b="0" i="1" dirty="0" smtClean="0"/>
              <a:t>Finding Interesting Rules</a:t>
            </a:r>
          </a:p>
          <a:p>
            <a:pPr>
              <a:buFontTx/>
              <a:buChar char="-"/>
            </a:pPr>
            <a:r>
              <a:rPr lang="en-US" sz="1400" b="0" i="1" dirty="0" smtClean="0"/>
              <a:t>Finding Meaningful Rules</a:t>
            </a:r>
            <a:endParaRPr lang="en-US" sz="1400" b="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750300" cy="401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8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46" y="1905000"/>
            <a:ext cx="8903018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67329"/>
            <a:ext cx="7711440" cy="72817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400" b="0" i="1" dirty="0" smtClean="0"/>
              <a:t>Interesting Findings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5" y="3352800"/>
            <a:ext cx="8712424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" y="2225146"/>
            <a:ext cx="9126890" cy="14324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4835" y="4267200"/>
            <a:ext cx="7711440" cy="42337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400" b="0" i="1" dirty="0" smtClean="0"/>
              <a:t>Extensible Format</a:t>
            </a:r>
            <a:endParaRPr lang="en-US" sz="1400" b="0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6760" y="1752600"/>
            <a:ext cx="7711440" cy="42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1400" b="0" i="1" dirty="0" smtClean="0"/>
              <a:t>Useful Findings</a:t>
            </a:r>
            <a:endParaRPr lang="en-US" sz="1400" b="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24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" y="3810000"/>
            <a:ext cx="912689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6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711440" cy="72817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400" b="0" i="1" dirty="0" smtClean="0"/>
              <a:t>Standard Data Format Unusable</a:t>
            </a:r>
          </a:p>
          <a:p>
            <a:pPr>
              <a:buFontTx/>
              <a:buChar char="-"/>
            </a:pPr>
            <a:r>
              <a:rPr lang="en-US" sz="1400" b="0" i="1" dirty="0" smtClean="0"/>
              <a:t>Condensation Required</a:t>
            </a:r>
            <a:endParaRPr lang="en-US" sz="1400" b="0" i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53" y="1752600"/>
            <a:ext cx="5935345" cy="16173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22960" y="3458181"/>
            <a:ext cx="7711440" cy="72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1400" b="0" i="1" dirty="0" smtClean="0"/>
              <a:t>Useful Formatting</a:t>
            </a:r>
            <a:endParaRPr lang="en-US" sz="1400" b="0" i="1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23" y="3830686"/>
            <a:ext cx="59436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769331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dirty="0" smtClean="0"/>
              <a:t>EXTENSIBLE CLASSIFICATION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531976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648200"/>
            <a:ext cx="7711440" cy="72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b="0" i="1" dirty="0" smtClean="0"/>
              <a:t>And Beyond…</a:t>
            </a:r>
            <a:endParaRPr lang="en-US" sz="1400" b="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60" y="4267200"/>
            <a:ext cx="7520940" cy="413277"/>
          </a:xfrm>
        </p:spPr>
        <p:txBody>
          <a:bodyPr/>
          <a:lstStyle/>
          <a:p>
            <a:r>
              <a:rPr lang="en-US" dirty="0" smtClean="0"/>
              <a:t>We Will Be Taking Questions Now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7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3749040" cy="3579849"/>
          </a:xfrm>
        </p:spPr>
        <p:txBody>
          <a:bodyPr>
            <a:noAutofit/>
          </a:bodyPr>
          <a:lstStyle/>
          <a:p>
            <a:r>
              <a:rPr lang="en-US" sz="1800" dirty="0"/>
              <a:t>The purpose of this Business Intelligence exercise was an examination of the </a:t>
            </a:r>
            <a:r>
              <a:rPr lang="en-US" sz="1800" dirty="0" smtClean="0"/>
              <a:t>course offerings </a:t>
            </a:r>
            <a:r>
              <a:rPr lang="en-US" sz="1800" dirty="0"/>
              <a:t>and demand of the Bentley University undergraduate program.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/>
              <a:t>intrinsic goal of any higher learning academic institution to provide its consumer-base (students) a desirable array of products (degrees) and options (courses</a:t>
            </a:r>
            <a:r>
              <a:rPr lang="en-US" sz="1800" dirty="0" smtClean="0"/>
              <a:t>).</a:t>
            </a:r>
            <a:endParaRPr lang="en-US" sz="1800" dirty="0"/>
          </a:p>
        </p:txBody>
      </p:sp>
      <p:pic>
        <p:nvPicPr>
          <p:cNvPr id="1026" name="Picture 2" descr="http://msfhq.com/wp-content/uploads/2010/07/Bentley-University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41910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Bentley Academic Technology Center (ATC).</a:t>
            </a:r>
            <a:endParaRPr lang="en-US" sz="2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078870"/>
            <a:ext cx="7520940" cy="1371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b="0" i="1" dirty="0"/>
              <a:t>Supporting Bentley </a:t>
            </a:r>
            <a:r>
              <a:rPr lang="en-US" sz="1400" b="0" i="1" dirty="0" smtClean="0"/>
              <a:t>Academic</a:t>
            </a:r>
          </a:p>
          <a:p>
            <a:pPr>
              <a:spcBef>
                <a:spcPts val="0"/>
              </a:spcBef>
            </a:pPr>
            <a:r>
              <a:rPr lang="en-US" sz="1400" b="0" i="1" dirty="0" smtClean="0"/>
              <a:t> </a:t>
            </a:r>
            <a:r>
              <a:rPr lang="en-US" sz="1400" b="0" i="1" dirty="0"/>
              <a:t>Affairs in the provision of</a:t>
            </a:r>
            <a:r>
              <a:rPr lang="en-US" sz="1400" b="0" i="1" dirty="0" smtClean="0"/>
              <a:t>...</a:t>
            </a:r>
          </a:p>
          <a:p>
            <a:pPr>
              <a:spcBef>
                <a:spcPts val="0"/>
              </a:spcBef>
            </a:pPr>
            <a:r>
              <a:rPr lang="en-US" sz="1400" b="0" i="1" dirty="0" smtClean="0"/>
              <a:t>	-</a:t>
            </a:r>
            <a:r>
              <a:rPr lang="en-US" sz="1400" b="0" i="1" dirty="0"/>
              <a:t>instructional </a:t>
            </a:r>
            <a:r>
              <a:rPr lang="en-US" sz="1400" b="0" i="1" dirty="0" smtClean="0"/>
              <a:t>resources</a:t>
            </a:r>
          </a:p>
          <a:p>
            <a:pPr>
              <a:spcBef>
                <a:spcPts val="0"/>
              </a:spcBef>
            </a:pPr>
            <a:r>
              <a:rPr lang="en-US" sz="1400" b="0" i="1" dirty="0" smtClean="0"/>
              <a:t>	-research </a:t>
            </a:r>
            <a:r>
              <a:rPr lang="en-US" sz="1400" b="0" i="1" dirty="0"/>
              <a:t>resources</a:t>
            </a:r>
          </a:p>
          <a:p>
            <a:endParaRPr lang="en-US" sz="1400" b="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65" y="1219200"/>
            <a:ext cx="38014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838200" y="2516151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b="0" i="1" dirty="0" smtClean="0"/>
              <a:t>Supporting High Tech Facilities </a:t>
            </a:r>
            <a:endParaRPr lang="en-US" sz="1400" b="0" i="1" dirty="0"/>
          </a:p>
          <a:p>
            <a:pPr>
              <a:spcBef>
                <a:spcPts val="0"/>
              </a:spcBef>
            </a:pPr>
            <a:r>
              <a:rPr lang="en-US" sz="1400" b="0" i="1" dirty="0"/>
              <a:t>	-CIS Sandbox</a:t>
            </a:r>
          </a:p>
          <a:p>
            <a:pPr>
              <a:spcBef>
                <a:spcPts val="0"/>
              </a:spcBef>
            </a:pPr>
            <a:r>
              <a:rPr lang="en-US" sz="1400" b="0" i="1" dirty="0"/>
              <a:t>	-Hughey Center for financial services</a:t>
            </a:r>
          </a:p>
          <a:p>
            <a:pPr>
              <a:spcBef>
                <a:spcPts val="0"/>
              </a:spcBef>
            </a:pPr>
            <a:r>
              <a:rPr lang="en-US" sz="1400" b="0" i="1" dirty="0"/>
              <a:t>	-ACELAB</a:t>
            </a:r>
          </a:p>
          <a:p>
            <a:pPr>
              <a:spcBef>
                <a:spcPts val="0"/>
              </a:spcBef>
            </a:pPr>
            <a:r>
              <a:rPr lang="en-US" sz="1400" b="0" i="1" dirty="0"/>
              <a:t>	-Center for Languages </a:t>
            </a:r>
            <a:endParaRPr lang="en-US" sz="1400" b="0" i="1" dirty="0" smtClean="0"/>
          </a:p>
          <a:p>
            <a:pPr>
              <a:spcBef>
                <a:spcPts val="0"/>
              </a:spcBef>
            </a:pPr>
            <a:r>
              <a:rPr lang="en-US" sz="1400" b="0" i="1" dirty="0"/>
              <a:t>	</a:t>
            </a:r>
            <a:r>
              <a:rPr lang="en-US" sz="1400" b="0" i="1" dirty="0" smtClean="0"/>
              <a:t> and </a:t>
            </a:r>
            <a:r>
              <a:rPr lang="en-US" sz="1400" b="0" i="1" dirty="0"/>
              <a:t>International Collaboration</a:t>
            </a:r>
          </a:p>
          <a:p>
            <a:pPr>
              <a:spcBef>
                <a:spcPts val="0"/>
              </a:spcBef>
            </a:pPr>
            <a:r>
              <a:rPr lang="en-US" sz="1400" b="0" i="1" dirty="0"/>
              <a:t>	-User Experience Center</a:t>
            </a:r>
          </a:p>
          <a:p>
            <a:pPr>
              <a:spcBef>
                <a:spcPts val="0"/>
              </a:spcBef>
            </a:pPr>
            <a:r>
              <a:rPr lang="en-US" sz="1400" b="0" i="1" dirty="0"/>
              <a:t>	-Media &amp; Culture Lab </a:t>
            </a:r>
          </a:p>
          <a:p>
            <a:pPr>
              <a:spcBef>
                <a:spcPts val="0"/>
              </a:spcBef>
            </a:pPr>
            <a:r>
              <a:rPr lang="en-US" sz="1400" b="0" i="1" dirty="0"/>
              <a:t>	-And Many More</a:t>
            </a:r>
          </a:p>
          <a:p>
            <a:endParaRPr lang="en-US" sz="1400" b="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90800"/>
            <a:ext cx="4630496" cy="191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Bentley Academic Technology Center (ATC).</a:t>
            </a:r>
            <a:endParaRPr lang="en-US" sz="2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3215640" cy="1109172"/>
          </a:xfrm>
        </p:spPr>
        <p:txBody>
          <a:bodyPr>
            <a:normAutofit/>
          </a:bodyPr>
          <a:lstStyle/>
          <a:p>
            <a:r>
              <a:rPr lang="en-US" dirty="0" smtClean="0"/>
              <a:t>Our Contact </a:t>
            </a:r>
          </a:p>
          <a:p>
            <a:r>
              <a:rPr lang="en-US" dirty="0"/>
              <a:t>-</a:t>
            </a:r>
            <a:r>
              <a:rPr lang="en-US" dirty="0" smtClean="0"/>
              <a:t>Anne </a:t>
            </a:r>
            <a:r>
              <a:rPr lang="en-US" dirty="0"/>
              <a:t>P Pugliese, </a:t>
            </a:r>
            <a:endParaRPr lang="en-US" dirty="0" smtClean="0"/>
          </a:p>
          <a:p>
            <a:r>
              <a:rPr lang="en-US" dirty="0"/>
              <a:t>-</a:t>
            </a:r>
            <a:r>
              <a:rPr lang="en-US" dirty="0" smtClean="0"/>
              <a:t>Director </a:t>
            </a:r>
            <a:r>
              <a:rPr lang="en-US" dirty="0"/>
              <a:t>of Administrative Services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65" y="1219200"/>
            <a:ext cx="38014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3044981"/>
            <a:ext cx="25850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Providing functional technical support to all administrative offices </a:t>
            </a:r>
          </a:p>
          <a:p>
            <a:r>
              <a:rPr lang="en-US" sz="1400" i="1" dirty="0" smtClean="0"/>
              <a:t>-registrar</a:t>
            </a:r>
          </a:p>
          <a:p>
            <a:r>
              <a:rPr lang="en-US" sz="1400" i="1" dirty="0" smtClean="0"/>
              <a:t>-graduate admissions</a:t>
            </a:r>
          </a:p>
          <a:p>
            <a:r>
              <a:rPr lang="en-US" sz="1400" i="1" dirty="0" smtClean="0"/>
              <a:t>-graduate advising</a:t>
            </a:r>
            <a:endParaRPr lang="en-US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431324" y="3044982"/>
            <a:ext cx="25850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Maintaining and modifying all administrative systems at Bentley </a:t>
            </a:r>
          </a:p>
          <a:p>
            <a:r>
              <a:rPr lang="en-US" sz="1400" i="1" dirty="0" smtClean="0"/>
              <a:t>-Banner</a:t>
            </a:r>
          </a:p>
          <a:p>
            <a:r>
              <a:rPr lang="en-US" sz="1400" i="1" dirty="0" smtClean="0"/>
              <a:t>-Advance</a:t>
            </a:r>
          </a:p>
          <a:p>
            <a:r>
              <a:rPr lang="en-US" sz="1400" i="1" dirty="0" smtClean="0"/>
              <a:t>-Infor Enterprise Reporting </a:t>
            </a:r>
            <a:endParaRPr lang="en-US" sz="1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(ATC) BI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3749040" cy="1413972"/>
          </a:xfrm>
        </p:spPr>
        <p:txBody>
          <a:bodyPr>
            <a:normAutofit lnSpcReduction="10000"/>
          </a:bodyPr>
          <a:lstStyle/>
          <a:p>
            <a:r>
              <a:rPr lang="en-US" sz="1400" b="0" i="1" dirty="0" smtClean="0"/>
              <a:t>Allocation of resources </a:t>
            </a:r>
            <a:r>
              <a:rPr lang="en-US" sz="1400" b="0" i="1" dirty="0"/>
              <a:t>to clearly </a:t>
            </a:r>
            <a:r>
              <a:rPr lang="en-US" sz="1400" b="0" i="1" dirty="0" smtClean="0"/>
              <a:t>defined course offerings</a:t>
            </a:r>
          </a:p>
          <a:p>
            <a:r>
              <a:rPr lang="en-US" sz="1400" b="0" i="1" dirty="0" smtClean="0"/>
              <a:t>Offering courses </a:t>
            </a:r>
            <a:r>
              <a:rPr lang="en-US" sz="1400" b="0" i="1" dirty="0"/>
              <a:t>which are in highest demand while also offering courses which are structurally necessary for degree completion.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53000" y="3005628"/>
            <a:ext cx="3749040" cy="1413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b="0" i="1" dirty="0" smtClean="0"/>
              <a:t>Current Student </a:t>
            </a:r>
          </a:p>
          <a:p>
            <a:pPr>
              <a:spcBef>
                <a:spcPts val="0"/>
              </a:spcBef>
            </a:pPr>
            <a:r>
              <a:rPr lang="en-US" sz="1400" b="0" i="1" dirty="0" smtClean="0"/>
              <a:t>Enrollment Data</a:t>
            </a:r>
          </a:p>
          <a:p>
            <a:pPr>
              <a:spcBef>
                <a:spcPts val="0"/>
              </a:spcBef>
            </a:pPr>
            <a:r>
              <a:rPr lang="en-US" sz="1400" b="0" i="1" dirty="0" smtClean="0"/>
              <a:t>-stored on Banner system: SQL based RDBMS</a:t>
            </a:r>
          </a:p>
          <a:p>
            <a:pPr>
              <a:spcBef>
                <a:spcPts val="0"/>
              </a:spcBef>
            </a:pPr>
            <a:r>
              <a:rPr lang="en-US" sz="1400" b="0" i="1" dirty="0" smtClean="0"/>
              <a:t>-nightly </a:t>
            </a:r>
            <a:r>
              <a:rPr lang="en-US" sz="1400" b="0" i="1" dirty="0" err="1" smtClean="0"/>
              <a:t>ETL'd</a:t>
            </a:r>
            <a:r>
              <a:rPr lang="en-US" sz="1400" b="0" i="1" dirty="0" smtClean="0"/>
              <a:t> to COGNOS: DWS</a:t>
            </a:r>
            <a:endParaRPr lang="en-US" sz="1400" b="0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960" y="2853228"/>
            <a:ext cx="4130040" cy="17187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b="0" i="1" dirty="0" smtClean="0"/>
              <a:t>Limited Resources</a:t>
            </a:r>
          </a:p>
          <a:p>
            <a:pPr>
              <a:spcBef>
                <a:spcPts val="0"/>
              </a:spcBef>
            </a:pPr>
            <a:r>
              <a:rPr lang="en-US" sz="1400" b="0" i="1" dirty="0"/>
              <a:t>	</a:t>
            </a:r>
            <a:r>
              <a:rPr lang="en-US" sz="1400" b="0" i="1" dirty="0" smtClean="0"/>
              <a:t>-facilities </a:t>
            </a:r>
            <a:r>
              <a:rPr lang="en-US" sz="1400" b="0" i="1" dirty="0"/>
              <a:t>(classrooms), </a:t>
            </a:r>
            <a:endParaRPr lang="en-US" sz="1400" b="0" i="1" dirty="0" smtClean="0"/>
          </a:p>
          <a:p>
            <a:pPr>
              <a:spcBef>
                <a:spcPts val="0"/>
              </a:spcBef>
            </a:pPr>
            <a:r>
              <a:rPr lang="en-US" sz="1400" b="0" i="1" dirty="0" smtClean="0"/>
              <a:t>	-facility </a:t>
            </a:r>
            <a:r>
              <a:rPr lang="en-US" sz="1400" b="0" i="1" dirty="0"/>
              <a:t>size (classroom </a:t>
            </a:r>
            <a:r>
              <a:rPr lang="en-US" sz="1400" b="0" i="1" dirty="0" smtClean="0"/>
              <a:t>size)</a:t>
            </a:r>
          </a:p>
          <a:p>
            <a:pPr>
              <a:spcBef>
                <a:spcPts val="0"/>
              </a:spcBef>
            </a:pPr>
            <a:r>
              <a:rPr lang="en-US" sz="1400" b="0" i="1" dirty="0" smtClean="0"/>
              <a:t>	-specialized </a:t>
            </a:r>
            <a:r>
              <a:rPr lang="en-US" sz="1400" b="0" i="1" dirty="0"/>
              <a:t>faculty </a:t>
            </a:r>
            <a:endParaRPr lang="en-US" sz="1400" b="0" i="1" dirty="0" smtClean="0"/>
          </a:p>
          <a:p>
            <a:pPr>
              <a:spcBef>
                <a:spcPts val="0"/>
              </a:spcBef>
            </a:pPr>
            <a:r>
              <a:rPr lang="en-US" sz="1400" b="0" i="1" dirty="0" smtClean="0"/>
              <a:t>	-time </a:t>
            </a:r>
            <a:r>
              <a:rPr lang="en-US" sz="1400" b="0" i="1" dirty="0"/>
              <a:t>slots </a:t>
            </a:r>
            <a:endParaRPr lang="en-US" sz="1400" b="0" i="1" dirty="0" smtClean="0"/>
          </a:p>
          <a:p>
            <a:pPr>
              <a:spcBef>
                <a:spcPts val="0"/>
              </a:spcBef>
            </a:pPr>
            <a:r>
              <a:rPr lang="en-US" sz="1400" b="0" i="1" dirty="0"/>
              <a:t>	</a:t>
            </a:r>
            <a:r>
              <a:rPr lang="en-US" sz="1400" b="0" i="1" dirty="0" smtClean="0"/>
              <a:t>linked </a:t>
            </a:r>
            <a:r>
              <a:rPr lang="en-US" sz="1400" b="0" i="1" dirty="0"/>
              <a:t>intrinsically to  finite quantities of facilities, faculty and impossibility of simultaneous use of individual </a:t>
            </a:r>
            <a:r>
              <a:rPr lang="en-US" sz="1400" b="0" i="1" dirty="0" smtClean="0"/>
              <a:t>resources</a:t>
            </a:r>
            <a:endParaRPr lang="en-US" sz="1400" b="0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65" y="1219200"/>
            <a:ext cx="380141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GOAL OF BI: ACTIONABLE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95400"/>
            <a:ext cx="7520940" cy="3385077"/>
          </a:xfrm>
        </p:spPr>
        <p:txBody>
          <a:bodyPr>
            <a:normAutofit/>
          </a:bodyPr>
          <a:lstStyle/>
          <a:p>
            <a:r>
              <a:rPr lang="en-US" b="0" dirty="0" smtClean="0"/>
              <a:t>Intelligent Usage of Realistic Measures</a:t>
            </a:r>
          </a:p>
          <a:p>
            <a:r>
              <a:rPr lang="en-US" b="0" dirty="0"/>
              <a:t>	</a:t>
            </a:r>
            <a:r>
              <a:rPr lang="en-US" b="0" dirty="0" smtClean="0"/>
              <a:t>Feasible Options</a:t>
            </a:r>
          </a:p>
          <a:p>
            <a:r>
              <a:rPr lang="en-US" b="0" dirty="0" smtClean="0"/>
              <a:t>		-facility </a:t>
            </a:r>
            <a:r>
              <a:rPr lang="en-US" b="0" dirty="0"/>
              <a:t>allocation </a:t>
            </a:r>
            <a:endParaRPr lang="en-US" b="0" dirty="0" smtClean="0"/>
          </a:p>
          <a:p>
            <a:r>
              <a:rPr lang="en-US" b="0" dirty="0" smtClean="0"/>
              <a:t>		-time </a:t>
            </a:r>
            <a:r>
              <a:rPr lang="en-US" b="0" dirty="0"/>
              <a:t>slot changes </a:t>
            </a:r>
            <a:r>
              <a:rPr lang="en-US" b="0" dirty="0" smtClean="0"/>
              <a:t>(seasonal as well as daily)</a:t>
            </a:r>
          </a:p>
          <a:p>
            <a:r>
              <a:rPr lang="en-US" b="0" dirty="0" smtClean="0"/>
              <a:t>	Unfeasible Options</a:t>
            </a:r>
          </a:p>
          <a:p>
            <a:r>
              <a:rPr lang="en-US" b="0" dirty="0" smtClean="0"/>
              <a:t>		-radical </a:t>
            </a:r>
            <a:r>
              <a:rPr lang="en-US" b="0" dirty="0"/>
              <a:t>facility expansion </a:t>
            </a:r>
            <a:endParaRPr lang="en-US" b="0" dirty="0" smtClean="0"/>
          </a:p>
          <a:p>
            <a:r>
              <a:rPr lang="en-US" b="0" dirty="0" smtClean="0"/>
              <a:t>	</a:t>
            </a:r>
            <a:r>
              <a:rPr lang="en-US" b="0" dirty="0"/>
              <a:t>	</a:t>
            </a:r>
            <a:r>
              <a:rPr lang="en-US" b="0" dirty="0" smtClean="0"/>
              <a:t>-radical </a:t>
            </a:r>
            <a:r>
              <a:rPr lang="en-US" b="0" dirty="0"/>
              <a:t>staffing </a:t>
            </a:r>
            <a:r>
              <a:rPr lang="en-US" b="0" dirty="0" smtClean="0"/>
              <a:t>changes</a:t>
            </a:r>
          </a:p>
          <a:p>
            <a:r>
              <a:rPr lang="en-US" b="0" dirty="0"/>
              <a:t>	</a:t>
            </a:r>
            <a:r>
              <a:rPr lang="en-US" b="0" dirty="0" smtClean="0"/>
              <a:t>	-course curriculum/prerequisite changes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81000"/>
            <a:ext cx="3962400" cy="4282440"/>
          </a:xfrm>
        </p:spPr>
        <p:txBody>
          <a:bodyPr/>
          <a:lstStyle/>
          <a:p>
            <a:r>
              <a:rPr lang="en-US" sz="13200" dirty="0" smtClean="0"/>
              <a:t>E.T.L.</a:t>
            </a:r>
            <a:endParaRPr lang="en-US" sz="1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3982"/>
            <a:ext cx="7315200" cy="18926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0" y="3429000"/>
            <a:ext cx="3749040" cy="1413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0" i="1" dirty="0" smtClean="0"/>
              <a:t>1 Table</a:t>
            </a:r>
          </a:p>
          <a:p>
            <a:pPr>
              <a:spcBef>
                <a:spcPts val="0"/>
              </a:spcBef>
            </a:pPr>
            <a:r>
              <a:rPr lang="en-US" sz="1800" b="0" i="1" dirty="0" smtClean="0"/>
              <a:t>8 Columns</a:t>
            </a:r>
          </a:p>
          <a:p>
            <a:pPr>
              <a:spcBef>
                <a:spcPts val="0"/>
              </a:spcBef>
            </a:pPr>
            <a:r>
              <a:rPr lang="en-US" sz="1800" b="0" i="1" dirty="0" smtClean="0"/>
              <a:t>888 Courses</a:t>
            </a:r>
          </a:p>
          <a:p>
            <a:pPr>
              <a:spcBef>
                <a:spcPts val="0"/>
              </a:spcBef>
            </a:pPr>
            <a:r>
              <a:rPr lang="en-US" sz="1800" b="0" i="1" dirty="0" smtClean="0"/>
              <a:t>4,169 Students</a:t>
            </a:r>
          </a:p>
          <a:p>
            <a:pPr>
              <a:spcBef>
                <a:spcPts val="0"/>
              </a:spcBef>
            </a:pPr>
            <a:r>
              <a:rPr lang="en-US" sz="1800" b="0" i="1" dirty="0" smtClean="0"/>
              <a:t>120,355 Lines of Information</a:t>
            </a:r>
            <a:endParaRPr lang="en-US" sz="1800" b="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ACBA-A6E7-4FF2-8291-30C468CF212B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6184" y="3733800"/>
            <a:ext cx="3749040" cy="1413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0" i="1" dirty="0" smtClean="0"/>
              <a:t>4 Tables</a:t>
            </a:r>
          </a:p>
          <a:p>
            <a:pPr>
              <a:spcBef>
                <a:spcPts val="0"/>
              </a:spcBef>
            </a:pPr>
            <a:r>
              <a:rPr lang="en-US" sz="1800" b="0" i="1" dirty="0" smtClean="0"/>
              <a:t>6-8 Columns</a:t>
            </a:r>
          </a:p>
          <a:p>
            <a:pPr>
              <a:spcBef>
                <a:spcPts val="0"/>
              </a:spcBef>
            </a:pPr>
            <a:r>
              <a:rPr lang="en-US" sz="1800" b="0" i="1" dirty="0" smtClean="0"/>
              <a:t>122,298 Lines of Information</a:t>
            </a:r>
            <a:endParaRPr lang="en-US" sz="1800" b="0" i="1" dirty="0"/>
          </a:p>
        </p:txBody>
      </p:sp>
    </p:spTree>
    <p:extLst>
      <p:ext uri="{BB962C8B-B14F-4D97-AF65-F5344CB8AC3E}">
        <p14:creationId xmlns:p14="http://schemas.microsoft.com/office/powerpoint/2010/main" val="12523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207</TotalTime>
  <Words>393</Words>
  <Application>Microsoft Office PowerPoint</Application>
  <PresentationFormat>On-screen Show (4:3)</PresentationFormat>
  <Paragraphs>151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Angles</vt:lpstr>
      <vt:lpstr>Bentley Academic Course Demand Analytics </vt:lpstr>
      <vt:lpstr>PowerPoint Presentation</vt:lpstr>
      <vt:lpstr>PowerPoint Presentation</vt:lpstr>
      <vt:lpstr>Bentley Academic Technology Center (ATC).</vt:lpstr>
      <vt:lpstr>Bentley Academic Technology Center (ATC).</vt:lpstr>
      <vt:lpstr>The (ATC) BI OBJECTIVE</vt:lpstr>
      <vt:lpstr>The GOAL OF BI: ACTIONABLE KNOWLEDGE</vt:lpstr>
      <vt:lpstr>E.T.L.</vt:lpstr>
      <vt:lpstr>RAW DATA</vt:lpstr>
      <vt:lpstr>Descriptive DATA</vt:lpstr>
      <vt:lpstr>USEFUL DATA STRUCTURES</vt:lpstr>
      <vt:lpstr>USEFUL TABLES</vt:lpstr>
      <vt:lpstr>OLAP QUERIES PART 1</vt:lpstr>
      <vt:lpstr>REFINED OLAP 1 RESULTS</vt:lpstr>
      <vt:lpstr>OLAP 1 INFOGRAPHICS</vt:lpstr>
      <vt:lpstr>OLAP QUERIES PART 2</vt:lpstr>
      <vt:lpstr>OLAP QUERIES PART 2</vt:lpstr>
      <vt:lpstr>REFINED OLAP 2 RESULTS</vt:lpstr>
      <vt:lpstr>OLAP 2 INFOGRAPHICS</vt:lpstr>
      <vt:lpstr>Association</vt:lpstr>
      <vt:lpstr>Association </vt:lpstr>
      <vt:lpstr>ASSOCIATION</vt:lpstr>
      <vt:lpstr>ASSOCIATION</vt:lpstr>
      <vt:lpstr>ASSOCIATION</vt:lpstr>
      <vt:lpstr>CLASSIFICATION</vt:lpstr>
      <vt:lpstr>CLASSIFICATION</vt:lpstr>
      <vt:lpstr>EXTENSIBLE CLASSIFICATION</vt:lpstr>
      <vt:lpstr>THANK YOU FOR LISTENING</vt:lpstr>
      <vt:lpstr>THANK YOU FOR LISTENING</vt:lpstr>
    </vt:vector>
  </TitlesOfParts>
  <Company>Bentley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Bentley Academic Course Demand Analytics</dc:title>
  <dc:creator>Razenj, Laurence</dc:creator>
  <cp:lastModifiedBy>Razenj, Laurence</cp:lastModifiedBy>
  <cp:revision>30</cp:revision>
  <cp:lastPrinted>2013-12-16T00:16:33Z</cp:lastPrinted>
  <dcterms:created xsi:type="dcterms:W3CDTF">2013-12-15T20:50:39Z</dcterms:created>
  <dcterms:modified xsi:type="dcterms:W3CDTF">2013-12-16T00:18:23Z</dcterms:modified>
</cp:coreProperties>
</file>