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2"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2018/10/12/Fri</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2018/10/12/Fri</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ncubator.apache.org/kafka/index.html" TargetMode="External"/><Relationship Id="rId2" Type="http://schemas.openxmlformats.org/officeDocument/2006/relationships/hyperlink" Target="http://github.com/facebook/scribe" TargetMode="External"/><Relationship Id="rId1" Type="http://schemas.openxmlformats.org/officeDocument/2006/relationships/slideLayout" Target="../slideLayouts/slideLayout2.xml"/><Relationship Id="rId6" Type="http://schemas.openxmlformats.org/officeDocument/2006/relationships/hyperlink" Target="http://incubator.apache.org/chukwa/" TargetMode="External"/><Relationship Id="rId5" Type="http://schemas.openxmlformats.org/officeDocument/2006/relationships/hyperlink" Target="http://code.taobao.org/p/TimeTunnel/src/" TargetMode="External"/><Relationship Id="rId4" Type="http://schemas.openxmlformats.org/officeDocument/2006/relationships/hyperlink" Target="http://github.com/cloudera/flum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www.ibmdatabasemag.com/story/showArticle.jhtml?articleID=211300227" TargetMode="Externa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hyperlink" Target="http://engineering.twitter.com/2011/08/storm-is-coming-more-details-and-plans.html" TargetMode="External"/><Relationship Id="rId2" Type="http://schemas.openxmlformats.org/officeDocument/2006/relationships/hyperlink" Target="http://s4.io/" TargetMode="External"/><Relationship Id="rId1" Type="http://schemas.openxmlformats.org/officeDocument/2006/relationships/slideLayout" Target="../slideLayouts/slideLayout2.xml"/><Relationship Id="rId6" Type="http://schemas.openxmlformats.org/officeDocument/2006/relationships/hyperlink" Target="http://www.hstreaming.com/" TargetMode="External"/><Relationship Id="rId5" Type="http://schemas.openxmlformats.org/officeDocument/2006/relationships/hyperlink" Target="http://www.streambase.com/" TargetMode="External"/><Relationship Id="rId4" Type="http://schemas.openxmlformats.org/officeDocument/2006/relationships/hyperlink" Target="http://esper.codehau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实时</a:t>
            </a:r>
            <a:r>
              <a:rPr lang="zh-CN" altLang="en-US" b="1" dirty="0" smtClean="0"/>
              <a:t>计算的需求和技术</a:t>
            </a:r>
            <a:endParaRPr lang="zh-CN" altLang="en-US" b="1" dirty="0"/>
          </a:p>
        </p:txBody>
      </p:sp>
      <p:sp>
        <p:nvSpPr>
          <p:cNvPr id="3" name="副标题 2"/>
          <p:cNvSpPr>
            <a:spLocks noGrp="1"/>
          </p:cNvSpPr>
          <p:nvPr>
            <p:ph type="subTitle" idx="1"/>
          </p:nvPr>
        </p:nvSpPr>
        <p:spPr/>
        <p:txBody>
          <a:bodyPr/>
          <a:lstStyle/>
          <a:p>
            <a:r>
              <a:rPr lang="zh-CN" altLang="en-US" dirty="0" smtClean="0"/>
              <a:t>黄郭斌 计科</a:t>
            </a:r>
            <a:r>
              <a:rPr lang="en-US" altLang="zh-CN" dirty="0" smtClean="0"/>
              <a:t>1502</a:t>
            </a:r>
            <a:r>
              <a:rPr lang="zh-CN" altLang="en-US" dirty="0" smtClean="0"/>
              <a:t>班 </a:t>
            </a:r>
            <a:r>
              <a:rPr lang="en-US" altLang="zh-CN" dirty="0" smtClean="0"/>
              <a:t>201507010206</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实时计算的应用场景</a:t>
            </a:r>
            <a:endParaRPr lang="zh-CN" altLang="en-US" b="1" dirty="0"/>
          </a:p>
        </p:txBody>
      </p:sp>
      <p:sp>
        <p:nvSpPr>
          <p:cNvPr id="3" name="内容占位符 2"/>
          <p:cNvSpPr>
            <a:spLocks noGrp="1"/>
          </p:cNvSpPr>
          <p:nvPr>
            <p:ph idx="1"/>
          </p:nvPr>
        </p:nvSpPr>
        <p:spPr/>
        <p:txBody>
          <a:bodyPr>
            <a:normAutofit fontScale="85000" lnSpcReduction="20000"/>
          </a:bodyPr>
          <a:lstStyle/>
          <a:p>
            <a:r>
              <a:rPr lang="en-US" altLang="zh-CN" b="1" dirty="0" smtClean="0"/>
              <a:t>1.</a:t>
            </a:r>
            <a:r>
              <a:rPr lang="zh-CN" altLang="en-US" b="1" dirty="0" smtClean="0"/>
              <a:t>数据源是实时的不间断的，要求对用户的响应时间也是实时的</a:t>
            </a:r>
            <a:r>
              <a:rPr lang="zh-CN" altLang="en-US" b="1" dirty="0" smtClean="0"/>
              <a:t>。</a:t>
            </a:r>
            <a:endParaRPr lang="en-US" altLang="zh-CN" b="1" dirty="0" smtClean="0"/>
          </a:p>
          <a:p>
            <a:r>
              <a:rPr lang="zh-CN" altLang="en-US" dirty="0" smtClean="0"/>
              <a:t>主要用于互联网流式数据处理。所谓流式数据是指将数据看作是数据流的形式来处理。数据流则是在时间分布和数量上无限的一系列数据记录的集合体；数据记录是数据流的最小组成单元。举个例子，对于大型网站，活跃的流式数据非常常见，这些数据包括网站的访问</a:t>
            </a:r>
            <a:r>
              <a:rPr lang="en-US" altLang="zh-CN" dirty="0" smtClean="0"/>
              <a:t>PV/UV</a:t>
            </a:r>
            <a:r>
              <a:rPr lang="zh-CN" altLang="en-US" dirty="0" smtClean="0"/>
              <a:t>、用户访问了什么内容，搜索了什么内容等。实时的数据计算和分析可以动态实时地刷新用户访问数据，展示网站实时流量的变化情况，分析每天各小时的流量和用户分布情况，这对于大型网站来说具有重要的实际意义</a:t>
            </a:r>
            <a:r>
              <a:rPr lang="zh-CN" altLang="en-US" dirty="0" smtClean="0"/>
              <a:t>。</a:t>
            </a:r>
            <a:endParaRPr lang="en-US" altLang="zh-CN"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实时计算的应用场景</a:t>
            </a:r>
            <a:endParaRPr lang="zh-CN" altLang="en-US" b="1" dirty="0"/>
          </a:p>
        </p:txBody>
      </p:sp>
      <p:sp>
        <p:nvSpPr>
          <p:cNvPr id="3" name="内容占位符 2"/>
          <p:cNvSpPr>
            <a:spLocks noGrp="1"/>
          </p:cNvSpPr>
          <p:nvPr>
            <p:ph idx="1"/>
          </p:nvPr>
        </p:nvSpPr>
        <p:spPr/>
        <p:txBody>
          <a:bodyPr>
            <a:normAutofit/>
          </a:bodyPr>
          <a:lstStyle/>
          <a:p>
            <a:r>
              <a:rPr lang="en-US" altLang="zh-CN" b="1" dirty="0" smtClean="0"/>
              <a:t>2.</a:t>
            </a:r>
            <a:r>
              <a:rPr lang="zh-CN" altLang="en-US" b="1" dirty="0" smtClean="0"/>
              <a:t>数据量大且无法或没必要预算，但要求对用户的响应时间是实时的</a:t>
            </a:r>
            <a:r>
              <a:rPr lang="zh-CN" altLang="en-US" b="1" dirty="0" smtClean="0"/>
              <a:t>。</a:t>
            </a:r>
            <a:endParaRPr lang="en-US" altLang="zh-CN" b="1" dirty="0" smtClean="0"/>
          </a:p>
          <a:p>
            <a:r>
              <a:rPr lang="zh-CN" altLang="en-US" dirty="0" smtClean="0"/>
              <a:t>主要用于特定场合下的数据分析处理。当数据量很大，同时发现无法穷举所有可能条件的查询组合或者大量穷举出来的条件组合无用的时候，实时计算就可以发挥作用，将计算过程推迟到查询阶段进行，但需要为用户提供实时响应</a:t>
            </a:r>
            <a:endParaRPr lang="zh-CN" alt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实时计算相关</a:t>
            </a:r>
            <a:r>
              <a:rPr lang="zh-CN" altLang="en-US" b="1" dirty="0" smtClean="0"/>
              <a:t>技术</a:t>
            </a:r>
            <a:endParaRPr lang="zh-CN" altLang="en-US" dirty="0"/>
          </a:p>
        </p:txBody>
      </p:sp>
      <p:sp>
        <p:nvSpPr>
          <p:cNvPr id="3" name="内容占位符 2"/>
          <p:cNvSpPr>
            <a:spLocks noGrp="1"/>
          </p:cNvSpPr>
          <p:nvPr>
            <p:ph idx="1"/>
          </p:nvPr>
        </p:nvSpPr>
        <p:spPr/>
        <p:txBody>
          <a:bodyPr/>
          <a:lstStyle/>
          <a:p>
            <a:r>
              <a:rPr lang="zh-CN" altLang="en-US" dirty="0" smtClean="0"/>
              <a:t>互联网上海量数据（一般为日志流）的实时计算过程可以被划分为以下三个阶段：数据的产生与收集阶段、传输与分析处理阶段、存储对对外提供服务阶段</a:t>
            </a:r>
            <a:r>
              <a:rPr lang="zh-CN" altLang="en-US" dirty="0" smtClean="0"/>
              <a:t>。</a:t>
            </a:r>
            <a:endParaRPr lang="zh-CN" altLang="en-US" dirty="0"/>
          </a:p>
        </p:txBody>
      </p:sp>
      <p:pic>
        <p:nvPicPr>
          <p:cNvPr id="1026" name="Picture 2" descr="C:\Users\Administrator\Desktop\1.GIF"/>
          <p:cNvPicPr>
            <a:picLocks noChangeAspect="1" noChangeArrowheads="1"/>
          </p:cNvPicPr>
          <p:nvPr/>
        </p:nvPicPr>
        <p:blipFill>
          <a:blip r:embed="rId2" cstate="print"/>
          <a:srcRect/>
          <a:stretch>
            <a:fillRect/>
          </a:stretch>
        </p:blipFill>
        <p:spPr bwMode="auto">
          <a:xfrm>
            <a:off x="3995936" y="3861048"/>
            <a:ext cx="1295400" cy="25717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数据实时采集</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需求：功能上保证可以完整的收集到所有日志数据，为实时应用提供实时数据；响应时间上要保证实时性、低延迟在</a:t>
            </a:r>
            <a:r>
              <a:rPr lang="en-US" altLang="zh-CN" dirty="0" smtClean="0"/>
              <a:t>1</a:t>
            </a:r>
            <a:r>
              <a:rPr lang="zh-CN" altLang="en-US" dirty="0" smtClean="0"/>
              <a:t>秒左右；配置简单，部署容易；系统稳定可靠等。</a:t>
            </a:r>
          </a:p>
          <a:p>
            <a:r>
              <a:rPr lang="zh-CN" altLang="en-US" dirty="0" smtClean="0"/>
              <a:t>目前，互联网企业的海量数据采集工具，有</a:t>
            </a:r>
            <a:r>
              <a:rPr lang="en-US" altLang="zh-CN" dirty="0" err="1" smtClean="0"/>
              <a:t>Facebook</a:t>
            </a:r>
            <a:r>
              <a:rPr lang="zh-CN" altLang="en-US" dirty="0" smtClean="0"/>
              <a:t>开源的</a:t>
            </a:r>
            <a:r>
              <a:rPr lang="en-US" altLang="zh-CN" dirty="0" smtClean="0">
                <a:hlinkClick r:id="rId2"/>
              </a:rPr>
              <a:t>Scribe</a:t>
            </a:r>
            <a:r>
              <a:rPr lang="zh-CN" altLang="en-US" dirty="0" smtClean="0"/>
              <a:t>、</a:t>
            </a:r>
            <a:r>
              <a:rPr lang="en-US" altLang="zh-CN" dirty="0" smtClean="0"/>
              <a:t>LinkedIn</a:t>
            </a:r>
            <a:r>
              <a:rPr lang="zh-CN" altLang="en-US" dirty="0" smtClean="0"/>
              <a:t>开源的</a:t>
            </a:r>
            <a:r>
              <a:rPr lang="en-US" altLang="zh-CN" dirty="0" smtClean="0">
                <a:hlinkClick r:id="rId3"/>
              </a:rPr>
              <a:t>Kafka</a:t>
            </a:r>
            <a:r>
              <a:rPr lang="zh-CN" altLang="en-US" dirty="0" smtClean="0"/>
              <a:t>、</a:t>
            </a:r>
            <a:r>
              <a:rPr lang="en-US" altLang="zh-CN" dirty="0" err="1" smtClean="0"/>
              <a:t>Cloudera</a:t>
            </a:r>
            <a:r>
              <a:rPr lang="zh-CN" altLang="en-US" dirty="0" smtClean="0"/>
              <a:t>开源的</a:t>
            </a:r>
            <a:r>
              <a:rPr lang="en-US" altLang="zh-CN" dirty="0" smtClean="0">
                <a:hlinkClick r:id="rId4"/>
              </a:rPr>
              <a:t>Flume</a:t>
            </a:r>
            <a:r>
              <a:rPr lang="zh-CN" altLang="en-US" dirty="0" smtClean="0"/>
              <a:t>，淘宝开源的</a:t>
            </a:r>
            <a:r>
              <a:rPr lang="en-US" altLang="zh-CN" dirty="0" err="1" smtClean="0">
                <a:hlinkClick r:id="rId5"/>
              </a:rPr>
              <a:t>TimeTunnel</a:t>
            </a:r>
            <a:r>
              <a:rPr lang="zh-CN" altLang="en-US" dirty="0" smtClean="0"/>
              <a:t>、</a:t>
            </a:r>
            <a:r>
              <a:rPr lang="en-US" altLang="zh-CN" dirty="0" err="1" smtClean="0"/>
              <a:t>Hadoop</a:t>
            </a:r>
            <a:r>
              <a:rPr lang="zh-CN" altLang="en-US" dirty="0" smtClean="0"/>
              <a:t>的</a:t>
            </a:r>
            <a:r>
              <a:rPr lang="en-US" altLang="zh-CN" dirty="0" err="1" smtClean="0">
                <a:hlinkClick r:id="rId6"/>
              </a:rPr>
              <a:t>Chukwa</a:t>
            </a:r>
            <a:r>
              <a:rPr lang="zh-CN" altLang="en-US" dirty="0" smtClean="0"/>
              <a:t>等，均可以满足每秒数百</a:t>
            </a:r>
            <a:r>
              <a:rPr lang="en-US" altLang="zh-CN" dirty="0" smtClean="0"/>
              <a:t>MB</a:t>
            </a:r>
            <a:r>
              <a:rPr lang="zh-CN" altLang="en-US" dirty="0" smtClean="0"/>
              <a:t>的日志数据采集和传输需求。</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数据实时计算</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传统的数据操作，首先将数据采集并存储在</a:t>
            </a:r>
            <a:r>
              <a:rPr lang="en-US" altLang="zh-CN" dirty="0" smtClean="0"/>
              <a:t>DBMS</a:t>
            </a:r>
            <a:r>
              <a:rPr lang="zh-CN" altLang="en-US" dirty="0" smtClean="0"/>
              <a:t>中，然后通过</a:t>
            </a:r>
            <a:r>
              <a:rPr lang="en-US" altLang="zh-CN" dirty="0" smtClean="0"/>
              <a:t>query</a:t>
            </a:r>
            <a:r>
              <a:rPr lang="zh-CN" altLang="en-US" dirty="0" smtClean="0"/>
              <a:t>和</a:t>
            </a:r>
            <a:r>
              <a:rPr lang="en-US" altLang="zh-CN" dirty="0" smtClean="0"/>
              <a:t>DBMS</a:t>
            </a:r>
            <a:r>
              <a:rPr lang="zh-CN" altLang="en-US" dirty="0" smtClean="0"/>
              <a:t>进行交互，得到用户想要的答案。整个过程中，用户是主动的，而</a:t>
            </a:r>
            <a:r>
              <a:rPr lang="en-US" altLang="zh-CN" dirty="0" smtClean="0"/>
              <a:t>DBMS</a:t>
            </a:r>
            <a:r>
              <a:rPr lang="zh-CN" altLang="en-US" dirty="0" smtClean="0"/>
              <a:t>系统是被动的</a:t>
            </a:r>
            <a:r>
              <a:rPr lang="zh-CN" altLang="en-US" dirty="0" smtClean="0"/>
              <a:t>。</a:t>
            </a:r>
            <a:endParaRPr lang="en-US" altLang="zh-CN" dirty="0" smtClean="0"/>
          </a:p>
          <a:p>
            <a:endParaRPr lang="en-US" altLang="zh-CN" dirty="0" smtClean="0"/>
          </a:p>
          <a:p>
            <a:endParaRPr lang="zh-CN" altLang="en-US" dirty="0" smtClean="0"/>
          </a:p>
          <a:p>
            <a:r>
              <a:rPr lang="zh-CN" altLang="en-US" dirty="0" smtClean="0"/>
              <a:t>但是，对于现在大量存在的实时数据，比如股票交易的数据，这类数据实时性强，数据量大，没有止境，传统的架构并不合适。</a:t>
            </a:r>
            <a:r>
              <a:rPr lang="zh-CN" altLang="en-US" dirty="0" smtClean="0">
                <a:hlinkClick r:id="rId2"/>
              </a:rPr>
              <a:t>流计算</a:t>
            </a:r>
            <a:r>
              <a:rPr lang="zh-CN" altLang="en-US" dirty="0" smtClean="0"/>
              <a:t>就是专门针对这种数据类型准备的。在流数据不断变化的运动过程中实时地进行分析，捕捉到可能对用户有用的信息，并把结果发送出去。整个过程中，数据分析处理系统是主动的，而用户却是处于被动接收的状态。</a:t>
            </a:r>
          </a:p>
          <a:p>
            <a:endParaRPr lang="zh-CN" altLang="en-US" dirty="0"/>
          </a:p>
        </p:txBody>
      </p:sp>
      <p:pic>
        <p:nvPicPr>
          <p:cNvPr id="2050" name="Picture 2" descr="C:\Users\Administrator\Desktop\2.GIF"/>
          <p:cNvPicPr>
            <a:picLocks noChangeAspect="1" noChangeArrowheads="1"/>
          </p:cNvPicPr>
          <p:nvPr/>
        </p:nvPicPr>
        <p:blipFill>
          <a:blip r:embed="rId3" cstate="print"/>
          <a:srcRect/>
          <a:stretch>
            <a:fillRect/>
          </a:stretch>
        </p:blipFill>
        <p:spPr bwMode="auto">
          <a:xfrm>
            <a:off x="2771800" y="2636912"/>
            <a:ext cx="2628900" cy="752475"/>
          </a:xfrm>
          <a:prstGeom prst="rect">
            <a:avLst/>
          </a:prstGeom>
          <a:noFill/>
        </p:spPr>
      </p:pic>
      <p:pic>
        <p:nvPicPr>
          <p:cNvPr id="2052" name="Picture 4" descr="C:\Users\Administrator\Desktop\3.GIF"/>
          <p:cNvPicPr>
            <a:picLocks noChangeAspect="1" noChangeArrowheads="1"/>
          </p:cNvPicPr>
          <p:nvPr/>
        </p:nvPicPr>
        <p:blipFill>
          <a:blip r:embed="rId4" cstate="print"/>
          <a:srcRect/>
          <a:stretch>
            <a:fillRect/>
          </a:stretch>
        </p:blipFill>
        <p:spPr bwMode="auto">
          <a:xfrm>
            <a:off x="2267744" y="5576581"/>
            <a:ext cx="4687069" cy="128141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数据实时计算</a:t>
            </a:r>
            <a:endParaRPr lang="zh-CN" altLang="en-US" dirty="0"/>
          </a:p>
        </p:txBody>
      </p:sp>
      <p:sp>
        <p:nvSpPr>
          <p:cNvPr id="3" name="内容占位符 2"/>
          <p:cNvSpPr>
            <a:spLocks noGrp="1"/>
          </p:cNvSpPr>
          <p:nvPr>
            <p:ph idx="1"/>
          </p:nvPr>
        </p:nvSpPr>
        <p:spPr/>
        <p:txBody>
          <a:bodyPr/>
          <a:lstStyle/>
          <a:p>
            <a:r>
              <a:rPr lang="zh-CN" altLang="en-US" dirty="0" smtClean="0"/>
              <a:t>需求：适应流式数据、不间断查询；系统稳定可靠、可扩展性好、可维护性好等。</a:t>
            </a:r>
          </a:p>
          <a:p>
            <a:r>
              <a:rPr lang="zh-CN" altLang="en-US" dirty="0" smtClean="0"/>
              <a:t>实时流计算框架：</a:t>
            </a:r>
            <a:r>
              <a:rPr lang="en-US" altLang="zh-CN" dirty="0" smtClean="0"/>
              <a:t>Yahoo</a:t>
            </a:r>
            <a:r>
              <a:rPr lang="zh-CN" altLang="en-US" dirty="0" smtClean="0"/>
              <a:t>开源的</a:t>
            </a:r>
            <a:r>
              <a:rPr lang="en-US" altLang="zh-CN" dirty="0" smtClean="0">
                <a:hlinkClick r:id="rId2"/>
              </a:rPr>
              <a:t>S4</a:t>
            </a:r>
            <a:r>
              <a:rPr lang="zh-CN" altLang="en-US" dirty="0" smtClean="0"/>
              <a:t>、</a:t>
            </a:r>
            <a:r>
              <a:rPr lang="en-US" altLang="zh-CN" dirty="0" smtClean="0"/>
              <a:t>Twitter</a:t>
            </a:r>
            <a:r>
              <a:rPr lang="zh-CN" altLang="en-US" dirty="0" smtClean="0"/>
              <a:t>开源的</a:t>
            </a:r>
            <a:r>
              <a:rPr lang="en-US" altLang="zh-CN" dirty="0" smtClean="0">
                <a:hlinkClick r:id="rId3"/>
              </a:rPr>
              <a:t>Storm</a:t>
            </a:r>
            <a:r>
              <a:rPr lang="zh-CN" altLang="en-US" dirty="0" smtClean="0"/>
              <a:t>，还有</a:t>
            </a:r>
            <a:r>
              <a:rPr lang="en-US" altLang="zh-CN" dirty="0" err="1" smtClean="0">
                <a:hlinkClick r:id="rId4"/>
              </a:rPr>
              <a:t>Esper</a:t>
            </a:r>
            <a:r>
              <a:rPr lang="zh-CN" altLang="en-US" dirty="0" smtClean="0"/>
              <a:t>，</a:t>
            </a:r>
            <a:r>
              <a:rPr lang="en-US" altLang="zh-CN" dirty="0" err="1" smtClean="0">
                <a:hlinkClick r:id="rId5"/>
              </a:rPr>
              <a:t>Streambase</a:t>
            </a:r>
            <a:r>
              <a:rPr lang="zh-CN" altLang="en-US" dirty="0" smtClean="0"/>
              <a:t>，</a:t>
            </a:r>
            <a:r>
              <a:rPr lang="en-US" altLang="zh-CN" dirty="0" err="1" smtClean="0">
                <a:hlinkClick r:id="rId6"/>
              </a:rPr>
              <a:t>HStreaming</a:t>
            </a:r>
            <a:r>
              <a:rPr lang="zh-CN" altLang="en-US" dirty="0" smtClean="0"/>
              <a:t>等。</a:t>
            </a:r>
          </a:p>
          <a:p>
            <a:r>
              <a:rPr lang="zh-CN" altLang="en-US" dirty="0" smtClean="0"/>
              <a:t>有关计算的一些注意点：分布式计算，并行计算（节点间的并行、节点内的并行），热点数据的缓存策略，服务端计算</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实时查询服务</a:t>
            </a:r>
            <a:endParaRPr lang="zh-CN" altLang="en-US" dirty="0"/>
          </a:p>
        </p:txBody>
      </p:sp>
      <p:sp>
        <p:nvSpPr>
          <p:cNvPr id="3" name="内容占位符 2"/>
          <p:cNvSpPr>
            <a:spLocks noGrp="1"/>
          </p:cNvSpPr>
          <p:nvPr>
            <p:ph idx="1"/>
          </p:nvPr>
        </p:nvSpPr>
        <p:spPr/>
        <p:txBody>
          <a:bodyPr/>
          <a:lstStyle/>
          <a:p>
            <a:r>
              <a:rPr lang="zh-CN" altLang="en-US" b="1" dirty="0" smtClean="0"/>
              <a:t>全内存：</a:t>
            </a:r>
            <a:r>
              <a:rPr lang="zh-CN" altLang="en-US" dirty="0" smtClean="0"/>
              <a:t>直接提供数据读取服务，定期</a:t>
            </a:r>
            <a:r>
              <a:rPr lang="en-US" altLang="zh-CN" dirty="0" smtClean="0"/>
              <a:t>dump</a:t>
            </a:r>
            <a:r>
              <a:rPr lang="zh-CN" altLang="en-US" dirty="0" smtClean="0"/>
              <a:t>到磁盘或数据库进行持久化。</a:t>
            </a:r>
          </a:p>
          <a:p>
            <a:r>
              <a:rPr lang="zh-CN" altLang="en-US" b="1" dirty="0" smtClean="0"/>
              <a:t>半内存：</a:t>
            </a:r>
            <a:r>
              <a:rPr lang="zh-CN" altLang="en-US" dirty="0" smtClean="0"/>
              <a:t>使用</a:t>
            </a:r>
            <a:r>
              <a:rPr lang="en-US" altLang="zh-CN" dirty="0" err="1" smtClean="0"/>
              <a:t>Redis</a:t>
            </a:r>
            <a:r>
              <a:rPr lang="zh-CN" altLang="en-US" dirty="0" smtClean="0"/>
              <a:t>、</a:t>
            </a:r>
            <a:r>
              <a:rPr lang="en-US" altLang="zh-CN" dirty="0" err="1" smtClean="0"/>
              <a:t>Memcache</a:t>
            </a:r>
            <a:r>
              <a:rPr lang="zh-CN" altLang="en-US" dirty="0" smtClean="0"/>
              <a:t>、</a:t>
            </a:r>
            <a:r>
              <a:rPr lang="en-US" altLang="zh-CN" dirty="0" err="1" smtClean="0"/>
              <a:t>MongoDB</a:t>
            </a:r>
            <a:r>
              <a:rPr lang="zh-CN" altLang="en-US" dirty="0" smtClean="0"/>
              <a:t>、</a:t>
            </a:r>
            <a:r>
              <a:rPr lang="en-US" altLang="zh-CN" dirty="0" err="1" smtClean="0"/>
              <a:t>BerkeleyDB</a:t>
            </a:r>
            <a:r>
              <a:rPr lang="zh-CN" altLang="en-US" dirty="0" smtClean="0"/>
              <a:t>等内存数据库提供数据实时查询服务，由这些系统进行持久化操作。</a:t>
            </a:r>
          </a:p>
          <a:p>
            <a:r>
              <a:rPr lang="zh-CN" altLang="en-US" b="1" dirty="0" smtClean="0"/>
              <a:t>全磁盘：</a:t>
            </a:r>
            <a:r>
              <a:rPr lang="zh-CN" altLang="en-US" dirty="0" smtClean="0"/>
              <a:t>使用</a:t>
            </a:r>
            <a:r>
              <a:rPr lang="en-US" altLang="zh-CN" dirty="0" err="1" smtClean="0"/>
              <a:t>HBase</a:t>
            </a:r>
            <a:r>
              <a:rPr lang="zh-CN" altLang="en-US" dirty="0" smtClean="0"/>
              <a:t>等以分布式文件系统（</a:t>
            </a:r>
            <a:r>
              <a:rPr lang="en-US" altLang="zh-CN" dirty="0" smtClean="0"/>
              <a:t>HDFS</a:t>
            </a:r>
            <a:r>
              <a:rPr lang="zh-CN" altLang="en-US" dirty="0" smtClean="0"/>
              <a:t>）为基础的</a:t>
            </a:r>
            <a:r>
              <a:rPr lang="en-US" altLang="zh-CN" dirty="0" err="1" smtClean="0"/>
              <a:t>NoSQL</a:t>
            </a:r>
            <a:r>
              <a:rPr lang="zh-CN" altLang="en-US" dirty="0" smtClean="0"/>
              <a:t>数据库，对于</a:t>
            </a:r>
            <a:r>
              <a:rPr lang="en-US" altLang="zh-CN" dirty="0" smtClean="0"/>
              <a:t>key-value</a:t>
            </a:r>
            <a:r>
              <a:rPr lang="zh-CN" altLang="en-US" dirty="0" smtClean="0"/>
              <a:t>引擎，关键是设计好</a:t>
            </a:r>
            <a:r>
              <a:rPr lang="en-US" altLang="zh-CN" dirty="0" smtClean="0"/>
              <a:t>key</a:t>
            </a:r>
            <a:r>
              <a:rPr lang="zh-CN" altLang="en-US" dirty="0" smtClean="0"/>
              <a:t>的分布</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总结</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并不是</a:t>
            </a:r>
            <a:r>
              <a:rPr lang="zh-CN" altLang="en-US" dirty="0" smtClean="0"/>
              <a:t>任何应用都做到实时计算才是最好的。</a:t>
            </a:r>
          </a:p>
          <a:p>
            <a:r>
              <a:rPr lang="en-US" altLang="zh-CN" dirty="0" smtClean="0"/>
              <a:t>2. </a:t>
            </a:r>
            <a:r>
              <a:rPr lang="zh-CN" altLang="en-US" dirty="0" smtClean="0"/>
              <a:t>使用</a:t>
            </a:r>
            <a:r>
              <a:rPr lang="zh-CN" altLang="en-US" dirty="0" smtClean="0"/>
              <a:t>哪些技术和框架来搭建实时计算系统，需要根据实际业务需求进行选择。</a:t>
            </a:r>
          </a:p>
          <a:p>
            <a:r>
              <a:rPr lang="en-US" altLang="zh-CN" dirty="0" smtClean="0"/>
              <a:t>3. </a:t>
            </a:r>
            <a:r>
              <a:rPr lang="zh-CN" altLang="en-US" dirty="0" smtClean="0"/>
              <a:t>对于</a:t>
            </a:r>
            <a:r>
              <a:rPr lang="zh-CN" altLang="en-US" dirty="0" smtClean="0"/>
              <a:t>分布式系统来说，系统的可配置性、可维护性、可扩展性十分重要，系统调优永无止境</a:t>
            </a:r>
            <a:r>
              <a:rPr lang="zh-CN" altLang="en-US" dirty="0" smtClean="0"/>
              <a:t>。</a:t>
            </a: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762</Words>
  <Application>Microsoft Office PowerPoint</Application>
  <PresentationFormat>全屏显示(4:3)</PresentationFormat>
  <Paragraphs>30</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实时计算的需求和技术</vt:lpstr>
      <vt:lpstr>实时计算的应用场景</vt:lpstr>
      <vt:lpstr>实时计算的应用场景</vt:lpstr>
      <vt:lpstr>实时计算相关技术</vt:lpstr>
      <vt:lpstr>数据实时采集</vt:lpstr>
      <vt:lpstr>数据实时计算</vt:lpstr>
      <vt:lpstr>数据实时计算</vt:lpstr>
      <vt:lpstr>实时查询服务</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Gary</dc:creator>
  <cp:lastModifiedBy>User</cp:lastModifiedBy>
  <cp:revision>56</cp:revision>
  <dcterms:created xsi:type="dcterms:W3CDTF">2018-10-12T00:38:03Z</dcterms:created>
  <dcterms:modified xsi:type="dcterms:W3CDTF">2018-10-12T14:52:26Z</dcterms:modified>
</cp:coreProperties>
</file>