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4" r:id="rId11"/>
    <p:sldId id="266" r:id="rId12"/>
    <p:sldId id="312" r:id="rId13"/>
    <p:sldId id="313" r:id="rId14"/>
    <p:sldId id="31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316" r:id="rId28"/>
    <p:sldId id="317" r:id="rId29"/>
    <p:sldId id="31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058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44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5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80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3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51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96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83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885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88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59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30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743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2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998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6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56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845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TAs:</a:t>
            </a:r>
            <a:r>
              <a:rPr lang="en-US" baseline="0" dirty="0" smtClean="0"/>
              <a:t> Don’t answer the questions or really expand on them. Maybe let them discuss in groups of 3-4? They are loosely related to homework questions and we don’t want to give away any </a:t>
            </a:r>
            <a:r>
              <a:rPr lang="en-US" baseline="0" smtClean="0"/>
              <a:t>overly specific answers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44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Shape 1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9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1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9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40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4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Arial"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Font typeface="Arial"/>
              <a:defRPr/>
            </a:lvl2pPr>
            <a:lvl3pPr lvl="2" rtl="0">
              <a:spcBef>
                <a:spcPts val="0"/>
              </a:spcBef>
              <a:buFont typeface="Arial"/>
              <a:defRPr/>
            </a:lvl3pPr>
            <a:lvl4pPr lvl="3" rtl="0">
              <a:spcBef>
                <a:spcPts val="0"/>
              </a:spcBef>
              <a:buFont typeface="Arial"/>
              <a:defRPr/>
            </a:lvl4pPr>
            <a:lvl5pPr lvl="4" rtl="0">
              <a:spcBef>
                <a:spcPts val="0"/>
              </a:spcBef>
              <a:buFont typeface="Arial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10" name="Shape 10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15-213 Recitation: Data Lab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____TA____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2</a:t>
            </a:r>
            <a:r>
              <a:rPr lang="en-US" dirty="0" smtClean="0"/>
              <a:t>3</a:t>
            </a:r>
            <a:r>
              <a:rPr lang="en" dirty="0" smtClean="0"/>
              <a:t> </a:t>
            </a:r>
            <a:r>
              <a:rPr lang="en" dirty="0"/>
              <a:t>Jan </a:t>
            </a:r>
            <a:r>
              <a:rPr lang="en" dirty="0" smtClean="0"/>
              <a:t>201</a:t>
            </a:r>
            <a:r>
              <a:rPr lang="en-US" dirty="0" smtClean="0"/>
              <a:t>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Bits &amp; Bytes: Two’s Complement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0135" y="958344"/>
            <a:ext cx="8747125" cy="35404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sz="2200" dirty="0" smtClean="0"/>
              <a:t>A</a:t>
            </a:r>
            <a:r>
              <a:rPr lang="en-US" sz="2200" dirty="0" smtClean="0"/>
              <a:t> </a:t>
            </a:r>
            <a:r>
              <a:rPr lang="en" sz="2200" dirty="0" smtClean="0"/>
              <a:t>signed </a:t>
            </a:r>
            <a:r>
              <a:rPr lang="en" sz="2200" dirty="0"/>
              <a:t>number represents positive numbers </a:t>
            </a:r>
            <a:r>
              <a:rPr lang="en-US" sz="2200" dirty="0"/>
              <a:t> </a:t>
            </a:r>
            <a:r>
              <a:rPr lang="en-US" sz="2200" dirty="0" smtClean="0"/>
              <a:t>                           </a:t>
            </a:r>
            <a:r>
              <a:rPr lang="en" sz="2200" dirty="0" smtClean="0"/>
              <a:t>between </a:t>
            </a:r>
            <a:r>
              <a:rPr lang="en-US" sz="2200" dirty="0" smtClean="0"/>
              <a:t>-</a:t>
            </a:r>
            <a:r>
              <a:rPr lang="en" sz="2200" dirty="0" smtClean="0"/>
              <a:t>2</a:t>
            </a:r>
            <a:r>
              <a:rPr lang="en" sz="2200" baseline="30000" dirty="0" smtClean="0"/>
              <a:t>k</a:t>
            </a:r>
            <a:r>
              <a:rPr lang="en-US" sz="2200" baseline="30000" dirty="0" smtClean="0"/>
              <a:t>-1 </a:t>
            </a:r>
            <a:r>
              <a:rPr lang="en-US" sz="2200" dirty="0" smtClean="0"/>
              <a:t> </a:t>
            </a:r>
            <a:r>
              <a:rPr lang="en" sz="2200" dirty="0" smtClean="0"/>
              <a:t>and 2</a:t>
            </a:r>
            <a:r>
              <a:rPr lang="en" sz="2200" baseline="30000" dirty="0" smtClean="0"/>
              <a:t>k</a:t>
            </a:r>
            <a:r>
              <a:rPr lang="en-US" sz="2200" baseline="30000" dirty="0" smtClean="0"/>
              <a:t>-1</a:t>
            </a:r>
            <a:r>
              <a:rPr lang="en" sz="2200" dirty="0" smtClean="0"/>
              <a:t>-1</a:t>
            </a:r>
            <a:r>
              <a:rPr lang="en" sz="2200" dirty="0"/>
              <a:t>, </a:t>
            </a:r>
            <a:r>
              <a:rPr lang="en" sz="2200" dirty="0" smtClean="0"/>
              <a:t>where </a:t>
            </a:r>
            <a:r>
              <a:rPr lang="en" sz="2200" i="1" dirty="0"/>
              <a:t>k</a:t>
            </a:r>
            <a:r>
              <a:rPr lang="en" sz="2200" dirty="0"/>
              <a:t> is the numbers of bits used.</a:t>
            </a:r>
          </a:p>
          <a:p>
            <a:pPr marL="457200" lvl="0" indent="-228600"/>
            <a:r>
              <a:rPr lang="en" sz="2200" dirty="0" smtClean="0"/>
              <a:t>Subtracting 1 </a:t>
            </a:r>
            <a:r>
              <a:rPr lang="en" sz="2200" dirty="0"/>
              <a:t>from </a:t>
            </a:r>
            <a:r>
              <a:rPr lang="en-US" sz="2200" dirty="0" smtClean="0"/>
              <a:t>the smallest value </a:t>
            </a:r>
            <a:r>
              <a:rPr lang="en" sz="2200" dirty="0" smtClean="0"/>
              <a:t>will </a:t>
            </a:r>
            <a:r>
              <a:rPr lang="en" sz="2200" i="1" dirty="0"/>
              <a:t>underflow</a:t>
            </a:r>
            <a:r>
              <a:rPr lang="en" sz="2200" dirty="0"/>
              <a:t> to the highest </a:t>
            </a:r>
            <a:r>
              <a:rPr lang="en" sz="2200" dirty="0" smtClean="0"/>
              <a:t>value</a:t>
            </a:r>
            <a:endParaRPr lang="en" sz="2200" dirty="0"/>
          </a:p>
          <a:p>
            <a:pPr marL="457200" lvl="0" indent="-228600"/>
            <a:r>
              <a:rPr lang="en" sz="2200" dirty="0" smtClean="0"/>
              <a:t>Adding 1 </a:t>
            </a:r>
            <a:r>
              <a:rPr lang="en" sz="2200" dirty="0"/>
              <a:t>to the highest value will </a:t>
            </a:r>
            <a:r>
              <a:rPr lang="en" sz="2200" i="1" dirty="0"/>
              <a:t>overflow</a:t>
            </a:r>
            <a:r>
              <a:rPr lang="en" sz="2200" dirty="0"/>
              <a:t> to </a:t>
            </a:r>
            <a:r>
              <a:rPr lang="en-US" sz="2200" dirty="0" smtClean="0"/>
              <a:t>the smallest value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200" dirty="0" smtClean="0"/>
              <a:t>An 8-bit signed integer: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>
              <a:spcBef>
                <a:spcPts val="0"/>
              </a:spcBef>
              <a:buNone/>
            </a:pPr>
            <a:endParaRPr sz="2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305315" y="3189214"/>
            <a:ext cx="6750656" cy="1756891"/>
            <a:chOff x="993817" y="3343646"/>
            <a:chExt cx="6750656" cy="1756891"/>
          </a:xfrm>
        </p:grpSpPr>
        <p:sp>
          <p:nvSpPr>
            <p:cNvPr id="118" name="Shape 118"/>
            <p:cNvSpPr/>
            <p:nvPr/>
          </p:nvSpPr>
          <p:spPr>
            <a:xfrm>
              <a:off x="1399512" y="3343646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 b="1" dirty="0"/>
                <a:t>1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032137" y="3343646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b="1" dirty="0"/>
                <a:t>1</a:t>
              </a:r>
              <a:endParaRPr lang="en" sz="2400" b="1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3297387" y="3343646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1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664762" y="3343646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0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3930000" y="3343646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0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562625" y="3343646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1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827875" y="3343646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b="1" dirty="0"/>
                <a:t>0</a:t>
              </a:r>
              <a:endParaRPr lang="en" sz="2400" b="1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5195250" y="3343646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b="1" dirty="0"/>
                <a:t>1</a:t>
              </a:r>
              <a:endParaRPr lang="en" sz="2400" b="1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167775" y="3999555"/>
              <a:ext cx="638339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smtClean="0"/>
                <a:t>-</a:t>
              </a:r>
              <a:r>
                <a:rPr lang="en" sz="2200" b="1" dirty="0" smtClean="0"/>
                <a:t>2</a:t>
              </a:r>
              <a:r>
                <a:rPr lang="en" sz="2200" b="1" baseline="30000" dirty="0" smtClean="0"/>
                <a:t>7</a:t>
              </a:r>
              <a:endParaRPr lang="en" sz="2200" b="1" baseline="300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97400" y="4019500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200" b="1"/>
                <a:t>2</a:t>
              </a:r>
              <a:r>
                <a:rPr lang="en" sz="2200" b="1" baseline="30000"/>
                <a:t>4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62625" y="4019500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200" b="1"/>
                <a:t>2</a:t>
              </a:r>
              <a:r>
                <a:rPr lang="en" sz="2200" b="1" baseline="30000"/>
                <a:t>2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5252214" y="4039445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200" b="1" dirty="0" smtClean="0"/>
                <a:t>2</a:t>
              </a:r>
              <a:r>
                <a:rPr lang="en-US" sz="2200" b="1" baseline="30000" dirty="0"/>
                <a:t>1</a:t>
              </a:r>
              <a:endParaRPr lang="en" sz="2200" b="1" baseline="30000" dirty="0"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661899" y="4019499"/>
              <a:ext cx="442200" cy="492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 b="1"/>
                <a:t>+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3930000" y="4019500"/>
              <a:ext cx="442200" cy="492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+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4888984" y="3999555"/>
              <a:ext cx="442200" cy="492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 dirty="0"/>
                <a:t>+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6460473" y="4019500"/>
              <a:ext cx="1284000" cy="492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 dirty="0"/>
                <a:t>= </a:t>
              </a:r>
              <a:r>
                <a:rPr lang="en-US" sz="2400" b="1" dirty="0" smtClean="0"/>
                <a:t>-42</a:t>
              </a:r>
              <a:endParaRPr lang="en" sz="2400" b="1" dirty="0"/>
            </a:p>
          </p:txBody>
        </p:sp>
        <p:sp>
          <p:nvSpPr>
            <p:cNvPr id="20" name="Shape 126"/>
            <p:cNvSpPr/>
            <p:nvPr/>
          </p:nvSpPr>
          <p:spPr>
            <a:xfrm>
              <a:off x="2077569" y="4019499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200" b="1" dirty="0" smtClean="0"/>
                <a:t>2</a:t>
              </a:r>
              <a:r>
                <a:rPr lang="en-US" sz="2200" b="1" baseline="30000" dirty="0"/>
                <a:t>6</a:t>
              </a:r>
              <a:endParaRPr lang="en" sz="2200" b="1" baseline="30000" dirty="0"/>
            </a:p>
          </p:txBody>
        </p:sp>
        <p:sp>
          <p:nvSpPr>
            <p:cNvPr id="21" name="Shape 130"/>
            <p:cNvSpPr txBox="1"/>
            <p:nvPr/>
          </p:nvSpPr>
          <p:spPr>
            <a:xfrm>
              <a:off x="1723361" y="3957920"/>
              <a:ext cx="442200" cy="492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 b="1"/>
                <a:t>+</a:t>
              </a:r>
            </a:p>
          </p:txBody>
        </p:sp>
        <p:sp>
          <p:nvSpPr>
            <p:cNvPr id="22" name="Shape 118"/>
            <p:cNvSpPr/>
            <p:nvPr/>
          </p:nvSpPr>
          <p:spPr>
            <a:xfrm>
              <a:off x="993817" y="4607638"/>
              <a:ext cx="847101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/>
                <a:t>-</a:t>
              </a:r>
              <a:r>
                <a:rPr lang="en" sz="2000" b="1" dirty="0" smtClean="0"/>
                <a:t>1</a:t>
              </a:r>
              <a:r>
                <a:rPr lang="en-US" sz="2000" b="1" dirty="0" smtClean="0"/>
                <a:t>28</a:t>
              </a:r>
              <a:endParaRPr lang="en" sz="2000" b="1" dirty="0"/>
            </a:p>
          </p:txBody>
        </p:sp>
        <p:sp>
          <p:nvSpPr>
            <p:cNvPr id="23" name="Shape 118"/>
            <p:cNvSpPr/>
            <p:nvPr/>
          </p:nvSpPr>
          <p:spPr>
            <a:xfrm>
              <a:off x="2033118" y="4607638"/>
              <a:ext cx="628781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400" b="1" smtClean="0"/>
                <a:t>64</a:t>
              </a:r>
              <a:endParaRPr lang="en" sz="2400" b="1" dirty="0"/>
            </a:p>
          </p:txBody>
        </p:sp>
        <p:sp>
          <p:nvSpPr>
            <p:cNvPr id="24" name="Shape 118"/>
            <p:cNvSpPr/>
            <p:nvPr/>
          </p:nvSpPr>
          <p:spPr>
            <a:xfrm>
              <a:off x="3228278" y="4607638"/>
              <a:ext cx="635488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400" b="1" smtClean="0"/>
                <a:t>16</a:t>
              </a:r>
              <a:endParaRPr lang="en" sz="2400" b="1" dirty="0"/>
            </a:p>
          </p:txBody>
        </p:sp>
        <p:sp>
          <p:nvSpPr>
            <p:cNvPr id="25" name="Shape 118"/>
            <p:cNvSpPr/>
            <p:nvPr/>
          </p:nvSpPr>
          <p:spPr>
            <a:xfrm>
              <a:off x="4574973" y="4607638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400" b="1" dirty="0"/>
                <a:t>4</a:t>
              </a:r>
              <a:endParaRPr lang="en" sz="2400" b="1" dirty="0"/>
            </a:p>
          </p:txBody>
        </p:sp>
        <p:sp>
          <p:nvSpPr>
            <p:cNvPr id="26" name="Shape 118"/>
            <p:cNvSpPr/>
            <p:nvPr/>
          </p:nvSpPr>
          <p:spPr>
            <a:xfrm>
              <a:off x="5247516" y="4595579"/>
              <a:ext cx="442200" cy="492899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400" b="1" dirty="0"/>
                <a:t>2</a:t>
              </a:r>
              <a:endParaRPr lang="e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35560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Bits &amp; Bytes: Two’s Complement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57025" y="898255"/>
            <a:ext cx="78963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To get the negative value of a positive number </a:t>
            </a:r>
            <a:r>
              <a:rPr lang="en" i="1" dirty="0"/>
              <a:t>x</a:t>
            </a:r>
            <a:r>
              <a:rPr lang="en" dirty="0"/>
              <a:t>, invert the bits of </a:t>
            </a:r>
            <a:r>
              <a:rPr lang="en" i="1" dirty="0"/>
              <a:t>x </a:t>
            </a:r>
            <a:r>
              <a:rPr lang="en" dirty="0"/>
              <a:t>and add 1.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From </a:t>
            </a:r>
            <a:r>
              <a:rPr lang="en" dirty="0"/>
              <a:t>positive to negative:</a:t>
            </a:r>
          </a:p>
        </p:txBody>
      </p:sp>
      <p:sp>
        <p:nvSpPr>
          <p:cNvPr id="146" name="Shape 146"/>
          <p:cNvSpPr/>
          <p:nvPr/>
        </p:nvSpPr>
        <p:spPr>
          <a:xfrm>
            <a:off x="1666260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0</a:t>
            </a:r>
          </a:p>
        </p:txBody>
      </p:sp>
      <p:sp>
        <p:nvSpPr>
          <p:cNvPr id="147" name="Shape 147"/>
          <p:cNvSpPr/>
          <p:nvPr/>
        </p:nvSpPr>
        <p:spPr>
          <a:xfrm>
            <a:off x="2298885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0</a:t>
            </a:r>
          </a:p>
        </p:txBody>
      </p:sp>
      <p:sp>
        <p:nvSpPr>
          <p:cNvPr id="148" name="Shape 148"/>
          <p:cNvSpPr/>
          <p:nvPr/>
        </p:nvSpPr>
        <p:spPr>
          <a:xfrm>
            <a:off x="3564135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49" name="Shape 149"/>
          <p:cNvSpPr/>
          <p:nvPr/>
        </p:nvSpPr>
        <p:spPr>
          <a:xfrm>
            <a:off x="2931510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50" name="Shape 150"/>
          <p:cNvSpPr/>
          <p:nvPr/>
        </p:nvSpPr>
        <p:spPr>
          <a:xfrm>
            <a:off x="4196748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51" name="Shape 151"/>
          <p:cNvSpPr/>
          <p:nvPr/>
        </p:nvSpPr>
        <p:spPr>
          <a:xfrm>
            <a:off x="4829373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6094623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53" name="Shape 153"/>
          <p:cNvSpPr/>
          <p:nvPr/>
        </p:nvSpPr>
        <p:spPr>
          <a:xfrm>
            <a:off x="5461998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2" name="Shape 199"/>
          <p:cNvSpPr txBox="1"/>
          <p:nvPr/>
        </p:nvSpPr>
        <p:spPr>
          <a:xfrm>
            <a:off x="700859" y="2328042"/>
            <a:ext cx="442751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smtClean="0"/>
              <a:t>21</a:t>
            </a:r>
            <a:endParaRPr lang="en" sz="16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Bits &amp; Bytes: Two’s Complement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57025" y="898255"/>
            <a:ext cx="78963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To get the negative value of a positive number </a:t>
            </a:r>
            <a:r>
              <a:rPr lang="en" i="1" dirty="0"/>
              <a:t>x</a:t>
            </a:r>
            <a:r>
              <a:rPr lang="en" dirty="0"/>
              <a:t>, invert the bits of </a:t>
            </a:r>
            <a:r>
              <a:rPr lang="en" i="1" dirty="0"/>
              <a:t>x </a:t>
            </a:r>
            <a:r>
              <a:rPr lang="en" dirty="0"/>
              <a:t>and add 1.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From </a:t>
            </a:r>
            <a:r>
              <a:rPr lang="en" dirty="0"/>
              <a:t>positive to negative:</a:t>
            </a:r>
          </a:p>
        </p:txBody>
      </p:sp>
      <p:sp>
        <p:nvSpPr>
          <p:cNvPr id="146" name="Shape 146"/>
          <p:cNvSpPr/>
          <p:nvPr/>
        </p:nvSpPr>
        <p:spPr>
          <a:xfrm>
            <a:off x="1666260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0</a:t>
            </a:r>
          </a:p>
        </p:txBody>
      </p:sp>
      <p:sp>
        <p:nvSpPr>
          <p:cNvPr id="147" name="Shape 147"/>
          <p:cNvSpPr/>
          <p:nvPr/>
        </p:nvSpPr>
        <p:spPr>
          <a:xfrm>
            <a:off x="2298885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0</a:t>
            </a:r>
          </a:p>
        </p:txBody>
      </p:sp>
      <p:sp>
        <p:nvSpPr>
          <p:cNvPr id="148" name="Shape 148"/>
          <p:cNvSpPr/>
          <p:nvPr/>
        </p:nvSpPr>
        <p:spPr>
          <a:xfrm>
            <a:off x="3564135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49" name="Shape 149"/>
          <p:cNvSpPr/>
          <p:nvPr/>
        </p:nvSpPr>
        <p:spPr>
          <a:xfrm>
            <a:off x="2931510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50" name="Shape 150"/>
          <p:cNvSpPr/>
          <p:nvPr/>
        </p:nvSpPr>
        <p:spPr>
          <a:xfrm>
            <a:off x="4196748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51" name="Shape 151"/>
          <p:cNvSpPr/>
          <p:nvPr/>
        </p:nvSpPr>
        <p:spPr>
          <a:xfrm>
            <a:off x="4829373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6094623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53" name="Shape 153"/>
          <p:cNvSpPr/>
          <p:nvPr/>
        </p:nvSpPr>
        <p:spPr>
          <a:xfrm>
            <a:off x="5461998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2" name="Shape 199"/>
          <p:cNvSpPr txBox="1"/>
          <p:nvPr/>
        </p:nvSpPr>
        <p:spPr>
          <a:xfrm>
            <a:off x="700859" y="2328042"/>
            <a:ext cx="442751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smtClean="0"/>
              <a:t>21</a:t>
            </a:r>
            <a:endParaRPr lang="en" sz="1600" b="1" dirty="0"/>
          </a:p>
        </p:txBody>
      </p:sp>
      <p:sp>
        <p:nvSpPr>
          <p:cNvPr id="13" name="Shape 168"/>
          <p:cNvSpPr/>
          <p:nvPr/>
        </p:nvSpPr>
        <p:spPr>
          <a:xfrm>
            <a:off x="1664329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4" name="Shape 169"/>
          <p:cNvSpPr/>
          <p:nvPr/>
        </p:nvSpPr>
        <p:spPr>
          <a:xfrm>
            <a:off x="2296954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5" name="Shape 170"/>
          <p:cNvSpPr/>
          <p:nvPr/>
        </p:nvSpPr>
        <p:spPr>
          <a:xfrm>
            <a:off x="3562204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6" name="Shape 171"/>
          <p:cNvSpPr/>
          <p:nvPr/>
        </p:nvSpPr>
        <p:spPr>
          <a:xfrm>
            <a:off x="2929579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7" name="Shape 172"/>
          <p:cNvSpPr/>
          <p:nvPr/>
        </p:nvSpPr>
        <p:spPr>
          <a:xfrm>
            <a:off x="4194817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8" name="Shape 173"/>
          <p:cNvSpPr/>
          <p:nvPr/>
        </p:nvSpPr>
        <p:spPr>
          <a:xfrm>
            <a:off x="4827442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9" name="Shape 174"/>
          <p:cNvSpPr/>
          <p:nvPr/>
        </p:nvSpPr>
        <p:spPr>
          <a:xfrm>
            <a:off x="6092692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20" name="Shape 175"/>
          <p:cNvSpPr/>
          <p:nvPr/>
        </p:nvSpPr>
        <p:spPr>
          <a:xfrm>
            <a:off x="5460067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21" name="Shape 176"/>
          <p:cNvSpPr txBox="1"/>
          <p:nvPr/>
        </p:nvSpPr>
        <p:spPr>
          <a:xfrm>
            <a:off x="6962642" y="2986696"/>
            <a:ext cx="1407599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Bits negated</a:t>
            </a:r>
          </a:p>
        </p:txBody>
      </p:sp>
      <p:sp>
        <p:nvSpPr>
          <p:cNvPr id="22" name="Shape 199"/>
          <p:cNvSpPr txBox="1"/>
          <p:nvPr/>
        </p:nvSpPr>
        <p:spPr>
          <a:xfrm>
            <a:off x="628332" y="2986695"/>
            <a:ext cx="513348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-22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311804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Bits &amp; Bytes: Two’s Complement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57025" y="898255"/>
            <a:ext cx="78963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To get the negative value of a positive number </a:t>
            </a:r>
            <a:r>
              <a:rPr lang="en" i="1" dirty="0"/>
              <a:t>x</a:t>
            </a:r>
            <a:r>
              <a:rPr lang="en" dirty="0"/>
              <a:t>, invert the bits of </a:t>
            </a:r>
            <a:r>
              <a:rPr lang="en" i="1" dirty="0"/>
              <a:t>x </a:t>
            </a:r>
            <a:r>
              <a:rPr lang="en" dirty="0"/>
              <a:t>and add 1.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From </a:t>
            </a:r>
            <a:r>
              <a:rPr lang="en" dirty="0"/>
              <a:t>positive to negative:</a:t>
            </a:r>
          </a:p>
        </p:txBody>
      </p:sp>
      <p:sp>
        <p:nvSpPr>
          <p:cNvPr id="146" name="Shape 146"/>
          <p:cNvSpPr/>
          <p:nvPr/>
        </p:nvSpPr>
        <p:spPr>
          <a:xfrm>
            <a:off x="1666260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0</a:t>
            </a:r>
          </a:p>
        </p:txBody>
      </p:sp>
      <p:sp>
        <p:nvSpPr>
          <p:cNvPr id="147" name="Shape 147"/>
          <p:cNvSpPr/>
          <p:nvPr/>
        </p:nvSpPr>
        <p:spPr>
          <a:xfrm>
            <a:off x="2298885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0</a:t>
            </a:r>
          </a:p>
        </p:txBody>
      </p:sp>
      <p:sp>
        <p:nvSpPr>
          <p:cNvPr id="148" name="Shape 148"/>
          <p:cNvSpPr/>
          <p:nvPr/>
        </p:nvSpPr>
        <p:spPr>
          <a:xfrm>
            <a:off x="3564135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49" name="Shape 149"/>
          <p:cNvSpPr/>
          <p:nvPr/>
        </p:nvSpPr>
        <p:spPr>
          <a:xfrm>
            <a:off x="2931510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50" name="Shape 150"/>
          <p:cNvSpPr/>
          <p:nvPr/>
        </p:nvSpPr>
        <p:spPr>
          <a:xfrm>
            <a:off x="4196748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51" name="Shape 151"/>
          <p:cNvSpPr/>
          <p:nvPr/>
        </p:nvSpPr>
        <p:spPr>
          <a:xfrm>
            <a:off x="4829373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6094623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53" name="Shape 153"/>
          <p:cNvSpPr/>
          <p:nvPr/>
        </p:nvSpPr>
        <p:spPr>
          <a:xfrm>
            <a:off x="5461998" y="2291293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2" name="Shape 199"/>
          <p:cNvSpPr txBox="1"/>
          <p:nvPr/>
        </p:nvSpPr>
        <p:spPr>
          <a:xfrm>
            <a:off x="700859" y="2328042"/>
            <a:ext cx="442751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smtClean="0"/>
              <a:t>21</a:t>
            </a:r>
            <a:endParaRPr lang="en" sz="1600" b="1" dirty="0"/>
          </a:p>
        </p:txBody>
      </p:sp>
      <p:sp>
        <p:nvSpPr>
          <p:cNvPr id="13" name="Shape 168"/>
          <p:cNvSpPr/>
          <p:nvPr/>
        </p:nvSpPr>
        <p:spPr>
          <a:xfrm>
            <a:off x="1664329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4" name="Shape 169"/>
          <p:cNvSpPr/>
          <p:nvPr/>
        </p:nvSpPr>
        <p:spPr>
          <a:xfrm>
            <a:off x="2296954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5" name="Shape 170"/>
          <p:cNvSpPr/>
          <p:nvPr/>
        </p:nvSpPr>
        <p:spPr>
          <a:xfrm>
            <a:off x="3562204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6" name="Shape 171"/>
          <p:cNvSpPr/>
          <p:nvPr/>
        </p:nvSpPr>
        <p:spPr>
          <a:xfrm>
            <a:off x="2929579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7" name="Shape 172"/>
          <p:cNvSpPr/>
          <p:nvPr/>
        </p:nvSpPr>
        <p:spPr>
          <a:xfrm>
            <a:off x="4194817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8" name="Shape 173"/>
          <p:cNvSpPr/>
          <p:nvPr/>
        </p:nvSpPr>
        <p:spPr>
          <a:xfrm>
            <a:off x="4827442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9" name="Shape 174"/>
          <p:cNvSpPr/>
          <p:nvPr/>
        </p:nvSpPr>
        <p:spPr>
          <a:xfrm>
            <a:off x="6092692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20" name="Shape 175"/>
          <p:cNvSpPr/>
          <p:nvPr/>
        </p:nvSpPr>
        <p:spPr>
          <a:xfrm>
            <a:off x="5460067" y="2949946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21" name="Shape 176"/>
          <p:cNvSpPr txBox="1"/>
          <p:nvPr/>
        </p:nvSpPr>
        <p:spPr>
          <a:xfrm>
            <a:off x="6962642" y="2986696"/>
            <a:ext cx="1407599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Bits negated</a:t>
            </a:r>
          </a:p>
        </p:txBody>
      </p:sp>
      <p:sp>
        <p:nvSpPr>
          <p:cNvPr id="22" name="Shape 199"/>
          <p:cNvSpPr txBox="1"/>
          <p:nvPr/>
        </p:nvSpPr>
        <p:spPr>
          <a:xfrm>
            <a:off x="628332" y="2986695"/>
            <a:ext cx="513348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-22</a:t>
            </a:r>
            <a:endParaRPr lang="en" sz="1600" b="1" dirty="0"/>
          </a:p>
        </p:txBody>
      </p:sp>
      <p:sp>
        <p:nvSpPr>
          <p:cNvPr id="23" name="Shape 200"/>
          <p:cNvSpPr/>
          <p:nvPr/>
        </p:nvSpPr>
        <p:spPr>
          <a:xfrm>
            <a:off x="1666260" y="3669220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24" name="Shape 201"/>
          <p:cNvSpPr/>
          <p:nvPr/>
        </p:nvSpPr>
        <p:spPr>
          <a:xfrm>
            <a:off x="2298885" y="3669220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25" name="Shape 202"/>
          <p:cNvSpPr/>
          <p:nvPr/>
        </p:nvSpPr>
        <p:spPr>
          <a:xfrm>
            <a:off x="3564135" y="3669220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26" name="Shape 203"/>
          <p:cNvSpPr/>
          <p:nvPr/>
        </p:nvSpPr>
        <p:spPr>
          <a:xfrm>
            <a:off x="2931510" y="3669220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27" name="Shape 204"/>
          <p:cNvSpPr/>
          <p:nvPr/>
        </p:nvSpPr>
        <p:spPr>
          <a:xfrm>
            <a:off x="4196748" y="3669220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28" name="Shape 205"/>
          <p:cNvSpPr/>
          <p:nvPr/>
        </p:nvSpPr>
        <p:spPr>
          <a:xfrm>
            <a:off x="4829373" y="3669220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29" name="Shape 206"/>
          <p:cNvSpPr/>
          <p:nvPr/>
        </p:nvSpPr>
        <p:spPr>
          <a:xfrm>
            <a:off x="6094623" y="3669220"/>
            <a:ext cx="442200" cy="492899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30" name="Shape 207"/>
          <p:cNvSpPr/>
          <p:nvPr/>
        </p:nvSpPr>
        <p:spPr>
          <a:xfrm>
            <a:off x="5461998" y="3669220"/>
            <a:ext cx="442200" cy="492899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31" name="Shape 208"/>
          <p:cNvSpPr txBox="1"/>
          <p:nvPr/>
        </p:nvSpPr>
        <p:spPr>
          <a:xfrm>
            <a:off x="6964573" y="3705970"/>
            <a:ext cx="1407599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/>
              <a:t>Add one</a:t>
            </a:r>
          </a:p>
        </p:txBody>
      </p:sp>
      <p:sp>
        <p:nvSpPr>
          <p:cNvPr id="32" name="Shape 199"/>
          <p:cNvSpPr txBox="1"/>
          <p:nvPr/>
        </p:nvSpPr>
        <p:spPr>
          <a:xfrm>
            <a:off x="630263" y="3705970"/>
            <a:ext cx="513348" cy="4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b="1" dirty="0" smtClean="0"/>
              <a:t>-21</a:t>
            </a: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894060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standard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 standard does not state that two’s complement is used to represent signed numbers.</a:t>
            </a:r>
          </a:p>
          <a:p>
            <a:pPr lvl="1"/>
            <a:r>
              <a:rPr lang="en-US" dirty="0" smtClean="0"/>
              <a:t> Partly because of this, signed overflow and underflow are listed in the standard as examples of </a:t>
            </a:r>
            <a:r>
              <a:rPr lang="en-US" i="1" dirty="0" smtClean="0"/>
              <a:t>undefined behavior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this lab, you can assume that two’s complement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5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Logical Operators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551301" y="1021550"/>
            <a:ext cx="1501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&amp;&amp;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4664025" y="1021550"/>
            <a:ext cx="16301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EQ: ==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2805550" y="1021550"/>
            <a:ext cx="11256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||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!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69475" y="1630250"/>
            <a:ext cx="20442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&amp;&amp; 18 = 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26720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513 || 0 =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611075" y="1630250"/>
            <a:ext cx="18119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== 18 =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731875" y="1630250"/>
            <a:ext cx="19431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!15213 =</a:t>
            </a:r>
          </a:p>
        </p:txBody>
      </p:sp>
      <p:cxnSp>
        <p:nvCxnSpPr>
          <p:cNvPr id="421" name="Shape 421"/>
          <p:cNvCxnSpPr>
            <a:stCxn id="417" idx="1"/>
            <a:endCxn id="417" idx="1"/>
          </p:cNvCxnSpPr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Logical Operators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551301" y="1021550"/>
            <a:ext cx="1501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&amp;&amp;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664025" y="1021550"/>
            <a:ext cx="16301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EQ: ==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2805550" y="1021550"/>
            <a:ext cx="11256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||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!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69475" y="1630250"/>
            <a:ext cx="20442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&amp;&amp; 18 = 1 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26720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513 || 0 =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11075" y="1630250"/>
            <a:ext cx="18119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== 18 =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6731875" y="1630250"/>
            <a:ext cx="19431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!15213 =</a:t>
            </a:r>
          </a:p>
        </p:txBody>
      </p:sp>
      <p:cxnSp>
        <p:nvCxnSpPr>
          <p:cNvPr id="435" name="Shape 435"/>
          <p:cNvCxnSpPr>
            <a:stCxn id="431" idx="1"/>
            <a:endCxn id="431" idx="1"/>
          </p:cNvCxnSpPr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Logical Operators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551301" y="1021550"/>
            <a:ext cx="1501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&amp;&amp;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4664025" y="1021550"/>
            <a:ext cx="16301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EQ: ==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2805550" y="1021550"/>
            <a:ext cx="11256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||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!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69475" y="1630250"/>
            <a:ext cx="20442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&amp;&amp; 18 = 1 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2672075" y="1630250"/>
            <a:ext cx="17423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513 || 0 = 1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4611075" y="1630250"/>
            <a:ext cx="18119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== 18 =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731875" y="1630250"/>
            <a:ext cx="19431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!15213 =</a:t>
            </a:r>
          </a:p>
        </p:txBody>
      </p:sp>
      <p:cxnSp>
        <p:nvCxnSpPr>
          <p:cNvPr id="449" name="Shape 449"/>
          <p:cNvCxnSpPr>
            <a:stCxn id="445" idx="1"/>
            <a:endCxn id="445" idx="1"/>
          </p:cNvCxnSpPr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Logical Operators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551301" y="1021550"/>
            <a:ext cx="1501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&amp;&amp;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4664025" y="1021550"/>
            <a:ext cx="16301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EQ: ==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2805550" y="1021550"/>
            <a:ext cx="11256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||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!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69475" y="1630250"/>
            <a:ext cx="20442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&amp;&amp; 18 = 1 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672075" y="1630250"/>
            <a:ext cx="17423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513 || 0 = 1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4611075" y="1630250"/>
            <a:ext cx="19431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== 18 = 0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6731875" y="1630250"/>
            <a:ext cx="19431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!15213 =</a:t>
            </a:r>
          </a:p>
        </p:txBody>
      </p:sp>
      <p:cxnSp>
        <p:nvCxnSpPr>
          <p:cNvPr id="463" name="Shape 463"/>
          <p:cNvCxnSpPr>
            <a:stCxn id="459" idx="1"/>
            <a:endCxn id="459" idx="1"/>
          </p:cNvCxnSpPr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Logical Operators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551301" y="1021550"/>
            <a:ext cx="1501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&amp;&amp;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664025" y="1021550"/>
            <a:ext cx="16301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EQ: ==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2805550" y="1021550"/>
            <a:ext cx="11256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||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!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69475" y="1630250"/>
            <a:ext cx="20442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&amp;&amp; 18 = 1 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672075" y="1630250"/>
            <a:ext cx="17423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513 || 0 = 1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611075" y="1630250"/>
            <a:ext cx="19431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15 == 18 = 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731875" y="1630250"/>
            <a:ext cx="1943100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!15213 = 0</a:t>
            </a:r>
          </a:p>
        </p:txBody>
      </p:sp>
      <p:cxnSp>
        <p:nvCxnSpPr>
          <p:cNvPr id="477" name="Shape 477"/>
          <p:cNvCxnSpPr>
            <a:stCxn id="473" idx="1"/>
            <a:endCxn id="473" idx="1"/>
          </p:cNvCxnSpPr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Introduction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Course Details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Data Lab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Getting started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Running your code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ANSI 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Bits &amp; Bytes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Integers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Puzzles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Bits &amp; Bytes: Bitwise Operators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0137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/>
              <a:t>AND: &amp;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4921725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XOR: ^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914250" y="1021550"/>
            <a:ext cx="10169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~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551300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88" name="Shape 488"/>
          <p:cNvSpPr txBox="1"/>
          <p:nvPr/>
        </p:nvSpPr>
        <p:spPr>
          <a:xfrm>
            <a:off x="26720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</p:txBody>
      </p:sp>
      <p:sp>
        <p:nvSpPr>
          <p:cNvPr id="489" name="Shape 489"/>
          <p:cNvSpPr txBox="1"/>
          <p:nvPr/>
        </p:nvSpPr>
        <p:spPr>
          <a:xfrm>
            <a:off x="47928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</p:txBody>
      </p:sp>
      <p:sp>
        <p:nvSpPr>
          <p:cNvPr id="490" name="Shape 490"/>
          <p:cNvSpPr txBox="1"/>
          <p:nvPr/>
        </p:nvSpPr>
        <p:spPr>
          <a:xfrm>
            <a:off x="6862975" y="1630250"/>
            <a:ext cx="18119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~11101101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</p:txBody>
      </p:sp>
      <p:cxnSp>
        <p:nvCxnSpPr>
          <p:cNvPr id="491" name="Shape 491"/>
          <p:cNvCxnSpPr>
            <a:stCxn id="487" idx="1"/>
            <a:endCxn id="487" idx="1"/>
          </p:cNvCxnSpPr>
          <p:nvPr/>
        </p:nvCxnSpPr>
        <p:spPr>
          <a:xfrm>
            <a:off x="551300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2" name="Shape 492"/>
          <p:cNvCxnSpPr/>
          <p:nvPr/>
        </p:nvCxnSpPr>
        <p:spPr>
          <a:xfrm>
            <a:off x="240650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/>
          <p:nvPr/>
        </p:nvCxnSpPr>
        <p:spPr>
          <a:xfrm>
            <a:off x="236452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4" name="Shape 494"/>
          <p:cNvCxnSpPr/>
          <p:nvPr/>
        </p:nvCxnSpPr>
        <p:spPr>
          <a:xfrm>
            <a:off x="461107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5" name="Shape 495"/>
          <p:cNvCxnSpPr/>
          <p:nvPr/>
        </p:nvCxnSpPr>
        <p:spPr>
          <a:xfrm>
            <a:off x="6913675" y="2514875"/>
            <a:ext cx="16808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6" name="Shape 496"/>
          <p:cNvSpPr txBox="1"/>
          <p:nvPr/>
        </p:nvSpPr>
        <p:spPr>
          <a:xfrm>
            <a:off x="2408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&amp;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242785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|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46149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Bitwise Operators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0137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921725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XOR: ^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2914250" y="1021550"/>
            <a:ext cx="10169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~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551300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26720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10" name="Shape 510"/>
          <p:cNvSpPr txBox="1"/>
          <p:nvPr/>
        </p:nvSpPr>
        <p:spPr>
          <a:xfrm>
            <a:off x="47928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11" name="Shape 511"/>
          <p:cNvSpPr txBox="1"/>
          <p:nvPr/>
        </p:nvSpPr>
        <p:spPr>
          <a:xfrm>
            <a:off x="6862975" y="1630250"/>
            <a:ext cx="18119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~11101101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512" name="Shape 512"/>
          <p:cNvCxnSpPr>
            <a:stCxn id="508" idx="1"/>
            <a:endCxn id="508" idx="1"/>
          </p:cNvCxnSpPr>
          <p:nvPr/>
        </p:nvCxnSpPr>
        <p:spPr>
          <a:xfrm>
            <a:off x="551300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3" name="Shape 513"/>
          <p:cNvCxnSpPr/>
          <p:nvPr/>
        </p:nvCxnSpPr>
        <p:spPr>
          <a:xfrm>
            <a:off x="240650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4" name="Shape 514"/>
          <p:cNvCxnSpPr/>
          <p:nvPr/>
        </p:nvCxnSpPr>
        <p:spPr>
          <a:xfrm>
            <a:off x="236452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5" name="Shape 515"/>
          <p:cNvCxnSpPr/>
          <p:nvPr/>
        </p:nvCxnSpPr>
        <p:spPr>
          <a:xfrm>
            <a:off x="461107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6" name="Shape 516"/>
          <p:cNvCxnSpPr/>
          <p:nvPr/>
        </p:nvCxnSpPr>
        <p:spPr>
          <a:xfrm>
            <a:off x="6913675" y="2514875"/>
            <a:ext cx="16808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7" name="Shape 517"/>
          <p:cNvSpPr txBox="1"/>
          <p:nvPr/>
        </p:nvSpPr>
        <p:spPr>
          <a:xfrm>
            <a:off x="2408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&amp;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242785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|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6149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Bitwise Operators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0137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921725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XOR: ^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2914250" y="1021550"/>
            <a:ext cx="10169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~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551300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26720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11101101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47928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32" name="Shape 532"/>
          <p:cNvSpPr txBox="1"/>
          <p:nvPr/>
        </p:nvSpPr>
        <p:spPr>
          <a:xfrm>
            <a:off x="6862975" y="1630250"/>
            <a:ext cx="18119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~11101101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533" name="Shape 533"/>
          <p:cNvCxnSpPr>
            <a:stCxn id="529" idx="1"/>
            <a:endCxn id="529" idx="1"/>
          </p:cNvCxnSpPr>
          <p:nvPr/>
        </p:nvCxnSpPr>
        <p:spPr>
          <a:xfrm>
            <a:off x="551300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4" name="Shape 534"/>
          <p:cNvCxnSpPr/>
          <p:nvPr/>
        </p:nvCxnSpPr>
        <p:spPr>
          <a:xfrm>
            <a:off x="240650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5" name="Shape 535"/>
          <p:cNvCxnSpPr/>
          <p:nvPr/>
        </p:nvCxnSpPr>
        <p:spPr>
          <a:xfrm>
            <a:off x="236452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6" name="Shape 536"/>
          <p:cNvCxnSpPr/>
          <p:nvPr/>
        </p:nvCxnSpPr>
        <p:spPr>
          <a:xfrm>
            <a:off x="461107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7" name="Shape 537"/>
          <p:cNvCxnSpPr/>
          <p:nvPr/>
        </p:nvCxnSpPr>
        <p:spPr>
          <a:xfrm>
            <a:off x="6913675" y="2514875"/>
            <a:ext cx="16808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8" name="Shape 538"/>
          <p:cNvSpPr txBox="1"/>
          <p:nvPr/>
        </p:nvSpPr>
        <p:spPr>
          <a:xfrm>
            <a:off x="2408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&amp;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242785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|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6149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Bitwise Operators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0137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4921725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XOR: ^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2914250" y="1021550"/>
            <a:ext cx="10169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~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551300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26720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11101101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47928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10001000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6862975" y="1630250"/>
            <a:ext cx="18119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~11101101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554" name="Shape 554"/>
          <p:cNvCxnSpPr>
            <a:stCxn id="550" idx="1"/>
            <a:endCxn id="550" idx="1"/>
          </p:cNvCxnSpPr>
          <p:nvPr/>
        </p:nvCxnSpPr>
        <p:spPr>
          <a:xfrm>
            <a:off x="551300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5" name="Shape 555"/>
          <p:cNvCxnSpPr/>
          <p:nvPr/>
        </p:nvCxnSpPr>
        <p:spPr>
          <a:xfrm>
            <a:off x="240650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6" name="Shape 556"/>
          <p:cNvCxnSpPr/>
          <p:nvPr/>
        </p:nvCxnSpPr>
        <p:spPr>
          <a:xfrm>
            <a:off x="236452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7" name="Shape 557"/>
          <p:cNvCxnSpPr/>
          <p:nvPr/>
        </p:nvCxnSpPr>
        <p:spPr>
          <a:xfrm>
            <a:off x="461107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8" name="Shape 558"/>
          <p:cNvCxnSpPr/>
          <p:nvPr/>
        </p:nvCxnSpPr>
        <p:spPr>
          <a:xfrm>
            <a:off x="6913675" y="2514875"/>
            <a:ext cx="16808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9" name="Shape 559"/>
          <p:cNvSpPr txBox="1"/>
          <p:nvPr/>
        </p:nvSpPr>
        <p:spPr>
          <a:xfrm>
            <a:off x="2408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&amp;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242785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|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46149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Bits &amp; Bytes: Bitwise Operators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0137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AND: &amp;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4921725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XOR: ^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2914250" y="1021550"/>
            <a:ext cx="1016999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OR: |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7042512" y="1021550"/>
            <a:ext cx="1372500" cy="6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NOT: ~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51300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26720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11101101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4792875" y="1630250"/>
            <a:ext cx="16301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01100101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10001000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6862975" y="1630250"/>
            <a:ext cx="1811999" cy="15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~11101101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  00010010</a:t>
            </a:r>
          </a:p>
        </p:txBody>
      </p:sp>
      <p:cxnSp>
        <p:nvCxnSpPr>
          <p:cNvPr id="575" name="Shape 575"/>
          <p:cNvCxnSpPr>
            <a:stCxn id="571" idx="1"/>
            <a:endCxn id="571" idx="1"/>
          </p:cNvCxnSpPr>
          <p:nvPr/>
        </p:nvCxnSpPr>
        <p:spPr>
          <a:xfrm>
            <a:off x="551300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6" name="Shape 576"/>
          <p:cNvCxnSpPr/>
          <p:nvPr/>
        </p:nvCxnSpPr>
        <p:spPr>
          <a:xfrm>
            <a:off x="240650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7" name="Shape 577"/>
          <p:cNvCxnSpPr/>
          <p:nvPr/>
        </p:nvCxnSpPr>
        <p:spPr>
          <a:xfrm>
            <a:off x="236452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8" name="Shape 578"/>
          <p:cNvCxnSpPr/>
          <p:nvPr/>
        </p:nvCxnSpPr>
        <p:spPr>
          <a:xfrm>
            <a:off x="4611075" y="2514875"/>
            <a:ext cx="18119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9" name="Shape 579"/>
          <p:cNvCxnSpPr/>
          <p:nvPr/>
        </p:nvCxnSpPr>
        <p:spPr>
          <a:xfrm>
            <a:off x="6913675" y="2514875"/>
            <a:ext cx="16808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80" name="Shape 580"/>
          <p:cNvSpPr txBox="1"/>
          <p:nvPr/>
        </p:nvSpPr>
        <p:spPr>
          <a:xfrm>
            <a:off x="2408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&amp;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242785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|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4614900" y="2104175"/>
            <a:ext cx="310500" cy="4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^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/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9062" lvl="0" rtl="0">
              <a:spcBef>
                <a:spcPts val="0"/>
              </a:spcBef>
              <a:buNone/>
            </a:pPr>
            <a:r>
              <a:rPr lang="en" sz="3000"/>
              <a:t>Bits &amp; Bytes: Shifting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396875" y="1021549"/>
            <a:ext cx="7896300" cy="40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251459" rtl="0">
              <a:spcBef>
                <a:spcPts val="48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Shifting modifies the positions of bits in a number:</a:t>
            </a:r>
          </a:p>
          <a:p>
            <a:pPr marL="342900" lvl="0" indent="-251459" rtl="0">
              <a:spcBef>
                <a:spcPts val="48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342900" lvl="0" indent="-251459" rtl="0">
              <a:spcBef>
                <a:spcPts val="48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342900" lvl="0" indent="-251459" rtl="0">
              <a:spcBef>
                <a:spcPts val="48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342900" lvl="0" indent="-251459" rtl="0">
              <a:spcBef>
                <a:spcPts val="48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Shifting right on </a:t>
            </a:r>
            <a:r>
              <a:rPr lang="en" sz="2400" b="1" dirty="0">
                <a:solidFill>
                  <a:srgbClr val="000000"/>
                </a:solidFill>
              </a:rPr>
              <a:t>a signed number </a:t>
            </a:r>
            <a:r>
              <a:rPr lang="en" sz="2400" dirty="0">
                <a:solidFill>
                  <a:srgbClr val="000000"/>
                </a:solidFill>
              </a:rPr>
              <a:t>will </a:t>
            </a:r>
            <a:r>
              <a:rPr lang="en" sz="2400" i="1" dirty="0">
                <a:solidFill>
                  <a:srgbClr val="000000"/>
                </a:solidFill>
              </a:rPr>
              <a:t>extend the sign:</a:t>
            </a:r>
          </a:p>
          <a:p>
            <a:pPr marL="342900" lvl="0" indent="-251459" rtl="0">
              <a:spcBef>
                <a:spcPts val="480"/>
              </a:spcBef>
              <a:buNone/>
            </a:pPr>
            <a:endParaRPr sz="2400" i="1" dirty="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endParaRPr sz="2400" i="1" dirty="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endParaRPr sz="1200" i="1" dirty="0">
              <a:solidFill>
                <a:srgbClr val="000000"/>
              </a:solidFill>
            </a:endParaRPr>
          </a:p>
          <a:p>
            <a:pPr marL="342900" lvl="0" indent="-251459" rtl="0">
              <a:spcBef>
                <a:spcPts val="480"/>
              </a:spcBef>
              <a:buNone/>
            </a:pPr>
            <a:r>
              <a:rPr lang="en" sz="1800" dirty="0">
                <a:solidFill>
                  <a:srgbClr val="000000"/>
                </a:solidFill>
              </a:rPr>
              <a:t>(If the sign bit is zero, it will fill in with zeroes instead.)</a:t>
            </a:r>
          </a:p>
          <a:p>
            <a:pPr marL="342900" lvl="0" indent="-251459" rtl="0">
              <a:spcBef>
                <a:spcPts val="480"/>
              </a:spcBef>
              <a:buNone/>
            </a:pPr>
            <a:r>
              <a:rPr lang="en" sz="1800" b="1" dirty="0"/>
              <a:t>This is known as “arithmetic” shifting.</a:t>
            </a:r>
          </a:p>
        </p:txBody>
      </p:sp>
      <p:sp>
        <p:nvSpPr>
          <p:cNvPr id="589" name="Shape 589"/>
          <p:cNvSpPr/>
          <p:nvPr/>
        </p:nvSpPr>
        <p:spPr>
          <a:xfrm>
            <a:off x="2494625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90" name="Shape 590"/>
          <p:cNvSpPr/>
          <p:nvPr/>
        </p:nvSpPr>
        <p:spPr>
          <a:xfrm>
            <a:off x="2776346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8094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92" name="Shape 592"/>
          <p:cNvSpPr/>
          <p:nvPr/>
        </p:nvSpPr>
        <p:spPr>
          <a:xfrm>
            <a:off x="3621592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593" name="Shape 593"/>
          <p:cNvSpPr/>
          <p:nvPr/>
        </p:nvSpPr>
        <p:spPr>
          <a:xfrm>
            <a:off x="3339843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94" name="Shape 594"/>
          <p:cNvSpPr/>
          <p:nvPr/>
        </p:nvSpPr>
        <p:spPr>
          <a:xfrm>
            <a:off x="3903340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595" name="Shape 595"/>
          <p:cNvSpPr/>
          <p:nvPr/>
        </p:nvSpPr>
        <p:spPr>
          <a:xfrm>
            <a:off x="4185089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596" name="Shape 596"/>
          <p:cNvSpPr/>
          <p:nvPr/>
        </p:nvSpPr>
        <p:spPr>
          <a:xfrm>
            <a:off x="4748586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597" name="Shape 597"/>
          <p:cNvSpPr/>
          <p:nvPr/>
        </p:nvSpPr>
        <p:spPr>
          <a:xfrm>
            <a:off x="4466837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98" name="Shape 598"/>
          <p:cNvSpPr/>
          <p:nvPr/>
        </p:nvSpPr>
        <p:spPr>
          <a:xfrm>
            <a:off x="5030358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99" name="Shape 599"/>
          <p:cNvSpPr/>
          <p:nvPr/>
        </p:nvSpPr>
        <p:spPr>
          <a:xfrm>
            <a:off x="5312107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00" name="Shape 600"/>
          <p:cNvSpPr/>
          <p:nvPr/>
        </p:nvSpPr>
        <p:spPr>
          <a:xfrm>
            <a:off x="5875604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01" name="Shape 601"/>
          <p:cNvSpPr/>
          <p:nvPr/>
        </p:nvSpPr>
        <p:spPr>
          <a:xfrm>
            <a:off x="5593855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02" name="Shape 602"/>
          <p:cNvSpPr/>
          <p:nvPr/>
        </p:nvSpPr>
        <p:spPr>
          <a:xfrm>
            <a:off x="6157353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03" name="Shape 603"/>
          <p:cNvSpPr/>
          <p:nvPr/>
        </p:nvSpPr>
        <p:spPr>
          <a:xfrm>
            <a:off x="6439101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04" name="Shape 604"/>
          <p:cNvSpPr/>
          <p:nvPr/>
        </p:nvSpPr>
        <p:spPr>
          <a:xfrm>
            <a:off x="7002599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05" name="Shape 605"/>
          <p:cNvSpPr/>
          <p:nvPr/>
        </p:nvSpPr>
        <p:spPr>
          <a:xfrm>
            <a:off x="6720850" y="162982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7284350" y="1650525"/>
            <a:ext cx="891599" cy="3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= x</a:t>
            </a:r>
          </a:p>
        </p:txBody>
      </p:sp>
      <p:sp>
        <p:nvSpPr>
          <p:cNvPr id="607" name="Shape 607"/>
          <p:cNvSpPr/>
          <p:nvPr/>
        </p:nvSpPr>
        <p:spPr>
          <a:xfrm>
            <a:off x="2494579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08" name="Shape 608"/>
          <p:cNvSpPr/>
          <p:nvPr/>
        </p:nvSpPr>
        <p:spPr>
          <a:xfrm>
            <a:off x="2776328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09" name="Shape 609"/>
          <p:cNvSpPr/>
          <p:nvPr/>
        </p:nvSpPr>
        <p:spPr>
          <a:xfrm>
            <a:off x="3058076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10" name="Shape 610"/>
          <p:cNvSpPr/>
          <p:nvPr/>
        </p:nvSpPr>
        <p:spPr>
          <a:xfrm>
            <a:off x="3621574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11" name="Shape 611"/>
          <p:cNvSpPr/>
          <p:nvPr/>
        </p:nvSpPr>
        <p:spPr>
          <a:xfrm>
            <a:off x="3339825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12" name="Shape 612"/>
          <p:cNvSpPr/>
          <p:nvPr/>
        </p:nvSpPr>
        <p:spPr>
          <a:xfrm>
            <a:off x="3903346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13" name="Shape 613"/>
          <p:cNvSpPr/>
          <p:nvPr/>
        </p:nvSpPr>
        <p:spPr>
          <a:xfrm>
            <a:off x="4185094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14" name="Shape 614"/>
          <p:cNvSpPr/>
          <p:nvPr/>
        </p:nvSpPr>
        <p:spPr>
          <a:xfrm>
            <a:off x="4748591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15" name="Shape 615"/>
          <p:cNvSpPr/>
          <p:nvPr/>
        </p:nvSpPr>
        <p:spPr>
          <a:xfrm>
            <a:off x="4466843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16" name="Shape 616"/>
          <p:cNvSpPr/>
          <p:nvPr/>
        </p:nvSpPr>
        <p:spPr>
          <a:xfrm>
            <a:off x="5030340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17" name="Shape 617"/>
          <p:cNvSpPr/>
          <p:nvPr/>
        </p:nvSpPr>
        <p:spPr>
          <a:xfrm>
            <a:off x="5312089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18" name="Shape 618"/>
          <p:cNvSpPr/>
          <p:nvPr/>
        </p:nvSpPr>
        <p:spPr>
          <a:xfrm>
            <a:off x="5875586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19" name="Shape 619"/>
          <p:cNvSpPr/>
          <p:nvPr/>
        </p:nvSpPr>
        <p:spPr>
          <a:xfrm>
            <a:off x="5593837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7284350" y="2157250"/>
            <a:ext cx="891599" cy="3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= x &lt;&lt; 4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1275025" y="2136550"/>
            <a:ext cx="1163400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1    0   1    1</a:t>
            </a:r>
          </a:p>
        </p:txBody>
      </p:sp>
      <p:sp>
        <p:nvSpPr>
          <p:cNvPr id="622" name="Shape 622"/>
          <p:cNvSpPr/>
          <p:nvPr/>
        </p:nvSpPr>
        <p:spPr>
          <a:xfrm>
            <a:off x="6157340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23" name="Shape 623"/>
          <p:cNvSpPr/>
          <p:nvPr/>
        </p:nvSpPr>
        <p:spPr>
          <a:xfrm>
            <a:off x="6439089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24" name="Shape 624"/>
          <p:cNvSpPr/>
          <p:nvPr/>
        </p:nvSpPr>
        <p:spPr>
          <a:xfrm>
            <a:off x="6720837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7002586" y="21365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626" name="Shape 626"/>
          <p:cNvCxnSpPr>
            <a:stCxn id="621" idx="1"/>
          </p:cNvCxnSpPr>
          <p:nvPr/>
        </p:nvCxnSpPr>
        <p:spPr>
          <a:xfrm>
            <a:off x="1275025" y="2322549"/>
            <a:ext cx="11634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7" name="Shape 627"/>
          <p:cNvSpPr/>
          <p:nvPr/>
        </p:nvSpPr>
        <p:spPr>
          <a:xfrm>
            <a:off x="1302600" y="3412075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28" name="Shape 628"/>
          <p:cNvSpPr/>
          <p:nvPr/>
        </p:nvSpPr>
        <p:spPr>
          <a:xfrm>
            <a:off x="1584321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29" name="Shape 629"/>
          <p:cNvSpPr/>
          <p:nvPr/>
        </p:nvSpPr>
        <p:spPr>
          <a:xfrm>
            <a:off x="1866069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30" name="Shape 630"/>
          <p:cNvSpPr/>
          <p:nvPr/>
        </p:nvSpPr>
        <p:spPr>
          <a:xfrm>
            <a:off x="2429567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31" name="Shape 631"/>
          <p:cNvSpPr/>
          <p:nvPr/>
        </p:nvSpPr>
        <p:spPr>
          <a:xfrm>
            <a:off x="2147818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32" name="Shape 632"/>
          <p:cNvSpPr/>
          <p:nvPr/>
        </p:nvSpPr>
        <p:spPr>
          <a:xfrm>
            <a:off x="2711315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33" name="Shape 633"/>
          <p:cNvSpPr/>
          <p:nvPr/>
        </p:nvSpPr>
        <p:spPr>
          <a:xfrm>
            <a:off x="2993064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34" name="Shape 634"/>
          <p:cNvSpPr/>
          <p:nvPr/>
        </p:nvSpPr>
        <p:spPr>
          <a:xfrm>
            <a:off x="3556561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35" name="Shape 635"/>
          <p:cNvSpPr/>
          <p:nvPr/>
        </p:nvSpPr>
        <p:spPr>
          <a:xfrm>
            <a:off x="3274812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36" name="Shape 636"/>
          <p:cNvSpPr/>
          <p:nvPr/>
        </p:nvSpPr>
        <p:spPr>
          <a:xfrm>
            <a:off x="3838333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37" name="Shape 637"/>
          <p:cNvSpPr/>
          <p:nvPr/>
        </p:nvSpPr>
        <p:spPr>
          <a:xfrm>
            <a:off x="4120082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38" name="Shape 638"/>
          <p:cNvSpPr/>
          <p:nvPr/>
        </p:nvSpPr>
        <p:spPr>
          <a:xfrm>
            <a:off x="4683579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39" name="Shape 639"/>
          <p:cNvSpPr/>
          <p:nvPr/>
        </p:nvSpPr>
        <p:spPr>
          <a:xfrm>
            <a:off x="4401830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4965328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41" name="Shape 641"/>
          <p:cNvSpPr/>
          <p:nvPr/>
        </p:nvSpPr>
        <p:spPr>
          <a:xfrm>
            <a:off x="5247076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42" name="Shape 642"/>
          <p:cNvSpPr/>
          <p:nvPr/>
        </p:nvSpPr>
        <p:spPr>
          <a:xfrm>
            <a:off x="5810573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43" name="Shape 643"/>
          <p:cNvSpPr/>
          <p:nvPr/>
        </p:nvSpPr>
        <p:spPr>
          <a:xfrm>
            <a:off x="5528825" y="34120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755875" y="3382550"/>
            <a:ext cx="490499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 =</a:t>
            </a:r>
          </a:p>
        </p:txBody>
      </p:sp>
      <p:sp>
        <p:nvSpPr>
          <p:cNvPr id="645" name="Shape 645"/>
          <p:cNvSpPr/>
          <p:nvPr/>
        </p:nvSpPr>
        <p:spPr>
          <a:xfrm>
            <a:off x="1309912" y="3912900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46" name="Shape 646"/>
          <p:cNvSpPr/>
          <p:nvPr/>
        </p:nvSpPr>
        <p:spPr>
          <a:xfrm>
            <a:off x="2711308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47" name="Shape 647"/>
          <p:cNvSpPr/>
          <p:nvPr/>
        </p:nvSpPr>
        <p:spPr>
          <a:xfrm>
            <a:off x="2993057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48" name="Shape 648"/>
          <p:cNvSpPr/>
          <p:nvPr/>
        </p:nvSpPr>
        <p:spPr>
          <a:xfrm>
            <a:off x="3556554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49" name="Shape 649"/>
          <p:cNvSpPr/>
          <p:nvPr/>
        </p:nvSpPr>
        <p:spPr>
          <a:xfrm>
            <a:off x="3274806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50" name="Shape 650"/>
          <p:cNvSpPr/>
          <p:nvPr/>
        </p:nvSpPr>
        <p:spPr>
          <a:xfrm>
            <a:off x="3838303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51" name="Shape 651"/>
          <p:cNvSpPr/>
          <p:nvPr/>
        </p:nvSpPr>
        <p:spPr>
          <a:xfrm>
            <a:off x="4120051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52" name="Shape 652"/>
          <p:cNvSpPr/>
          <p:nvPr/>
        </p:nvSpPr>
        <p:spPr>
          <a:xfrm>
            <a:off x="4683549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53" name="Shape 653"/>
          <p:cNvSpPr/>
          <p:nvPr/>
        </p:nvSpPr>
        <p:spPr>
          <a:xfrm>
            <a:off x="4401800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54" name="Shape 654"/>
          <p:cNvSpPr/>
          <p:nvPr/>
        </p:nvSpPr>
        <p:spPr>
          <a:xfrm>
            <a:off x="4965321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55" name="Shape 655"/>
          <p:cNvSpPr/>
          <p:nvPr/>
        </p:nvSpPr>
        <p:spPr>
          <a:xfrm>
            <a:off x="5247069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56" name="Shape 656"/>
          <p:cNvSpPr/>
          <p:nvPr/>
        </p:nvSpPr>
        <p:spPr>
          <a:xfrm>
            <a:off x="5810566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57" name="Shape 657"/>
          <p:cNvSpPr/>
          <p:nvPr/>
        </p:nvSpPr>
        <p:spPr>
          <a:xfrm>
            <a:off x="5528818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451000" y="3912900"/>
            <a:ext cx="891599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 &gt;&gt; 4 =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6106050" y="3897475"/>
            <a:ext cx="1084499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0   0   1   1</a:t>
            </a:r>
          </a:p>
        </p:txBody>
      </p:sp>
      <p:sp>
        <p:nvSpPr>
          <p:cNvPr id="660" name="Shape 660"/>
          <p:cNvSpPr/>
          <p:nvPr/>
        </p:nvSpPr>
        <p:spPr>
          <a:xfrm>
            <a:off x="1584308" y="3912900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1" name="Shape 661"/>
          <p:cNvSpPr/>
          <p:nvPr/>
        </p:nvSpPr>
        <p:spPr>
          <a:xfrm>
            <a:off x="2147808" y="3912900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2" name="Shape 662"/>
          <p:cNvSpPr/>
          <p:nvPr/>
        </p:nvSpPr>
        <p:spPr>
          <a:xfrm>
            <a:off x="2429558" y="391290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63" name="Shape 663"/>
          <p:cNvSpPr/>
          <p:nvPr/>
        </p:nvSpPr>
        <p:spPr>
          <a:xfrm>
            <a:off x="1869733" y="3912900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664" name="Shape 664"/>
          <p:cNvCxnSpPr/>
          <p:nvPr/>
        </p:nvCxnSpPr>
        <p:spPr>
          <a:xfrm>
            <a:off x="6106050" y="4083475"/>
            <a:ext cx="11634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5" name="Shape 665"/>
          <p:cNvSpPr txBox="1"/>
          <p:nvPr/>
        </p:nvSpPr>
        <p:spPr>
          <a:xfrm>
            <a:off x="7284300" y="2508550"/>
            <a:ext cx="1328700" cy="3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= x * 2</a:t>
            </a:r>
            <a:r>
              <a:rPr lang="en" b="1" baseline="30000"/>
              <a:t>4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451000" y="4118425"/>
            <a:ext cx="1084499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 / 2</a:t>
            </a:r>
            <a:r>
              <a:rPr lang="en" b="1" baseline="30000"/>
              <a:t>4    </a:t>
            </a:r>
            <a:r>
              <a:rPr lang="en" b="1"/>
              <a:t> =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9062" lvl="0" rtl="0">
              <a:spcBef>
                <a:spcPts val="0"/>
              </a:spcBef>
              <a:buNone/>
            </a:pPr>
            <a:r>
              <a:rPr lang="en" sz="3000"/>
              <a:t>Bits &amp; Bytes: Shifting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396875" y="1021550"/>
            <a:ext cx="8577600" cy="40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251459" rtl="0">
              <a:spcBef>
                <a:spcPts val="480"/>
              </a:spcBef>
              <a:buNone/>
            </a:pPr>
            <a:r>
              <a:rPr lang="en" sz="2400" dirty="0"/>
              <a:t>S</a:t>
            </a:r>
            <a:r>
              <a:rPr lang="en" sz="2400" dirty="0">
                <a:solidFill>
                  <a:srgbClr val="000000"/>
                </a:solidFill>
              </a:rPr>
              <a:t>hifting right on </a:t>
            </a:r>
            <a:r>
              <a:rPr lang="en" sz="2400" b="1" dirty="0">
                <a:solidFill>
                  <a:srgbClr val="000000"/>
                </a:solidFill>
              </a:rPr>
              <a:t>an </a:t>
            </a:r>
            <a:r>
              <a:rPr lang="en" sz="2400" b="1" i="1" dirty="0">
                <a:solidFill>
                  <a:srgbClr val="000000"/>
                </a:solidFill>
              </a:rPr>
              <a:t>unsigned </a:t>
            </a:r>
            <a:r>
              <a:rPr lang="en" sz="2400" b="1" dirty="0">
                <a:solidFill>
                  <a:srgbClr val="000000"/>
                </a:solidFill>
              </a:rPr>
              <a:t>number </a:t>
            </a:r>
            <a:r>
              <a:rPr lang="en" sz="2400" dirty="0">
                <a:solidFill>
                  <a:srgbClr val="000000"/>
                </a:solidFill>
              </a:rPr>
              <a:t>will </a:t>
            </a:r>
            <a:r>
              <a:rPr lang="en" sz="2400" dirty="0"/>
              <a:t>fill in with 0.</a:t>
            </a:r>
          </a:p>
          <a:p>
            <a:pPr marL="342900" lvl="0" indent="-251459" rtl="0">
              <a:spcBef>
                <a:spcPts val="480"/>
              </a:spcBef>
              <a:buNone/>
            </a:pPr>
            <a:endParaRPr sz="2400" dirty="0"/>
          </a:p>
          <a:p>
            <a:pPr lvl="0" rtl="0">
              <a:spcBef>
                <a:spcPts val="480"/>
              </a:spcBef>
              <a:buNone/>
            </a:pPr>
            <a:endParaRPr sz="2400" i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480"/>
              </a:spcBef>
              <a:buNone/>
            </a:pPr>
            <a:endParaRPr sz="1200" i="1" dirty="0"/>
          </a:p>
          <a:p>
            <a:pPr marL="0" lvl="0" indent="0" rtl="0">
              <a:spcBef>
                <a:spcPts val="480"/>
              </a:spcBef>
              <a:buNone/>
            </a:pPr>
            <a:endParaRPr sz="1200" i="1" dirty="0"/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800" b="1" dirty="0"/>
              <a:t>This is known as “logical” shifting.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800" b="1" dirty="0"/>
              <a:t> </a:t>
            </a:r>
            <a:r>
              <a:rPr lang="en" sz="1800" dirty="0"/>
              <a:t>Arithmetic shifting is useful for preserving the sign when dividing by a power of 2.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800" dirty="0"/>
              <a:t>	We get around this when we don’t need it by using </a:t>
            </a:r>
            <a:r>
              <a:rPr lang="en" sz="1800" i="1" dirty="0"/>
              <a:t>bitmasks.</a:t>
            </a:r>
          </a:p>
          <a:p>
            <a:pPr marL="342900" lvl="0" indent="-251459" rtl="0">
              <a:spcBef>
                <a:spcPts val="480"/>
              </a:spcBef>
              <a:buNone/>
            </a:pPr>
            <a:endParaRPr sz="1800" dirty="0"/>
          </a:p>
          <a:p>
            <a:pPr marL="342900" lvl="0" indent="-251459" rtl="0">
              <a:spcBef>
                <a:spcPts val="480"/>
              </a:spcBef>
              <a:buNone/>
            </a:pPr>
            <a:r>
              <a:rPr lang="en" sz="1800" dirty="0"/>
              <a:t>In other languages, such as Java, it is possible to choose shifting operators, regardless of the type of integer. In C, however, it depends on the </a:t>
            </a:r>
            <a:r>
              <a:rPr lang="en" sz="1800" dirty="0" err="1"/>
              <a:t>signedness</a:t>
            </a:r>
            <a:r>
              <a:rPr lang="en" sz="1800" dirty="0"/>
              <a:t>.</a:t>
            </a:r>
          </a:p>
        </p:txBody>
      </p:sp>
      <p:sp>
        <p:nvSpPr>
          <p:cNvPr id="673" name="Shape 673"/>
          <p:cNvSpPr/>
          <p:nvPr/>
        </p:nvSpPr>
        <p:spPr>
          <a:xfrm>
            <a:off x="1595450" y="1759150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4" name="Shape 674"/>
          <p:cNvSpPr/>
          <p:nvPr/>
        </p:nvSpPr>
        <p:spPr>
          <a:xfrm>
            <a:off x="1877171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75" name="Shape 675"/>
          <p:cNvSpPr/>
          <p:nvPr/>
        </p:nvSpPr>
        <p:spPr>
          <a:xfrm>
            <a:off x="2158919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76" name="Shape 676"/>
          <p:cNvSpPr/>
          <p:nvPr/>
        </p:nvSpPr>
        <p:spPr>
          <a:xfrm>
            <a:off x="2722417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77" name="Shape 677"/>
          <p:cNvSpPr/>
          <p:nvPr/>
        </p:nvSpPr>
        <p:spPr>
          <a:xfrm>
            <a:off x="2440668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78" name="Shape 678"/>
          <p:cNvSpPr/>
          <p:nvPr/>
        </p:nvSpPr>
        <p:spPr>
          <a:xfrm>
            <a:off x="3004165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79" name="Shape 679"/>
          <p:cNvSpPr/>
          <p:nvPr/>
        </p:nvSpPr>
        <p:spPr>
          <a:xfrm>
            <a:off x="3285914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80" name="Shape 680"/>
          <p:cNvSpPr/>
          <p:nvPr/>
        </p:nvSpPr>
        <p:spPr>
          <a:xfrm>
            <a:off x="3849411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81" name="Shape 681"/>
          <p:cNvSpPr/>
          <p:nvPr/>
        </p:nvSpPr>
        <p:spPr>
          <a:xfrm>
            <a:off x="3567662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82" name="Shape 682"/>
          <p:cNvSpPr/>
          <p:nvPr/>
        </p:nvSpPr>
        <p:spPr>
          <a:xfrm>
            <a:off x="4131183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83" name="Shape 683"/>
          <p:cNvSpPr/>
          <p:nvPr/>
        </p:nvSpPr>
        <p:spPr>
          <a:xfrm>
            <a:off x="4412932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84" name="Shape 684"/>
          <p:cNvSpPr/>
          <p:nvPr/>
        </p:nvSpPr>
        <p:spPr>
          <a:xfrm>
            <a:off x="4976429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85" name="Shape 685"/>
          <p:cNvSpPr/>
          <p:nvPr/>
        </p:nvSpPr>
        <p:spPr>
          <a:xfrm>
            <a:off x="4694680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86" name="Shape 686"/>
          <p:cNvSpPr/>
          <p:nvPr/>
        </p:nvSpPr>
        <p:spPr>
          <a:xfrm>
            <a:off x="5258178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87" name="Shape 687"/>
          <p:cNvSpPr/>
          <p:nvPr/>
        </p:nvSpPr>
        <p:spPr>
          <a:xfrm>
            <a:off x="5539926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88" name="Shape 688"/>
          <p:cNvSpPr/>
          <p:nvPr/>
        </p:nvSpPr>
        <p:spPr>
          <a:xfrm>
            <a:off x="6103423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89" name="Shape 689"/>
          <p:cNvSpPr/>
          <p:nvPr/>
        </p:nvSpPr>
        <p:spPr>
          <a:xfrm>
            <a:off x="5821675" y="1759150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48725" y="1729625"/>
            <a:ext cx="490499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 =</a:t>
            </a:r>
          </a:p>
        </p:txBody>
      </p:sp>
      <p:sp>
        <p:nvSpPr>
          <p:cNvPr id="691" name="Shape 691"/>
          <p:cNvSpPr/>
          <p:nvPr/>
        </p:nvSpPr>
        <p:spPr>
          <a:xfrm>
            <a:off x="1602762" y="2259975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92" name="Shape 692"/>
          <p:cNvSpPr/>
          <p:nvPr/>
        </p:nvSpPr>
        <p:spPr>
          <a:xfrm>
            <a:off x="3004158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93" name="Shape 693"/>
          <p:cNvSpPr/>
          <p:nvPr/>
        </p:nvSpPr>
        <p:spPr>
          <a:xfrm>
            <a:off x="3285907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94" name="Shape 694"/>
          <p:cNvSpPr/>
          <p:nvPr/>
        </p:nvSpPr>
        <p:spPr>
          <a:xfrm>
            <a:off x="3849404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95" name="Shape 695"/>
          <p:cNvSpPr/>
          <p:nvPr/>
        </p:nvSpPr>
        <p:spPr>
          <a:xfrm>
            <a:off x="3567656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96" name="Shape 696"/>
          <p:cNvSpPr/>
          <p:nvPr/>
        </p:nvSpPr>
        <p:spPr>
          <a:xfrm>
            <a:off x="4131153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97" name="Shape 697"/>
          <p:cNvSpPr/>
          <p:nvPr/>
        </p:nvSpPr>
        <p:spPr>
          <a:xfrm>
            <a:off x="4412901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98" name="Shape 698"/>
          <p:cNvSpPr/>
          <p:nvPr/>
        </p:nvSpPr>
        <p:spPr>
          <a:xfrm>
            <a:off x="4976399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699" name="Shape 699"/>
          <p:cNvSpPr/>
          <p:nvPr/>
        </p:nvSpPr>
        <p:spPr>
          <a:xfrm>
            <a:off x="4694650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00" name="Shape 700"/>
          <p:cNvSpPr/>
          <p:nvPr/>
        </p:nvSpPr>
        <p:spPr>
          <a:xfrm>
            <a:off x="5258171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01" name="Shape 701"/>
          <p:cNvSpPr/>
          <p:nvPr/>
        </p:nvSpPr>
        <p:spPr>
          <a:xfrm>
            <a:off x="5539919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702" name="Shape 702"/>
          <p:cNvSpPr/>
          <p:nvPr/>
        </p:nvSpPr>
        <p:spPr>
          <a:xfrm>
            <a:off x="6103416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03" name="Shape 703"/>
          <p:cNvSpPr/>
          <p:nvPr/>
        </p:nvSpPr>
        <p:spPr>
          <a:xfrm>
            <a:off x="5821668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743850" y="2259975"/>
            <a:ext cx="891599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 &gt;&gt; 4 =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6398900" y="2244550"/>
            <a:ext cx="1084499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0   0   1   1</a:t>
            </a:r>
          </a:p>
        </p:txBody>
      </p:sp>
      <p:sp>
        <p:nvSpPr>
          <p:cNvPr id="706" name="Shape 706"/>
          <p:cNvSpPr/>
          <p:nvPr/>
        </p:nvSpPr>
        <p:spPr>
          <a:xfrm>
            <a:off x="1877158" y="2259975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07" name="Shape 707"/>
          <p:cNvSpPr/>
          <p:nvPr/>
        </p:nvSpPr>
        <p:spPr>
          <a:xfrm>
            <a:off x="2440658" y="2259975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08" name="Shape 708"/>
          <p:cNvSpPr/>
          <p:nvPr/>
        </p:nvSpPr>
        <p:spPr>
          <a:xfrm>
            <a:off x="2722408" y="2259975"/>
            <a:ext cx="225599" cy="371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09" name="Shape 709"/>
          <p:cNvSpPr/>
          <p:nvPr/>
        </p:nvSpPr>
        <p:spPr>
          <a:xfrm>
            <a:off x="2162583" y="2259975"/>
            <a:ext cx="225599" cy="371999"/>
          </a:xfrm>
          <a:prstGeom prst="rect">
            <a:avLst/>
          </a:prstGeom>
          <a:solidFill>
            <a:srgbClr val="E066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710" name="Shape 710"/>
          <p:cNvCxnSpPr/>
          <p:nvPr/>
        </p:nvCxnSpPr>
        <p:spPr>
          <a:xfrm>
            <a:off x="6398900" y="2430550"/>
            <a:ext cx="11634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1" name="Shape 711"/>
          <p:cNvSpPr txBox="1"/>
          <p:nvPr/>
        </p:nvSpPr>
        <p:spPr>
          <a:xfrm>
            <a:off x="743850" y="2465500"/>
            <a:ext cx="1084499" cy="3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x / 2</a:t>
            </a:r>
            <a:r>
              <a:rPr lang="en" b="1" baseline="30000"/>
              <a:t>4    </a:t>
            </a:r>
            <a:r>
              <a:rPr lang="en" b="1"/>
              <a:t> =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Groups of 3 - 4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Series of exercises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Puzzles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02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Open-ended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bits are there in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? Why do you think this size is used?</a:t>
            </a:r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values would you consider as edge cases in a program? Which ones are most useful for bitwise operations? For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b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oolean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operations?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On a bitwise level, what similarities are there between signed and unsigned arithmetic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?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208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Questions?</a:t>
            </a:r>
          </a:p>
        </p:txBody>
      </p:sp>
      <p:sp>
        <p:nvSpPr>
          <p:cNvPr id="1187" name="Shape 118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Remember, data lab is due </a:t>
            </a:r>
            <a:r>
              <a:rPr lang="en-US" altLang="zh-CN" dirty="0" smtClean="0"/>
              <a:t>next </a:t>
            </a:r>
            <a:r>
              <a:rPr lang="en" dirty="0" smtClean="0"/>
              <a:t>Thursday!</a:t>
            </a:r>
            <a:r>
              <a:rPr lang="en-US" dirty="0" smtClean="0"/>
              <a:t> (Feb 2nd)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You really should have started already!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Read the lab </a:t>
            </a:r>
            <a:r>
              <a:rPr lang="en" dirty="0" err="1"/>
              <a:t>writeup</a:t>
            </a:r>
            <a:r>
              <a:rPr lang="en" dirty="0"/>
              <a:t>.</a:t>
            </a:r>
          </a:p>
          <a:p>
            <a:pPr marL="914400" lvl="1" indent="-393700" rtl="0">
              <a:spcBef>
                <a:spcPts val="0"/>
              </a:spcBef>
              <a:buSzPct val="100000"/>
            </a:pPr>
            <a:r>
              <a:rPr lang="en" sz="2600" b="1" dirty="0"/>
              <a:t>Read the lab </a:t>
            </a:r>
            <a:r>
              <a:rPr lang="en" sz="2600" b="1" dirty="0" err="1"/>
              <a:t>writeup</a:t>
            </a:r>
            <a:r>
              <a:rPr lang="en" sz="2600" b="1" dirty="0"/>
              <a:t>.</a:t>
            </a:r>
          </a:p>
          <a:p>
            <a:pPr marL="1371600" lvl="2" indent="-406400" rtl="0">
              <a:spcBef>
                <a:spcPts val="0"/>
              </a:spcBef>
              <a:buSzPct val="100000"/>
            </a:pPr>
            <a:r>
              <a:rPr lang="en" sz="2800" b="1" i="1" dirty="0"/>
              <a:t>Read the lab </a:t>
            </a:r>
            <a:r>
              <a:rPr lang="en" sz="2800" b="1" i="1" dirty="0" err="1"/>
              <a:t>writeup</a:t>
            </a:r>
            <a:r>
              <a:rPr lang="en" sz="2800" b="1" i="1" dirty="0"/>
              <a:t>.</a:t>
            </a:r>
          </a:p>
          <a:p>
            <a:pPr marL="1828800" lvl="3" indent="-419100" rtl="0">
              <a:spcBef>
                <a:spcPts val="0"/>
              </a:spcBef>
              <a:buSzPct val="100000"/>
            </a:pPr>
            <a:r>
              <a:rPr lang="en" sz="3000" b="1" i="1" u="sng" dirty="0"/>
              <a:t>Read the lab </a:t>
            </a:r>
            <a:r>
              <a:rPr lang="en" sz="3000" b="1" i="1" u="sng" dirty="0" err="1"/>
              <a:t>writeup</a:t>
            </a:r>
            <a:r>
              <a:rPr lang="en" sz="3000" b="1" i="1" u="sng" dirty="0"/>
              <a:t>.</a:t>
            </a:r>
          </a:p>
          <a:p>
            <a:pPr marL="2286000" lvl="4" indent="-457200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en" sz="3600" b="1" u="sng" dirty="0">
                <a:solidFill>
                  <a:srgbClr val="FF00FF"/>
                </a:solidFill>
              </a:rPr>
              <a:t>Please. :)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Welcome to 15-213/18-213/15-513!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Recitations are for…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Reviewing lectures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Discussing homework problems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Interactively exploring concepts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Previewing future lecture material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Please, </a:t>
            </a:r>
            <a:r>
              <a:rPr lang="en" b="1" dirty="0"/>
              <a:t>please</a:t>
            </a:r>
            <a:r>
              <a:rPr lang="en" dirty="0"/>
              <a:t> ask questions!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Details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4309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How do I get help?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Course website: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http://cs.cmu.edu/~213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Office hours: </a:t>
            </a:r>
            <a:r>
              <a:rPr lang="en" b="1" dirty="0">
                <a:solidFill>
                  <a:schemeClr val="dk1"/>
                </a:solidFill>
              </a:rPr>
              <a:t>5-9PM </a:t>
            </a:r>
            <a:r>
              <a:rPr lang="en" dirty="0">
                <a:solidFill>
                  <a:schemeClr val="dk1"/>
                </a:solidFill>
              </a:rPr>
              <a:t>from Sun-Thu in Wean 5207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i="1" dirty="0" smtClean="0">
                <a:solidFill>
                  <a:schemeClr val="dk1"/>
                </a:solidFill>
              </a:rPr>
              <a:t>Definitely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consult the course </a:t>
            </a:r>
            <a:r>
              <a:rPr lang="en" dirty="0" smtClean="0">
                <a:solidFill>
                  <a:schemeClr val="dk1"/>
                </a:solidFill>
              </a:rPr>
              <a:t>textbook</a:t>
            </a:r>
            <a:endParaRPr lang="en-US" dirty="0" smtClean="0">
              <a:solidFill>
                <a:schemeClr val="dk1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Piazza</a:t>
            </a:r>
            <a:endParaRPr lang="en" dirty="0">
              <a:solidFill>
                <a:schemeClr val="dk1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Carefully read the assignment </a:t>
            </a:r>
            <a:r>
              <a:rPr lang="en" b="1" dirty="0" err="1">
                <a:solidFill>
                  <a:schemeClr val="dk1"/>
                </a:solidFill>
              </a:rPr>
              <a:t>writeups</a:t>
            </a:r>
            <a:r>
              <a:rPr lang="en" b="1" dirty="0">
                <a:solidFill>
                  <a:schemeClr val="dk1"/>
                </a:solidFill>
              </a:rPr>
              <a:t>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All labs are submitted on </a:t>
            </a:r>
            <a:r>
              <a:rPr lang="en" dirty="0" err="1"/>
              <a:t>Autolab</a:t>
            </a:r>
            <a:r>
              <a:rPr lang="en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All labs should be worked on using the </a:t>
            </a:r>
            <a:r>
              <a:rPr lang="en" b="1" dirty="0"/>
              <a:t>shark machines.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Lab: Getting Started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Download lab file 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datalab-handout.tar</a:t>
            </a:r>
            <a:r>
              <a:rPr lang="en" dirty="0"/>
              <a:t>)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 dirty="0"/>
              <a:t>Upload tar file to </a:t>
            </a:r>
            <a:r>
              <a:rPr lang="en" sz="2200" b="1" dirty="0"/>
              <a:t>shark</a:t>
            </a:r>
            <a:r>
              <a:rPr lang="en" sz="2200" dirty="0"/>
              <a:t> machine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Courier New"/>
            </a:pP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cd &lt;my course directory&gt;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Courier New"/>
            </a:pP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tar </a:t>
            </a:r>
            <a:r>
              <a:rPr lang="en" sz="2200" dirty="0" err="1">
                <a:latin typeface="Courier New"/>
                <a:ea typeface="Courier New"/>
                <a:cs typeface="Courier New"/>
                <a:sym typeface="Courier New"/>
              </a:rPr>
              <a:t>xpvf</a:t>
            </a: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 dirty="0" err="1">
                <a:latin typeface="Courier New"/>
                <a:ea typeface="Courier New"/>
                <a:cs typeface="Courier New"/>
                <a:sym typeface="Courier New"/>
              </a:rPr>
              <a:t>datalab-handout.tar</a:t>
            </a:r>
            <a:endParaRPr lang="en"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Upload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bits.c</a:t>
            </a:r>
            <a:r>
              <a:rPr lang="en" dirty="0"/>
              <a:t> file to </a:t>
            </a:r>
            <a:r>
              <a:rPr lang="en" dirty="0" err="1"/>
              <a:t>Autolab</a:t>
            </a:r>
            <a:r>
              <a:rPr lang="en" dirty="0"/>
              <a:t> for submission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Lab: Running your code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467499" cy="398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dlc</a:t>
            </a:r>
            <a:r>
              <a:rPr lang="en" dirty="0"/>
              <a:t>: a modified C compiler that interprets </a:t>
            </a:r>
            <a:r>
              <a:rPr lang="en" i="1" dirty="0"/>
              <a:t>ANSI C</a:t>
            </a:r>
            <a:r>
              <a:rPr lang="en" dirty="0"/>
              <a:t> </a:t>
            </a:r>
            <a:r>
              <a:rPr lang="en" b="1" dirty="0"/>
              <a:t>only</a:t>
            </a:r>
          </a:p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btest</a:t>
            </a:r>
            <a:r>
              <a:rPr lang="en" dirty="0"/>
              <a:t>: runs your solutions on random values</a:t>
            </a:r>
          </a:p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bddcheck</a:t>
            </a:r>
            <a:r>
              <a:rPr lang="en" dirty="0"/>
              <a:t>: exhaustively tests your solutions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Checks all values, formally verifying the solution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driver.pl</a:t>
            </a:r>
            <a:r>
              <a:rPr lang="en" dirty="0"/>
              <a:t>: Runs both </a:t>
            </a:r>
            <a:r>
              <a:rPr lang="en" dirty="0" err="1"/>
              <a:t>dlc</a:t>
            </a:r>
            <a:r>
              <a:rPr lang="en" dirty="0"/>
              <a:t> and </a:t>
            </a:r>
            <a:r>
              <a:rPr lang="en" dirty="0" err="1"/>
              <a:t>bddcheck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Exactly matches </a:t>
            </a:r>
            <a:r>
              <a:rPr lang="en" dirty="0" err="1"/>
              <a:t>Autolab’s</a:t>
            </a:r>
            <a:r>
              <a:rPr lang="en" dirty="0"/>
              <a:t> grading script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You will likely only need to submit once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For more information, </a:t>
            </a:r>
            <a:r>
              <a:rPr lang="en" b="1" dirty="0"/>
              <a:t>read the </a:t>
            </a:r>
            <a:r>
              <a:rPr lang="en" b="1" dirty="0" err="1"/>
              <a:t>writeup</a:t>
            </a:r>
            <a:endParaRPr lang="en" b="1" dirty="0"/>
          </a:p>
          <a:p>
            <a:pPr marL="914400" lvl="1" indent="-228600"/>
            <a:r>
              <a:rPr lang="en-US" dirty="0" smtClean="0"/>
              <a:t>Available </a:t>
            </a:r>
            <a:r>
              <a:rPr lang="en-US" dirty="0"/>
              <a:t>on </a:t>
            </a:r>
            <a:r>
              <a:rPr lang="en-US" u="sng" dirty="0" err="1"/>
              <a:t>theproject.zone</a:t>
            </a:r>
            <a:endParaRPr lang="en" u="sng" dirty="0"/>
          </a:p>
          <a:p>
            <a:pPr marL="914400" lvl="1" indent="-228600">
              <a:spcBef>
                <a:spcPts val="0"/>
              </a:spcBef>
            </a:pPr>
            <a:r>
              <a:rPr lang="en" b="1" dirty="0"/>
              <a:t>Read it. Read the </a:t>
            </a:r>
            <a:r>
              <a:rPr lang="en" b="1" dirty="0" err="1"/>
              <a:t>writeup</a:t>
            </a:r>
            <a:r>
              <a:rPr lang="en" b="1" dirty="0"/>
              <a:t>... please.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Lab: What is ANSI C?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2844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This is </a:t>
            </a:r>
            <a:r>
              <a:rPr lang="en" i="1" u="sng"/>
              <a:t>not </a:t>
            </a:r>
            <a:r>
              <a:rPr lang="en" u="sng"/>
              <a:t>ANSI C.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85550" y="2653875"/>
            <a:ext cx="3100799" cy="101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/>
              <a:t>Within two braces, all </a:t>
            </a:r>
            <a:r>
              <a:rPr lang="en" sz="1800" b="1" i="1" dirty="0"/>
              <a:t>declarations</a:t>
            </a:r>
            <a:r>
              <a:rPr lang="en" sz="1800" b="1" dirty="0"/>
              <a:t> must go before any </a:t>
            </a:r>
            <a:r>
              <a:rPr lang="en" sz="1800" b="1" i="1" dirty="0"/>
              <a:t>expressions</a:t>
            </a:r>
            <a:r>
              <a:rPr lang="en" sz="1800" b="1" dirty="0"/>
              <a:t>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717900" y="1422675"/>
            <a:ext cx="4461900" cy="347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unsigned </a:t>
            </a:r>
            <a:r>
              <a:rPr lang="en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foo(unsigned </a:t>
            </a:r>
            <a:r>
              <a:rPr lang="en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x = x * 2;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 err="1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y = 5;</a:t>
            </a:r>
          </a:p>
          <a:p>
            <a:pPr lvl="0" indent="45720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(x &gt; 5)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-US" sz="1600" b="1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x * 3;</a:t>
            </a:r>
            <a:endParaRPr lang="en-US" sz="1600" b="1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 b="1" dirty="0" err="1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en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lang="en-US" sz="1600" b="1" dirty="0" smtClean="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 * z;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return x * y;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Lab: What is ANSI C?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560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This is ANSI C.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2844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This is </a:t>
            </a:r>
            <a:r>
              <a:rPr lang="en" i="1" u="sng"/>
              <a:t>not </a:t>
            </a:r>
            <a:r>
              <a:rPr lang="en" u="sng"/>
              <a:t>ANSI C.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56000" y="1422675"/>
            <a:ext cx="4461900" cy="34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unsigned </a:t>
            </a:r>
            <a:r>
              <a:rPr lang="en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foo(unsigned </a:t>
            </a:r>
            <a:r>
              <a:rPr lang="en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y = 5;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x = x * 2;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if (x &gt; 5)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z = 4;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= x * 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= x * z;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return x * y;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717900" y="1422675"/>
            <a:ext cx="4461900" cy="347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unsigned </a:t>
            </a:r>
            <a:r>
              <a:rPr lang="en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foo(unsigned </a:t>
            </a:r>
            <a:r>
              <a:rPr lang="en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x = x * 2;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 err="1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y = 5;</a:t>
            </a:r>
          </a:p>
          <a:p>
            <a:pPr lvl="0" indent="45720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(x &gt; 5) {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 *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err="1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z = 4;</a:t>
            </a:r>
            <a:endParaRPr lang="en-US" sz="1600" b="1" dirty="0" smtClean="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 * z;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	return x * y;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Bits &amp; Bytes: Unsigned integers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3945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An unsigned number represents positive numbers between 0 and 2</a:t>
            </a:r>
            <a:r>
              <a:rPr lang="en" baseline="30000" dirty="0"/>
              <a:t>k</a:t>
            </a:r>
            <a:r>
              <a:rPr lang="en" dirty="0"/>
              <a:t>-1, where </a:t>
            </a:r>
            <a:r>
              <a:rPr lang="en" i="1" dirty="0"/>
              <a:t>k</a:t>
            </a:r>
            <a:r>
              <a:rPr lang="en" dirty="0"/>
              <a:t> is the numbers of bits used.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Subtracting 1 from 0 will </a:t>
            </a:r>
            <a:r>
              <a:rPr lang="en" i="1" dirty="0"/>
              <a:t>underflow</a:t>
            </a:r>
            <a:r>
              <a:rPr lang="en" dirty="0"/>
              <a:t> to the highest value.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Adding 1 to the highest value will </a:t>
            </a:r>
            <a:r>
              <a:rPr lang="en" i="1" dirty="0"/>
              <a:t>overflow</a:t>
            </a:r>
            <a:r>
              <a:rPr lang="en" dirty="0"/>
              <a:t> to 0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An 8-bit unsigned integer: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/>
          <p:nvPr/>
        </p:nvSpPr>
        <p:spPr>
          <a:xfrm>
            <a:off x="1399512" y="33237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19" name="Shape 119"/>
          <p:cNvSpPr/>
          <p:nvPr/>
        </p:nvSpPr>
        <p:spPr>
          <a:xfrm>
            <a:off x="2032137" y="33237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 dirty="0"/>
              <a:t>1</a:t>
            </a:r>
            <a:endParaRPr lang="en" sz="2400" b="1" dirty="0"/>
          </a:p>
        </p:txBody>
      </p:sp>
      <p:sp>
        <p:nvSpPr>
          <p:cNvPr id="120" name="Shape 120"/>
          <p:cNvSpPr/>
          <p:nvPr/>
        </p:nvSpPr>
        <p:spPr>
          <a:xfrm>
            <a:off x="3297387" y="33237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21" name="Shape 121"/>
          <p:cNvSpPr/>
          <p:nvPr/>
        </p:nvSpPr>
        <p:spPr>
          <a:xfrm>
            <a:off x="2664762" y="33237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22" name="Shape 122"/>
          <p:cNvSpPr/>
          <p:nvPr/>
        </p:nvSpPr>
        <p:spPr>
          <a:xfrm>
            <a:off x="3930000" y="33237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23" name="Shape 123"/>
          <p:cNvSpPr/>
          <p:nvPr/>
        </p:nvSpPr>
        <p:spPr>
          <a:xfrm>
            <a:off x="4562625" y="33237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24" name="Shape 124"/>
          <p:cNvSpPr/>
          <p:nvPr/>
        </p:nvSpPr>
        <p:spPr>
          <a:xfrm>
            <a:off x="5827875" y="33237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  <p:sp>
        <p:nvSpPr>
          <p:cNvPr id="125" name="Shape 125"/>
          <p:cNvSpPr/>
          <p:nvPr/>
        </p:nvSpPr>
        <p:spPr>
          <a:xfrm>
            <a:off x="5195250" y="33237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0</a:t>
            </a:r>
          </a:p>
        </p:txBody>
      </p:sp>
      <p:sp>
        <p:nvSpPr>
          <p:cNvPr id="126" name="Shape 126"/>
          <p:cNvSpPr/>
          <p:nvPr/>
        </p:nvSpPr>
        <p:spPr>
          <a:xfrm>
            <a:off x="1399512" y="40195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 dirty="0"/>
              <a:t>2</a:t>
            </a:r>
            <a:r>
              <a:rPr lang="en" sz="2200" b="1" baseline="30000" dirty="0"/>
              <a:t>7</a:t>
            </a:r>
          </a:p>
        </p:txBody>
      </p:sp>
      <p:sp>
        <p:nvSpPr>
          <p:cNvPr id="127" name="Shape 127"/>
          <p:cNvSpPr/>
          <p:nvPr/>
        </p:nvSpPr>
        <p:spPr>
          <a:xfrm>
            <a:off x="3297400" y="40195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/>
              <a:t>2</a:t>
            </a:r>
            <a:r>
              <a:rPr lang="en" sz="2200" b="1" baseline="30000"/>
              <a:t>4</a:t>
            </a:r>
          </a:p>
        </p:txBody>
      </p:sp>
      <p:sp>
        <p:nvSpPr>
          <p:cNvPr id="128" name="Shape 128"/>
          <p:cNvSpPr/>
          <p:nvPr/>
        </p:nvSpPr>
        <p:spPr>
          <a:xfrm>
            <a:off x="4562625" y="40195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/>
              <a:t>2</a:t>
            </a:r>
            <a:r>
              <a:rPr lang="en" sz="2200" b="1" baseline="30000"/>
              <a:t>2</a:t>
            </a:r>
          </a:p>
        </p:txBody>
      </p:sp>
      <p:sp>
        <p:nvSpPr>
          <p:cNvPr id="129" name="Shape 129"/>
          <p:cNvSpPr/>
          <p:nvPr/>
        </p:nvSpPr>
        <p:spPr>
          <a:xfrm>
            <a:off x="5827850" y="401950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/>
              <a:t>2</a:t>
            </a:r>
            <a:r>
              <a:rPr lang="en" sz="2200" b="1" baseline="30000"/>
              <a:t>0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661899" y="4019499"/>
            <a:ext cx="442200" cy="4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/>
              <a:t>+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930000" y="4019500"/>
            <a:ext cx="442200" cy="4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+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195237" y="4019500"/>
            <a:ext cx="442200" cy="4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+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460473" y="4019500"/>
            <a:ext cx="1284000" cy="4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= </a:t>
            </a:r>
            <a:r>
              <a:rPr lang="en-US" sz="2400" b="1" dirty="0" smtClean="0"/>
              <a:t>213</a:t>
            </a:r>
            <a:endParaRPr lang="en" sz="2400" b="1" dirty="0"/>
          </a:p>
        </p:txBody>
      </p:sp>
      <p:sp>
        <p:nvSpPr>
          <p:cNvPr id="20" name="Shape 126"/>
          <p:cNvSpPr/>
          <p:nvPr/>
        </p:nvSpPr>
        <p:spPr>
          <a:xfrm>
            <a:off x="2032137" y="4019499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/>
              <a:t>2</a:t>
            </a:r>
            <a:r>
              <a:rPr lang="en-US" sz="2200" b="1" baseline="30000" dirty="0"/>
              <a:t>6</a:t>
            </a:r>
            <a:endParaRPr lang="en" sz="2200" b="1" baseline="30000" dirty="0"/>
          </a:p>
        </p:txBody>
      </p:sp>
      <p:sp>
        <p:nvSpPr>
          <p:cNvPr id="21" name="Shape 130"/>
          <p:cNvSpPr txBox="1"/>
          <p:nvPr/>
        </p:nvSpPr>
        <p:spPr>
          <a:xfrm>
            <a:off x="1712955" y="3970723"/>
            <a:ext cx="442200" cy="4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/>
              <a:t>+</a:t>
            </a:r>
          </a:p>
        </p:txBody>
      </p:sp>
      <p:sp>
        <p:nvSpPr>
          <p:cNvPr id="22" name="Shape 118"/>
          <p:cNvSpPr/>
          <p:nvPr/>
        </p:nvSpPr>
        <p:spPr>
          <a:xfrm>
            <a:off x="1138989" y="4617746"/>
            <a:ext cx="702723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/>
              <a:t>1</a:t>
            </a:r>
            <a:r>
              <a:rPr lang="en-US" sz="2400" b="1" dirty="0" smtClean="0"/>
              <a:t>28</a:t>
            </a:r>
            <a:endParaRPr lang="en" sz="2400" b="1" dirty="0"/>
          </a:p>
        </p:txBody>
      </p:sp>
      <p:sp>
        <p:nvSpPr>
          <p:cNvPr id="23" name="Shape 118"/>
          <p:cNvSpPr/>
          <p:nvPr/>
        </p:nvSpPr>
        <p:spPr>
          <a:xfrm>
            <a:off x="2032137" y="4617745"/>
            <a:ext cx="543726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 smtClean="0"/>
              <a:t>64</a:t>
            </a:r>
            <a:endParaRPr lang="en" sz="2400" b="1" dirty="0"/>
          </a:p>
        </p:txBody>
      </p:sp>
      <p:sp>
        <p:nvSpPr>
          <p:cNvPr id="24" name="Shape 118"/>
          <p:cNvSpPr/>
          <p:nvPr/>
        </p:nvSpPr>
        <p:spPr>
          <a:xfrm>
            <a:off x="3297386" y="4617745"/>
            <a:ext cx="544697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 smtClean="0"/>
              <a:t>16</a:t>
            </a:r>
            <a:endParaRPr lang="en" sz="2400" b="1" dirty="0"/>
          </a:p>
        </p:txBody>
      </p:sp>
      <p:sp>
        <p:nvSpPr>
          <p:cNvPr id="25" name="Shape 118"/>
          <p:cNvSpPr/>
          <p:nvPr/>
        </p:nvSpPr>
        <p:spPr>
          <a:xfrm>
            <a:off x="4563606" y="4605551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 dirty="0"/>
              <a:t>4</a:t>
            </a:r>
            <a:endParaRPr lang="en" sz="2400" b="1" dirty="0"/>
          </a:p>
        </p:txBody>
      </p:sp>
      <p:sp>
        <p:nvSpPr>
          <p:cNvPr id="26" name="Shape 118"/>
          <p:cNvSpPr/>
          <p:nvPr/>
        </p:nvSpPr>
        <p:spPr>
          <a:xfrm>
            <a:off x="5827850" y="4598310"/>
            <a:ext cx="442200" cy="492899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/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1392</Words>
  <Application>Microsoft Office PowerPoint</Application>
  <PresentationFormat>On-screen Show (16:9)</PresentationFormat>
  <Paragraphs>520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template2007</vt:lpstr>
      <vt:lpstr>15-213 Recitation: Data Lab</vt:lpstr>
      <vt:lpstr>Agenda</vt:lpstr>
      <vt:lpstr>Introduction</vt:lpstr>
      <vt:lpstr>Course Details</vt:lpstr>
      <vt:lpstr>Data Lab: Getting Started</vt:lpstr>
      <vt:lpstr>Data Lab: Running your code</vt:lpstr>
      <vt:lpstr>Data Lab: What is ANSI C?</vt:lpstr>
      <vt:lpstr>Data Lab: What is ANSI C?</vt:lpstr>
      <vt:lpstr>Bits &amp; Bytes: Unsigned integers</vt:lpstr>
      <vt:lpstr>Bits &amp; Bytes: Two’s Complement </vt:lpstr>
      <vt:lpstr>Bits &amp; Bytes: Two’s Complement</vt:lpstr>
      <vt:lpstr>Bits &amp; Bytes: Two’s Complement</vt:lpstr>
      <vt:lpstr>Bits &amp; Bytes: Two’s Complement</vt:lpstr>
      <vt:lpstr>C standard</vt:lpstr>
      <vt:lpstr>Bits &amp; Bytes: Logical Operators</vt:lpstr>
      <vt:lpstr>Bits &amp; Bytes: Logical Operators</vt:lpstr>
      <vt:lpstr>Bits &amp; Bytes: Logical Operators</vt:lpstr>
      <vt:lpstr>Bits &amp; Bytes: Logical Operators</vt:lpstr>
      <vt:lpstr>Bits &amp; Bytes: Logical Operators</vt:lpstr>
      <vt:lpstr>Bits &amp; Bytes: Bitwise Operators</vt:lpstr>
      <vt:lpstr>Bits &amp; Bytes: Bitwise Operators</vt:lpstr>
      <vt:lpstr>Bits &amp; Bytes: Bitwise Operators</vt:lpstr>
      <vt:lpstr>Bits &amp; Bytes: Bitwise Operators</vt:lpstr>
      <vt:lpstr>Bits &amp; Bytes: Bitwise Operators</vt:lpstr>
      <vt:lpstr>PowerPoint Presentation</vt:lpstr>
      <vt:lpstr>PowerPoint Presentation</vt:lpstr>
      <vt:lpstr>Form Groups of 3 - 4</vt:lpstr>
      <vt:lpstr>Open-ended questions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Data Lab</dc:title>
  <dc:creator>Jerry Ding</dc:creator>
  <cp:lastModifiedBy>Jerry Ding</cp:lastModifiedBy>
  <cp:revision>12</cp:revision>
  <dcterms:modified xsi:type="dcterms:W3CDTF">2017-01-23T01:50:24Z</dcterms:modified>
</cp:coreProperties>
</file>