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68" r:id="rId6"/>
    <p:sldId id="259" r:id="rId7"/>
    <p:sldId id="260" r:id="rId8"/>
    <p:sldId id="261" r:id="rId9"/>
    <p:sldId id="270" r:id="rId10"/>
    <p:sldId id="262" r:id="rId11"/>
    <p:sldId id="263" r:id="rId12"/>
    <p:sldId id="264" r:id="rId13"/>
    <p:sldId id="265" r:id="rId14"/>
    <p:sldId id="266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7" r:id="rId24"/>
    <p:sldId id="282" r:id="rId25"/>
    <p:sldId id="281" r:id="rId26"/>
    <p:sldId id="283" r:id="rId27"/>
    <p:sldId id="285" r:id="rId28"/>
    <p:sldId id="284" r:id="rId2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31296"/>
            <a:ext cx="6858000" cy="995907"/>
          </a:xfrm>
        </p:spPr>
        <p:txBody>
          <a:bodyPr anchor="b">
            <a:normAutofit/>
          </a:bodyPr>
          <a:lstStyle>
            <a:lvl1pPr algn="l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45134"/>
            <a:ext cx="7315200" cy="798216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98FE-22AE-4FAF-882E-B0D7AC63526A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17BF-7AA6-4DE8-A219-F39579CB1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8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98FE-22AE-4FAF-882E-B0D7AC63526A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17BF-7AA6-4DE8-A219-F39579CB1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7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98FE-22AE-4FAF-882E-B0D7AC63526A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17BF-7AA6-4DE8-A219-F39579CB1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3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98FE-22AE-4FAF-882E-B0D7AC63526A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17BF-7AA6-4DE8-A219-F39579CB1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9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98FE-22AE-4FAF-882E-B0D7AC63526A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17BF-7AA6-4DE8-A219-F39579CB1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5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98FE-22AE-4FAF-882E-B0D7AC63526A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17BF-7AA6-4DE8-A219-F39579CB1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7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98FE-22AE-4FAF-882E-B0D7AC63526A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17BF-7AA6-4DE8-A219-F39579CB1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5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98FE-22AE-4FAF-882E-B0D7AC63526A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17BF-7AA6-4DE8-A219-F39579CB1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1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98FE-22AE-4FAF-882E-B0D7AC63526A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17BF-7AA6-4DE8-A219-F39579CB1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1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98FE-22AE-4FAF-882E-B0D7AC63526A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17BF-7AA6-4DE8-A219-F39579CB1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7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98FE-22AE-4FAF-882E-B0D7AC63526A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17BF-7AA6-4DE8-A219-F39579CB1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5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898FE-22AE-4FAF-882E-B0D7AC63526A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C17BF-7AA6-4DE8-A219-F39579CB1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9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csapp.cs.cmu.edu/2e/docs/gdbnotes-x86-64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15-213 Recitation: Bomb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_______________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06 Feb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2017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233960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gdb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en-US" dirty="0"/>
              <a:t>break </a:t>
            </a:r>
            <a:r>
              <a:rPr lang="en-US" dirty="0" smtClean="0"/>
              <a:t>main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// tells GDB to pause right before entering main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gdb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en-US" dirty="0" smtClean="0"/>
              <a:t>run 15213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// starts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execution with the argument “15213”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You should see GDB print out: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Breakpoint 1, main 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argc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=1,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argv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=[…])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at act1.c:5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gdb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en-US" dirty="0" smtClean="0"/>
              <a:t>continue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// this continues execution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until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another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break point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gdb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en-US" dirty="0" smtClean="0"/>
              <a:t>clear main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// remove the breakpoint at function main</a:t>
            </a:r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gdb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en-US" dirty="0"/>
              <a:t>run </a:t>
            </a:r>
            <a:r>
              <a:rPr lang="en-US" dirty="0" smtClean="0"/>
              <a:t>15213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Q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What happens now?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5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1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gdb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en-US" dirty="0"/>
              <a:t>disassemble </a:t>
            </a:r>
            <a:r>
              <a:rPr lang="en-US" dirty="0" smtClean="0"/>
              <a:t>main  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// show the assembly instructions in main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gdb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en-US" dirty="0"/>
              <a:t>print (char*) </a:t>
            </a:r>
            <a:r>
              <a:rPr lang="en-US" dirty="0" smtClean="0">
                <a:solidFill>
                  <a:srgbClr val="C00000"/>
                </a:solidFill>
              </a:rPr>
              <a:t>[0x…]</a:t>
            </a:r>
            <a:r>
              <a:rPr lang="en-US" dirty="0" smtClean="0"/>
              <a:t> 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prints a string</a:t>
            </a:r>
          </a:p>
          <a:p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Find the seemingly random $0x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… value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 the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assembly code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Q: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Does the printed value correspond to anything in the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 code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?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gdb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en-US" dirty="0"/>
              <a:t>break main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gdb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en-US" dirty="0"/>
              <a:t>run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gdb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en-US" dirty="0"/>
              <a:t>print </a:t>
            </a:r>
            <a:r>
              <a:rPr lang="en-US" dirty="0" err="1" smtClean="0"/>
              <a:t>argv</a:t>
            </a:r>
            <a:r>
              <a:rPr lang="en-US" dirty="0" smtClean="0"/>
              <a:t>[1]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// Q: What does this print out?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gdb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en-US" dirty="0" smtClean="0"/>
              <a:t>quit		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// exit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GDB; agree to kill the running process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54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US" dirty="0"/>
              <a:t> </a:t>
            </a:r>
            <a:r>
              <a:rPr lang="en-US" dirty="0" err="1"/>
              <a:t>gdb</a:t>
            </a:r>
            <a:r>
              <a:rPr lang="en-US" dirty="0"/>
              <a:t> act2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gdb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en-US" dirty="0"/>
              <a:t>break main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gdb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en-US" dirty="0"/>
              <a:t>run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gdb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en-US" dirty="0"/>
              <a:t>print /x $</a:t>
            </a:r>
            <a:r>
              <a:rPr lang="en-US" dirty="0" err="1" smtClean="0"/>
              <a:t>rsi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// ‘/x’ means print in hexadecimal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gdb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en-US" dirty="0"/>
              <a:t>print /x $</a:t>
            </a:r>
            <a:r>
              <a:rPr lang="en-US" dirty="0" err="1"/>
              <a:t>rdi</a:t>
            </a:r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Q.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RDI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and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RSI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are registers that pass the first two arguments.  Looking at their values, which is the first argument to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main (the ‘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argc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’ argument)?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Why?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gdb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en-US" dirty="0"/>
              <a:t>disassemble main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gdb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en-US" dirty="0"/>
              <a:t> break </a:t>
            </a:r>
            <a:r>
              <a:rPr lang="en-US" dirty="0" err="1" smtClean="0"/>
              <a:t>stc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// main calls the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stc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function, so we’ll study that function too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gdb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en-US" dirty="0" smtClean="0"/>
              <a:t>continue</a:t>
            </a:r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Q. How could you view the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arguments that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have been passed to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stc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8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2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gdb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en-US" dirty="0"/>
              <a:t>run 18213	 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gdb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will ask if you want to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restart; choose yes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gdb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en-US" dirty="0" smtClean="0"/>
              <a:t>continue	 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// Q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. Which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function is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 execution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now?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gdb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en-US" dirty="0" smtClean="0"/>
              <a:t>disassemble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gdb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en-US" dirty="0" err="1" smtClean="0"/>
              <a:t>stepi</a:t>
            </a:r>
            <a:r>
              <a:rPr lang="en-US" dirty="0"/>
              <a:t>	</a:t>
            </a:r>
            <a:r>
              <a:rPr lang="en-US" dirty="0" smtClean="0"/>
              <a:t>     	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step through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 single x86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instruction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gdb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en-US" dirty="0" smtClean="0"/>
              <a:t>		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// just press enter 3 to 4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times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sz="2100" dirty="0">
                <a:solidFill>
                  <a:schemeClr val="bg2">
                    <a:lumMod val="50000"/>
                  </a:schemeClr>
                </a:solidFill>
              </a:rPr>
              <a:t>GDB will repeat your previous instruction. Useful for </a:t>
            </a:r>
            <a:r>
              <a:rPr lang="en-US" sz="2100" dirty="0" smtClean="0">
                <a:solidFill>
                  <a:schemeClr val="bg2">
                    <a:lumMod val="50000"/>
                  </a:schemeClr>
                </a:solidFill>
              </a:rPr>
              <a:t>single-stepping</a:t>
            </a:r>
            <a:r>
              <a:rPr lang="en-US" sz="21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lvl="1"/>
            <a:endParaRPr lang="en-US" sz="21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gdb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en-US" dirty="0" smtClean="0"/>
              <a:t>disassemble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Q. Where are the “=&gt;” characters printed on the left side?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266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Activity 3 has a Bomb Lab feel to it. It will print out “good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args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!” if you type in the right numbers into the command line. Use GDB to find what numbers to use.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US" dirty="0" smtClean="0"/>
              <a:t> </a:t>
            </a:r>
            <a:r>
              <a:rPr lang="en-US" dirty="0"/>
              <a:t>cat </a:t>
            </a:r>
            <a:r>
              <a:rPr lang="en-US" dirty="0" smtClean="0"/>
              <a:t>act3.c	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// display the source code of act3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US" dirty="0"/>
              <a:t> </a:t>
            </a:r>
            <a:r>
              <a:rPr lang="en-US" dirty="0" err="1"/>
              <a:t>gdb</a:t>
            </a:r>
            <a:r>
              <a:rPr lang="en-US" dirty="0"/>
              <a:t> </a:t>
            </a:r>
            <a:r>
              <a:rPr lang="en-US" dirty="0" smtClean="0"/>
              <a:t>act3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Q. Which register holds the return value from a function? 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Hint: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Use disassemble in main and look at what register is used right after the function call to compare)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77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3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gdb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en-US" dirty="0"/>
              <a:t>disassemble compare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Q. Where is the return value set in compare?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gdb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en-US" dirty="0"/>
              <a:t> break </a:t>
            </a:r>
            <a:r>
              <a:rPr lang="en-US" dirty="0" smtClean="0"/>
              <a:t>compare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Now run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act3 with two numbers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Q. Using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nexti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or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stepi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how does the value in register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%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rbx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change, leading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to the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cmp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instruction?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24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3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About to run </a:t>
            </a:r>
            <a:r>
              <a:rPr lang="en-US" dirty="0" smtClean="0">
                <a:solidFill>
                  <a:srgbClr val="C00000"/>
                </a:solidFill>
              </a:rPr>
              <a:t>push $</a:t>
            </a:r>
            <a:r>
              <a:rPr lang="en-US" dirty="0" err="1" smtClean="0">
                <a:solidFill>
                  <a:srgbClr val="C00000"/>
                </a:solidFill>
              </a:rPr>
              <a:t>rbx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$</a:t>
            </a:r>
            <a:r>
              <a:rPr lang="en-US" dirty="0" err="1" smtClean="0"/>
              <a:t>rdi</a:t>
            </a:r>
            <a:r>
              <a:rPr lang="en-US" dirty="0" smtClean="0"/>
              <a:t> =  5208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rsi</a:t>
            </a:r>
            <a:r>
              <a:rPr lang="en-US" dirty="0" smtClean="0"/>
              <a:t> = 10000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rbx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[$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rbx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from somewhere else]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rax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[garbage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value]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Stack:</a:t>
            </a:r>
          </a:p>
          <a:p>
            <a:pPr marL="0" indent="0">
              <a:buNone/>
            </a:pP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[some old stack items]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69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About to run </a:t>
            </a:r>
            <a:r>
              <a:rPr lang="en-US" dirty="0" err="1" smtClean="0">
                <a:solidFill>
                  <a:srgbClr val="C00000"/>
                </a:solidFill>
              </a:rPr>
              <a:t>mov</a:t>
            </a:r>
            <a:r>
              <a:rPr lang="en-US" dirty="0" smtClean="0">
                <a:solidFill>
                  <a:srgbClr val="C00000"/>
                </a:solidFill>
              </a:rPr>
              <a:t> %</a:t>
            </a:r>
            <a:r>
              <a:rPr lang="en-US" dirty="0" err="1" smtClean="0">
                <a:solidFill>
                  <a:srgbClr val="C00000"/>
                </a:solidFill>
              </a:rPr>
              <a:t>rdi</a:t>
            </a:r>
            <a:r>
              <a:rPr lang="en-US" dirty="0" smtClean="0">
                <a:solidFill>
                  <a:srgbClr val="C00000"/>
                </a:solidFill>
              </a:rPr>
              <a:t>, %</a:t>
            </a:r>
            <a:r>
              <a:rPr lang="en-US" dirty="0" err="1" smtClean="0">
                <a:solidFill>
                  <a:srgbClr val="C00000"/>
                </a:solidFill>
              </a:rPr>
              <a:t>rbx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$</a:t>
            </a:r>
            <a:r>
              <a:rPr lang="en-US" dirty="0" err="1" smtClean="0"/>
              <a:t>rdi</a:t>
            </a:r>
            <a:r>
              <a:rPr lang="en-US" dirty="0" smtClean="0"/>
              <a:t> =  5208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rsi</a:t>
            </a:r>
            <a:r>
              <a:rPr lang="en-US" dirty="0" smtClean="0"/>
              <a:t> = 10000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rbx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[$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rbx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from somewhere else]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rax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[garbage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value]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Stack: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[$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rbx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from somewhere else]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[some old stack items]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05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About to run </a:t>
            </a:r>
            <a:r>
              <a:rPr lang="en-US" dirty="0" smtClean="0">
                <a:solidFill>
                  <a:srgbClr val="C00000"/>
                </a:solidFill>
              </a:rPr>
              <a:t>add $0x5, %</a:t>
            </a:r>
            <a:r>
              <a:rPr lang="en-US" dirty="0" err="1" smtClean="0">
                <a:solidFill>
                  <a:srgbClr val="C00000"/>
                </a:solidFill>
              </a:rPr>
              <a:t>rbx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$</a:t>
            </a:r>
            <a:r>
              <a:rPr lang="en-US" dirty="0" err="1" smtClean="0"/>
              <a:t>rdi</a:t>
            </a:r>
            <a:r>
              <a:rPr lang="en-US" dirty="0" smtClean="0"/>
              <a:t> =  5208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rsi</a:t>
            </a:r>
            <a:r>
              <a:rPr lang="en-US" dirty="0" smtClean="0"/>
              <a:t> = 10000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rbx</a:t>
            </a:r>
            <a:r>
              <a:rPr lang="en-US" dirty="0" smtClean="0"/>
              <a:t> = 5208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rax</a:t>
            </a:r>
            <a:r>
              <a:rPr lang="en-US" dirty="0" smtClean="0"/>
              <a:t> =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[garbage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value]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Stack: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[$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rbx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from somewhere else]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[some old stack items]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13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About to run </a:t>
            </a:r>
            <a:r>
              <a:rPr lang="en-US" dirty="0" smtClean="0">
                <a:solidFill>
                  <a:srgbClr val="C00000"/>
                </a:solidFill>
              </a:rPr>
              <a:t>add %</a:t>
            </a:r>
            <a:r>
              <a:rPr lang="en-US" dirty="0" err="1" smtClean="0">
                <a:solidFill>
                  <a:srgbClr val="C00000"/>
                </a:solidFill>
              </a:rPr>
              <a:t>rsi</a:t>
            </a:r>
            <a:r>
              <a:rPr lang="en-US" dirty="0" smtClean="0">
                <a:solidFill>
                  <a:srgbClr val="C00000"/>
                </a:solidFill>
              </a:rPr>
              <a:t>, %</a:t>
            </a:r>
            <a:r>
              <a:rPr lang="en-US" dirty="0" err="1" smtClean="0">
                <a:solidFill>
                  <a:srgbClr val="C00000"/>
                </a:solidFill>
              </a:rPr>
              <a:t>rbx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$</a:t>
            </a:r>
            <a:r>
              <a:rPr lang="en-US" dirty="0" err="1" smtClean="0"/>
              <a:t>rdi</a:t>
            </a:r>
            <a:r>
              <a:rPr lang="en-US" dirty="0" smtClean="0"/>
              <a:t> =  5208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rsi</a:t>
            </a:r>
            <a:r>
              <a:rPr lang="en-US" dirty="0" smtClean="0"/>
              <a:t> = 10000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rbx</a:t>
            </a:r>
            <a:r>
              <a:rPr lang="en-US" dirty="0" smtClean="0"/>
              <a:t> = 5213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rax</a:t>
            </a:r>
            <a:r>
              <a:rPr lang="en-US" dirty="0" smtClean="0"/>
              <a:t> =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[garbage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value]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Stack: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[$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rbx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from somewhere else]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[some old stack items]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2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Logistics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64000" lvl="1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Bomb Lab Overview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64000" lvl="1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Introduction to GDB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64000" lvl="1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GDB and Assembly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Tips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60790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About to run </a:t>
            </a:r>
            <a:r>
              <a:rPr lang="en-US" dirty="0" err="1" smtClean="0">
                <a:solidFill>
                  <a:srgbClr val="C00000"/>
                </a:solidFill>
              </a:rPr>
              <a:t>cmp</a:t>
            </a:r>
            <a:r>
              <a:rPr lang="en-US" dirty="0" smtClean="0">
                <a:solidFill>
                  <a:srgbClr val="C00000"/>
                </a:solidFill>
              </a:rPr>
              <a:t> 0x3b6d, %</a:t>
            </a:r>
            <a:r>
              <a:rPr lang="en-US" dirty="0" err="1" smtClean="0">
                <a:solidFill>
                  <a:srgbClr val="C00000"/>
                </a:solidFill>
              </a:rPr>
              <a:t>rbx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&amp;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other instructions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/>
              <a:t>$</a:t>
            </a:r>
            <a:r>
              <a:rPr lang="en-US" dirty="0" err="1" smtClean="0"/>
              <a:t>rdi</a:t>
            </a:r>
            <a:r>
              <a:rPr lang="en-US" dirty="0" smtClean="0"/>
              <a:t> =  5208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rsi</a:t>
            </a:r>
            <a:r>
              <a:rPr lang="en-US" dirty="0" smtClean="0"/>
              <a:t> = 10000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rbx</a:t>
            </a:r>
            <a:r>
              <a:rPr lang="en-US" dirty="0" smtClean="0"/>
              <a:t> = 15213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(= 0x3b6d)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/>
              <a:t>$</a:t>
            </a:r>
            <a:r>
              <a:rPr lang="en-US" dirty="0" err="1" smtClean="0"/>
              <a:t>rax</a:t>
            </a:r>
            <a:r>
              <a:rPr lang="en-US" dirty="0" smtClean="0"/>
              <a:t> =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[garbage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value]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Stack: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[$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rbx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from somewhere else]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[some old stack items]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30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About to run </a:t>
            </a:r>
            <a:r>
              <a:rPr lang="en-US" dirty="0" smtClean="0">
                <a:solidFill>
                  <a:srgbClr val="C00000"/>
                </a:solidFill>
              </a:rPr>
              <a:t>pop %</a:t>
            </a:r>
            <a:r>
              <a:rPr lang="en-US" dirty="0" err="1" smtClean="0">
                <a:solidFill>
                  <a:srgbClr val="C00000"/>
                </a:solidFill>
              </a:rPr>
              <a:t>rbx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$</a:t>
            </a:r>
            <a:r>
              <a:rPr lang="en-US" dirty="0" err="1" smtClean="0"/>
              <a:t>rdi</a:t>
            </a:r>
            <a:r>
              <a:rPr lang="en-US" dirty="0" smtClean="0"/>
              <a:t> =  5208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rsi</a:t>
            </a:r>
            <a:r>
              <a:rPr lang="en-US" dirty="0" smtClean="0"/>
              <a:t> = 10000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rbx</a:t>
            </a:r>
            <a:r>
              <a:rPr lang="en-US" dirty="0" smtClean="0"/>
              <a:t> = 15213 = 0x3b6d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rax</a:t>
            </a:r>
            <a:r>
              <a:rPr lang="en-US" dirty="0" smtClean="0"/>
              <a:t> =</a:t>
            </a:r>
            <a:r>
              <a:rPr lang="en-US" dirty="0"/>
              <a:t> </a:t>
            </a:r>
            <a:r>
              <a:rPr lang="en-US" dirty="0" smtClean="0"/>
              <a:t>1</a:t>
            </a:r>
          </a:p>
          <a:p>
            <a:endParaRPr lang="en-US" dirty="0" smtClean="0"/>
          </a:p>
          <a:p>
            <a:r>
              <a:rPr lang="en-US" dirty="0" smtClean="0"/>
              <a:t>Stack: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[$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rbx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from somewhere else]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[some old stack items]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407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About to run </a:t>
            </a:r>
            <a:r>
              <a:rPr lang="en-US" dirty="0" smtClean="0">
                <a:solidFill>
                  <a:srgbClr val="C00000"/>
                </a:solidFill>
              </a:rPr>
              <a:t>ret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rdi</a:t>
            </a:r>
            <a:r>
              <a:rPr lang="en-US" dirty="0" smtClean="0"/>
              <a:t> =  5208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rsi</a:t>
            </a:r>
            <a:r>
              <a:rPr lang="en-US" dirty="0" smtClean="0"/>
              <a:t> = 10000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rbx</a:t>
            </a:r>
            <a:r>
              <a:rPr lang="en-US" dirty="0" smtClean="0"/>
              <a:t> =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[$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rbx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from somewhere else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]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rax</a:t>
            </a:r>
            <a:r>
              <a:rPr lang="en-US" dirty="0" smtClean="0"/>
              <a:t> =</a:t>
            </a:r>
            <a:r>
              <a:rPr lang="en-US" dirty="0"/>
              <a:t> </a:t>
            </a:r>
            <a:r>
              <a:rPr lang="en-US" dirty="0" smtClean="0"/>
              <a:t>1</a:t>
            </a:r>
          </a:p>
          <a:p>
            <a:endParaRPr lang="en-US" dirty="0" smtClean="0"/>
          </a:p>
          <a:p>
            <a:r>
              <a:rPr lang="en-US" dirty="0" smtClean="0"/>
              <a:t>Stack:</a:t>
            </a:r>
          </a:p>
          <a:p>
            <a:pPr marL="0" indent="0">
              <a:buNone/>
            </a:pP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[some old stack items]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450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</a:t>
            </a:r>
            <a:r>
              <a:rPr lang="en-US" dirty="0" smtClean="0"/>
              <a:t>4 (practice at home / OH)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/>
              <a:t>what you have learned to get act4 to </a:t>
            </a:r>
            <a:r>
              <a:rPr lang="en-US" dirty="0" smtClean="0"/>
              <a:t>print </a:t>
            </a:r>
            <a:r>
              <a:rPr lang="en-US" dirty="0"/>
              <a:t>“</a:t>
            </a:r>
            <a:r>
              <a:rPr lang="en-US" dirty="0" smtClean="0"/>
              <a:t>Finish.”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source </a:t>
            </a:r>
            <a:r>
              <a:rPr lang="en-US" dirty="0" smtClean="0"/>
              <a:t>code is available in act4.c if you get stuck. Also, you can ask TAs for help understanding the assembly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32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GDB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gdb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print </a:t>
            </a:r>
            <a:r>
              <a:rPr lang="en-US" dirty="0" smtClean="0">
                <a:solidFill>
                  <a:srgbClr val="C00000"/>
                </a:solidFill>
              </a:rPr>
              <a:t>[any valid C expression]</a:t>
            </a:r>
          </a:p>
          <a:p>
            <a:pPr lvl="1"/>
            <a:r>
              <a:rPr lang="en-US" dirty="0" smtClean="0"/>
              <a:t>This can be used to study any kind of local variable or memory location</a:t>
            </a:r>
          </a:p>
          <a:p>
            <a:pPr lvl="1"/>
            <a:r>
              <a:rPr lang="en-US" dirty="0" smtClean="0"/>
              <a:t>Use casting to get the right type (e.g.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print  *(long *)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ptr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gdb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dirty="0" smtClean="0">
                <a:solidFill>
                  <a:srgbClr val="C00000"/>
                </a:solidFill>
              </a:rPr>
              <a:t>[some format </a:t>
            </a:r>
            <a:r>
              <a:rPr lang="en-US" dirty="0" err="1" smtClean="0">
                <a:solidFill>
                  <a:srgbClr val="C00000"/>
                </a:solidFill>
              </a:rPr>
              <a:t>specifier</a:t>
            </a:r>
            <a:r>
              <a:rPr lang="en-US" dirty="0" smtClean="0">
                <a:solidFill>
                  <a:srgbClr val="C00000"/>
                </a:solidFill>
              </a:rPr>
              <a:t>]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[some memory address]</a:t>
            </a:r>
          </a:p>
          <a:p>
            <a:pPr lvl="1"/>
            <a:r>
              <a:rPr lang="en-US" dirty="0" smtClean="0"/>
              <a:t>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en-US" dirty="0" smtClean="0"/>
              <a:t>amines memory. See the handout for more information.</a:t>
            </a:r>
          </a:p>
          <a:p>
            <a:pPr lvl="1"/>
            <a:r>
              <a:rPr lang="en-US" dirty="0" smtClean="0"/>
              <a:t>You still can do the same thing with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print</a:t>
            </a:r>
            <a:r>
              <a:rPr lang="en-US" dirty="0" smtClean="0"/>
              <a:t>, though it’s less convenient.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gdb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en-US" dirty="0" smtClean="0"/>
              <a:t>set </a:t>
            </a:r>
            <a:r>
              <a:rPr lang="en-US" dirty="0"/>
              <a:t>disassemble-next-line </a:t>
            </a:r>
            <a:r>
              <a:rPr lang="en-US" dirty="0" smtClean="0"/>
              <a:t>on</a:t>
            </a:r>
            <a:br>
              <a:rPr lang="en-US" dirty="0" smtClean="0"/>
            </a:b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gdb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en-US" dirty="0" smtClean="0"/>
              <a:t>show disassemble-next-line</a:t>
            </a:r>
          </a:p>
          <a:p>
            <a:pPr lvl="1"/>
            <a:r>
              <a:rPr lang="en-US" dirty="0" smtClean="0"/>
              <a:t>Shows the next assembly instruction after each step instruction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gdb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en-US" dirty="0"/>
              <a:t>info </a:t>
            </a:r>
            <a:r>
              <a:rPr lang="en-US" dirty="0" smtClean="0"/>
              <a:t>registers</a:t>
            </a:r>
          </a:p>
          <a:p>
            <a:pPr lvl="1"/>
            <a:r>
              <a:rPr lang="en-US" dirty="0" smtClean="0"/>
              <a:t>Shows the values of the registers</a:t>
            </a:r>
          </a:p>
        </p:txBody>
      </p:sp>
    </p:spTree>
    <p:extLst>
      <p:ext uri="{BB962C8B-B14F-4D97-AF65-F5344CB8AC3E}">
        <p14:creationId xmlns:p14="http://schemas.microsoft.com/office/powerpoint/2010/main" val="385952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in TUI mode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gdb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en-US" dirty="0" smtClean="0"/>
              <a:t>layout </a:t>
            </a:r>
            <a:r>
              <a:rPr lang="en-US" dirty="0" err="1" smtClean="0"/>
              <a:t>asm</a:t>
            </a:r>
            <a:endParaRPr lang="en-US" dirty="0" smtClean="0"/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gdb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en-US" dirty="0" smtClean="0"/>
              <a:t>layout </a:t>
            </a:r>
            <a:r>
              <a:rPr lang="en-US" dirty="0" err="1" smtClean="0"/>
              <a:t>reg</a:t>
            </a:r>
            <a:endParaRPr lang="en-US" dirty="0" smtClean="0"/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gdb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en-US" dirty="0" smtClean="0"/>
              <a:t>focus </a:t>
            </a:r>
            <a:r>
              <a:rPr lang="en-US" dirty="0" err="1" smtClean="0"/>
              <a:t>cmd</a:t>
            </a:r>
            <a:endParaRPr lang="en-US" dirty="0" smtClean="0"/>
          </a:p>
          <a:p>
            <a:r>
              <a:rPr lang="en-US" dirty="0" smtClean="0"/>
              <a:t>Switch between TUI and </a:t>
            </a:r>
            <a:r>
              <a:rPr lang="en-US" dirty="0"/>
              <a:t>regular mode with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Ctrl-X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Ctrl-A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/>
              <a:t>TUI mode is buggy on the shark machines, so you still need to know how to use regular mode in case TUI glitches out.</a:t>
            </a:r>
          </a:p>
          <a:p>
            <a:r>
              <a:rPr lang="en-US" dirty="0" smtClean="0"/>
              <a:t>Tip: </a:t>
            </a:r>
            <a:r>
              <a:rPr lang="en-US" dirty="0" smtClean="0"/>
              <a:t>Only use TUI </a:t>
            </a:r>
            <a:r>
              <a:rPr lang="en-US" dirty="0" smtClean="0"/>
              <a:t>when single stepping your code. For all other use cases, use regular mode. If you see glitches and your screen get garbled, you </a:t>
            </a:r>
            <a:r>
              <a:rPr lang="en-US" dirty="0" smtClean="0"/>
              <a:t>might have </a:t>
            </a:r>
            <a:r>
              <a:rPr lang="en-US" dirty="0" smtClean="0"/>
              <a:t>to exit GDB and start over.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452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Assembly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rdi</a:t>
            </a:r>
            <a:r>
              <a:rPr lang="en-US" dirty="0" smtClean="0"/>
              <a:t> holds the first argument to a function call, $</a:t>
            </a:r>
            <a:r>
              <a:rPr lang="en-US" dirty="0" err="1" smtClean="0"/>
              <a:t>rsi</a:t>
            </a:r>
            <a:r>
              <a:rPr lang="en-US" dirty="0" smtClean="0"/>
              <a:t> holds the second argument, and $</a:t>
            </a:r>
            <a:r>
              <a:rPr lang="en-US" dirty="0" err="1" smtClean="0"/>
              <a:t>rax</a:t>
            </a:r>
            <a:r>
              <a:rPr lang="en-US" dirty="0" smtClean="0"/>
              <a:t> will hold the return value of the function call.</a:t>
            </a:r>
          </a:p>
          <a:p>
            <a:r>
              <a:rPr lang="en-US" dirty="0" smtClean="0"/>
              <a:t>Many functions start with “push %</a:t>
            </a:r>
            <a:r>
              <a:rPr lang="en-US" dirty="0" err="1" smtClean="0"/>
              <a:t>rbx</a:t>
            </a:r>
            <a:r>
              <a:rPr lang="en-US" dirty="0" smtClean="0"/>
              <a:t>” and end with “pop %</a:t>
            </a:r>
            <a:r>
              <a:rPr lang="en-US" dirty="0" err="1" smtClean="0"/>
              <a:t>rbx</a:t>
            </a:r>
            <a:r>
              <a:rPr lang="en-US" dirty="0" smtClean="0"/>
              <a:t>”. Long story short, this is because %</a:t>
            </a:r>
            <a:r>
              <a:rPr lang="en-US" dirty="0" err="1" smtClean="0"/>
              <a:t>rbx</a:t>
            </a:r>
            <a:r>
              <a:rPr lang="en-US" dirty="0" smtClean="0"/>
              <a:t> is “</a:t>
            </a:r>
            <a:r>
              <a:rPr lang="en-US" dirty="0" err="1" smtClean="0"/>
              <a:t>callee</a:t>
            </a:r>
            <a:r>
              <a:rPr lang="en-US" dirty="0" smtClean="0"/>
              <a:t>-saved”.</a:t>
            </a:r>
          </a:p>
          <a:p>
            <a:r>
              <a:rPr lang="en-US" dirty="0" smtClean="0"/>
              <a:t>The stack is often used to hold local variables</a:t>
            </a:r>
          </a:p>
          <a:p>
            <a:pPr lvl="1"/>
            <a:r>
              <a:rPr lang="en-US" dirty="0" smtClean="0"/>
              <a:t>Addresses in the stack are usually in the 0x7fffffff</a:t>
            </a:r>
            <a:r>
              <a:rPr lang="en-US" dirty="0"/>
              <a:t>… </a:t>
            </a:r>
            <a:r>
              <a:rPr lang="en-US" dirty="0" smtClean="0"/>
              <a:t>range</a:t>
            </a:r>
          </a:p>
          <a:p>
            <a:r>
              <a:rPr lang="en-US" dirty="0" smtClean="0"/>
              <a:t>Know how $</a:t>
            </a:r>
            <a:r>
              <a:rPr lang="en-US" dirty="0" err="1" smtClean="0"/>
              <a:t>rax</a:t>
            </a:r>
            <a:r>
              <a:rPr lang="en-US" dirty="0" smtClean="0"/>
              <a:t> is related to $</a:t>
            </a:r>
            <a:r>
              <a:rPr lang="en-US" dirty="0" err="1" smtClean="0"/>
              <a:t>eax</a:t>
            </a:r>
            <a:r>
              <a:rPr lang="en-US" dirty="0"/>
              <a:t> </a:t>
            </a:r>
            <a:r>
              <a:rPr lang="en-US" dirty="0" smtClean="0"/>
              <a:t>and $al.</a:t>
            </a:r>
          </a:p>
          <a:p>
            <a:r>
              <a:rPr lang="en-US" dirty="0" smtClean="0"/>
              <a:t>Most cryptic function calls you’ll see (e.g.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callq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… &lt;_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exit@plt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&gt;</a:t>
            </a:r>
            <a:r>
              <a:rPr lang="en-US" dirty="0" smtClean="0"/>
              <a:t>) are calls to C library functions. If necessary, use the Unix man pages to figure out what the functions do.</a:t>
            </a:r>
          </a:p>
        </p:txBody>
      </p:sp>
    </p:spTree>
    <p:extLst>
      <p:ext uri="{BB962C8B-B14F-4D97-AF65-F5344CB8AC3E}">
        <p14:creationId xmlns:p14="http://schemas.microsoft.com/office/powerpoint/2010/main" val="2048177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Assembly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objdump</a:t>
            </a:r>
            <a:r>
              <a:rPr lang="en-US" dirty="0" smtClean="0"/>
              <a:t> -d </a:t>
            </a:r>
            <a:r>
              <a:rPr lang="en-US" dirty="0" smtClean="0">
                <a:solidFill>
                  <a:srgbClr val="C00000"/>
                </a:solidFill>
              </a:rPr>
              <a:t>[name of executable]</a:t>
            </a:r>
            <a:r>
              <a:rPr lang="en-US" dirty="0" smtClean="0"/>
              <a:t> &gt; </a:t>
            </a:r>
            <a:r>
              <a:rPr lang="en-US" dirty="0" smtClean="0">
                <a:solidFill>
                  <a:srgbClr val="C00000"/>
                </a:solidFill>
              </a:rPr>
              <a:t>[any file name]</a:t>
            </a:r>
          </a:p>
          <a:p>
            <a:pPr lvl="1"/>
            <a:r>
              <a:rPr lang="en-US" dirty="0" smtClean="0"/>
              <a:t>Saves the assembly code of the executable into the file.</a:t>
            </a:r>
          </a:p>
          <a:p>
            <a:pPr lvl="1"/>
            <a:r>
              <a:rPr lang="en-US" dirty="0" smtClean="0"/>
              <a:t>Feel free to annotate the assembly in your favorite text editor.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20302"/>
            <a:ext cx="7886700" cy="240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02" y="2831448"/>
            <a:ext cx="7890248" cy="180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47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understand what a big block of assembly does? </a:t>
            </a:r>
            <a:r>
              <a:rPr lang="en-US" dirty="0" smtClean="0">
                <a:solidFill>
                  <a:srgbClr val="C00000"/>
                </a:solidFill>
              </a:rPr>
              <a:t>GDB</a:t>
            </a:r>
          </a:p>
          <a:p>
            <a:r>
              <a:rPr lang="en-US" dirty="0" smtClean="0"/>
              <a:t>Need to figure out what’s in a specific memory address? </a:t>
            </a:r>
            <a:r>
              <a:rPr lang="en-US" dirty="0" smtClean="0">
                <a:solidFill>
                  <a:srgbClr val="C00000"/>
                </a:solidFill>
              </a:rPr>
              <a:t>GDB</a:t>
            </a:r>
          </a:p>
          <a:p>
            <a:r>
              <a:rPr lang="en-US" dirty="0" smtClean="0"/>
              <a:t>Can’t trace how 4 – 6 registers are changing over time? </a:t>
            </a:r>
            <a:r>
              <a:rPr lang="en-US" dirty="0" smtClean="0">
                <a:solidFill>
                  <a:srgbClr val="C00000"/>
                </a:solidFill>
              </a:rPr>
              <a:t>GDB</a:t>
            </a:r>
          </a:p>
          <a:p>
            <a:r>
              <a:rPr lang="en-US" dirty="0" smtClean="0"/>
              <a:t>Have no idea how to start the assignment? </a:t>
            </a:r>
            <a:r>
              <a:rPr lang="en-US" dirty="0" smtClean="0">
                <a:solidFill>
                  <a:srgbClr val="C00000"/>
                </a:solidFill>
              </a:rPr>
              <a:t>Handout</a:t>
            </a:r>
            <a:endParaRPr lang="en-US" dirty="0" smtClean="0"/>
          </a:p>
          <a:p>
            <a:r>
              <a:rPr lang="en-US" dirty="0" smtClean="0"/>
              <a:t>Need to know how to use certain GDB commands? </a:t>
            </a:r>
            <a:r>
              <a:rPr lang="en-US" dirty="0" smtClean="0">
                <a:solidFill>
                  <a:srgbClr val="C00000"/>
                </a:solidFill>
              </a:rPr>
              <a:t>Handout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Also useful: </a:t>
            </a:r>
            <a:r>
              <a:rPr lang="en-US" dirty="0">
                <a:solidFill>
                  <a:srgbClr val="C00000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rgbClr val="C00000"/>
                </a:solidFill>
                <a:hlinkClick r:id="rId2"/>
              </a:rPr>
              <a:t>csapp.cs.cmu.edu/2e/docs/gdbnotes-x86-64.pdf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Don’t know what an assembly instruction does? </a:t>
            </a:r>
            <a:r>
              <a:rPr lang="en-US" dirty="0" smtClean="0">
                <a:solidFill>
                  <a:srgbClr val="C00000"/>
                </a:solidFill>
              </a:rPr>
              <a:t>Lecture slides</a:t>
            </a:r>
          </a:p>
          <a:p>
            <a:r>
              <a:rPr lang="en-US" dirty="0" smtClean="0"/>
              <a:t>Confused about control flow or stack discipline? </a:t>
            </a:r>
            <a:r>
              <a:rPr lang="en-US" dirty="0" smtClean="0">
                <a:solidFill>
                  <a:srgbClr val="C00000"/>
                </a:solidFill>
              </a:rPr>
              <a:t>Lecture slides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051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Bomb Lab?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exercise in reading </a:t>
            </a:r>
            <a:r>
              <a:rPr lang="en-US" dirty="0" smtClean="0"/>
              <a:t>x86-64 </a:t>
            </a:r>
            <a:r>
              <a:rPr lang="en-US" dirty="0" smtClean="0"/>
              <a:t>assembly code.</a:t>
            </a:r>
          </a:p>
          <a:p>
            <a:r>
              <a:rPr lang="en-US" dirty="0" smtClean="0"/>
              <a:t>A chance to practice using GDB (a debugger).</a:t>
            </a:r>
          </a:p>
          <a:p>
            <a:endParaRPr lang="en-US" dirty="0" smtClean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x86 assembly is low level machine code. </a:t>
            </a:r>
            <a:r>
              <a:rPr lang="en-US" dirty="0" smtClean="0"/>
              <a:t>Useful for understanding security exploits or tuning performance.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GDB can </a:t>
            </a:r>
            <a:r>
              <a:rPr lang="en-US" dirty="0" smtClean="0"/>
              <a:t>save you days of work in future labs </a:t>
            </a:r>
            <a:r>
              <a:rPr lang="en-US" sz="300" dirty="0" smtClean="0"/>
              <a:t>*cough </a:t>
            </a:r>
            <a:r>
              <a:rPr lang="en-US" sz="300" dirty="0" err="1" smtClean="0"/>
              <a:t>Malloc</a:t>
            </a:r>
            <a:r>
              <a:rPr lang="en-US" sz="300" dirty="0" smtClean="0"/>
              <a:t> cough*</a:t>
            </a:r>
            <a:r>
              <a:rPr lang="en-US" dirty="0" smtClean="0"/>
              <a:t> and can be helpful long </a:t>
            </a:r>
            <a:r>
              <a:rPr lang="en-US" dirty="0" smtClean="0"/>
              <a:t>after you finish this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32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Your Bomb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All the details you’ll need are in the write-up, which you most definitely have to read </a:t>
            </a:r>
            <a:r>
              <a:rPr lang="en-US" sz="2400" dirty="0" smtClean="0"/>
              <a:t>carefully </a:t>
            </a:r>
            <a:r>
              <a:rPr lang="en-US" sz="2400" dirty="0" smtClean="0"/>
              <a:t>before starting this </a:t>
            </a:r>
            <a:r>
              <a:rPr lang="en-US" sz="2400" dirty="0" smtClean="0"/>
              <a:t>lab anyway.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Moving on.</a:t>
            </a:r>
          </a:p>
        </p:txBody>
      </p:sp>
    </p:spTree>
    <p:extLst>
      <p:ext uri="{BB962C8B-B14F-4D97-AF65-F5344CB8AC3E}">
        <p14:creationId xmlns:p14="http://schemas.microsoft.com/office/powerpoint/2010/main" val="279131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Your Bomb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Fine, here are some highlights of the write-up:</a:t>
            </a:r>
          </a:p>
          <a:p>
            <a:pPr marL="514350" lvl="2">
              <a:spcBef>
                <a:spcPts val="750"/>
              </a:spcBef>
            </a:pPr>
            <a:r>
              <a:rPr lang="en-US" sz="2000" dirty="0"/>
              <a:t>Bombs can only run on the </a:t>
            </a:r>
            <a:r>
              <a:rPr lang="en-US" sz="2000" u="sng" dirty="0"/>
              <a:t>shark </a:t>
            </a:r>
            <a:r>
              <a:rPr lang="en-US" sz="2000" u="sng" dirty="0" smtClean="0"/>
              <a:t>machines</a:t>
            </a:r>
            <a:r>
              <a:rPr lang="en-US" sz="2000" dirty="0" smtClean="0"/>
              <a:t>.  </a:t>
            </a:r>
            <a:r>
              <a:rPr lang="en-US" sz="2000" dirty="0"/>
              <a:t>They </a:t>
            </a:r>
            <a:r>
              <a:rPr lang="en-US" sz="2000" dirty="0" smtClean="0"/>
              <a:t>fail if </a:t>
            </a:r>
            <a:r>
              <a:rPr lang="en-US" sz="2000" dirty="0"/>
              <a:t>you attempt to run them </a:t>
            </a:r>
            <a:r>
              <a:rPr lang="en-US" sz="2000" dirty="0" smtClean="0"/>
              <a:t>locally or on some other CMU server.</a:t>
            </a:r>
            <a:endParaRPr lang="en-US" sz="2000" dirty="0" smtClean="0"/>
          </a:p>
          <a:p>
            <a:pPr lvl="1"/>
            <a:r>
              <a:rPr lang="en-US" sz="2000" dirty="0" smtClean="0"/>
              <a:t>Your </a:t>
            </a:r>
            <a:r>
              <a:rPr lang="en-US" sz="2000" dirty="0"/>
              <a:t>bomb is unique to you.  </a:t>
            </a:r>
            <a:r>
              <a:rPr lang="en-US" sz="2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</a:t>
            </a:r>
            <a:r>
              <a:rPr lang="en-US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Evil</a:t>
            </a:r>
            <a:r>
              <a:rPr lang="en-US" sz="2000" dirty="0" smtClean="0"/>
              <a:t> </a:t>
            </a:r>
            <a:r>
              <a:rPr lang="en-US" sz="2000" dirty="0"/>
              <a:t>has </a:t>
            </a:r>
            <a:r>
              <a:rPr lang="en-US" sz="2000" dirty="0" smtClean="0"/>
              <a:t>created billions of bombs</a:t>
            </a:r>
            <a:r>
              <a:rPr lang="en-US" sz="2000" dirty="0"/>
              <a:t>, and can distribute as many new ones as he pleases.</a:t>
            </a:r>
          </a:p>
          <a:p>
            <a:pPr lvl="2"/>
            <a:r>
              <a:rPr lang="en-US" sz="2000" dirty="0" smtClean="0"/>
              <a:t>If </a:t>
            </a:r>
            <a:r>
              <a:rPr lang="en-US" sz="2000" dirty="0"/>
              <a:t>you download a second bomb, it will be </a:t>
            </a:r>
            <a:r>
              <a:rPr lang="en-US" sz="2000" dirty="0" smtClean="0"/>
              <a:t>different. You cannot mix and match bombs. Stick to only one bomb.</a:t>
            </a:r>
          </a:p>
          <a:p>
            <a:pPr lvl="1"/>
            <a:r>
              <a:rPr lang="en-US" sz="2000" dirty="0" smtClean="0"/>
              <a:t>Bombs </a:t>
            </a:r>
            <a:r>
              <a:rPr lang="en-US" sz="2000" dirty="0"/>
              <a:t>have six phases which get progressively </a:t>
            </a:r>
            <a:r>
              <a:rPr lang="en-US" sz="2000" dirty="0" smtClean="0"/>
              <a:t>harder.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300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Detonating Your Bomb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Blowing up your bomb notifies </a:t>
            </a:r>
            <a:r>
              <a:rPr lang="en-US" dirty="0" err="1" smtClean="0"/>
              <a:t>Autolab</a:t>
            </a:r>
            <a:r>
              <a:rPr lang="en-US" dirty="0" smtClean="0"/>
              <a:t> automatically.</a:t>
            </a:r>
            <a:endParaRPr lang="en-US" dirty="0"/>
          </a:p>
          <a:p>
            <a:pPr lvl="1"/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Dr. Evil</a:t>
            </a:r>
            <a:r>
              <a:rPr lang="en-US" dirty="0"/>
              <a:t> </a:t>
            </a:r>
            <a:r>
              <a:rPr lang="en-US" dirty="0" smtClean="0"/>
              <a:t>deducts 0.5 points </a:t>
            </a:r>
            <a:r>
              <a:rPr lang="en-US" dirty="0"/>
              <a:t>each time the bomb explodes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It’s very easy </a:t>
            </a:r>
            <a:r>
              <a:rPr lang="en-US" dirty="0" smtClean="0"/>
              <a:t>to prevent explosions </a:t>
            </a:r>
            <a:r>
              <a:rPr lang="en-US" dirty="0" smtClean="0"/>
              <a:t>using break points in GDB. More information on that soon.</a:t>
            </a:r>
            <a:endParaRPr lang="en-US" dirty="0"/>
          </a:p>
          <a:p>
            <a:r>
              <a:rPr lang="en-US" dirty="0"/>
              <a:t>Inputting the </a:t>
            </a:r>
            <a:r>
              <a:rPr lang="en-US" dirty="0" smtClean="0"/>
              <a:t>correct </a:t>
            </a:r>
            <a:r>
              <a:rPr lang="en-US" dirty="0" smtClean="0"/>
              <a:t>string </a:t>
            </a:r>
            <a:r>
              <a:rPr lang="en-US" dirty="0"/>
              <a:t>moves you to the next phase.</a:t>
            </a:r>
          </a:p>
          <a:p>
            <a:r>
              <a:rPr lang="en-US" dirty="0" smtClean="0"/>
              <a:t>Don’t tamper with the bomb. Jumping </a:t>
            </a:r>
            <a:r>
              <a:rPr lang="en-US" dirty="0"/>
              <a:t>between phases detonates the bomb – you </a:t>
            </a:r>
            <a:r>
              <a:rPr lang="en-US" dirty="0" smtClean="0"/>
              <a:t>can’t just skip them.</a:t>
            </a:r>
          </a:p>
          <a:p>
            <a:r>
              <a:rPr lang="en-US" dirty="0" smtClean="0"/>
              <a:t>You have to solve the phases in order they are </a:t>
            </a:r>
            <a:r>
              <a:rPr lang="en-US" dirty="0" smtClean="0"/>
              <a:t>given. Finishing a phase also notifies </a:t>
            </a:r>
            <a:r>
              <a:rPr lang="en-US" dirty="0" err="1" smtClean="0"/>
              <a:t>Autolab</a:t>
            </a:r>
            <a:r>
              <a:rPr lang="en-US" dirty="0" smtClean="0"/>
              <a:t> automatically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23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open </a:t>
            </a:r>
            <a:r>
              <a:rPr lang="en-US" dirty="0" err="1" smtClean="0"/>
              <a:t>gdb</a:t>
            </a:r>
            <a:r>
              <a:rPr lang="en-US" dirty="0" smtClean="0"/>
              <a:t> by typing into the shell: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US" dirty="0" smtClean="0"/>
              <a:t> </a:t>
            </a:r>
            <a:r>
              <a:rPr lang="en-US" dirty="0" err="1" smtClean="0"/>
              <a:t>gdb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is the notation we’re using for the next few slides: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US" dirty="0" smtClean="0"/>
              <a:t> 		cd 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// Type the command into the bash shell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gdb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en-US" dirty="0" smtClean="0"/>
              <a:t>   break  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// The command should be typed in GDB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26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student needs a laptop</a:t>
            </a:r>
          </a:p>
          <a:p>
            <a:r>
              <a:rPr lang="en-US" dirty="0"/>
              <a:t>Login to a shark </a:t>
            </a:r>
            <a:r>
              <a:rPr lang="en-US" dirty="0" smtClean="0"/>
              <a:t>machine and type these commands:</a:t>
            </a:r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US" dirty="0"/>
              <a:t> </a:t>
            </a:r>
            <a:r>
              <a:rPr lang="en-US" dirty="0" err="1"/>
              <a:t>wget</a:t>
            </a:r>
            <a:r>
              <a:rPr lang="en-US" dirty="0"/>
              <a:t> http://www.cs.cmu.edu/~213/activities/rec4.tar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US" dirty="0"/>
              <a:t> tar </a:t>
            </a:r>
            <a:r>
              <a:rPr lang="en-US" dirty="0" err="1" smtClean="0"/>
              <a:t>xvpf</a:t>
            </a:r>
            <a:r>
              <a:rPr lang="en-US" dirty="0" smtClean="0"/>
              <a:t> </a:t>
            </a:r>
            <a:r>
              <a:rPr lang="en-US" dirty="0"/>
              <a:t>rec4.tar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US" dirty="0"/>
              <a:t> cd rec4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US" dirty="0" smtClean="0"/>
              <a:t> </a:t>
            </a:r>
            <a:r>
              <a:rPr lang="en-US" dirty="0"/>
              <a:t>make	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US" dirty="0"/>
              <a:t> </a:t>
            </a:r>
            <a:r>
              <a:rPr lang="en-US" dirty="0" err="1"/>
              <a:t>gdb</a:t>
            </a:r>
            <a:r>
              <a:rPr lang="en-US" dirty="0"/>
              <a:t> act1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0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for Activity 1 (Abridged)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char** </a:t>
            </a:r>
            <a:r>
              <a:rPr lang="en-US" dirty="0" err="1"/>
              <a:t>argv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ret = </a:t>
            </a:r>
            <a:r>
              <a:rPr lang="en-US" dirty="0" err="1"/>
              <a:t>printf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("%s\n"</a:t>
            </a:r>
            <a:r>
              <a:rPr lang="en-US" dirty="0"/>
              <a:t>, </a:t>
            </a:r>
            <a:r>
              <a:rPr lang="en-US" dirty="0" err="1"/>
              <a:t>argv</a:t>
            </a:r>
            <a:r>
              <a:rPr lang="en-US" dirty="0"/>
              <a:t>[argc-1]);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return ret;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// number of characters printed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701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citation.potx" id="{8BBAABAA-3C06-4762-96B2-072B19496437}" vid="{D5D840A7-7EA3-4163-BCA1-D2D8A74FAD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Recitation</Template>
  <TotalTime>318</TotalTime>
  <Words>1415</Words>
  <Application>Microsoft Office PowerPoint</Application>
  <PresentationFormat>On-screen Show (16:9)</PresentationFormat>
  <Paragraphs>235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Symbol</vt:lpstr>
      <vt:lpstr>Office Theme</vt:lpstr>
      <vt:lpstr>15-213 Recitation: Bomb Lab</vt:lpstr>
      <vt:lpstr>Agenda</vt:lpstr>
      <vt:lpstr>What is Bomb Lab?</vt:lpstr>
      <vt:lpstr>Downloading Your Bomb</vt:lpstr>
      <vt:lpstr>Downloading Your Bomb</vt:lpstr>
      <vt:lpstr>Detonating Your Bomb</vt:lpstr>
      <vt:lpstr>GDB</vt:lpstr>
      <vt:lpstr>Form Pairs</vt:lpstr>
      <vt:lpstr>Source code for Activity 1 (Abridged)</vt:lpstr>
      <vt:lpstr>Activity 1</vt:lpstr>
      <vt:lpstr>Activity 1 cont</vt:lpstr>
      <vt:lpstr>Activity 2</vt:lpstr>
      <vt:lpstr>Activity 2 cont.</vt:lpstr>
      <vt:lpstr>Activity 3</vt:lpstr>
      <vt:lpstr>Activity 3 cont.</vt:lpstr>
      <vt:lpstr>Activity 3 trace</vt:lpstr>
      <vt:lpstr>Activity 3 trace</vt:lpstr>
      <vt:lpstr>Activity 3 trace</vt:lpstr>
      <vt:lpstr>Activity 3 trace</vt:lpstr>
      <vt:lpstr>Activity 3 trace</vt:lpstr>
      <vt:lpstr>Activity 3 trace</vt:lpstr>
      <vt:lpstr>Activity 3 trace</vt:lpstr>
      <vt:lpstr>Activity 4 (practice at home / OH)</vt:lpstr>
      <vt:lpstr>Basic GDB tips</vt:lpstr>
      <vt:lpstr>GDB in TUI mode (optional)</vt:lpstr>
      <vt:lpstr>Quick Assembly Info</vt:lpstr>
      <vt:lpstr>Quick Assembly Info</vt:lpstr>
      <vt:lpstr>What to 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15-213 Recitation: Bomb Lab</dc:title>
  <dc:creator>Jerry Ding</dc:creator>
  <cp:lastModifiedBy>Jerry Ding</cp:lastModifiedBy>
  <cp:revision>38</cp:revision>
  <dcterms:created xsi:type="dcterms:W3CDTF">2017-02-02T07:52:27Z</dcterms:created>
  <dcterms:modified xsi:type="dcterms:W3CDTF">2017-02-05T23:08:00Z</dcterms:modified>
</cp:coreProperties>
</file>