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86" r:id="rId5"/>
    <p:sldId id="287" r:id="rId6"/>
    <p:sldId id="296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8" r:id="rId17"/>
    <p:sldId id="309" r:id="rId18"/>
    <p:sldId id="310" r:id="rId19"/>
    <p:sldId id="311" r:id="rId20"/>
    <p:sldId id="297" r:id="rId21"/>
    <p:sldId id="288" r:id="rId22"/>
    <p:sldId id="289" r:id="rId23"/>
    <p:sldId id="312" r:id="rId24"/>
    <p:sldId id="314" r:id="rId25"/>
    <p:sldId id="290" r:id="rId26"/>
    <p:sldId id="291" r:id="rId27"/>
    <p:sldId id="313" r:id="rId28"/>
    <p:sldId id="294" r:id="rId29"/>
    <p:sldId id="295" r:id="rId30"/>
    <p:sldId id="292" r:id="rId31"/>
    <p:sldId id="315" r:id="rId3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1376" autoAdjust="0"/>
  </p:normalViewPr>
  <p:slideViewPr>
    <p:cSldViewPr snapToGrid="0">
      <p:cViewPr varScale="1">
        <p:scale>
          <a:sx n="157" d="100"/>
          <a:sy n="157" d="100"/>
        </p:scale>
        <p:origin x="2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31296"/>
            <a:ext cx="6858000" cy="995907"/>
          </a:xfrm>
        </p:spPr>
        <p:txBody>
          <a:bodyPr anchor="b">
            <a:norm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45134"/>
            <a:ext cx="7315200" cy="798216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98FE-22AE-4FAF-882E-B0D7AC63526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17BF-7AA6-4DE8-A219-F39579CB1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8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98FE-22AE-4FAF-882E-B0D7AC63526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17BF-7AA6-4DE8-A219-F39579CB1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7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98FE-22AE-4FAF-882E-B0D7AC63526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17BF-7AA6-4DE8-A219-F39579CB1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3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98FE-22AE-4FAF-882E-B0D7AC63526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17BF-7AA6-4DE8-A219-F39579CB1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9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98FE-22AE-4FAF-882E-B0D7AC63526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17BF-7AA6-4DE8-A219-F39579CB1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5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98FE-22AE-4FAF-882E-B0D7AC63526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17BF-7AA6-4DE8-A219-F39579CB1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7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98FE-22AE-4FAF-882E-B0D7AC63526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17BF-7AA6-4DE8-A219-F39579CB1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5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98FE-22AE-4FAF-882E-B0D7AC63526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17BF-7AA6-4DE8-A219-F39579CB1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1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98FE-22AE-4FAF-882E-B0D7AC63526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17BF-7AA6-4DE8-A219-F39579CB1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1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98FE-22AE-4FAF-882E-B0D7AC63526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17BF-7AA6-4DE8-A219-F39579CB1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7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98FE-22AE-4FAF-882E-B0D7AC63526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17BF-7AA6-4DE8-A219-F39579CB1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5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898FE-22AE-4FAF-882E-B0D7AC63526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C17BF-7AA6-4DE8-A219-F39579CB1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9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cs.cmu.edu/~213/codeStyle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cs.cmu.edu/~213/recitations/rec6.tar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cs.cmu.edu/~213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15-213 Recitation: C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TA’s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20 Feb 2017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233960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Assessment: 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8"/>
            <a:ext cx="8088229" cy="3577431"/>
          </a:xfrm>
        </p:spPr>
        <p:txBody>
          <a:bodyPr>
            <a:normAutofit fontScale="77500" lnSpcReduction="20000"/>
          </a:bodyPr>
          <a:lstStyle/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All allocated memory must be freed!</a:t>
            </a: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1	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, char**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2		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*a = 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*)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(213 *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		if (a == NULL) return 0;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3		for 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&lt;213;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4			if (a[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] == 0) a[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]=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5			else a[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]=-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6		}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b="1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free(a);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7		return 0;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8	}</a:t>
            </a:r>
          </a:p>
        </p:txBody>
      </p:sp>
    </p:spTree>
    <p:extLst>
      <p:ext uri="{BB962C8B-B14F-4D97-AF65-F5344CB8AC3E}">
        <p14:creationId xmlns:p14="http://schemas.microsoft.com/office/powerpoint/2010/main" val="2939413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Assessment: 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8088229" cy="2999582"/>
          </a:xfrm>
        </p:spPr>
        <p:txBody>
          <a:bodyPr>
            <a:normAutofit fontScale="77500" lnSpcReduction="20000"/>
          </a:bodyPr>
          <a:lstStyle/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What are the values of A and B?</a:t>
            </a: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#define SUM(x, y) x + y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sum(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y) {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	return x + y;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A = SUM(2, 1) * 3;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B = sum(2, 1) * 3;</a:t>
            </a:r>
          </a:p>
        </p:txBody>
      </p:sp>
    </p:spTree>
    <p:extLst>
      <p:ext uri="{BB962C8B-B14F-4D97-AF65-F5344CB8AC3E}">
        <p14:creationId xmlns:p14="http://schemas.microsoft.com/office/powerpoint/2010/main" val="1284190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Assessment: 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8088229" cy="2999582"/>
          </a:xfrm>
        </p:spPr>
        <p:txBody>
          <a:bodyPr>
            <a:normAutofit fontScale="77500" lnSpcReduction="20000"/>
          </a:bodyPr>
          <a:lstStyle/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What is wrong with our macro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?</a:t>
            </a: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#define SUM(x, y) x + y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sum(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y) {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	return x + y;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A = SUM(2, 1) * 3;		// A = 2 + 1 * 3 = 5!?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B = sum(2, 1) * 3;		// B = 6</a:t>
            </a:r>
          </a:p>
        </p:txBody>
      </p:sp>
    </p:spTree>
    <p:extLst>
      <p:ext uri="{BB962C8B-B14F-4D97-AF65-F5344CB8AC3E}">
        <p14:creationId xmlns:p14="http://schemas.microsoft.com/office/powerpoint/2010/main" val="2172294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Assessment: 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8088229" cy="2999582"/>
          </a:xfrm>
        </p:spPr>
        <p:txBody>
          <a:bodyPr>
            <a:normAutofit fontScale="77500" lnSpcReduction="20000"/>
          </a:bodyPr>
          <a:lstStyle/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Use parenthesis around result!</a:t>
            </a: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#define SUM(x, y) </a:t>
            </a:r>
            <a:r>
              <a:rPr lang="en-US" b="1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(x + y)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sum(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y) {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	return x + y;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A = SUM(2, 1) * 3;		// A = 6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B = sum(2, 1) * 3;		// B = 6</a:t>
            </a:r>
          </a:p>
        </p:txBody>
      </p:sp>
    </p:spTree>
    <p:extLst>
      <p:ext uri="{BB962C8B-B14F-4D97-AF65-F5344CB8AC3E}">
        <p14:creationId xmlns:p14="http://schemas.microsoft.com/office/powerpoint/2010/main" val="1825399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Assessment: Question 2 Part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8088229" cy="2999582"/>
          </a:xfrm>
        </p:spPr>
        <p:txBody>
          <a:bodyPr>
            <a:normAutofit fontScale="77500" lnSpcReduction="20000"/>
          </a:bodyPr>
          <a:lstStyle/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What are the values of A and B?</a:t>
            </a: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#define MULT(x, y) (x * y)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mult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y) {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	return x * y;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A = MULT(2, 0 + 1) * 3;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B =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mult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(2, 0 + 1) * 3;</a:t>
            </a:r>
          </a:p>
        </p:txBody>
      </p:sp>
    </p:spTree>
    <p:extLst>
      <p:ext uri="{BB962C8B-B14F-4D97-AF65-F5344CB8AC3E}">
        <p14:creationId xmlns:p14="http://schemas.microsoft.com/office/powerpoint/2010/main" val="914440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Assessment: Question 2 Part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8088229" cy="2999582"/>
          </a:xfrm>
        </p:spPr>
        <p:txBody>
          <a:bodyPr>
            <a:normAutofit fontScale="77500" lnSpcReduction="20000"/>
          </a:bodyPr>
          <a:lstStyle/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What is wrong with our macro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MULT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?</a:t>
            </a: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#define MULT(x, y) (x * y)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mult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y) {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	return x * y;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A = MULT(2, 0 + 1) * 3;		// A = (2 * 0 + 1) * 3 = 3?!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B =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mult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(2, 0 + 1) * 3;		// B = 6</a:t>
            </a:r>
          </a:p>
        </p:txBody>
      </p:sp>
    </p:spTree>
    <p:extLst>
      <p:ext uri="{BB962C8B-B14F-4D97-AF65-F5344CB8AC3E}">
        <p14:creationId xmlns:p14="http://schemas.microsoft.com/office/powerpoint/2010/main" val="2073891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Assessment: Question 2 Part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8088229" cy="2999582"/>
          </a:xfrm>
        </p:spPr>
        <p:txBody>
          <a:bodyPr>
            <a:normAutofit fontScale="77500" lnSpcReduction="20000"/>
          </a:bodyPr>
          <a:lstStyle/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Use parenthesis around macro arguments (and result)!</a:t>
            </a: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#define MULT(x, y) (</a:t>
            </a:r>
            <a:r>
              <a:rPr lang="en-US" b="1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b="1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(y)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mult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y) {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	return x * y;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A = MULT(2, 0 + 1) * 3;		// A = ((2) * (0 + 1)) * 3 = 6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B =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mult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(2, 0 + 1) * 3;		// B = 6</a:t>
            </a:r>
          </a:p>
        </p:txBody>
      </p:sp>
    </p:spTree>
    <p:extLst>
      <p:ext uri="{BB962C8B-B14F-4D97-AF65-F5344CB8AC3E}">
        <p14:creationId xmlns:p14="http://schemas.microsoft.com/office/powerpoint/2010/main" val="2001715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Assessment: 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8088229" cy="2078831"/>
          </a:xfrm>
        </p:spPr>
        <p:txBody>
          <a:bodyPr>
            <a:normAutofit fontScale="77500" lnSpcReduction="20000"/>
          </a:bodyPr>
          <a:lstStyle/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What lines make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safe_int_malloc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not so safe?</a:t>
            </a: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1	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safe_int_malloc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*pointer) {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2		pointer =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3		if (pointer == NULL) exit(-1);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4		return &amp;pointer;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5	}</a:t>
            </a:r>
          </a:p>
        </p:txBody>
      </p:sp>
    </p:spTree>
    <p:extLst>
      <p:ext uri="{BB962C8B-B14F-4D97-AF65-F5344CB8AC3E}">
        <p14:creationId xmlns:p14="http://schemas.microsoft.com/office/powerpoint/2010/main" val="1634447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Assessment: 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8088229" cy="2078831"/>
          </a:xfrm>
        </p:spPr>
        <p:txBody>
          <a:bodyPr>
            <a:normAutofit fontScale="77500" lnSpcReduction="20000"/>
          </a:bodyPr>
          <a:lstStyle/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pointer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is a local copy of the pointer!</a:t>
            </a: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1	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safe_int_malloc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spc="-1" dirty="0" err="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**pointer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2		</a:t>
            </a:r>
            <a:r>
              <a:rPr lang="en-US" b="1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*pointer</a:t>
            </a:r>
            <a:r>
              <a:rPr lang="en-US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3		if (pointer == NULL) exit(-1);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4		return &amp;pointer;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5	}</a:t>
            </a:r>
          </a:p>
        </p:txBody>
      </p:sp>
    </p:spTree>
    <p:extLst>
      <p:ext uri="{BB962C8B-B14F-4D97-AF65-F5344CB8AC3E}">
        <p14:creationId xmlns:p14="http://schemas.microsoft.com/office/powerpoint/2010/main" val="4002804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Assessment: 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8088229" cy="2078831"/>
          </a:xfrm>
        </p:spPr>
        <p:txBody>
          <a:bodyPr>
            <a:normAutofit fontScale="77500" lnSpcReduction="20000"/>
          </a:bodyPr>
          <a:lstStyle/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&amp;pointer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is a location on the stack in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safe_int_malloc’s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frame!</a:t>
            </a: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1	</a:t>
            </a:r>
            <a:r>
              <a:rPr lang="en-US" b="1" spc="-1" dirty="0" err="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safe_int_malloc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**pointer) {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2		*pointer =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3		if (pointer == NULL) exit(-1);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4		</a:t>
            </a:r>
            <a:r>
              <a:rPr lang="en-US" b="1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return pointer;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5	}</a:t>
            </a:r>
          </a:p>
        </p:txBody>
      </p:sp>
    </p:spTree>
    <p:extLst>
      <p:ext uri="{BB962C8B-B14F-4D97-AF65-F5344CB8AC3E}">
        <p14:creationId xmlns:p14="http://schemas.microsoft.com/office/powerpoint/2010/main" val="410870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74281"/>
          </a:xfrm>
        </p:spPr>
        <p:txBody>
          <a:bodyPr>
            <a:normAutofit lnSpcReduction="10000"/>
          </a:bodyPr>
          <a:lstStyle/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Logistics</a:t>
            </a: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Attack Lab Conclusion</a:t>
            </a: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C Assessment</a:t>
            </a: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C Programming Style</a:t>
            </a: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C Exercise</a:t>
            </a: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Cache Lab Overview</a:t>
            </a: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Appendix: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Valgrind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Clang / LLVM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Cache Structure</a:t>
            </a:r>
          </a:p>
        </p:txBody>
      </p:sp>
    </p:spTree>
    <p:extLst>
      <p:ext uri="{BB962C8B-B14F-4D97-AF65-F5344CB8AC3E}">
        <p14:creationId xmlns:p14="http://schemas.microsoft.com/office/powerpoint/2010/main" val="3607901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Assessment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8088229" cy="3263504"/>
          </a:xfrm>
        </p:spPr>
        <p:txBody>
          <a:bodyPr>
            <a:normAutofit fontScale="85000" lnSpcReduction="20000"/>
          </a:bodyPr>
          <a:lstStyle/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Did you answer every question correctly? If not…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Come to the C Bootcamp </a:t>
            </a:r>
            <a:r>
              <a:rPr lang="en-US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(Check Piazza for time and location)</a:t>
            </a: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Was the test so easy you were bored? If not…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Come to the C Bootcamp </a:t>
            </a:r>
            <a:r>
              <a:rPr lang="en-US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(Check Piazza for time and location)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When in doubt…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Come to the C Bootcamp </a:t>
            </a:r>
            <a:r>
              <a:rPr lang="en-US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(Check Piazza for time and location)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This will be </a:t>
            </a:r>
            <a:r>
              <a:rPr lang="en-US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very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important for the rest of this class, so make sure you are comfortable with the material covered or come to the C Bootcamp!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808509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Programming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8088229" cy="3263504"/>
          </a:xfrm>
        </p:spPr>
        <p:txBody>
          <a:bodyPr>
            <a:normAutofit lnSpcReduction="10000"/>
          </a:bodyPr>
          <a:lstStyle/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Document your code with comments</a:t>
            </a: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Check error and failure conditions</a:t>
            </a: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Write modular code</a:t>
            </a: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Use consistent formatting</a:t>
            </a: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Avoid memory and file descriptor leaks</a:t>
            </a: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Warning: </a:t>
            </a:r>
            <a:r>
              <a:rPr lang="en-US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Dr. Evil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has returned to grade style on Cache Lab!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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Refer to full 213 Style Guide: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  <a:hlinkClick r:id="rId2"/>
              </a:rPr>
              <a:t>http://cs.cmu.edu/~213/codeStyle.html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490863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8"/>
            <a:ext cx="8088229" cy="3774282"/>
          </a:xfrm>
        </p:spPr>
        <p:txBody>
          <a:bodyPr>
            <a:normAutofit fontScale="92500" lnSpcReduction="20000"/>
          </a:bodyPr>
          <a:lstStyle/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cs typeface="Consolas" panose="020B0609020204030204" pitchFamily="49" charset="0"/>
              </a:rPr>
              <a:t>Learn to use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getopt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Extremely useful for Cache Lab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Processes command line arguments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Let’s write a Pythagorean Triples Solver!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Pair up!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Login to a shark machine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http://cs.cmu.edu/~213/recitations/rec6.tar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$ tar 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xvf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rec6.tar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$ cd rec6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cs typeface="Consolas" panose="020B0609020204030204" pitchFamily="49" charset="0"/>
              </a:rPr>
              <a:t>But first, a simple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getopt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cs typeface="Consolas" panose="020B0609020204030204" pitchFamily="49" charset="0"/>
              </a:rPr>
              <a:t> example…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getopt-example.c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571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Exercise: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man 3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getopt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8"/>
            <a:ext cx="8088229" cy="3774282"/>
          </a:xfrm>
        </p:spPr>
        <p:txBody>
          <a:bodyPr>
            <a:normAutofit fontScale="92500" lnSpcReduction="10000"/>
          </a:bodyPr>
          <a:lstStyle/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getopt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, char *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[],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char *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optstring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getopt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returns -1 when done parsing</a:t>
            </a: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optstring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is string with command line arguments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Characters followed by colon require arguments</a:t>
            </a:r>
          </a:p>
          <a:p>
            <a:pPr marL="1143000" lvl="2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Find argument text in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optarg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getopt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can’t find argument or finds illegal argument sets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optarg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to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“?”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Example: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abc:d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:”</a:t>
            </a:r>
          </a:p>
          <a:p>
            <a:pPr marL="1143000" lvl="2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and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are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boolean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arguments (not followed by text)</a:t>
            </a:r>
          </a:p>
          <a:p>
            <a:pPr marL="1143000" lvl="2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and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are followed by text (found in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optarg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572940" lvl="1" indent="0">
              <a:lnSpc>
                <a:spcPct val="100000"/>
              </a:lnSpc>
              <a:buClr>
                <a:srgbClr val="990000"/>
              </a:buClr>
              <a:buNone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006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8088228" cy="994172"/>
          </a:xfrm>
        </p:spPr>
        <p:txBody>
          <a:bodyPr>
            <a:normAutofit/>
          </a:bodyPr>
          <a:lstStyle/>
          <a:p>
            <a:r>
              <a:rPr lang="en-US" dirty="0"/>
              <a:t>C Exercise: C Hints and Math Reminders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369218"/>
                <a:ext cx="8088229" cy="3583782"/>
              </a:xfrm>
            </p:spPr>
            <p:txBody>
              <a:bodyPr>
                <a:normAutofit fontScale="77500" lnSpcReduction="20000"/>
              </a:bodyPr>
              <a:lstStyle/>
              <a:p>
                <a:pPr marL="457200" indent="-227160">
                  <a:lnSpc>
                    <a:spcPct val="100000"/>
                  </a:lnSpc>
                  <a:buClr>
                    <a:srgbClr val="990000"/>
                  </a:buClr>
                  <a:buFont typeface="Arial"/>
                  <a:buChar char="■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b="0" i="1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𝑎</m:t>
                        </m:r>
                      </m:e>
                      <m:sup>
                        <m:r>
                          <a:rPr lang="en-US" b="0" i="1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2</m:t>
                        </m:r>
                      </m:sup>
                    </m:sSup>
                    <m:r>
                      <a:rPr lang="en-US" b="0" i="1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+</m:t>
                    </m:r>
                    <m:sSup>
                      <m:sSupPr>
                        <m:ctrlPr>
                          <a:rPr lang="en-US" b="0" i="1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b="0" i="1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𝑏</m:t>
                        </m:r>
                      </m:e>
                      <m:sup>
                        <m:r>
                          <a:rPr lang="en-US" b="0" i="1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2</m:t>
                        </m:r>
                      </m:sup>
                    </m:sSup>
                    <m:r>
                      <a:rPr lang="en-US" b="0" i="1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sSup>
                      <m:sSupPr>
                        <m:ctrlPr>
                          <a:rPr lang="en-US" b="0" i="1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b="0" i="1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𝑐</m:t>
                        </m:r>
                      </m:e>
                      <m:sup>
                        <m:r>
                          <a:rPr lang="en-US" b="0" i="1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cs typeface="Consolas" panose="020B0609020204030204" pitchFamily="49" charset="0"/>
                  </a:rPr>
                  <a:t> </a:t>
                </a:r>
              </a:p>
              <a:p>
                <a:pPr marL="800100" lvl="1" indent="-227160">
                  <a:lnSpc>
                    <a:spcPct val="100000"/>
                  </a:lnSpc>
                  <a:buClr>
                    <a:srgbClr val="990000"/>
                  </a:buClr>
                  <a:buFont typeface="Arial"/>
                  <a:buChar char="■"/>
                </a:pPr>
                <a14:m>
                  <m:oMath xmlns:m="http://schemas.openxmlformats.org/officeDocument/2006/math">
                    <m:r>
                      <a:rPr lang="en-US" b="0" i="1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pc="-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pc="-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pc="-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pc="-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pc="-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pc="-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b="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ea typeface="Cambria Math" panose="02040503050406030204" pitchFamily="18" charset="0"/>
                </a:endParaRPr>
              </a:p>
              <a:p>
                <a:pPr marL="800100" lvl="1" indent="-227160">
                  <a:lnSpc>
                    <a:spcPct val="100000"/>
                  </a:lnSpc>
                  <a:buClr>
                    <a:srgbClr val="990000"/>
                  </a:buClr>
                  <a:buFont typeface="Arial"/>
                  <a:buChar char="■"/>
                </a:pPr>
                <a14:m>
                  <m:oMath xmlns:m="http://schemas.openxmlformats.org/officeDocument/2006/math">
                    <m:r>
                      <a:rPr lang="en-US" i="1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pc="-1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pc="-1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i="1" spc="-1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pc="-1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pc="-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 spc="-1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b="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endParaRPr>
              </a:p>
              <a:p>
                <a:pPr marL="800100" lvl="1" indent="-227160">
                  <a:lnSpc>
                    <a:spcPct val="100000"/>
                  </a:lnSpc>
                  <a:buClr>
                    <a:srgbClr val="990000"/>
                  </a:buClr>
                  <a:buFont typeface="Arial"/>
                  <a:buChar char="■"/>
                </a:pPr>
                <a14:m>
                  <m:oMath xmlns:m="http://schemas.openxmlformats.org/officeDocument/2006/math">
                    <m:r>
                      <a:rPr lang="en-US" i="1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pc="-1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pc="-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 spc="-1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spc="-1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pc="-1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 spc="-1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endParaRPr>
              </a:p>
              <a:p>
                <a:pPr marL="800100" lvl="1" indent="-227160">
                  <a:lnSpc>
                    <a:spcPct val="100000"/>
                  </a:lnSpc>
                  <a:buClr>
                    <a:srgbClr val="990000"/>
                  </a:buClr>
                  <a:buFont typeface="Arial"/>
                  <a:buChar char="■"/>
                </a:pPr>
                <a14:m>
                  <m:oMath xmlns:m="http://schemas.openxmlformats.org/officeDocument/2006/math">
                    <m:r>
                      <a:rPr lang="en-US" i="1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b="0" i="1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b="0" i="1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endParaRPr>
              </a:p>
              <a:p>
                <a:pPr marL="800100" lvl="1" indent="-227160">
                  <a:lnSpc>
                    <a:spcPct val="100000"/>
                  </a:lnSpc>
                  <a:buClr>
                    <a:srgbClr val="990000"/>
                  </a:buClr>
                  <a:buFont typeface="Arial"/>
                  <a:buChar char="■"/>
                </a:pPr>
                <a:endParaRPr lang="en-US" b="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cs typeface="Consolas" panose="020B0609020204030204" pitchFamily="49" charset="0"/>
                </a:endParaRPr>
              </a:p>
              <a:p>
                <a:pPr marL="457200" indent="-227160">
                  <a:lnSpc>
                    <a:spcPct val="100000"/>
                  </a:lnSpc>
                  <a:buClr>
                    <a:srgbClr val="990000"/>
                  </a:buClr>
                  <a:buFont typeface="Arial"/>
                  <a:buChar char="■"/>
                </a:pPr>
                <a:r>
                  <a:rPr lang="en-US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cs typeface="Consolas" panose="020B0609020204030204" pitchFamily="49" charset="0"/>
                  </a:rPr>
                  <a:t>String to float in C:</a:t>
                </a:r>
              </a:p>
              <a:p>
                <a:pPr marL="230040" indent="0">
                  <a:lnSpc>
                    <a:spcPct val="100000"/>
                  </a:lnSpc>
                  <a:buClr>
                    <a:srgbClr val="990000"/>
                  </a:buClr>
                  <a:buNone/>
                </a:pPr>
                <a:r>
                  <a:rPr lang="en-US" sz="17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onsolas" panose="020B0609020204030204" pitchFamily="49" charset="0"/>
                    <a:cs typeface="Consolas" panose="020B0609020204030204" pitchFamily="49" charset="0"/>
                  </a:rPr>
                  <a:t>	#include &lt;</a:t>
                </a:r>
                <a:r>
                  <a:rPr lang="en-US" sz="1700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onsolas" panose="020B0609020204030204" pitchFamily="49" charset="0"/>
                    <a:cs typeface="Consolas" panose="020B0609020204030204" pitchFamily="49" charset="0"/>
                  </a:rPr>
                  <a:t>stdlib.h</a:t>
                </a:r>
                <a:r>
                  <a:rPr lang="en-US" sz="17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onsolas" panose="020B0609020204030204" pitchFamily="49" charset="0"/>
                    <a:cs typeface="Consolas" panose="020B0609020204030204" pitchFamily="49" charset="0"/>
                  </a:rPr>
                  <a:t>&gt;</a:t>
                </a:r>
              </a:p>
              <a:p>
                <a:pPr marL="230040" indent="0">
                  <a:lnSpc>
                    <a:spcPct val="100000"/>
                  </a:lnSpc>
                  <a:buClr>
                    <a:srgbClr val="990000"/>
                  </a:buClr>
                  <a:buNone/>
                </a:pPr>
                <a:r>
                  <a:rPr lang="en-US" sz="17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onsolas" panose="020B0609020204030204" pitchFamily="49" charset="0"/>
                    <a:cs typeface="Consolas" panose="020B0609020204030204" pitchFamily="49" charset="0"/>
                  </a:rPr>
                  <a:t>	f</a:t>
                </a:r>
                <a:r>
                  <a:rPr lang="en-US" sz="1700" b="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onsolas" panose="020B0609020204030204" pitchFamily="49" charset="0"/>
                    <a:cs typeface="Consolas" panose="020B0609020204030204" pitchFamily="49" charset="0"/>
                  </a:rPr>
                  <a:t>loat </a:t>
                </a:r>
                <a:r>
                  <a:rPr lang="en-US" sz="1700" b="0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onsolas" panose="020B0609020204030204" pitchFamily="49" charset="0"/>
                    <a:cs typeface="Consolas" panose="020B0609020204030204" pitchFamily="49" charset="0"/>
                  </a:rPr>
                  <a:t>atof</a:t>
                </a:r>
                <a:r>
                  <a:rPr lang="en-US" sz="1700" b="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US" sz="1700" b="0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onsolas" panose="020B0609020204030204" pitchFamily="49" charset="0"/>
                    <a:cs typeface="Consolas" panose="020B0609020204030204" pitchFamily="49" charset="0"/>
                  </a:rPr>
                  <a:t>const</a:t>
                </a:r>
                <a:r>
                  <a:rPr lang="en-US" sz="1700" b="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onsolas" panose="020B0609020204030204" pitchFamily="49" charset="0"/>
                    <a:cs typeface="Consolas" panose="020B0609020204030204" pitchFamily="49" charset="0"/>
                  </a:rPr>
                  <a:t> char *</a:t>
                </a:r>
                <a:r>
                  <a:rPr lang="en-US" sz="1700" b="0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onsolas" panose="020B0609020204030204" pitchFamily="49" charset="0"/>
                    <a:cs typeface="Consolas" panose="020B0609020204030204" pitchFamily="49" charset="0"/>
                  </a:rPr>
                  <a:t>str</a:t>
                </a:r>
                <a:r>
                  <a:rPr lang="en-US" sz="1700" b="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onsolas" panose="020B0609020204030204" pitchFamily="49" charset="0"/>
                    <a:cs typeface="Consolas" panose="020B0609020204030204" pitchFamily="49" charset="0"/>
                  </a:rPr>
                  <a:t>);</a:t>
                </a:r>
              </a:p>
              <a:p>
                <a:pPr marL="457200" indent="-227160">
                  <a:lnSpc>
                    <a:spcPct val="100000"/>
                  </a:lnSpc>
                  <a:buClr>
                    <a:srgbClr val="990000"/>
                  </a:buClr>
                  <a:buFont typeface="Arial"/>
                  <a:buChar char="■"/>
                </a:pPr>
                <a:endParaRPr lang="en-US" b="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cs typeface="Consolas" panose="020B0609020204030204" pitchFamily="49" charset="0"/>
                </a:endParaRPr>
              </a:p>
              <a:p>
                <a:pPr marL="457200" indent="-227160">
                  <a:lnSpc>
                    <a:spcPct val="100000"/>
                  </a:lnSpc>
                  <a:buClr>
                    <a:srgbClr val="990000"/>
                  </a:buClr>
                  <a:buFont typeface="Arial"/>
                  <a:buChar char="■"/>
                </a:pPr>
                <a:r>
                  <a:rPr lang="en-US" b="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cs typeface="Consolas" panose="020B0609020204030204" pitchFamily="49" charset="0"/>
                  </a:rPr>
                  <a:t>Square root in C:</a:t>
                </a:r>
              </a:p>
              <a:p>
                <a:pPr marL="230040" indent="0">
                  <a:lnSpc>
                    <a:spcPct val="100000"/>
                  </a:lnSpc>
                  <a:buClr>
                    <a:srgbClr val="990000"/>
                  </a:buClr>
                  <a:buNone/>
                </a:pPr>
                <a:r>
                  <a:rPr lang="en-US" sz="17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onsolas" panose="020B0609020204030204" pitchFamily="49" charset="0"/>
                    <a:cs typeface="Consolas" panose="020B0609020204030204" pitchFamily="49" charset="0"/>
                  </a:rPr>
                  <a:t>	#include &lt;</a:t>
                </a:r>
                <a:r>
                  <a:rPr lang="en-US" sz="1700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onsolas" panose="020B0609020204030204" pitchFamily="49" charset="0"/>
                    <a:cs typeface="Consolas" panose="020B0609020204030204" pitchFamily="49" charset="0"/>
                  </a:rPr>
                  <a:t>math.h</a:t>
                </a:r>
                <a:r>
                  <a:rPr lang="en-US" sz="17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onsolas" panose="020B0609020204030204" pitchFamily="49" charset="0"/>
                    <a:cs typeface="Consolas" panose="020B0609020204030204" pitchFamily="49" charset="0"/>
                  </a:rPr>
                  <a:t>&gt;</a:t>
                </a:r>
              </a:p>
              <a:p>
                <a:pPr marL="230040" indent="0">
                  <a:lnSpc>
                    <a:spcPct val="100000"/>
                  </a:lnSpc>
                  <a:buClr>
                    <a:srgbClr val="990000"/>
                  </a:buClr>
                  <a:buNone/>
                </a:pPr>
                <a:r>
                  <a:rPr lang="en-US" sz="17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onsolas" panose="020B0609020204030204" pitchFamily="49" charset="0"/>
                    <a:cs typeface="Consolas" panose="020B0609020204030204" pitchFamily="49" charset="0"/>
                  </a:rPr>
                  <a:t>	float </a:t>
                </a:r>
                <a:r>
                  <a:rPr lang="en-US" sz="1700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onsolas" panose="020B0609020204030204" pitchFamily="49" charset="0"/>
                    <a:cs typeface="Consolas" panose="020B0609020204030204" pitchFamily="49" charset="0"/>
                  </a:rPr>
                  <a:t>sqrt</a:t>
                </a:r>
                <a:r>
                  <a:rPr lang="en-US" sz="17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onsolas" panose="020B0609020204030204" pitchFamily="49" charset="0"/>
                    <a:cs typeface="Consolas" panose="020B0609020204030204" pitchFamily="49" charset="0"/>
                  </a:rPr>
                  <a:t>(float x);</a:t>
                </a:r>
                <a:endParaRPr lang="en-US" sz="1700" b="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227160">
                  <a:lnSpc>
                    <a:spcPct val="100000"/>
                  </a:lnSpc>
                  <a:buClr>
                    <a:srgbClr val="990000"/>
                  </a:buClr>
                  <a:buFont typeface="Arial"/>
                  <a:buChar char="■"/>
                </a:pPr>
                <a:endParaRPr lang="en-US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369218"/>
                <a:ext cx="8088229" cy="3583782"/>
              </a:xfrm>
              <a:blipFill>
                <a:blip r:embed="rId2"/>
                <a:stretch>
                  <a:fillRect t="-1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53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Lab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5077207" cy="3263504"/>
          </a:xfrm>
        </p:spPr>
        <p:txBody>
          <a:bodyPr>
            <a:normAutofit fontScale="85000" lnSpcReduction="10000"/>
          </a:bodyPr>
          <a:lstStyle/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Programs exhibiting locality run </a:t>
            </a:r>
            <a:r>
              <a:rPr lang="en-US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 lot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faster!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Temporal Locality – same item referenced again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Spatial Locality – nearby items referenced again</a:t>
            </a: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Cache Lab’s Goal: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Understand how L1, L2, … etc. caches work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Optimize memory dependent code to minimize cache misses and evictions</a:t>
            </a:r>
          </a:p>
          <a:p>
            <a:pPr marL="1143000" lvl="2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Noticeable increase in speed</a:t>
            </a:r>
          </a:p>
        </p:txBody>
      </p:sp>
      <p:pic>
        <p:nvPicPr>
          <p:cNvPr id="1026" name="Picture 2" descr="http://images.slideplayer.com/27/9023159/slides/slide_1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t="17146" r="14930" b="3117"/>
          <a:stretch/>
        </p:blipFill>
        <p:spPr bwMode="auto">
          <a:xfrm>
            <a:off x="5680506" y="1652016"/>
            <a:ext cx="3310652" cy="252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101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get stuck…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8088229" cy="3263504"/>
          </a:xfrm>
        </p:spPr>
        <p:txBody>
          <a:bodyPr>
            <a:normAutofit/>
          </a:bodyPr>
          <a:lstStyle/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Reread the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writeup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Look at CS:APP Chapter 6</a:t>
            </a: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Review lecture notes (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http://cs.cmu.edu/~213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Come to Office Hours (Sunday to Thursday, 5-9pm WH-5207)</a:t>
            </a: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Post private question on Piazza</a:t>
            </a: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man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man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valgrind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man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gdb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58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Lab Tips!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8"/>
            <a:ext cx="8088229" cy="3520281"/>
          </a:xfrm>
        </p:spPr>
        <p:txBody>
          <a:bodyPr>
            <a:normAutofit lnSpcReduction="10000"/>
          </a:bodyPr>
          <a:lstStyle/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Review cache and memory lectures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cs typeface="Consolas" panose="020B0609020204030204" pitchFamily="49" charset="0"/>
              </a:rPr>
              <a:t>Ask if you don’t understand something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onsolas" panose="020B0609020204030204" pitchFamily="49" charset="0"/>
            </a:endParaRP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cs typeface="Consolas" panose="020B0609020204030204" pitchFamily="49" charset="0"/>
              </a:rPr>
              <a:t>Start early, this can be a challenging lab!</a:t>
            </a: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onsolas" panose="020B0609020204030204" pitchFamily="49" charset="0"/>
            </a:endParaRP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cs typeface="Consolas" panose="020B0609020204030204" pitchFamily="49" charset="0"/>
              </a:rPr>
              <a:t>Don’t get discouraged!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cs typeface="Consolas" panose="020B0609020204030204" pitchFamily="49" charset="0"/>
              </a:rPr>
              <a:t>If you try something that doesn't work, take a well deserved break, and then try again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onsolas" panose="020B0609020204030204" pitchFamily="49" charset="0"/>
            </a:endParaRP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cs typeface="Consolas" panose="020B0609020204030204" pitchFamily="49" charset="0"/>
              </a:rPr>
              <a:t>Finally,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cs typeface="Consolas" panose="020B0609020204030204" pitchFamily="49" charset="0"/>
              </a:rPr>
              <a:t>Good luck on Cache Lab!</a:t>
            </a:r>
          </a:p>
        </p:txBody>
      </p:sp>
    </p:spTree>
    <p:extLst>
      <p:ext uri="{BB962C8B-B14F-4D97-AF65-F5344CB8AC3E}">
        <p14:creationId xmlns:p14="http://schemas.microsoft.com/office/powerpoint/2010/main" val="3745200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8088229" cy="3263504"/>
          </a:xfrm>
        </p:spPr>
        <p:txBody>
          <a:bodyPr>
            <a:normAutofit/>
          </a:bodyPr>
          <a:lstStyle/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Valgrind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Clang / LLVM</a:t>
            </a: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Cache Structure</a:t>
            </a:r>
          </a:p>
        </p:txBody>
      </p:sp>
    </p:spTree>
    <p:extLst>
      <p:ext uri="{BB962C8B-B14F-4D97-AF65-F5344CB8AC3E}">
        <p14:creationId xmlns:p14="http://schemas.microsoft.com/office/powerpoint/2010/main" val="1265694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</a:t>
            </a:r>
            <a:r>
              <a:rPr lang="en-US" dirty="0" err="1"/>
              <a:t>Valgrind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8088229" cy="3263504"/>
          </a:xfrm>
        </p:spPr>
        <p:txBody>
          <a:bodyPr>
            <a:normAutofit/>
          </a:bodyPr>
          <a:lstStyle/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Tool used for debugging memory use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Finds many potential memory leaks and double frees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Shows heap usage over time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Detects invalid memory reads and writes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 learn more… man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valgrind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Finding memory leaks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valgrind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–leak-resolution=high –leak-check=full –show-reachable=yes –track-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fds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=yes ./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arg1 arg2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3361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Attack Lab is due </a:t>
            </a:r>
            <a:r>
              <a:rPr lang="en-US" b="1" dirty="0"/>
              <a:t>tomorrow at midnight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!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Come to office hours for help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rtarget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phase 3 is only worth 5 points</a:t>
            </a:r>
          </a:p>
          <a:p>
            <a:pPr marL="1143000" lvl="2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0.2% of your grade </a:t>
            </a:r>
            <a:r>
              <a:rPr lang="en-US" dirty="0"/>
              <a:t>≈ 0% of your grade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Cache Lab will be released tomorrow!</a:t>
            </a:r>
          </a:p>
        </p:txBody>
      </p:sp>
    </p:spTree>
    <p:extLst>
      <p:ext uri="{BB962C8B-B14F-4D97-AF65-F5344CB8AC3E}">
        <p14:creationId xmlns:p14="http://schemas.microsoft.com/office/powerpoint/2010/main" val="589326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Clang / LLVM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8088229" cy="3263504"/>
          </a:xfrm>
        </p:spPr>
        <p:txBody>
          <a:bodyPr>
            <a:normAutofit/>
          </a:bodyPr>
          <a:lstStyle/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Clang is a 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gcc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equivalent) C compiler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Support for code analyses and transformation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Compiler will check you variable usage and declarations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Compiler will create code recording all memory accesses to a file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Useful for Cache Lab Part B (Matrix Transpose)</a:t>
            </a:r>
          </a:p>
        </p:txBody>
      </p:sp>
    </p:spTree>
    <p:extLst>
      <p:ext uri="{BB962C8B-B14F-4D97-AF65-F5344CB8AC3E}">
        <p14:creationId xmlns:p14="http://schemas.microsoft.com/office/powerpoint/2010/main" val="1063604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Cache Structure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777" y="1039415"/>
            <a:ext cx="6608445" cy="400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Lab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8088229" cy="3263504"/>
          </a:xfrm>
        </p:spPr>
        <p:txBody>
          <a:bodyPr>
            <a:normAutofit/>
          </a:bodyPr>
          <a:lstStyle/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Don’t use functions vulnerable to buffer overflow (like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Arial"/>
                <a:cs typeface="Consolas" panose="020B0609020204030204" pitchFamily="49" charset="0"/>
              </a:rPr>
              <a:t>gets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)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Use functions that allow you to specify buffer lengths:</a:t>
            </a:r>
          </a:p>
          <a:p>
            <a:pPr marL="1143000" lvl="2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instead of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gets</a:t>
            </a:r>
          </a:p>
          <a:p>
            <a:pPr marL="1143000" lvl="2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instead of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0" lvl="2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strncat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instead of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strcat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0" lvl="2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snprintf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instead of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sprint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sscanf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and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fscanf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with input lengths (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%213s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Stack protection makes buffer overflow very hard…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But very hard ≠ impossible!</a:t>
            </a:r>
          </a:p>
        </p:txBody>
      </p:sp>
    </p:spTree>
    <p:extLst>
      <p:ext uri="{BB962C8B-B14F-4D97-AF65-F5344CB8AC3E}">
        <p14:creationId xmlns:p14="http://schemas.microsoft.com/office/powerpoint/2010/main" val="427374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8088229" cy="3263504"/>
          </a:xfrm>
        </p:spPr>
        <p:txBody>
          <a:bodyPr>
            <a:normAutofit/>
          </a:bodyPr>
          <a:lstStyle/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3.5 Basic C Programming Questions</a:t>
            </a: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Take some time to write down your answer for each question</a:t>
            </a: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Don’t worry if you think these questions are hard…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Come to the C Bootcamp </a:t>
            </a:r>
            <a:r>
              <a:rPr lang="en-US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(Check Piazza for time and location)</a:t>
            </a:r>
          </a:p>
        </p:txBody>
      </p:sp>
    </p:spTree>
    <p:extLst>
      <p:ext uri="{BB962C8B-B14F-4D97-AF65-F5344CB8AC3E}">
        <p14:creationId xmlns:p14="http://schemas.microsoft.com/office/powerpoint/2010/main" val="213439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Assessment: 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8088229" cy="3069431"/>
          </a:xfrm>
        </p:spPr>
        <p:txBody>
          <a:bodyPr>
            <a:normAutofit fontScale="77500" lnSpcReduction="20000"/>
          </a:bodyPr>
          <a:lstStyle/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Which lines have a problem and how can you fix it?</a:t>
            </a: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1	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, char**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2		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*a = 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*)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(213 *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3		for 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&lt;213;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4			if (a[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] == 0) a[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]=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5			else a[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]=-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6		}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7		return 0;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8	}</a:t>
            </a:r>
          </a:p>
        </p:txBody>
      </p:sp>
    </p:spTree>
    <p:extLst>
      <p:ext uri="{BB962C8B-B14F-4D97-AF65-F5344CB8AC3E}">
        <p14:creationId xmlns:p14="http://schemas.microsoft.com/office/powerpoint/2010/main" val="194381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Assessment: 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8"/>
            <a:ext cx="8088229" cy="3355182"/>
          </a:xfrm>
        </p:spPr>
        <p:txBody>
          <a:bodyPr>
            <a:normAutofit fontScale="77500" lnSpcReduction="20000"/>
          </a:bodyPr>
          <a:lstStyle/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can fail!</a:t>
            </a: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1	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, char**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b="1" spc="-1" dirty="0" err="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*a = (</a:t>
            </a:r>
            <a:r>
              <a:rPr lang="en-US" b="1" spc="-1" dirty="0" err="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*) </a:t>
            </a:r>
            <a:r>
              <a:rPr lang="en-US" b="1" spc="-1" dirty="0" err="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b="1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(213 * </a:t>
            </a:r>
            <a:r>
              <a:rPr lang="en-US" b="1" spc="-1" dirty="0" err="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b="1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spc="-1" dirty="0" err="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b="1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if (a == NULL) return 0;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3		for 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&lt;213;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4			if (a[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] == 0) a[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]=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5			else a[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]=-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6		}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7		return 0;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8	}</a:t>
            </a:r>
          </a:p>
        </p:txBody>
      </p:sp>
    </p:spTree>
    <p:extLst>
      <p:ext uri="{BB962C8B-B14F-4D97-AF65-F5344CB8AC3E}">
        <p14:creationId xmlns:p14="http://schemas.microsoft.com/office/powerpoint/2010/main" val="2940960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Assessment: 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8088229" cy="3263504"/>
          </a:xfrm>
        </p:spPr>
        <p:txBody>
          <a:bodyPr>
            <a:normAutofit fontScale="77500" lnSpcReduction="20000"/>
          </a:bodyPr>
          <a:lstStyle/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Allocated memory is not initialized!</a:t>
            </a: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1	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, char**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*a = 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*) </a:t>
            </a:r>
            <a:r>
              <a:rPr lang="en-US" b="1" spc="-1" dirty="0" err="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(213 *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		if (a == NULL) return 0;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3		for 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&lt;213;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4			</a:t>
            </a:r>
            <a:r>
              <a:rPr lang="en-US" b="1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if (a[</a:t>
            </a:r>
            <a:r>
              <a:rPr lang="en-US" b="1" spc="-1" dirty="0" err="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b="1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] == 0)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a[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]=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5			else a[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]=-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6		}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7		return 0;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8	}</a:t>
            </a:r>
          </a:p>
        </p:txBody>
      </p:sp>
    </p:spTree>
    <p:extLst>
      <p:ext uri="{BB962C8B-B14F-4D97-AF65-F5344CB8AC3E}">
        <p14:creationId xmlns:p14="http://schemas.microsoft.com/office/powerpoint/2010/main" val="3739651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Assessment: 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8088229" cy="3263504"/>
          </a:xfrm>
        </p:spPr>
        <p:txBody>
          <a:bodyPr>
            <a:normAutofit fontScale="77500" lnSpcReduction="20000"/>
          </a:bodyPr>
          <a:lstStyle/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Declaring variables inside a for loop requires </a:t>
            </a:r>
            <a:r>
              <a:rPr lang="en-US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pc="-1" dirty="0" err="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=c99</a:t>
            </a: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1	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, char**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2		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*a = 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*)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(213 *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		if (a == NULL) return 0;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3		for (</a:t>
            </a:r>
            <a:r>
              <a:rPr lang="en-US" b="1" spc="-1" dirty="0" err="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spc="-1" dirty="0" err="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b="1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=0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&lt;213;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4			if (a[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] == 0) a[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]=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5			else a[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]=-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6		}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7		return 0;</a:t>
            </a:r>
          </a:p>
          <a:p>
            <a:pPr marL="230040" indent="0">
              <a:lnSpc>
                <a:spcPct val="100000"/>
              </a:lnSpc>
              <a:buClr>
                <a:srgbClr val="990000"/>
              </a:buClr>
              <a:buNone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8	}</a:t>
            </a:r>
          </a:p>
        </p:txBody>
      </p:sp>
    </p:spTree>
    <p:extLst>
      <p:ext uri="{BB962C8B-B14F-4D97-AF65-F5344CB8AC3E}">
        <p14:creationId xmlns:p14="http://schemas.microsoft.com/office/powerpoint/2010/main" val="949688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citation.potx" id="{8BBAABAA-3C06-4762-96B2-072B19496437}" vid="{D5D840A7-7EA3-4163-BCA1-D2D8A74FAD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Recitation</Template>
  <TotalTime>614</TotalTime>
  <Words>1060</Words>
  <Application>Microsoft Office PowerPoint</Application>
  <PresentationFormat>On-screen Show (16:9)</PresentationFormat>
  <Paragraphs>295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Cambria Math</vt:lpstr>
      <vt:lpstr>Consolas</vt:lpstr>
      <vt:lpstr>Wingdings</vt:lpstr>
      <vt:lpstr>Office Theme</vt:lpstr>
      <vt:lpstr>15-213 Recitation: C Review</vt:lpstr>
      <vt:lpstr>Agenda</vt:lpstr>
      <vt:lpstr>Logistics</vt:lpstr>
      <vt:lpstr>Attack Lab Conclusion</vt:lpstr>
      <vt:lpstr>C Assessment</vt:lpstr>
      <vt:lpstr>C Assessment: Question 1</vt:lpstr>
      <vt:lpstr>C Assessment: Question 1</vt:lpstr>
      <vt:lpstr>C Assessment: Question 1</vt:lpstr>
      <vt:lpstr>C Assessment: Question 1</vt:lpstr>
      <vt:lpstr>C Assessment: Question 1</vt:lpstr>
      <vt:lpstr>C Assessment: Question 2</vt:lpstr>
      <vt:lpstr>C Assessment: Question 2</vt:lpstr>
      <vt:lpstr>C Assessment: Question 2</vt:lpstr>
      <vt:lpstr>C Assessment: Question 2 Part B</vt:lpstr>
      <vt:lpstr>C Assessment: Question 2 Part B</vt:lpstr>
      <vt:lpstr>C Assessment: Question 2 Part B</vt:lpstr>
      <vt:lpstr>C Assessment: Question 3</vt:lpstr>
      <vt:lpstr>C Assessment: Question 3</vt:lpstr>
      <vt:lpstr>C Assessment: Question 3</vt:lpstr>
      <vt:lpstr>C Assessment Conclusion</vt:lpstr>
      <vt:lpstr>C Programming Style</vt:lpstr>
      <vt:lpstr>C Exercise</vt:lpstr>
      <vt:lpstr>C Exercise: $ man 3 getopt</vt:lpstr>
      <vt:lpstr>C Exercise: C Hints and Math Reminders</vt:lpstr>
      <vt:lpstr>Cache Lab Overview</vt:lpstr>
      <vt:lpstr>If you get stuck…</vt:lpstr>
      <vt:lpstr>Cache Lab Tips!</vt:lpstr>
      <vt:lpstr>Appendix</vt:lpstr>
      <vt:lpstr>Appendix: Valgrind</vt:lpstr>
      <vt:lpstr>Appendix: Clang / LLVM</vt:lpstr>
      <vt:lpstr>Appendix: Cache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15-213 Recitation: Bomb Lab</dc:title>
  <dc:creator>Jerry Ding</dc:creator>
  <cp:lastModifiedBy>saclark</cp:lastModifiedBy>
  <cp:revision>71</cp:revision>
  <dcterms:created xsi:type="dcterms:W3CDTF">2017-02-02T07:52:27Z</dcterms:created>
  <dcterms:modified xsi:type="dcterms:W3CDTF">2017-02-20T16:40:19Z</dcterms:modified>
</cp:coreProperties>
</file>