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542" r:id="rId2"/>
    <p:sldId id="1411" r:id="rId3"/>
    <p:sldId id="1262" r:id="rId4"/>
    <p:sldId id="1286" r:id="rId5"/>
    <p:sldId id="1285" r:id="rId6"/>
    <p:sldId id="1264" r:id="rId7"/>
    <p:sldId id="1412" r:id="rId8"/>
    <p:sldId id="1265" r:id="rId9"/>
    <p:sldId id="1266" r:id="rId10"/>
    <p:sldId id="1268" r:id="rId11"/>
    <p:sldId id="1289" r:id="rId12"/>
    <p:sldId id="1290" r:id="rId13"/>
    <p:sldId id="1291" r:id="rId14"/>
    <p:sldId id="1292" r:id="rId15"/>
    <p:sldId id="1293" r:id="rId16"/>
    <p:sldId id="1294" r:id="rId17"/>
    <p:sldId id="1273" r:id="rId18"/>
    <p:sldId id="1414" r:id="rId19"/>
    <p:sldId id="1274" r:id="rId20"/>
    <p:sldId id="1295" r:id="rId21"/>
    <p:sldId id="1277" r:id="rId22"/>
    <p:sldId id="1415" r:id="rId23"/>
    <p:sldId id="1278" r:id="rId24"/>
    <p:sldId id="1416" r:id="rId25"/>
    <p:sldId id="1427" r:id="rId26"/>
    <p:sldId id="1428" r:id="rId27"/>
    <p:sldId id="1417" r:id="rId28"/>
    <p:sldId id="1418" r:id="rId29"/>
    <p:sldId id="1429" r:id="rId30"/>
    <p:sldId id="1430" r:id="rId31"/>
    <p:sldId id="1419" r:id="rId32"/>
    <p:sldId id="1420" r:id="rId33"/>
    <p:sldId id="1421" r:id="rId34"/>
    <p:sldId id="1422" r:id="rId35"/>
    <p:sldId id="1423" r:id="rId36"/>
    <p:sldId id="1424" r:id="rId37"/>
    <p:sldId id="1425" r:id="rId38"/>
    <p:sldId id="1426" r:id="rId39"/>
  </p:sldIdLst>
  <p:sldSz cx="9144000" cy="6858000" type="screen4x3"/>
  <p:notesSz cx="7302500" cy="9586913"/>
  <p:custDataLst>
    <p:tags r:id="rId4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FF5"/>
    <a:srgbClr val="F5F5F5"/>
    <a:srgbClr val="F1C7C7"/>
    <a:srgbClr val="EBEBEB"/>
    <a:srgbClr val="FFFFFF"/>
    <a:srgbClr val="DBF2DA"/>
    <a:srgbClr val="F6D2D2"/>
    <a:srgbClr val="990000"/>
    <a:srgbClr val="F6F5BD"/>
    <a:srgbClr val="D5F1C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75" d="100"/>
          <a:sy n="75" d="100"/>
        </p:scale>
        <p:origin x="-1176" y="-102"/>
      </p:cViewPr>
      <p:guideLst>
        <p:guide orient="horz" pos="33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40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3454;&#39564;&#32467;&#26524;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areaChart>
        <c:grouping val="stacked"/>
        <c:ser>
          <c:idx val="0"/>
          <c:order val="0"/>
          <c:tx>
            <c:strRef>
              <c:f>Sheet2!$E$1</c:f>
              <c:strCache>
                <c:ptCount val="1"/>
                <c:pt idx="0">
                  <c:v>gRPC</c:v>
                </c:pt>
              </c:strCache>
            </c:strRef>
          </c:tx>
          <c:val>
            <c:numRef>
              <c:f>Sheet2!$E$2:$E$17</c:f>
              <c:numCache>
                <c:formatCode>General</c:formatCode>
                <c:ptCount val="16"/>
                <c:pt idx="0">
                  <c:v>9.6263999999999711E-2</c:v>
                </c:pt>
                <c:pt idx="1">
                  <c:v>0.12254400000000133</c:v>
                </c:pt>
                <c:pt idx="2">
                  <c:v>0.12905699999999953</c:v>
                </c:pt>
                <c:pt idx="3">
                  <c:v>0.26197700000000002</c:v>
                </c:pt>
                <c:pt idx="4">
                  <c:v>0.29145199999999971</c:v>
                </c:pt>
                <c:pt idx="5">
                  <c:v>0.59579100000000029</c:v>
                </c:pt>
                <c:pt idx="6">
                  <c:v>0.65106299999999873</c:v>
                </c:pt>
                <c:pt idx="7">
                  <c:v>0.78755100000000067</c:v>
                </c:pt>
                <c:pt idx="8">
                  <c:v>0.79147299999999976</c:v>
                </c:pt>
                <c:pt idx="9">
                  <c:v>0.80336300000000083</c:v>
                </c:pt>
                <c:pt idx="10">
                  <c:v>0.80979199999999985</c:v>
                </c:pt>
                <c:pt idx="11">
                  <c:v>0.81698300000000057</c:v>
                </c:pt>
                <c:pt idx="12">
                  <c:v>0.81882599999999961</c:v>
                </c:pt>
                <c:pt idx="13">
                  <c:v>0.82367299999999943</c:v>
                </c:pt>
                <c:pt idx="14">
                  <c:v>0.82486000000000104</c:v>
                </c:pt>
                <c:pt idx="15">
                  <c:v>0.82587999999999973</c:v>
                </c:pt>
              </c:numCache>
            </c:numRef>
          </c:val>
        </c:ser>
        <c:ser>
          <c:idx val="1"/>
          <c:order val="1"/>
          <c:tx>
            <c:strRef>
              <c:f>Sheet2!$F$1</c:f>
              <c:strCache>
                <c:ptCount val="1"/>
                <c:pt idx="0">
                  <c:v>RDMA</c:v>
                </c:pt>
              </c:strCache>
            </c:strRef>
          </c:tx>
          <c:val>
            <c:numRef>
              <c:f>Sheet2!$F$2:$F$17</c:f>
              <c:numCache>
                <c:formatCode>General</c:formatCode>
                <c:ptCount val="16"/>
                <c:pt idx="0">
                  <c:v>6.7060000000000019E-3</c:v>
                </c:pt>
                <c:pt idx="1">
                  <c:v>6.3370000000000006E-3</c:v>
                </c:pt>
                <c:pt idx="2">
                  <c:v>6.5800000000000008E-3</c:v>
                </c:pt>
                <c:pt idx="3">
                  <c:v>3.1196999999999999E-2</c:v>
                </c:pt>
                <c:pt idx="4">
                  <c:v>3.147500000000001E-2</c:v>
                </c:pt>
                <c:pt idx="5">
                  <c:v>0.13941900000000002</c:v>
                </c:pt>
                <c:pt idx="6">
                  <c:v>0.30406600000000006</c:v>
                </c:pt>
                <c:pt idx="7">
                  <c:v>0.30480200000000007</c:v>
                </c:pt>
                <c:pt idx="8">
                  <c:v>0.31007500000000016</c:v>
                </c:pt>
                <c:pt idx="9">
                  <c:v>0.30985700000000016</c:v>
                </c:pt>
                <c:pt idx="10">
                  <c:v>0.31744200000000006</c:v>
                </c:pt>
                <c:pt idx="11">
                  <c:v>0.31880600000000009</c:v>
                </c:pt>
                <c:pt idx="12">
                  <c:v>0.32453700000000002</c:v>
                </c:pt>
                <c:pt idx="13">
                  <c:v>0.32562200000000008</c:v>
                </c:pt>
                <c:pt idx="14">
                  <c:v>0.32766100000000009</c:v>
                </c:pt>
                <c:pt idx="15">
                  <c:v>0.32843800000000006</c:v>
                </c:pt>
              </c:numCache>
            </c:numRef>
          </c:val>
        </c:ser>
        <c:axId val="137602944"/>
        <c:axId val="137826304"/>
      </c:areaChart>
      <c:catAx>
        <c:axId val="1376029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Index of Tensor</a:t>
                </a:r>
                <a:endParaRPr lang="zh-CN" altLang="en-US"/>
              </a:p>
            </c:rich>
          </c:tx>
          <c:layout/>
        </c:title>
        <c:tickLblPos val="nextTo"/>
        <c:crossAx val="137826304"/>
        <c:crosses val="autoZero"/>
        <c:auto val="1"/>
        <c:lblAlgn val="ctr"/>
        <c:lblOffset val="100"/>
      </c:catAx>
      <c:valAx>
        <c:axId val="13782630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/>
                  <a:t>Transmission Time(sec)</a:t>
                </a:r>
                <a:endParaRPr lang="zh-CN" altLang="en-US"/>
              </a:p>
            </c:rich>
          </c:tx>
          <c:layout/>
        </c:title>
        <c:numFmt formatCode="General" sourceLinked="1"/>
        <c:tickLblPos val="nextTo"/>
        <c:crossAx val="137602944"/>
        <c:crosses val="autoZero"/>
        <c:crossBetween val="midCat"/>
      </c:valAx>
      <c:spPr>
        <a:effectLst>
          <a:innerShdw blurRad="63500" dist="50800">
            <a:prstClr val="black">
              <a:alpha val="50000"/>
            </a:prstClr>
          </a:innerShdw>
        </a:effectLst>
      </c:spPr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Virtual Memory: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15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14,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Dave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Page </a:t>
            </a:r>
            <a:r>
              <a:rPr lang="en-GB" dirty="0"/>
              <a:t>Tables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147763"/>
            <a:ext cx="8307387" cy="12906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i="1" dirty="0">
                <a:solidFill>
                  <a:srgbClr val="C00000"/>
                </a:solidFill>
              </a:rPr>
              <a:t>page table </a:t>
            </a:r>
            <a:r>
              <a:rPr lang="en-GB" dirty="0"/>
              <a:t>is an array of page table entries (PTEs) that maps virtual pages to physical </a:t>
            </a:r>
            <a:r>
              <a:rPr lang="en-GB" dirty="0" smtClean="0"/>
              <a:t>pages.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Per-process kernel data structure in DRAM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120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20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0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120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20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120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073631" y="5175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48288" y="2362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65763" y="3400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5763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46400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946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971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2921000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400675" y="4359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816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816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816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816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816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816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816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816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87500" y="3000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824127" y="3275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824920" y="3507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824127" y="3973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824920" y="41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824127" y="4420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824920" y="4879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824127" y="46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824920" y="3740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187575" y="2511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09497" y="3239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1206322" y="4852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831013" y="2909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65763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46576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843713" y="3570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2908300" y="4121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2940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Page Hit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6048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C00000"/>
                </a:solidFill>
              </a:rPr>
              <a:t>Page hit: </a:t>
            </a:r>
            <a:r>
              <a:rPr lang="en-GB" dirty="0" smtClean="0"/>
              <a:t>reference to VM word that is in physical memory (DRAM cache hit)</a:t>
            </a:r>
            <a:endParaRPr lang="en-GB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84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84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84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184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184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184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37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123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298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298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104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10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358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39850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4647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880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880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880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880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880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880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880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880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6515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8881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888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8881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888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8881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888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8881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888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2516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2735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2703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8950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298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298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077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39723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04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81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543358" y="23190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25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C00000"/>
                </a:solidFill>
              </a:rPr>
              <a:t>Page fault: </a:t>
            </a:r>
            <a:r>
              <a:rPr lang="en-GB" dirty="0" smtClean="0"/>
              <a:t>reference to VM word that is not in physical memory (DRAM cache miss)</a:t>
            </a:r>
            <a:endParaRPr lang="en-GB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fault handler selects a victim to be evicted (here VP 4)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fault handler selects a victim to be evicted (here VP 4)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</a:t>
            </a:r>
            <a:r>
              <a:rPr lang="en-GB" sz="1400" dirty="0" smtClean="0">
                <a:latin typeface="Calibri" pitchFamily="34" charset="0"/>
              </a:rPr>
              <a:t>3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0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Offending instruction is restarted: page hit!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</a:t>
            </a:r>
            <a:r>
              <a:rPr lang="en-GB" sz="1400" dirty="0" smtClean="0">
                <a:latin typeface="Calibri" pitchFamily="34" charset="0"/>
              </a:rPr>
              <a:t>3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0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Locality to the Rescue Again!</a:t>
            </a:r>
            <a:endParaRPr lang="en-GB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28738"/>
            <a:ext cx="8307387" cy="522446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Virtual memory works because of locality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At any point in time, programs tend to access a set of active virtual pages called the </a:t>
            </a:r>
            <a:r>
              <a:rPr lang="en-GB" i="1" dirty="0">
                <a:solidFill>
                  <a:srgbClr val="C00000"/>
                </a:solidFill>
              </a:rPr>
              <a:t>working set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Programs with better temporal locality will have smaller working sets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&lt; main memory size)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performance for one process after compulsory misses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 SUM(working set sizes) &gt; main memory size 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  <a:ea typeface="+mn-ea"/>
                <a:cs typeface="+mn-cs"/>
              </a:rPr>
              <a:t>Thrashing:</a:t>
            </a:r>
            <a:r>
              <a:rPr lang="en-GB" i="1" dirty="0"/>
              <a:t> </a:t>
            </a:r>
            <a:r>
              <a:rPr lang="en-GB" dirty="0"/>
              <a:t>Performance meltdown</a:t>
            </a:r>
            <a:r>
              <a:rPr lang="en-GB" i="1" dirty="0"/>
              <a:t> </a:t>
            </a:r>
            <a:r>
              <a:rPr lang="en-GB" dirty="0"/>
              <a:t>where pages are swapped (copied) in and out continuously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62468" y="5699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VM </a:t>
            </a:r>
            <a:r>
              <a:rPr lang="en-GB" dirty="0"/>
              <a:t>as a Tool for Memory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19050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Key idea: each process has its own virtual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It can view memory as a simple linear array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Mapping function scatters addresses through physical memory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Well chosen mappings simplify memory allocation and management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352800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326876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2766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576227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840555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  <a:endParaRPr lang="en-GB" sz="14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</a:rPr>
              <a:t>library </a:t>
            </a:r>
            <a:r>
              <a:rPr lang="en-GB" sz="1400" b="1" dirty="0">
                <a:latin typeface="Calibri" pitchFamily="34" charset="0"/>
              </a:rPr>
              <a:t>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334000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43190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68749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93955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4494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4068472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2578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557427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40931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66489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91695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42689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6045873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4290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6845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9430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41962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4517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71029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96587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22544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48102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73952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4008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948784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2766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550988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M</a:t>
            </a:r>
            <a:r>
              <a:rPr lang="en-GB" sz="1400" b="1" dirty="0" smtClean="0">
                <a:latin typeface="Calibri" pitchFamily="34" charset="0"/>
              </a:rPr>
              <a:t>-1</a:t>
            </a:r>
            <a:endParaRPr lang="en-GB" sz="1400" b="1" dirty="0">
              <a:latin typeface="Calibri" pitchFamily="34" charset="0"/>
            </a:endParaRP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815290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4067347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5093672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608823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3178314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Address </a:t>
            </a:r>
            <a:r>
              <a:rPr lang="en-US" smtClean="0"/>
              <a:t>spaces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1" y="533400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VM </a:t>
            </a:r>
            <a:r>
              <a:rPr lang="en-GB" dirty="0"/>
              <a:t>as a Tool for Memory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90500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Memory allocation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virtual page can be mapped to any physical page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 virtual page can be stored in different physical pages at different times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Sharing code and data among processes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Map virtual pages to the same physical page (here: PP 6)</a:t>
            </a:r>
            <a:endParaRPr lang="en-GB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352800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326876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2766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576227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840555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  <a:endParaRPr lang="en-GB" sz="14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</a:rPr>
              <a:t>library </a:t>
            </a:r>
            <a:r>
              <a:rPr lang="en-GB" sz="1400" b="1" dirty="0">
                <a:latin typeface="Calibri" pitchFamily="34" charset="0"/>
              </a:rPr>
              <a:t>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334000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43190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68749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93955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4494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4068472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2578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557427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40931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66489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91695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42689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6045873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4290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68300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9430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41962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4517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71029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96587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22544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48102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73952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4008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948784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2766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550988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M</a:t>
            </a:r>
            <a:r>
              <a:rPr lang="en-GB" sz="1400" b="1" dirty="0" smtClean="0">
                <a:latin typeface="Calibri" pitchFamily="34" charset="0"/>
              </a:rPr>
              <a:t>-1</a:t>
            </a:r>
            <a:endParaRPr lang="en-GB" sz="1400" b="1" dirty="0">
              <a:latin typeface="Calibri" pitchFamily="34" charset="0"/>
            </a:endParaRP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815290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4067347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5093672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608823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3178314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Simplifying Linking and Loading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3962400" cy="4778910"/>
          </a:xfrm>
          <a:ln/>
        </p:spPr>
        <p:txBody>
          <a:bodyPr/>
          <a:lstStyle/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Linking</a:t>
            </a:r>
            <a:r>
              <a:rPr lang="en-GB" b="0" dirty="0">
                <a:effectLst/>
              </a:rPr>
              <a:t> 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Each program has similar virtual address space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Code</a:t>
            </a:r>
            <a:r>
              <a:rPr lang="en-GB" sz="1800" dirty="0"/>
              <a:t>, stack, and shared libraries always start at the same address</a:t>
            </a:r>
          </a:p>
          <a:p>
            <a:pPr lvl="1"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Loading </a:t>
            </a:r>
          </a:p>
          <a:p>
            <a:pPr marL="457200" lvl="1" indent="-228600">
              <a:lnSpc>
                <a:spcPct val="94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execve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sz="1800" dirty="0" smtClean="0"/>
              <a:t>allocates virtual pages for .text and .data sections </a:t>
            </a:r>
            <a:br>
              <a:rPr lang="en-GB" sz="1800" dirty="0" smtClean="0"/>
            </a:br>
            <a:r>
              <a:rPr lang="en-GB" sz="1800" dirty="0" smtClean="0"/>
              <a:t>= creates PTEs marked as invalid</a:t>
            </a:r>
            <a:endParaRPr lang="en-GB" sz="1800" dirty="0"/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The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.text </a:t>
            </a:r>
            <a:r>
              <a:rPr lang="en-GB" sz="1800" dirty="0"/>
              <a:t>and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GB" sz="1800" dirty="0"/>
              <a:t>sections are copied, page by page, on demand by the virtual memory </a:t>
            </a:r>
            <a:r>
              <a:rPr lang="en-GB" sz="1800" dirty="0" smtClean="0"/>
              <a:t>system</a:t>
            </a:r>
            <a:endParaRPr lang="en-GB" sz="1800" dirty="0"/>
          </a:p>
          <a:p>
            <a:pPr>
              <a:spcBef>
                <a:spcPts val="1125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>
              <a:solidFill>
                <a:srgbClr val="000066"/>
              </a:solidFill>
              <a:effectLst/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4998661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4998661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V="1">
            <a:off x="6388782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 flipV="1">
            <a:off x="6388782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6388782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4998661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4733026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146053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7839666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8008032" y="990600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43" name="Line 28"/>
          <p:cNvSpPr>
            <a:spLocks noChangeShapeType="1"/>
          </p:cNvSpPr>
          <p:nvPr/>
        </p:nvSpPr>
        <p:spPr bwMode="auto">
          <a:xfrm flipV="1">
            <a:off x="7855632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8200120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 flipH="1">
            <a:off x="7815945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886882" y="1595216"/>
            <a:ext cx="1111500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Courier New" pitchFamily="49" charset="0"/>
                <a:ea typeface="msgothic" charset="0"/>
                <a:cs typeface="msgothic" charset="0"/>
              </a:rPr>
              <a:t>0xc0000000</a:t>
            </a:r>
          </a:p>
        </p:txBody>
      </p: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3878945" y="6189452"/>
            <a:ext cx="1111500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0x08048000</a:t>
            </a:r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3905932" y="3498907"/>
            <a:ext cx="1111500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0x40000000</a:t>
            </a: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4998661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1" name="AutoShape 36"/>
          <p:cNvSpPr>
            <a:spLocks/>
          </p:cNvSpPr>
          <p:nvPr/>
        </p:nvSpPr>
        <p:spPr bwMode="auto">
          <a:xfrm>
            <a:off x="7836582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7988982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8931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VM </a:t>
            </a:r>
            <a:r>
              <a:rPr lang="en-GB" dirty="0"/>
              <a:t>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8668" y="1212321"/>
            <a:ext cx="8307387" cy="12938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Extend PTEs with permission bits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fault handler checks these before remapping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violated, send process SIGSEGV (segmentation fault)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" y="2901694"/>
            <a:ext cx="107208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297363" y="2871788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657479" y="2871788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297237" y="2871788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03675" y="31765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2632075" y="31765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317875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003675" y="34813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2632075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317875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003675" y="37861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632075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1335088" y="31718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335088" y="34766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1336675" y="37814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605213" y="4167188"/>
            <a:ext cx="246062" cy="456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52400" y="5111494"/>
            <a:ext cx="107529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j: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3317875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2037294" y="2871788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1943100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1943100" y="34813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1943100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4300538" y="5080000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2657479" y="5080000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3297237" y="5080000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4006850" y="53848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2635250" y="5384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3321050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006850" y="56896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26352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33210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006850" y="5994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26352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33210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2037294" y="5080000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1946275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1946275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1946275" y="5994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1335088" y="53863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1335088" y="56911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1336675" y="59959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086600" y="2548468"/>
            <a:ext cx="1676400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  <a:r>
              <a:rPr lang="en-GB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</a:t>
            </a:r>
            <a:endParaRPr lang="en-GB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161212" y="318086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1212" y="343644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1212" y="369494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7161212" y="395653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161212" y="421212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7161212" y="44663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161212" y="472620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161212" y="497681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161212" y="52328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161212" y="548640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162800" y="573673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7162800" y="59928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5527675" y="3328988"/>
            <a:ext cx="1633537" cy="152501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5527675" y="3633788"/>
            <a:ext cx="1633537" cy="7061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5527675" y="3822739"/>
            <a:ext cx="1633537" cy="1158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5530850" y="5537200"/>
            <a:ext cx="1630362" cy="7699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5530850" y="4854001"/>
            <a:ext cx="1630362" cy="9879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5530850" y="6120607"/>
            <a:ext cx="1631950" cy="261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protection</a:t>
            </a:r>
          </a:p>
          <a:p>
            <a:r>
              <a:rPr lang="en-US" dirty="0" smtClean="0"/>
              <a:t>Address translation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906" y="4569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1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VM Address Translation</a:t>
            </a:r>
            <a:endParaRPr lang="en-US"/>
          </a:p>
        </p:txBody>
      </p:sp>
      <p:sp>
        <p:nvSpPr>
          <p:cNvPr id="56631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 smtClean="0"/>
              <a:t>Virtual Address Space</a:t>
            </a:r>
          </a:p>
          <a:p>
            <a:pPr lvl="1"/>
            <a:r>
              <a:rPr lang="en-US" i="1" dirty="0" smtClean="0"/>
              <a:t>V = {0, 1, …, N–1}</a:t>
            </a:r>
          </a:p>
          <a:p>
            <a:r>
              <a:rPr lang="en-US" dirty="0" smtClean="0"/>
              <a:t>Physical Address Space</a:t>
            </a:r>
          </a:p>
          <a:p>
            <a:pPr lvl="1"/>
            <a:r>
              <a:rPr lang="en-US" i="1" dirty="0" smtClean="0"/>
              <a:t>P = {0, 1, …, M–1}</a:t>
            </a:r>
          </a:p>
          <a:p>
            <a:r>
              <a:rPr lang="en-US" dirty="0" smtClean="0"/>
              <a:t>Address Translation</a:t>
            </a:r>
          </a:p>
          <a:p>
            <a:pPr lvl="1"/>
            <a:r>
              <a:rPr lang="en-US" b="1" i="1" dirty="0" smtClean="0"/>
              <a:t>MAP:  V </a:t>
            </a:r>
            <a:r>
              <a:rPr lang="en-US" b="1" i="1" dirty="0" err="1" smtClean="0">
                <a:sym typeface="Symbol" charset="2"/>
              </a:rPr>
              <a:t></a:t>
            </a:r>
            <a:r>
              <a:rPr lang="en-US" b="1" i="1" dirty="0" smtClean="0"/>
              <a:t>  P  U  {</a:t>
            </a:r>
            <a:r>
              <a:rPr lang="en-US" b="1" i="1" dirty="0" err="1" smtClean="0">
                <a:sym typeface="Symbol" charset="2"/>
              </a:rPr>
              <a:t></a:t>
            </a:r>
            <a:r>
              <a:rPr lang="en-US" b="1" i="1" dirty="0" smtClean="0"/>
              <a:t>}</a:t>
            </a:r>
          </a:p>
          <a:p>
            <a:pPr lvl="1"/>
            <a:r>
              <a:rPr lang="en-US" dirty="0" smtClean="0"/>
              <a:t>For virtual address </a:t>
            </a:r>
            <a:r>
              <a:rPr lang="en-US" b="1" i="1" dirty="0" smtClean="0"/>
              <a:t>a</a:t>
            </a:r>
            <a:r>
              <a:rPr lang="en-US" dirty="0" smtClean="0"/>
              <a:t>:</a:t>
            </a:r>
          </a:p>
          <a:p>
            <a:pPr lvl="2"/>
            <a:r>
              <a:rPr lang="en-US" b="1" i="1" dirty="0" err="1" smtClean="0"/>
              <a:t>MAP(a</a:t>
            </a:r>
            <a:r>
              <a:rPr lang="en-US" b="1" i="1" dirty="0" smtClean="0"/>
              <a:t>)  =  a</a:t>
            </a:r>
            <a:r>
              <a:rPr lang="en-US" i="1" dirty="0" smtClean="0"/>
              <a:t>’</a:t>
            </a:r>
            <a:r>
              <a:rPr lang="en-US" dirty="0" smtClean="0"/>
              <a:t>  if data at virtual address </a:t>
            </a:r>
            <a:r>
              <a:rPr lang="en-US" b="1" i="1" dirty="0" smtClean="0"/>
              <a:t>a</a:t>
            </a:r>
            <a:r>
              <a:rPr lang="en-US" dirty="0" smtClean="0"/>
              <a:t> is at physical address </a:t>
            </a:r>
            <a:r>
              <a:rPr lang="en-US" b="1" i="1" dirty="0" smtClean="0"/>
              <a:t>a’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b="1" i="1" dirty="0" smtClean="0"/>
              <a:t>P</a:t>
            </a:r>
          </a:p>
          <a:p>
            <a:pPr lvl="2"/>
            <a:r>
              <a:rPr lang="en-US" b="1" i="1" dirty="0" err="1" smtClean="0"/>
              <a:t>MAP(a</a:t>
            </a:r>
            <a:r>
              <a:rPr lang="en-US" b="1" i="1" dirty="0" smtClean="0"/>
              <a:t>)  = </a:t>
            </a:r>
            <a:r>
              <a:rPr lang="en-US" b="1" i="1" dirty="0" err="1" smtClean="0">
                <a:sym typeface="Symbol" charset="2"/>
              </a:rPr>
              <a:t></a:t>
            </a:r>
            <a:r>
              <a:rPr lang="en-US" b="1" i="1" dirty="0" smtClean="0"/>
              <a:t> </a:t>
            </a:r>
            <a:r>
              <a:rPr lang="en-US" dirty="0" smtClean="0"/>
              <a:t>if data at virtual address </a:t>
            </a:r>
            <a:r>
              <a:rPr lang="en-US" b="1" i="1" dirty="0" smtClean="0"/>
              <a:t>a</a:t>
            </a:r>
            <a:r>
              <a:rPr lang="en-US" dirty="0" smtClean="0"/>
              <a:t> is not in physical memory</a:t>
            </a:r>
          </a:p>
          <a:p>
            <a:pPr lvl="3"/>
            <a:r>
              <a:rPr lang="en-US" dirty="0" smtClean="0"/>
              <a:t>Either invalid or stored on disk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 smtClean="0"/>
              <a:t>Summary of Address Translation Symbols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Parameters</a:t>
            </a:r>
          </a:p>
          <a:p>
            <a:pPr lvl="1"/>
            <a:r>
              <a:rPr lang="en-US" b="1" dirty="0" smtClean="0"/>
              <a:t>N = 2</a:t>
            </a:r>
            <a:r>
              <a:rPr lang="en-US" b="1" baseline="30000" dirty="0" smtClean="0"/>
              <a:t>n </a:t>
            </a:r>
            <a:r>
              <a:rPr lang="en-US" dirty="0" smtClean="0"/>
              <a:t>: Number of addresses in virtual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M = 2</a:t>
            </a:r>
            <a:r>
              <a:rPr lang="en-US" b="1" baseline="30000" dirty="0" smtClean="0"/>
              <a:t>m </a:t>
            </a:r>
            <a:r>
              <a:rPr lang="en-US" dirty="0" smtClean="0"/>
              <a:t>: Number of addresses in physical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P = 2</a:t>
            </a:r>
            <a:r>
              <a:rPr lang="en-US" b="1" baseline="30000" dirty="0" smtClean="0"/>
              <a:t>p </a:t>
            </a:r>
            <a:r>
              <a:rPr lang="en-US" b="1" dirty="0" smtClean="0"/>
              <a:t> </a:t>
            </a:r>
            <a:r>
              <a:rPr lang="en-US" dirty="0" smtClean="0"/>
              <a:t>: Page size (bytes)</a:t>
            </a:r>
            <a:endParaRPr lang="en-US" baseline="30000" dirty="0" smtClean="0"/>
          </a:p>
          <a:p>
            <a:r>
              <a:rPr lang="en-US" dirty="0" smtClean="0"/>
              <a:t>Components of the virtual address (VA)</a:t>
            </a:r>
          </a:p>
          <a:p>
            <a:pPr lvl="1"/>
            <a:r>
              <a:rPr lang="en-US" b="1" dirty="0" smtClean="0"/>
              <a:t>TLBI</a:t>
            </a:r>
            <a:r>
              <a:rPr lang="en-US" dirty="0" smtClean="0"/>
              <a:t>: TLB index</a:t>
            </a:r>
          </a:p>
          <a:p>
            <a:pPr lvl="1"/>
            <a:r>
              <a:rPr lang="en-US" b="1" dirty="0" smtClean="0"/>
              <a:t>TLBT</a:t>
            </a:r>
            <a:r>
              <a:rPr lang="en-US" dirty="0" smtClean="0"/>
              <a:t>: TLB tag</a:t>
            </a:r>
          </a:p>
          <a:p>
            <a:pPr lvl="1"/>
            <a:r>
              <a:rPr lang="en-US" b="1" dirty="0" smtClean="0"/>
              <a:t>VPO</a:t>
            </a:r>
            <a:r>
              <a:rPr lang="en-US" dirty="0" smtClean="0"/>
              <a:t>: Virtual page offset </a:t>
            </a:r>
          </a:p>
          <a:p>
            <a:pPr lvl="1"/>
            <a:r>
              <a:rPr lang="en-US" b="1" dirty="0" smtClean="0"/>
              <a:t>VPN</a:t>
            </a:r>
            <a:r>
              <a:rPr lang="en-US" dirty="0" smtClean="0"/>
              <a:t>: Virtual page number </a:t>
            </a:r>
          </a:p>
          <a:p>
            <a:r>
              <a:rPr lang="en-US" dirty="0" smtClean="0"/>
              <a:t>Components of the physical address (PA)</a:t>
            </a:r>
          </a:p>
          <a:p>
            <a:pPr lvl="1"/>
            <a:r>
              <a:rPr lang="en-US" b="1" dirty="0" smtClean="0"/>
              <a:t>PPO</a:t>
            </a:r>
            <a:r>
              <a:rPr lang="en-US" dirty="0" smtClean="0"/>
              <a:t>: Physical page offset (same as VPO)</a:t>
            </a:r>
          </a:p>
          <a:p>
            <a:pPr lvl="1"/>
            <a:r>
              <a:rPr lang="en-US" b="1" dirty="0" smtClean="0"/>
              <a:t>PPN:</a:t>
            </a:r>
            <a:r>
              <a:rPr lang="en-US" dirty="0" smtClean="0"/>
              <a:t> Physical page number</a:t>
            </a:r>
          </a:p>
          <a:p>
            <a:pPr lvl="1"/>
            <a:r>
              <a:rPr lang="en-US" b="1" dirty="0" smtClean="0"/>
              <a:t>CO</a:t>
            </a:r>
            <a:r>
              <a:rPr lang="en-US" dirty="0" smtClean="0"/>
              <a:t>: Byte offset within cache line</a:t>
            </a:r>
          </a:p>
          <a:p>
            <a:pPr lvl="1"/>
            <a:r>
              <a:rPr lang="en-US" b="1" dirty="0" smtClean="0"/>
              <a:t>CI:</a:t>
            </a:r>
            <a:r>
              <a:rPr lang="en-US" dirty="0" smtClean="0"/>
              <a:t> Cache index</a:t>
            </a:r>
          </a:p>
          <a:p>
            <a:pPr lvl="1"/>
            <a:r>
              <a:rPr lang="en-US" b="1" dirty="0" smtClean="0"/>
              <a:t>CT</a:t>
            </a:r>
            <a:r>
              <a:rPr lang="en-US" dirty="0" smtClean="0"/>
              <a:t>: Cache tag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With a Page Table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753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Virtual page number (VPN)</a:t>
            </a:r>
            <a:endParaRPr lang="en-US" sz="1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267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Virtual page offset (VPO)</a:t>
            </a:r>
            <a:endParaRPr lang="en-US" sz="14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53117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372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753117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372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753117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372116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267717" y="57266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Physical page offset (PPO)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3372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4" idx="2"/>
            <a:endCxn id="14" idx="0"/>
          </p:cNvCxnSpPr>
          <p:nvPr/>
        </p:nvCxnSpPr>
        <p:spPr bwMode="auto">
          <a:xfrm rot="5400000">
            <a:off x="5543817" y="3935968"/>
            <a:ext cx="35814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3976677" y="4692134"/>
            <a:ext cx="2069068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453279" y="1633336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base register</a:t>
            </a:r>
          </a:p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(PTBR)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2286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1863863" y="1703814"/>
            <a:ext cx="859669" cy="2156837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5962" y="2667000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Page table address 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for 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3195" y="4371965"/>
            <a:ext cx="1685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 smtClean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 smtClean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Calibri" pitchFamily="34" charset="0"/>
              </a:rPr>
              <a:t>p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Calibri" pitchFamily="34" charset="0"/>
              </a:rPr>
              <a:t>p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m-1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43"/>
          <p:cNvSpPr/>
          <p:nvPr/>
        </p:nvSpPr>
        <p:spPr bwMode="auto">
          <a:xfrm>
            <a:off x="3526549" y="2202309"/>
            <a:ext cx="2324414" cy="321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43"/>
          <p:cNvSpPr/>
          <p:nvPr/>
        </p:nvSpPr>
        <p:spPr bwMode="auto">
          <a:xfrm>
            <a:off x="547223" y="2202309"/>
            <a:ext cx="2324414" cy="1224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 bwMode="auto">
          <a:xfrm>
            <a:off x="556823" y="3426451"/>
            <a:ext cx="2324414" cy="19858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115" idx="0"/>
          </p:cNvCxnSpPr>
          <p:nvPr/>
        </p:nvCxnSpPr>
        <p:spPr bwMode="auto">
          <a:xfrm>
            <a:off x="3269962" y="2109602"/>
            <a:ext cx="1415794" cy="40193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2601799" y="1576202"/>
            <a:ext cx="1336326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alibri" pitchFamily="34" charset="0"/>
              </a:rPr>
              <a:t>TensorFlow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alibri" pitchFamily="34" charset="0"/>
              </a:rPr>
              <a:t>Application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-253643" y="3849579"/>
            <a:ext cx="220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Space</a:t>
            </a:r>
            <a:endParaRPr lang="en-US" sz="18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761287" y="5638641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3762874" y="562251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1185630" y="4001661"/>
            <a:ext cx="1066800" cy="5328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TCP/IP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84" name="Straight Arrow Connector 39"/>
          <p:cNvCxnSpPr>
            <a:stCxn id="37" idx="2"/>
          </p:cNvCxnSpPr>
          <p:nvPr/>
        </p:nvCxnSpPr>
        <p:spPr bwMode="auto">
          <a:xfrm flipH="1">
            <a:off x="1715432" y="2109602"/>
            <a:ext cx="1554530" cy="40193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1186830" y="4752115"/>
            <a:ext cx="1065600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Ethernet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Driver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89" name="Straight Arrow Connector 39"/>
          <p:cNvCxnSpPr>
            <a:stCxn id="26" idx="2"/>
            <a:endCxn id="88" idx="0"/>
          </p:cNvCxnSpPr>
          <p:nvPr/>
        </p:nvCxnSpPr>
        <p:spPr bwMode="auto">
          <a:xfrm>
            <a:off x="1719030" y="4534461"/>
            <a:ext cx="600" cy="21765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1182030" y="5503169"/>
            <a:ext cx="1066800" cy="532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Ethernet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alibri" pitchFamily="34" charset="0"/>
              </a:rPr>
              <a:t>Adapter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94" name="Straight Arrow Connector 39"/>
          <p:cNvCxnSpPr/>
          <p:nvPr/>
        </p:nvCxnSpPr>
        <p:spPr bwMode="auto">
          <a:xfrm>
            <a:off x="1713630" y="5285515"/>
            <a:ext cx="600" cy="21765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Rectangle 10"/>
          <p:cNvSpPr>
            <a:spLocks noChangeArrowheads="1"/>
          </p:cNvSpPr>
          <p:nvPr/>
        </p:nvSpPr>
        <p:spPr bwMode="auto">
          <a:xfrm>
            <a:off x="1182630" y="3254713"/>
            <a:ext cx="1066800" cy="53280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Sockets</a:t>
            </a:r>
          </a:p>
        </p:txBody>
      </p:sp>
      <p:cxnSp>
        <p:nvCxnSpPr>
          <p:cNvPr id="98" name="Straight Arrow Connector 39"/>
          <p:cNvCxnSpPr/>
          <p:nvPr/>
        </p:nvCxnSpPr>
        <p:spPr bwMode="auto">
          <a:xfrm>
            <a:off x="1715430" y="3784007"/>
            <a:ext cx="600" cy="21765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1182630" y="2511534"/>
            <a:ext cx="1066800" cy="532800"/>
          </a:xfrm>
          <a:prstGeom prst="rect">
            <a:avLst/>
          </a:prstGeom>
          <a:solidFill>
            <a:srgbClr val="F5F5F5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gRPC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Framework</a:t>
            </a:r>
          </a:p>
        </p:txBody>
      </p:sp>
      <p:cxnSp>
        <p:nvCxnSpPr>
          <p:cNvPr id="102" name="Straight Arrow Connector 39"/>
          <p:cNvCxnSpPr/>
          <p:nvPr/>
        </p:nvCxnSpPr>
        <p:spPr bwMode="auto">
          <a:xfrm>
            <a:off x="1708830" y="3051659"/>
            <a:ext cx="600" cy="21765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7" name="TextBox 106"/>
          <p:cNvSpPr txBox="1"/>
          <p:nvPr/>
        </p:nvSpPr>
        <p:spPr>
          <a:xfrm rot="16200000">
            <a:off x="2716084" y="2975820"/>
            <a:ext cx="220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Space</a:t>
            </a:r>
            <a:endParaRPr lang="en-US" sz="18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8" name="Rectangle 10"/>
          <p:cNvSpPr>
            <a:spLocks noChangeArrowheads="1"/>
          </p:cNvSpPr>
          <p:nvPr/>
        </p:nvSpPr>
        <p:spPr bwMode="auto">
          <a:xfrm>
            <a:off x="4155356" y="4001661"/>
            <a:ext cx="1066800" cy="5328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RDMA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110" name="Straight Arrow Connector 39"/>
          <p:cNvCxnSpPr>
            <a:stCxn id="108" idx="2"/>
            <a:endCxn id="111" idx="0"/>
          </p:cNvCxnSpPr>
          <p:nvPr/>
        </p:nvCxnSpPr>
        <p:spPr bwMode="auto">
          <a:xfrm flipH="1">
            <a:off x="4685156" y="4534461"/>
            <a:ext cx="3600" cy="96870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1" name="Rectangle 10"/>
          <p:cNvSpPr>
            <a:spLocks noChangeArrowheads="1"/>
          </p:cNvSpPr>
          <p:nvPr/>
        </p:nvSpPr>
        <p:spPr bwMode="auto">
          <a:xfrm>
            <a:off x="4151756" y="5503169"/>
            <a:ext cx="1066800" cy="532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RoCE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alibri" pitchFamily="34" charset="0"/>
              </a:rPr>
              <a:t>Adapter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113" name="Rectangle 10"/>
          <p:cNvSpPr>
            <a:spLocks noChangeArrowheads="1"/>
          </p:cNvSpPr>
          <p:nvPr/>
        </p:nvSpPr>
        <p:spPr bwMode="auto">
          <a:xfrm>
            <a:off x="4152356" y="3254713"/>
            <a:ext cx="1066800" cy="53280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Verbs</a:t>
            </a:r>
          </a:p>
        </p:txBody>
      </p:sp>
      <p:cxnSp>
        <p:nvCxnSpPr>
          <p:cNvPr id="114" name="Straight Arrow Connector 39"/>
          <p:cNvCxnSpPr/>
          <p:nvPr/>
        </p:nvCxnSpPr>
        <p:spPr bwMode="auto">
          <a:xfrm>
            <a:off x="4685156" y="3784007"/>
            <a:ext cx="600" cy="21765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Rectangle 10"/>
          <p:cNvSpPr>
            <a:spLocks noChangeArrowheads="1"/>
          </p:cNvSpPr>
          <p:nvPr/>
        </p:nvSpPr>
        <p:spPr bwMode="auto">
          <a:xfrm>
            <a:off x="4152356" y="2511534"/>
            <a:ext cx="1066800" cy="532800"/>
          </a:xfrm>
          <a:prstGeom prst="rect">
            <a:avLst/>
          </a:prstGeom>
          <a:solidFill>
            <a:srgbClr val="F5F5F5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Verbs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Framework</a:t>
            </a:r>
          </a:p>
        </p:txBody>
      </p:sp>
      <p:cxnSp>
        <p:nvCxnSpPr>
          <p:cNvPr id="116" name="Straight Arrow Connector 39"/>
          <p:cNvCxnSpPr/>
          <p:nvPr/>
        </p:nvCxnSpPr>
        <p:spPr bwMode="auto">
          <a:xfrm>
            <a:off x="4678556" y="3051659"/>
            <a:ext cx="600" cy="21765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76550" y="260164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Address Translation: Page Hit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4193" y="8534400"/>
            <a:ext cx="6781800" cy="2057400"/>
          </a:xfrm>
          <a:ln/>
        </p:spPr>
        <p:txBody>
          <a:bodyPr/>
          <a:lstStyle/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1) Processor sends virtual address to MMU 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2-3) MMU fetches PTE from page table in 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4) MMU sends physical address to cache/memory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5) Cache/memory sends data word to processor</a:t>
            </a:r>
            <a:endParaRPr lang="en-GB" sz="2000" b="0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8728280" y="330819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0250693" y="3160486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0370591" y="412985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8652080" y="507897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8110646" y="5675185"/>
            <a:ext cx="1082867" cy="105910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7813880" y="3389350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10277681" y="3215451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8728280" y="3605628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10331093" y="352025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8861587" y="5460408"/>
            <a:ext cx="1126139" cy="105910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8785959" y="1393126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8223605" y="228134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8785959" y="536400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9677400" y="5638641"/>
            <a:ext cx="1066800" cy="5328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Worker #0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8" name="Straight Arrow Connector 37"/>
          <p:cNvCxnSpPr/>
          <p:nvPr/>
        </p:nvCxnSpPr>
        <p:spPr bwMode="auto">
          <a:xfrm flipH="1">
            <a:off x="8110646" y="5444896"/>
            <a:ext cx="1066800" cy="109012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hape 49"/>
          <p:cNvCxnSpPr/>
          <p:nvPr/>
        </p:nvCxnSpPr>
        <p:spPr bwMode="auto">
          <a:xfrm rot="5400000">
            <a:off x="6627585" y="3426451"/>
            <a:ext cx="1222831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hape 49"/>
          <p:cNvCxnSpPr/>
          <p:nvPr/>
        </p:nvCxnSpPr>
        <p:spPr bwMode="auto">
          <a:xfrm rot="5400000">
            <a:off x="6170038" y="2661671"/>
            <a:ext cx="1716311" cy="797588"/>
          </a:xfrm>
          <a:prstGeom prst="bentConnector3">
            <a:avLst>
              <a:gd name="adj1" fmla="val 15592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Rectangle 10"/>
          <p:cNvSpPr>
            <a:spLocks noChangeArrowheads="1"/>
          </p:cNvSpPr>
          <p:nvPr/>
        </p:nvSpPr>
        <p:spPr bwMode="auto">
          <a:xfrm>
            <a:off x="7459741" y="1042802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Page fault handler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236479" y="2632420"/>
            <a:ext cx="122955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Space</a:t>
            </a:r>
            <a:endParaRPr lang="en-US" sz="18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88" grpId="0" animBg="1"/>
      <p:bldP spid="9225" grpId="0"/>
      <p:bldP spid="9248" grpId="0"/>
      <p:bldP spid="43" grpId="0"/>
      <p:bldP spid="47" grpId="0"/>
      <p:bldP spid="53" grpId="0" animBg="1"/>
      <p:bldP spid="54" grpId="0" animBg="1"/>
      <p:bldP spid="56" grpId="0" animBg="1"/>
      <p:bldP spid="8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3"/>
          <p:cNvSpPr/>
          <p:nvPr/>
        </p:nvSpPr>
        <p:spPr bwMode="auto">
          <a:xfrm>
            <a:off x="1025628" y="4559675"/>
            <a:ext cx="3066893" cy="1612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43"/>
          <p:cNvSpPr/>
          <p:nvPr/>
        </p:nvSpPr>
        <p:spPr bwMode="auto">
          <a:xfrm>
            <a:off x="5563797" y="2105791"/>
            <a:ext cx="3066893" cy="40664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43"/>
          <p:cNvSpPr/>
          <p:nvPr/>
        </p:nvSpPr>
        <p:spPr bwMode="auto">
          <a:xfrm>
            <a:off x="3200155" y="5486279"/>
            <a:ext cx="3207676" cy="23157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43"/>
          <p:cNvSpPr/>
          <p:nvPr/>
        </p:nvSpPr>
        <p:spPr bwMode="auto">
          <a:xfrm>
            <a:off x="12430950" y="1038786"/>
            <a:ext cx="2324414" cy="321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3"/>
          <p:cNvSpPr/>
          <p:nvPr/>
        </p:nvSpPr>
        <p:spPr bwMode="auto">
          <a:xfrm>
            <a:off x="9451024" y="1044198"/>
            <a:ext cx="2324414" cy="1224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39"/>
          <p:cNvCxnSpPr>
            <a:endCxn id="28" idx="0"/>
          </p:cNvCxnSpPr>
          <p:nvPr/>
        </p:nvCxnSpPr>
        <p:spPr bwMode="auto">
          <a:xfrm>
            <a:off x="12174363" y="946079"/>
            <a:ext cx="1415794" cy="40193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506200" y="412679"/>
            <a:ext cx="1336326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alibri" pitchFamily="34" charset="0"/>
              </a:rPr>
              <a:t>TensorFlow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alibri" pitchFamily="34" charset="0"/>
              </a:rPr>
              <a:t>Application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9795" y="4641708"/>
            <a:ext cx="31674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receiver.getTensor</a:t>
            </a:r>
            <a:r>
              <a:rPr lang="en-US" altLang="zh-CN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(request, &amp;response_tensor)</a:t>
            </a:r>
            <a:endParaRPr lang="en-US" sz="105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9665688" y="4475118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1" name="Oval 18"/>
          <p:cNvSpPr>
            <a:spLocks noChangeArrowheads="1"/>
          </p:cNvSpPr>
          <p:nvPr/>
        </p:nvSpPr>
        <p:spPr bwMode="auto">
          <a:xfrm>
            <a:off x="12667275" y="4458987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090031" y="2838138"/>
            <a:ext cx="1066800" cy="5328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TCP/IP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13" name="Straight Arrow Connector 39"/>
          <p:cNvCxnSpPr>
            <a:stCxn id="8" idx="2"/>
          </p:cNvCxnSpPr>
          <p:nvPr/>
        </p:nvCxnSpPr>
        <p:spPr bwMode="auto">
          <a:xfrm flipH="1">
            <a:off x="10619833" y="946079"/>
            <a:ext cx="1554530" cy="40193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39"/>
          <p:cNvCxnSpPr>
            <a:stCxn id="12" idx="2"/>
          </p:cNvCxnSpPr>
          <p:nvPr/>
        </p:nvCxnSpPr>
        <p:spPr bwMode="auto">
          <a:xfrm>
            <a:off x="10623431" y="3370938"/>
            <a:ext cx="600" cy="21765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0086431" y="4339646"/>
            <a:ext cx="1066800" cy="532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Ethernet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alibri" pitchFamily="34" charset="0"/>
              </a:rPr>
              <a:t>Adapter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17" name="Straight Arrow Connector 39"/>
          <p:cNvCxnSpPr/>
          <p:nvPr/>
        </p:nvCxnSpPr>
        <p:spPr bwMode="auto">
          <a:xfrm>
            <a:off x="10618031" y="4121992"/>
            <a:ext cx="600" cy="21765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087031" y="2091190"/>
            <a:ext cx="1066800" cy="53280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Sockets</a:t>
            </a:r>
          </a:p>
        </p:txBody>
      </p:sp>
      <p:cxnSp>
        <p:nvCxnSpPr>
          <p:cNvPr id="19" name="Straight Arrow Connector 39"/>
          <p:cNvCxnSpPr/>
          <p:nvPr/>
        </p:nvCxnSpPr>
        <p:spPr bwMode="auto">
          <a:xfrm>
            <a:off x="10619831" y="2620484"/>
            <a:ext cx="600" cy="21765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0087031" y="1348011"/>
            <a:ext cx="1066800" cy="532800"/>
          </a:xfrm>
          <a:prstGeom prst="rect">
            <a:avLst/>
          </a:prstGeom>
          <a:solidFill>
            <a:srgbClr val="F5F5F5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gRPC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Framework</a:t>
            </a:r>
          </a:p>
        </p:txBody>
      </p:sp>
      <p:cxnSp>
        <p:nvCxnSpPr>
          <p:cNvPr id="21" name="Straight Arrow Connector 39"/>
          <p:cNvCxnSpPr/>
          <p:nvPr/>
        </p:nvCxnSpPr>
        <p:spPr bwMode="auto">
          <a:xfrm>
            <a:off x="10613231" y="1888136"/>
            <a:ext cx="600" cy="21765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 rot="16200000">
            <a:off x="11620485" y="1812297"/>
            <a:ext cx="220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Space</a:t>
            </a:r>
            <a:endParaRPr lang="en-US" sz="18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3059757" y="2838138"/>
            <a:ext cx="1066800" cy="5328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RDMA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4" name="Straight Arrow Connector 39"/>
          <p:cNvCxnSpPr>
            <a:stCxn id="23" idx="2"/>
            <a:endCxn id="25" idx="0"/>
          </p:cNvCxnSpPr>
          <p:nvPr/>
        </p:nvCxnSpPr>
        <p:spPr bwMode="auto">
          <a:xfrm flipH="1">
            <a:off x="13589557" y="3370938"/>
            <a:ext cx="3600" cy="96870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3056157" y="4339646"/>
            <a:ext cx="1066800" cy="532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RoCE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alibri" pitchFamily="34" charset="0"/>
              </a:rPr>
              <a:t>Adapter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13056757" y="2091190"/>
            <a:ext cx="1066800" cy="53280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Verbs</a:t>
            </a:r>
          </a:p>
        </p:txBody>
      </p:sp>
      <p:cxnSp>
        <p:nvCxnSpPr>
          <p:cNvPr id="27" name="Straight Arrow Connector 39"/>
          <p:cNvCxnSpPr/>
          <p:nvPr/>
        </p:nvCxnSpPr>
        <p:spPr bwMode="auto">
          <a:xfrm>
            <a:off x="13589557" y="2620484"/>
            <a:ext cx="600" cy="21765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3056757" y="1348011"/>
            <a:ext cx="1066800" cy="532800"/>
          </a:xfrm>
          <a:prstGeom prst="rect">
            <a:avLst/>
          </a:prstGeom>
          <a:solidFill>
            <a:srgbClr val="F5F5F5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Verbs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Framework</a:t>
            </a:r>
          </a:p>
        </p:txBody>
      </p:sp>
      <p:cxnSp>
        <p:nvCxnSpPr>
          <p:cNvPr id="29" name="Straight Arrow Connector 39"/>
          <p:cNvCxnSpPr/>
          <p:nvPr/>
        </p:nvCxnSpPr>
        <p:spPr bwMode="auto">
          <a:xfrm>
            <a:off x="13582957" y="1888136"/>
            <a:ext cx="600" cy="21765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 rot="16200000">
            <a:off x="9050909" y="1468897"/>
            <a:ext cx="122955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Space</a:t>
            </a:r>
            <a:endParaRPr lang="en-US" sz="18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1863829" y="5245473"/>
            <a:ext cx="1336326" cy="688777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alibri" pitchFamily="34" charset="0"/>
              </a:rPr>
              <a:t>gRPC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alibri" pitchFamily="34" charset="0"/>
              </a:rPr>
              <a:t>stub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63797" y="2159254"/>
            <a:ext cx="316742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getTensor(request, response_tensor) {</a:t>
            </a:r>
          </a:p>
          <a:p>
            <a:r>
              <a:rPr lang="en-US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       deserialize(request)</a:t>
            </a:r>
          </a:p>
          <a:p>
            <a:r>
              <a:rPr lang="en-US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       tensor = recvFromLocal(request)</a:t>
            </a:r>
          </a:p>
          <a:p>
            <a:r>
              <a:rPr lang="en-US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       return serialize(tensor)</a:t>
            </a:r>
          </a:p>
          <a:p>
            <a:r>
              <a:rPr lang="en-US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   …..</a:t>
            </a:r>
          </a:p>
          <a:p>
            <a:r>
              <a:rPr lang="en-US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6407831" y="5245473"/>
            <a:ext cx="1336326" cy="688777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gRPC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Skeleton</a:t>
            </a:r>
            <a:endParaRPr lang="en-US" sz="1600" dirty="0" smtClean="0">
              <a:latin typeface="Calibri" pitchFamily="34" charset="0"/>
            </a:endParaRPr>
          </a:p>
        </p:txBody>
      </p:sp>
      <p:cxnSp>
        <p:nvCxnSpPr>
          <p:cNvPr id="35" name="Straight Arrow Connector 39"/>
          <p:cNvCxnSpPr/>
          <p:nvPr/>
        </p:nvCxnSpPr>
        <p:spPr bwMode="auto">
          <a:xfrm>
            <a:off x="2396629" y="5027820"/>
            <a:ext cx="600" cy="21765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9"/>
          <p:cNvCxnSpPr/>
          <p:nvPr/>
        </p:nvCxnSpPr>
        <p:spPr bwMode="auto">
          <a:xfrm flipV="1">
            <a:off x="2702029" y="5027820"/>
            <a:ext cx="0" cy="21765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39"/>
          <p:cNvCxnSpPr/>
          <p:nvPr/>
        </p:nvCxnSpPr>
        <p:spPr bwMode="auto">
          <a:xfrm>
            <a:off x="3200155" y="5486279"/>
            <a:ext cx="320767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39"/>
          <p:cNvCxnSpPr/>
          <p:nvPr/>
        </p:nvCxnSpPr>
        <p:spPr bwMode="auto">
          <a:xfrm flipH="1">
            <a:off x="3200155" y="5717854"/>
            <a:ext cx="320767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3887399" y="5212003"/>
            <a:ext cx="190259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Serialized Request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4092522" y="5719969"/>
            <a:ext cx="1470076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Serialized Tensor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56" name="Straight Arrow Connector 39"/>
          <p:cNvCxnSpPr/>
          <p:nvPr/>
        </p:nvCxnSpPr>
        <p:spPr bwMode="auto">
          <a:xfrm>
            <a:off x="6877469" y="5023460"/>
            <a:ext cx="600" cy="21765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39"/>
          <p:cNvCxnSpPr/>
          <p:nvPr/>
        </p:nvCxnSpPr>
        <p:spPr bwMode="auto">
          <a:xfrm flipV="1">
            <a:off x="7177737" y="5036507"/>
            <a:ext cx="0" cy="21765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1019795" y="5864423"/>
            <a:ext cx="691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Sender</a:t>
            </a:r>
            <a:endParaRPr lang="en-US" sz="14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43487" y="5864423"/>
            <a:ext cx="88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Receiver</a:t>
            </a:r>
            <a:endParaRPr lang="en-US" sz="14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2016229" y="3591568"/>
            <a:ext cx="1066800" cy="5328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alibri" pitchFamily="34" charset="0"/>
              </a:rPr>
              <a:t>Protocol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alibri" pitchFamily="34" charset="0"/>
              </a:rPr>
              <a:t>Buffer</a:t>
            </a:r>
          </a:p>
        </p:txBody>
      </p:sp>
      <p:cxnSp>
        <p:nvCxnSpPr>
          <p:cNvPr id="62" name="Straight Arrow Connector 39"/>
          <p:cNvCxnSpPr/>
          <p:nvPr/>
        </p:nvCxnSpPr>
        <p:spPr bwMode="auto">
          <a:xfrm>
            <a:off x="2396029" y="4124368"/>
            <a:ext cx="1200" cy="43530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39"/>
          <p:cNvCxnSpPr/>
          <p:nvPr/>
        </p:nvCxnSpPr>
        <p:spPr bwMode="auto">
          <a:xfrm flipV="1">
            <a:off x="2702029" y="4124368"/>
            <a:ext cx="0" cy="43530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719631" y="4189191"/>
            <a:ext cx="167639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Serialized Request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2702029" y="4189191"/>
            <a:ext cx="148518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Serialized Tensor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720831" y="3221083"/>
            <a:ext cx="167639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Structured Request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2598270" y="3218107"/>
            <a:ext cx="166146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Structured Tensor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6490737" y="4495020"/>
            <a:ext cx="1066800" cy="5328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alibri" pitchFamily="34" charset="0"/>
              </a:rPr>
              <a:t>Protocol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alibri" pitchFamily="34" charset="0"/>
              </a:rPr>
              <a:t>Buffer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093721" y="5472585"/>
            <a:ext cx="1470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      TCP/IP Tunnel </a:t>
            </a:r>
            <a:endParaRPr lang="en-US" sz="11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3" name="Rectangle 10"/>
          <p:cNvSpPr>
            <a:spLocks noChangeArrowheads="1"/>
          </p:cNvSpPr>
          <p:nvPr/>
        </p:nvSpPr>
        <p:spPr bwMode="auto">
          <a:xfrm>
            <a:off x="10091231" y="3588592"/>
            <a:ext cx="1065600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Ethernet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Driver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4" name="Rectangle 10"/>
          <p:cNvSpPr>
            <a:spLocks noChangeArrowheads="1"/>
          </p:cNvSpPr>
          <p:nvPr/>
        </p:nvSpPr>
        <p:spPr bwMode="auto">
          <a:xfrm>
            <a:off x="6248400" y="3743966"/>
            <a:ext cx="1595087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Receive From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Local Rendezvous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95" name="Straight Arrow Connector 39"/>
          <p:cNvCxnSpPr/>
          <p:nvPr/>
        </p:nvCxnSpPr>
        <p:spPr bwMode="auto">
          <a:xfrm flipV="1">
            <a:off x="7177737" y="4257463"/>
            <a:ext cx="0" cy="21765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39"/>
          <p:cNvCxnSpPr/>
          <p:nvPr/>
        </p:nvCxnSpPr>
        <p:spPr bwMode="auto">
          <a:xfrm>
            <a:off x="6876869" y="4277366"/>
            <a:ext cx="600" cy="21765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直接连接符 97"/>
          <p:cNvCxnSpPr/>
          <p:nvPr/>
        </p:nvCxnSpPr>
        <p:spPr bwMode="auto">
          <a:xfrm flipV="1">
            <a:off x="1178029" y="2807639"/>
            <a:ext cx="1031771" cy="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895600" y="2105791"/>
            <a:ext cx="1066800" cy="53280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Execute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done()</a:t>
            </a:r>
          </a:p>
        </p:txBody>
      </p:sp>
      <p:cxnSp>
        <p:nvCxnSpPr>
          <p:cNvPr id="108" name="肘形连接符 107"/>
          <p:cNvCxnSpPr>
            <a:endCxn id="100" idx="2"/>
          </p:cNvCxnSpPr>
          <p:nvPr/>
        </p:nvCxnSpPr>
        <p:spPr bwMode="auto">
          <a:xfrm rot="5400000" flipH="1" flipV="1">
            <a:off x="2590514" y="2750107"/>
            <a:ext cx="950001" cy="72697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直接连接符 111"/>
          <p:cNvCxnSpPr/>
          <p:nvPr/>
        </p:nvCxnSpPr>
        <p:spPr bwMode="auto">
          <a:xfrm>
            <a:off x="3083029" y="2807642"/>
            <a:ext cx="650771" cy="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Rectangle 10"/>
          <p:cNvSpPr>
            <a:spLocks noChangeArrowheads="1"/>
          </p:cNvSpPr>
          <p:nvPr/>
        </p:nvSpPr>
        <p:spPr bwMode="auto">
          <a:xfrm>
            <a:off x="720831" y="2091190"/>
            <a:ext cx="1877439" cy="547402"/>
          </a:xfrm>
          <a:prstGeom prst="rect">
            <a:avLst/>
          </a:prstGeom>
          <a:solidFill>
            <a:srgbClr val="F5F5F5"/>
          </a:solidFill>
          <a:ln w="126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Call Recv From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 smtClean="0">
                <a:latin typeface="Calibri" pitchFamily="34" charset="0"/>
              </a:rPr>
              <a:t>Remote Rendezvous</a:t>
            </a:r>
          </a:p>
        </p:txBody>
      </p:sp>
      <p:sp>
        <p:nvSpPr>
          <p:cNvPr id="118" name="Text Box 9"/>
          <p:cNvSpPr txBox="1">
            <a:spLocks noChangeArrowheads="1"/>
          </p:cNvSpPr>
          <p:nvPr/>
        </p:nvSpPr>
        <p:spPr bwMode="auto">
          <a:xfrm>
            <a:off x="873231" y="2807644"/>
            <a:ext cx="114299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T1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120" name="肘形连接符 119"/>
          <p:cNvCxnSpPr>
            <a:stCxn id="117" idx="2"/>
          </p:cNvCxnSpPr>
          <p:nvPr/>
        </p:nvCxnSpPr>
        <p:spPr bwMode="auto">
          <a:xfrm rot="16200000" flipH="1">
            <a:off x="1553989" y="2744154"/>
            <a:ext cx="950000" cy="73887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Text Box 9"/>
          <p:cNvSpPr txBox="1">
            <a:spLocks noChangeArrowheads="1"/>
          </p:cNvSpPr>
          <p:nvPr/>
        </p:nvSpPr>
        <p:spPr bwMode="auto">
          <a:xfrm>
            <a:off x="3044220" y="2807639"/>
            <a:ext cx="114299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T2</a:t>
            </a:r>
            <a:endParaRPr lang="en-GB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4" grpId="0"/>
      <p:bldP spid="55" grpId="0"/>
      <p:bldP spid="72" grpId="0"/>
      <p:bldP spid="73" grpId="0"/>
      <p:bldP spid="76" grpId="0"/>
      <p:bldP spid="77" grpId="0"/>
      <p:bldP spid="93" grpId="0" animBg="1"/>
      <p:bldP spid="94" grpId="0" animBg="1"/>
      <p:bldP spid="118" grpId="0"/>
      <p:bldP spid="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System Using Physical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791200"/>
            <a:ext cx="8307388" cy="881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</a:t>
            </a:r>
            <a:r>
              <a:rPr lang="en-GB" dirty="0" smtClean="0"/>
              <a:t>in “simple” systems like embedded </a:t>
            </a:r>
            <a:r>
              <a:rPr lang="en-GB" dirty="0"/>
              <a:t>microcontrollers in devices like cars, elevators, and digital picture frames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42338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341813" y="1665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41813" y="1893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03002" y="41862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</a:rPr>
              <a:t>M-1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79913" y="13716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600200" y="246740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343400" y="2122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341813" y="2351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648200" y="1670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648200" y="1898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648200" y="2127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648200" y="23558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4648200" y="2584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341813" y="2579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341813" y="2808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341813" y="3036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4343400" y="3265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4648200" y="40100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733628" y="2133600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</a:t>
            </a:r>
            <a:r>
              <a:rPr lang="en-GB" sz="1600" dirty="0" smtClean="0">
                <a:latin typeface="Calibri" pitchFamily="34" charset="0"/>
              </a:rPr>
              <a:t>address</a:t>
            </a:r>
            <a:endParaRPr lang="en-GB" sz="16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5638801" y="25844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715726" y="4832740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4648200" y="34993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341813" y="35004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4724400" y="37338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2667000" y="2732732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5791201" y="30416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5403850" y="39568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2133602" y="3000809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352800" y="2667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表 3"/>
          <p:cNvGraphicFramePr/>
          <p:nvPr/>
        </p:nvGraphicFramePr>
        <p:xfrm>
          <a:off x="1143000" y="2133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609600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Address Translation: Page Fault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95800"/>
            <a:ext cx="8001000" cy="2057400"/>
          </a:xfrm>
          <a:ln/>
        </p:spPr>
        <p:txBody>
          <a:bodyPr/>
          <a:lstStyle/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2-3) MMU fetches PTE from page table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7) Handler returns to original process, restarting faulting instruction</a:t>
            </a:r>
            <a:endParaRPr lang="en-GB" sz="2000" b="0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188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777815" y="2188833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50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1817002" y="30884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274202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4766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4738003" y="2394344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4255402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791415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4255402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2330387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880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880973" y="3154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563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7192962" y="2700868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7924800" y="2192866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alibri" pitchFamily="34" charset="0"/>
              </a:rPr>
              <a:t>Disk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760880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Page fault handler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4247462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707187" y="2633132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6707188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7086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773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Victim page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858000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New page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4267200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Exception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7205132" y="366236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en-GB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2330386" y="31731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en-GB" sz="14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71" name="Rectangle 79"/>
          <p:cNvSpPr>
            <a:spLocks noChangeArrowheads="1"/>
          </p:cNvSpPr>
          <p:nvPr/>
        </p:nvSpPr>
        <p:spPr bwMode="auto">
          <a:xfrm>
            <a:off x="827088" y="2222211"/>
            <a:ext cx="3646487" cy="243840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2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Integrating VM and Cache</a:t>
            </a:r>
            <a:endParaRPr lang="en-US"/>
          </a:p>
        </p:txBody>
      </p:sp>
      <p:sp>
        <p:nvSpPr>
          <p:cNvPr id="571458" name="Rectangle 66"/>
          <p:cNvSpPr>
            <a:spLocks noChangeArrowheads="1"/>
          </p:cNvSpPr>
          <p:nvPr/>
        </p:nvSpPr>
        <p:spPr bwMode="auto">
          <a:xfrm>
            <a:off x="2552700" y="3411249"/>
            <a:ext cx="384721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VA</a:t>
            </a:r>
          </a:p>
        </p:txBody>
      </p:sp>
      <p:sp>
        <p:nvSpPr>
          <p:cNvPr id="571459" name="Rectangle 67"/>
          <p:cNvSpPr>
            <a:spLocks noChangeArrowheads="1"/>
          </p:cNvSpPr>
          <p:nvPr/>
        </p:nvSpPr>
        <p:spPr bwMode="auto">
          <a:xfrm>
            <a:off x="1028700" y="3182649"/>
            <a:ext cx="1230313" cy="45720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+mn-lt"/>
              </a:rPr>
              <a:t>CPU</a:t>
            </a:r>
            <a:endParaRPr lang="en-US" sz="1600" dirty="0">
              <a:latin typeface="+mn-lt"/>
            </a:endParaRPr>
          </a:p>
        </p:txBody>
      </p:sp>
      <p:sp>
        <p:nvSpPr>
          <p:cNvPr id="571460" name="Rectangle 68"/>
          <p:cNvSpPr>
            <a:spLocks noChangeArrowheads="1"/>
          </p:cNvSpPr>
          <p:nvPr/>
        </p:nvSpPr>
        <p:spPr bwMode="auto">
          <a:xfrm>
            <a:off x="3267075" y="2420649"/>
            <a:ext cx="1022350" cy="21193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MMU</a:t>
            </a:r>
          </a:p>
        </p:txBody>
      </p:sp>
      <p:sp>
        <p:nvSpPr>
          <p:cNvPr id="571461" name="Rectangle 69"/>
          <p:cNvSpPr>
            <a:spLocks noChangeArrowheads="1"/>
          </p:cNvSpPr>
          <p:nvPr/>
        </p:nvSpPr>
        <p:spPr bwMode="auto">
          <a:xfrm>
            <a:off x="5448300" y="2420649"/>
            <a:ext cx="925513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b="0">
              <a:latin typeface="+mn-lt"/>
            </a:endParaRPr>
          </a:p>
        </p:txBody>
      </p:sp>
      <p:sp>
        <p:nvSpPr>
          <p:cNvPr id="571462" name="Line 70"/>
          <p:cNvSpPr>
            <a:spLocks noChangeShapeType="1"/>
          </p:cNvSpPr>
          <p:nvPr/>
        </p:nvSpPr>
        <p:spPr bwMode="auto">
          <a:xfrm flipV="1">
            <a:off x="2259013" y="3411249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3" name="Line 71"/>
          <p:cNvSpPr>
            <a:spLocks noChangeShapeType="1"/>
          </p:cNvSpPr>
          <p:nvPr/>
        </p:nvSpPr>
        <p:spPr bwMode="auto">
          <a:xfrm flipV="1">
            <a:off x="1638300" y="3639849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4" name="Rectangle 72"/>
          <p:cNvSpPr>
            <a:spLocks noChangeArrowheads="1"/>
          </p:cNvSpPr>
          <p:nvPr/>
        </p:nvSpPr>
        <p:spPr bwMode="auto">
          <a:xfrm>
            <a:off x="4564063" y="2922299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PTEA</a:t>
            </a:r>
          </a:p>
        </p:txBody>
      </p:sp>
      <p:sp>
        <p:nvSpPr>
          <p:cNvPr id="571465" name="Text Box 73"/>
          <p:cNvSpPr txBox="1">
            <a:spLocks noChangeArrowheads="1"/>
          </p:cNvSpPr>
          <p:nvPr/>
        </p:nvSpPr>
        <p:spPr bwMode="auto">
          <a:xfrm>
            <a:off x="4286250" y="176400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66" name="Line 74"/>
          <p:cNvSpPr>
            <a:spLocks noChangeShapeType="1"/>
          </p:cNvSpPr>
          <p:nvPr/>
        </p:nvSpPr>
        <p:spPr bwMode="auto">
          <a:xfrm>
            <a:off x="4286250" y="3181061"/>
            <a:ext cx="1162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7" name="Rectangle 75"/>
          <p:cNvSpPr>
            <a:spLocks noChangeArrowheads="1"/>
          </p:cNvSpPr>
          <p:nvPr/>
        </p:nvSpPr>
        <p:spPr bwMode="auto">
          <a:xfrm>
            <a:off x="4692650" y="3563649"/>
            <a:ext cx="3478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68" name="Line 76"/>
          <p:cNvSpPr>
            <a:spLocks noChangeShapeType="1"/>
          </p:cNvSpPr>
          <p:nvPr/>
        </p:nvSpPr>
        <p:spPr bwMode="auto">
          <a:xfrm flipH="1">
            <a:off x="1638300" y="4889211"/>
            <a:ext cx="356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9" name="Text Box 77"/>
          <p:cNvSpPr txBox="1">
            <a:spLocks noChangeArrowheads="1"/>
          </p:cNvSpPr>
          <p:nvPr/>
        </p:nvSpPr>
        <p:spPr bwMode="auto">
          <a:xfrm>
            <a:off x="3200400" y="4813011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571470" name="Line 78"/>
          <p:cNvSpPr>
            <a:spLocks noChangeShapeType="1"/>
          </p:cNvSpPr>
          <p:nvPr/>
        </p:nvSpPr>
        <p:spPr bwMode="auto">
          <a:xfrm flipV="1">
            <a:off x="4305300" y="3822411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3" name="Rectangle 81"/>
          <p:cNvSpPr>
            <a:spLocks noChangeArrowheads="1"/>
          </p:cNvSpPr>
          <p:nvPr/>
        </p:nvSpPr>
        <p:spPr bwMode="auto">
          <a:xfrm>
            <a:off x="7532688" y="2420649"/>
            <a:ext cx="925512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Memory</a:t>
            </a:r>
          </a:p>
        </p:txBody>
      </p:sp>
      <p:sp>
        <p:nvSpPr>
          <p:cNvPr id="571474" name="Line 82"/>
          <p:cNvSpPr>
            <a:spLocks noChangeShapeType="1"/>
          </p:cNvSpPr>
          <p:nvPr/>
        </p:nvSpPr>
        <p:spPr bwMode="auto">
          <a:xfrm>
            <a:off x="6373813" y="3822411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5" name="Text Box 83"/>
          <p:cNvSpPr txBox="1">
            <a:spLocks noChangeArrowheads="1"/>
          </p:cNvSpPr>
          <p:nvPr/>
        </p:nvSpPr>
        <p:spPr bwMode="auto">
          <a:xfrm>
            <a:off x="6750050" y="3516609"/>
            <a:ext cx="4042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5981507" y="3575704"/>
            <a:ext cx="47961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7" name="Rectangle 85"/>
          <p:cNvSpPr>
            <a:spLocks noChangeArrowheads="1"/>
          </p:cNvSpPr>
          <p:nvPr/>
        </p:nvSpPr>
        <p:spPr bwMode="auto">
          <a:xfrm>
            <a:off x="6648450" y="2861974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PTEA</a:t>
            </a: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5933633" y="2905779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PTEA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9" name="Line 87"/>
          <p:cNvSpPr>
            <a:spLocks noChangeShapeType="1"/>
          </p:cNvSpPr>
          <p:nvPr/>
        </p:nvSpPr>
        <p:spPr bwMode="auto">
          <a:xfrm flipH="1">
            <a:off x="3763963" y="2071399"/>
            <a:ext cx="144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 flipV="1">
            <a:off x="3763963" y="2071399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 flipH="1">
            <a:off x="5207000" y="26032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 flipV="1">
            <a:off x="5207000" y="2071399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3" name="Text Box 91"/>
          <p:cNvSpPr txBox="1">
            <a:spLocks noChangeArrowheads="1"/>
          </p:cNvSpPr>
          <p:nvPr/>
        </p:nvSpPr>
        <p:spPr bwMode="auto">
          <a:xfrm>
            <a:off x="5399088" y="2402542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PTEA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4" name="Line 92"/>
          <p:cNvSpPr>
            <a:spLocks noChangeShapeType="1"/>
          </p:cNvSpPr>
          <p:nvPr/>
        </p:nvSpPr>
        <p:spPr bwMode="auto">
          <a:xfrm flipH="1">
            <a:off x="5207000" y="43558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5" name="Line 93"/>
          <p:cNvSpPr>
            <a:spLocks noChangeShapeType="1"/>
          </p:cNvSpPr>
          <p:nvPr/>
        </p:nvSpPr>
        <p:spPr bwMode="auto">
          <a:xfrm flipH="1" flipV="1">
            <a:off x="5207000" y="435581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6" name="Text Box 94"/>
          <p:cNvSpPr txBox="1">
            <a:spLocks noChangeArrowheads="1"/>
          </p:cNvSpPr>
          <p:nvPr/>
        </p:nvSpPr>
        <p:spPr bwMode="auto">
          <a:xfrm>
            <a:off x="5399088" y="4155142"/>
            <a:ext cx="35839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7" name="Line 95"/>
          <p:cNvSpPr>
            <a:spLocks noChangeShapeType="1"/>
          </p:cNvSpPr>
          <p:nvPr/>
        </p:nvSpPr>
        <p:spPr bwMode="auto">
          <a:xfrm>
            <a:off x="6389688" y="3182649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8" name="Line 96"/>
          <p:cNvSpPr>
            <a:spLocks noChangeShapeType="1"/>
          </p:cNvSpPr>
          <p:nvPr/>
        </p:nvSpPr>
        <p:spPr bwMode="auto">
          <a:xfrm flipH="1">
            <a:off x="6373813" y="43558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9" name="Text Box 97"/>
          <p:cNvSpPr txBox="1">
            <a:spLocks noChangeArrowheads="1"/>
          </p:cNvSpPr>
          <p:nvPr/>
        </p:nvSpPr>
        <p:spPr bwMode="auto">
          <a:xfrm>
            <a:off x="6672263" y="4050009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Data</a:t>
            </a:r>
          </a:p>
        </p:txBody>
      </p:sp>
      <p:sp>
        <p:nvSpPr>
          <p:cNvPr id="571490" name="Line 98"/>
          <p:cNvSpPr>
            <a:spLocks noChangeShapeType="1"/>
          </p:cNvSpPr>
          <p:nvPr/>
        </p:nvSpPr>
        <p:spPr bwMode="auto">
          <a:xfrm flipH="1">
            <a:off x="6361113" y="26032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91" name="Text Box 99"/>
          <p:cNvSpPr txBox="1">
            <a:spLocks noChangeArrowheads="1"/>
          </p:cNvSpPr>
          <p:nvPr/>
        </p:nvSpPr>
        <p:spPr bwMode="auto">
          <a:xfrm>
            <a:off x="6689725" y="226565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92" name="Text Box 100"/>
          <p:cNvSpPr txBox="1">
            <a:spLocks noChangeArrowheads="1"/>
          </p:cNvSpPr>
          <p:nvPr/>
        </p:nvSpPr>
        <p:spPr bwMode="auto">
          <a:xfrm>
            <a:off x="5573713" y="4596824"/>
            <a:ext cx="671979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L1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cache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8200" y="2222211"/>
            <a:ext cx="110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CPU Chip</a:t>
            </a: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943437" y="6191230"/>
            <a:ext cx="72412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i="1" dirty="0" smtClean="0">
                <a:latin typeface="+mn-lt"/>
              </a:rPr>
              <a:t>VA: virtual address, PA: physical address, PTE: page table entry, PTEA = PTE address</a:t>
            </a:r>
            <a:endParaRPr lang="en-US" sz="1600" i="1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89467" y="493712"/>
            <a:ext cx="8382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81138"/>
            <a:ext cx="8548687" cy="5224462"/>
          </a:xfrm>
          <a:ln/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 like any other memory word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hit still requires a</a:t>
            </a:r>
            <a:r>
              <a:rPr lang="en-GB" dirty="0" smtClean="0"/>
              <a:t> small L1 delay</a:t>
            </a:r>
            <a:endParaRPr lang="en-GB" dirty="0"/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solidFill>
                  <a:srgbClr val="C00000"/>
                </a:solidFill>
                <a:effectLst/>
              </a:rPr>
              <a:t>Translation </a:t>
            </a:r>
            <a:r>
              <a:rPr lang="en-GB" i="1" dirty="0" err="1">
                <a:solidFill>
                  <a:srgbClr val="C00000"/>
                </a:solidFill>
                <a:effectLst/>
              </a:rPr>
              <a:t>Lookaside</a:t>
            </a:r>
            <a:r>
              <a:rPr lang="en-GB" i="1" dirty="0">
                <a:solidFill>
                  <a:srgbClr val="C00000"/>
                </a:solidFill>
                <a:effectLst/>
              </a:rPr>
              <a:t>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Small hardware cache 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complete page table entries for small number of pages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TLB Hit</a:t>
            </a:r>
            <a:endParaRPr lang="en-GB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33528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36056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648200" y="231140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36725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06411" y="582295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hit eliminates a memory access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TLB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VPN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737628" y="263313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TLB Miss</a:t>
            </a:r>
            <a:endParaRPr lang="en-GB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76700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37202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26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TLB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VPN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26760" y="21214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13388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5030787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5626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4648200" y="2636839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519113" y="57150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miss incurs an additional memory access (the PTE)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Fortunately, TLB misses are rare. Why?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Multi-Level Page Tables</a:t>
            </a:r>
            <a:endParaRPr lang="en-GB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6918325" cy="4972050"/>
          </a:xfrm>
        </p:spPr>
        <p:txBody>
          <a:bodyPr/>
          <a:lstStyle/>
          <a:p>
            <a:r>
              <a:rPr lang="en-GB" dirty="0" smtClean="0"/>
              <a:t>Suppose:</a:t>
            </a:r>
          </a:p>
          <a:p>
            <a:pPr lvl="1"/>
            <a:r>
              <a:rPr lang="en-GB" dirty="0" smtClean="0"/>
              <a:t>4KB (2</a:t>
            </a:r>
            <a:r>
              <a:rPr lang="en-GB" baseline="30000" dirty="0" smtClean="0"/>
              <a:t>12</a:t>
            </a:r>
            <a:r>
              <a:rPr lang="en-GB" dirty="0" smtClean="0"/>
              <a:t>) page size, 48-bit address space, 8-byte PTE </a:t>
            </a:r>
          </a:p>
          <a:p>
            <a:endParaRPr lang="en-GB" dirty="0" smtClean="0"/>
          </a:p>
          <a:p>
            <a:r>
              <a:rPr lang="en-GB" dirty="0" smtClean="0"/>
              <a:t>Problem:</a:t>
            </a:r>
          </a:p>
          <a:p>
            <a:pPr lvl="1"/>
            <a:r>
              <a:rPr lang="en-GB" dirty="0" smtClean="0"/>
              <a:t>Would need a 512 GB page table!</a:t>
            </a:r>
          </a:p>
          <a:p>
            <a:pPr lvl="2"/>
            <a:r>
              <a:rPr lang="en-GB" dirty="0" smtClean="0"/>
              <a:t>2</a:t>
            </a:r>
            <a:r>
              <a:rPr lang="en-GB" baseline="30000" dirty="0" smtClean="0"/>
              <a:t>48</a:t>
            </a:r>
            <a:r>
              <a:rPr lang="en-GB" dirty="0" smtClean="0"/>
              <a:t> * 2</a:t>
            </a:r>
            <a:r>
              <a:rPr lang="en-GB" baseline="30000" dirty="0" smtClean="0"/>
              <a:t>-12  </a:t>
            </a:r>
            <a:r>
              <a:rPr lang="en-GB" dirty="0" smtClean="0"/>
              <a:t>* 2</a:t>
            </a:r>
            <a:r>
              <a:rPr lang="en-GB" baseline="30000" dirty="0" smtClean="0"/>
              <a:t>3</a:t>
            </a:r>
            <a:r>
              <a:rPr lang="en-GB" dirty="0" smtClean="0"/>
              <a:t> = 2</a:t>
            </a:r>
            <a:r>
              <a:rPr lang="en-GB" baseline="30000" dirty="0" smtClean="0"/>
              <a:t>39</a:t>
            </a:r>
            <a:r>
              <a:rPr lang="en-GB" dirty="0" smtClean="0"/>
              <a:t> bytes</a:t>
            </a:r>
          </a:p>
          <a:p>
            <a:endParaRPr lang="en-GB" dirty="0" smtClean="0"/>
          </a:p>
          <a:p>
            <a:r>
              <a:rPr lang="en-GB" dirty="0" smtClean="0"/>
              <a:t>Common solution:</a:t>
            </a:r>
          </a:p>
          <a:p>
            <a:pPr lvl="1"/>
            <a:r>
              <a:rPr lang="en-GB" dirty="0" smtClean="0"/>
              <a:t>Multi-level page tables</a:t>
            </a:r>
          </a:p>
          <a:p>
            <a:pPr lvl="1"/>
            <a:r>
              <a:rPr lang="en-GB" dirty="0" smtClean="0"/>
              <a:t>Example: 2-level page table</a:t>
            </a:r>
          </a:p>
          <a:p>
            <a:pPr lvl="2"/>
            <a:r>
              <a:rPr lang="en-GB" dirty="0" smtClean="0"/>
              <a:t>Level 1 table: each PTE points to a page table (always memory resident)</a:t>
            </a:r>
          </a:p>
          <a:p>
            <a:pPr lvl="2"/>
            <a:r>
              <a:rPr lang="en-GB" dirty="0" smtClean="0"/>
              <a:t>Level 2 table: each PTE points to a page </a:t>
            </a:r>
            <a:br>
              <a:rPr lang="en-GB" dirty="0" smtClean="0"/>
            </a:br>
            <a:r>
              <a:rPr lang="en-GB" dirty="0" smtClean="0"/>
              <a:t>(paged in and out like any other data)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019800" y="1246705"/>
            <a:ext cx="2671657" cy="4696895"/>
            <a:chOff x="6019800" y="1246705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019800" y="2633132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103304" y="3276600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7946391" y="19050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7946391" y="3276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7946391" y="4800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8121016" y="4402138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7848600" y="1246705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650991" y="1903413"/>
              <a:ext cx="1295400" cy="14509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650991" y="3275013"/>
              <a:ext cx="1295400" cy="2317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6803391" y="4337050"/>
              <a:ext cx="1143000" cy="4635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109124" y="34290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109124" y="35814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109124" y="42672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348547" y="3733800"/>
              <a:ext cx="426270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841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00886" y="1106488"/>
            <a:ext cx="120571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858933" y="6426198"/>
            <a:ext cx="507510" cy="334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121025" y="1112838"/>
            <a:ext cx="129708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538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538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538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38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538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538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473825" y="1641475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252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52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252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3252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252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252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52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252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252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252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538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538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537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4243388" y="17907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4243388" y="24003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4243388" y="27051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4243388" y="33147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243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1957388" y="2171700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957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1957388" y="4840288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838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838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838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838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6665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6918090" y="2403475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6665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916503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6589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6916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6589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918090" y="6000750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" y="6324600"/>
            <a:ext cx="410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alibri" pitchFamily="34" charset="0"/>
              </a:rPr>
              <a:t>32 bit addresses, 4KB pages, 4-byte </a:t>
            </a:r>
            <a:r>
              <a:rPr lang="en-US" sz="1800" i="1" dirty="0" err="1" smtClean="0">
                <a:latin typeface="Calibri" pitchFamily="34" charset="0"/>
              </a:rPr>
              <a:t>PTEs</a:t>
            </a:r>
            <a:endParaRPr lang="en-US" sz="1800" i="1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Programmer’s </a:t>
            </a:r>
            <a:r>
              <a:rPr lang="en-GB" dirty="0" smtClean="0">
                <a:effectLst/>
              </a:rPr>
              <a:t>view </a:t>
            </a:r>
            <a:r>
              <a:rPr lang="en-GB" dirty="0">
                <a:effectLst/>
              </a:rPr>
              <a:t>of </a:t>
            </a:r>
            <a:r>
              <a:rPr lang="en-GB" dirty="0" smtClean="0">
                <a:effectLst/>
              </a:rPr>
              <a:t>virtual </a:t>
            </a:r>
            <a:r>
              <a:rPr lang="en-GB" dirty="0" smtClean="0"/>
              <a:t>m</a:t>
            </a:r>
            <a:r>
              <a:rPr lang="en-GB" dirty="0" smtClean="0">
                <a:effectLst/>
              </a:rPr>
              <a:t>emory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has its own private linear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be corrupted by other processes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System </a:t>
            </a:r>
            <a:r>
              <a:rPr lang="en-GB" dirty="0" smtClean="0"/>
              <a:t>v</a:t>
            </a:r>
            <a:r>
              <a:rPr lang="en-GB" dirty="0" smtClean="0">
                <a:effectLst/>
              </a:rPr>
              <a:t>iew </a:t>
            </a:r>
            <a:r>
              <a:rPr lang="en-GB" dirty="0">
                <a:effectLst/>
              </a:rPr>
              <a:t>of </a:t>
            </a:r>
            <a:r>
              <a:rPr lang="en-GB" dirty="0" smtClean="0">
                <a:effectLst/>
              </a:rPr>
              <a:t>virtual </a:t>
            </a:r>
            <a:r>
              <a:rPr lang="en-GB" dirty="0" smtClean="0"/>
              <a:t>m</a:t>
            </a:r>
            <a:r>
              <a:rPr lang="en-GB" dirty="0" smtClean="0">
                <a:effectLst/>
              </a:rPr>
              <a:t>emory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Uses memory efficiently by caching virtual memory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Efficient only because of locality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memory management and programming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protection by providing a convenient </a:t>
            </a:r>
            <a:r>
              <a:rPr lang="en-GB" dirty="0" err="1"/>
              <a:t>interpositioning</a:t>
            </a:r>
            <a:r>
              <a:rPr lang="en-GB" dirty="0"/>
              <a:t> point to check permissions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849998" y="2280692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</a:t>
            </a:r>
            <a:r>
              <a:rPr lang="en-GB" dirty="0" smtClean="0"/>
              <a:t>Virtual Addressing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443537"/>
            <a:ext cx="8307388" cy="1262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</a:t>
            </a:r>
            <a:r>
              <a:rPr lang="en-GB" dirty="0" smtClean="0"/>
              <a:t>in all modern servers, desktops, and laptops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One of the great ideas in computer science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24600" y="43862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18213" y="1817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18213" y="2046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779402" y="43386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</a:rPr>
              <a:t>M-1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056313" y="15240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429000" y="2619808"/>
            <a:ext cx="1066800" cy="5334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019800" y="2274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018213" y="2503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324600" y="1822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324600" y="2051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324600" y="2279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324600" y="2508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6018213" y="2732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018213" y="2960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018213" y="3189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019800" y="3417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324600" y="41624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57652" y="2378791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</a:t>
            </a:r>
            <a:r>
              <a:rPr lang="en-GB" sz="1400" dirty="0" smtClean="0">
                <a:latin typeface="Calibri" pitchFamily="34" charset="0"/>
              </a:rPr>
              <a:t>address</a:t>
            </a:r>
            <a:endParaRPr lang="en-GB" sz="14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7315201" y="27368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4000500" y="5000625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6324600" y="36517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018213" y="36528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6400800" y="38862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4495800" y="2885132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7467601" y="31940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7080250" y="41092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endCxn id="37" idx="2"/>
          </p:cNvCxnSpPr>
          <p:nvPr/>
        </p:nvCxnSpPr>
        <p:spPr bwMode="auto">
          <a:xfrm rot="10800000">
            <a:off x="1524000" y="3153695"/>
            <a:ext cx="6475412" cy="187630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990600" y="262029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057400" y="2882426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057839" y="2378791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Virtual address</a:t>
            </a:r>
            <a:endParaRPr lang="en-GB" sz="14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(VA</a:t>
            </a:r>
            <a:r>
              <a:rPr lang="en-GB" sz="1400" dirty="0">
                <a:latin typeface="Calibri" pitchFamily="34" charset="0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2000" y="19767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2815141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62200" y="288242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4100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sz="2000" dirty="0" smtClean="0">
                <a:solidFill>
                  <a:srgbClr val="990000"/>
                </a:solidFill>
              </a:rPr>
              <a:t>Linear address space: </a:t>
            </a:r>
            <a:r>
              <a:rPr lang="en-US" sz="2000" b="0" dirty="0" smtClean="0"/>
              <a:t>Ordered set of contiguous non-negative integer addresses:</a:t>
            </a:r>
            <a:br>
              <a:rPr lang="en-US" sz="2000" b="0" dirty="0" smtClean="0"/>
            </a:br>
            <a:r>
              <a:rPr lang="en-US" sz="2000" b="0" dirty="0" smtClean="0"/>
              <a:t>		{0, 1, 2, 3 … }</a:t>
            </a:r>
          </a:p>
          <a:p>
            <a:endParaRPr lang="en-US" sz="2000" dirty="0" smtClean="0">
              <a:solidFill>
                <a:srgbClr val="990000"/>
              </a:solidFill>
            </a:endParaRPr>
          </a:p>
          <a:p>
            <a:r>
              <a:rPr lang="en-US" sz="2000" dirty="0" smtClean="0">
                <a:solidFill>
                  <a:srgbClr val="990000"/>
                </a:solidFill>
              </a:rPr>
              <a:t>Virtual address space: </a:t>
            </a:r>
            <a:r>
              <a:rPr lang="en-US" sz="2000" b="0" dirty="0" smtClean="0"/>
              <a:t>Set of N = 2</a:t>
            </a:r>
            <a:r>
              <a:rPr lang="en-US" sz="2000" b="0" baseline="30000" dirty="0" smtClean="0"/>
              <a:t>n</a:t>
            </a:r>
            <a:r>
              <a:rPr lang="en-US" sz="2000" b="0" dirty="0" smtClean="0"/>
              <a:t> virtual addresses</a:t>
            </a:r>
            <a:br>
              <a:rPr lang="en-US" sz="2000" b="0" dirty="0" smtClean="0"/>
            </a:br>
            <a:r>
              <a:rPr lang="en-US" sz="2000" b="0" dirty="0" smtClean="0"/>
              <a:t>		{0, 1, 2, 3, …, N-1}</a:t>
            </a:r>
          </a:p>
          <a:p>
            <a:endParaRPr lang="en-US" sz="2000" dirty="0" smtClean="0">
              <a:solidFill>
                <a:srgbClr val="990000"/>
              </a:solidFill>
            </a:endParaRPr>
          </a:p>
          <a:p>
            <a:r>
              <a:rPr lang="en-US" sz="2000" dirty="0" smtClean="0">
                <a:solidFill>
                  <a:srgbClr val="990000"/>
                </a:solidFill>
              </a:rPr>
              <a:t>Physical address space: </a:t>
            </a:r>
            <a:r>
              <a:rPr lang="en-US" sz="2000" b="0" dirty="0" smtClean="0"/>
              <a:t>Set of M = 2</a:t>
            </a:r>
            <a:r>
              <a:rPr lang="en-US" sz="2000" b="0" baseline="30000" dirty="0" smtClean="0"/>
              <a:t>m</a:t>
            </a:r>
            <a:r>
              <a:rPr lang="en-US" sz="2000" b="0" dirty="0" smtClean="0"/>
              <a:t> physical addresses</a:t>
            </a:r>
            <a:br>
              <a:rPr lang="en-US" sz="2000" b="0" dirty="0" smtClean="0"/>
            </a:br>
            <a:r>
              <a:rPr lang="en-US" sz="2000" b="0" dirty="0" smtClean="0"/>
              <a:t>		{0, 1, 2, 3, …, M-1}</a:t>
            </a:r>
          </a:p>
          <a:p>
            <a:endParaRPr lang="en-US" sz="2000" b="0" dirty="0" smtClean="0"/>
          </a:p>
          <a:p>
            <a:r>
              <a:rPr lang="en-US" sz="2000" dirty="0" smtClean="0"/>
              <a:t>Clean distinction between data (bytes) and their attributes (addresses)</a:t>
            </a:r>
          </a:p>
          <a:p>
            <a:r>
              <a:rPr lang="en-US" sz="2000" dirty="0" smtClean="0"/>
              <a:t>Each object can now have multiple addresses</a:t>
            </a:r>
          </a:p>
          <a:p>
            <a:r>
              <a:rPr lang="en-US" sz="2000" dirty="0" smtClean="0"/>
              <a:t>Every byte in main memory: </a:t>
            </a:r>
            <a:br>
              <a:rPr lang="en-US" sz="2000" dirty="0" smtClean="0"/>
            </a:br>
            <a:r>
              <a:rPr lang="en-US" sz="2000" dirty="0" smtClean="0"/>
              <a:t>one physical address, one (or more) virtual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00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Why Virtual </a:t>
            </a:r>
            <a:r>
              <a:rPr lang="en-GB" dirty="0" smtClean="0"/>
              <a:t>Memory (VM)?</a:t>
            </a:r>
            <a:endParaRPr lang="en-GB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01750"/>
            <a:ext cx="8686800" cy="54800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Uses main </a:t>
            </a:r>
            <a:r>
              <a:rPr lang="en-GB" dirty="0" smtClean="0"/>
              <a:t>memory efficiently</a:t>
            </a:r>
            <a:endParaRPr lang="en-GB" dirty="0" smtClean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</a:t>
            </a:r>
            <a:r>
              <a:rPr lang="en-GB" dirty="0" smtClean="0"/>
              <a:t> DRAM </a:t>
            </a:r>
            <a:r>
              <a:rPr lang="en-GB" dirty="0"/>
              <a:t>as a cache for the parts of a virtual address space</a:t>
            </a:r>
            <a:endParaRPr lang="en-GB" dirty="0" smtClean="0"/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Simplifies </a:t>
            </a:r>
            <a:r>
              <a:rPr lang="en-GB" dirty="0">
                <a:effectLst/>
              </a:rPr>
              <a:t>memory </a:t>
            </a:r>
            <a:r>
              <a:rPr lang="en-GB" dirty="0" smtClean="0">
                <a:effectLst/>
              </a:rPr>
              <a:t>management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gets </a:t>
            </a:r>
            <a:r>
              <a:rPr lang="en-GB" dirty="0" smtClean="0"/>
              <a:t>the same uniform linear </a:t>
            </a:r>
            <a:r>
              <a:rPr lang="en-GB" dirty="0"/>
              <a:t>address space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Isolates </a:t>
            </a:r>
            <a:r>
              <a:rPr lang="en-GB" dirty="0">
                <a:effectLst/>
              </a:rPr>
              <a:t>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process can’t interfere with another’s memory	</a:t>
            </a:r>
            <a:endParaRPr lang="en-GB" dirty="0" smtClean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User program </a:t>
            </a:r>
            <a:r>
              <a:rPr lang="en-GB" dirty="0"/>
              <a:t>cannot access privileged</a:t>
            </a:r>
            <a:r>
              <a:rPr lang="en-GB" dirty="0" smtClean="0"/>
              <a:t> kernel information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/>
              <a:t>VM as a tool for caching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VM as a Tool for Caching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2066925"/>
          </a:xfrm>
        </p:spPr>
        <p:txBody>
          <a:bodyPr/>
          <a:lstStyle/>
          <a:p>
            <a:r>
              <a:rPr lang="en-US" i="1" dirty="0" smtClean="0">
                <a:solidFill>
                  <a:srgbClr val="990000"/>
                </a:solidFill>
              </a:rPr>
              <a:t>Virtual memory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is an array of N contiguous bytes stored on disk. </a:t>
            </a:r>
          </a:p>
          <a:p>
            <a:r>
              <a:rPr lang="en-US" dirty="0" smtClean="0"/>
              <a:t>The contents of the array on disk are cached in </a:t>
            </a:r>
            <a:r>
              <a:rPr lang="en-US" i="1" dirty="0" smtClean="0">
                <a:solidFill>
                  <a:srgbClr val="990000"/>
                </a:solidFill>
              </a:rPr>
              <a:t>physical memory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990000"/>
                </a:solidFill>
              </a:rPr>
              <a:t>DRAM cache</a:t>
            </a:r>
            <a:r>
              <a:rPr lang="en-US" dirty="0" smtClean="0"/>
              <a:t>)</a:t>
            </a:r>
          </a:p>
          <a:p>
            <a:pPr lvl="1"/>
            <a:r>
              <a:rPr lang="en-GB" dirty="0" smtClean="0"/>
              <a:t>These cache blocks are called </a:t>
            </a:r>
            <a:r>
              <a:rPr lang="en-GB" i="1" dirty="0" smtClean="0"/>
              <a:t>pages </a:t>
            </a:r>
            <a:r>
              <a:rPr lang="en-GB" dirty="0" smtClean="0"/>
              <a:t>(size is P = 2</a:t>
            </a:r>
            <a:r>
              <a:rPr lang="en-GB" baseline="30000" dirty="0" smtClean="0"/>
              <a:t>p</a:t>
            </a:r>
            <a:r>
              <a:rPr lang="en-GB" dirty="0" smtClean="0"/>
              <a:t> bytes)</a:t>
            </a:r>
            <a:endParaRPr lang="en-GB" baseline="300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145248" y="53022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21510" y="5281613"/>
            <a:ext cx="850938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2</a:t>
            </a:r>
            <a:r>
              <a:rPr lang="en-GB" sz="1400" baseline="30000" dirty="0">
                <a:latin typeface="Calibri" pitchFamily="34" charset="0"/>
              </a:rPr>
              <a:t>m-p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762661" y="3503913"/>
            <a:ext cx="162788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145248" y="41719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145248" y="44005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145248" y="46291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329023" y="55086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834983" y="39163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834983" y="41449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524000" y="5505450"/>
            <a:ext cx="826892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  <a:r>
              <a:rPr lang="en-GB" sz="1400" baseline="30000" dirty="0">
                <a:latin typeface="Calibri" pitchFamily="34" charset="0"/>
              </a:rPr>
              <a:t>n-p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019461" y="3503913"/>
            <a:ext cx="152509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memory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329023" y="3927024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329023" y="4155624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latin typeface="Calibri" pitchFamily="34" charset="0"/>
              </a:rPr>
              <a:t>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29023" y="4384224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329023" y="46101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329023" y="483552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latin typeface="Calibri" pitchFamily="34" charset="0"/>
              </a:rPr>
              <a:t>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329023" y="50641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6021510" y="41417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0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021510" y="43703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1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3243423" y="4264025"/>
            <a:ext cx="1905000" cy="26035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145248" y="50736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3243423" y="4981575"/>
            <a:ext cx="1905000" cy="45720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329023" y="528637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145248" y="48577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3243423" y="4979988"/>
            <a:ext cx="1905000" cy="38417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189448" y="3810000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203286" y="5606794"/>
            <a:ext cx="370486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smtClean="0">
                <a:latin typeface="Calibri" pitchFamily="34" charset="0"/>
              </a:rPr>
              <a:t>N-1</a:t>
            </a:r>
            <a:endParaRPr lang="en-GB" sz="1000" dirty="0">
              <a:latin typeface="Calibri" pitchFamily="34" charset="0"/>
            </a:endParaRP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4799216" y="5414351"/>
            <a:ext cx="398101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smtClean="0">
                <a:latin typeface="Calibri" pitchFamily="34" charset="0"/>
              </a:rPr>
              <a:t>M-1</a:t>
            </a:r>
            <a:endParaRPr lang="en-GB" sz="1000" dirty="0">
              <a:latin typeface="Calibri" pitchFamily="34" charset="0"/>
            </a:endParaRP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948131" y="4055885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913533" y="5899495"/>
            <a:ext cx="1794579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pages (</a:t>
            </a:r>
            <a:r>
              <a:rPr lang="en-GB" sz="1600" dirty="0" smtClean="0">
                <a:latin typeface="Calibri" pitchFamily="34" charset="0"/>
              </a:rPr>
              <a:t>VPs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stored on disk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4708977" y="5899495"/>
            <a:ext cx="1872124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pages (</a:t>
            </a:r>
            <a:r>
              <a:rPr lang="en-GB" sz="1600" dirty="0" err="1" smtClean="0">
                <a:latin typeface="Calibri" pitchFamily="34" charset="0"/>
              </a:rPr>
              <a:t>PPs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cached in DRAM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78169" y="468757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DRAM Cache Organization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47788"/>
            <a:ext cx="8548687" cy="53578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organization driven by the enormous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>
                <a:solidFill>
                  <a:srgbClr val="C00000"/>
                </a:solidFill>
              </a:rPr>
              <a:t>10x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 smtClean="0">
                <a:solidFill>
                  <a:srgbClr val="C00000"/>
                </a:solidFill>
              </a:rPr>
              <a:t>10,000x</a:t>
            </a:r>
            <a:r>
              <a:rPr lang="en-GB" dirty="0" smtClean="0"/>
              <a:t> </a:t>
            </a:r>
            <a:r>
              <a:rPr lang="en-GB" dirty="0"/>
              <a:t>slower than </a:t>
            </a:r>
            <a:r>
              <a:rPr lang="en-GB" dirty="0" smtClean="0"/>
              <a:t>DRAM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Consequences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page (block) </a:t>
            </a:r>
            <a:r>
              <a:rPr lang="en-GB" dirty="0" smtClean="0"/>
              <a:t>size: typically </a:t>
            </a:r>
            <a:r>
              <a:rPr lang="en-GB" dirty="0"/>
              <a:t>4-8 </a:t>
            </a:r>
            <a:r>
              <a:rPr lang="en-GB" dirty="0" smtClean="0"/>
              <a:t>KB, sometimes 4 MB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Any </a:t>
            </a:r>
            <a:r>
              <a:rPr lang="en-GB" dirty="0" smtClean="0"/>
              <a:t>VP can </a:t>
            </a:r>
            <a:r>
              <a:rPr lang="en-GB" dirty="0"/>
              <a:t>be placed in </a:t>
            </a:r>
            <a:r>
              <a:rPr lang="en-GB" dirty="0" smtClean="0"/>
              <a:t>any PP</a:t>
            </a: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different from CPU caches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</a:t>
            </a:r>
            <a:r>
              <a:rPr lang="en-GB" dirty="0" smtClean="0"/>
              <a:t>sophisticated, expensive </a:t>
            </a:r>
            <a:r>
              <a:rPr lang="en-GB" dirty="0"/>
              <a:t>replacement algorithms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Too complicated and open-ended to be implemented in hardware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rather than write-through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5F5F5"/>
        </a:solidFill>
        <a:ln w="12600">
          <a:solidFill>
            <a:schemeClr val="tx1"/>
          </a:solidFill>
          <a:miter lim="800000"/>
          <a:headEnd/>
          <a:tailEnd/>
        </a:ln>
        <a:effectLst/>
      </a:spPr>
      <a:bodyPr wrap="none" lIns="90000" tIns="46800" rIns="90000" bIns="46800" anchor="ctr"/>
      <a:lstStyle>
        <a:defPPr algn="ctr">
          <a:lnSpc>
            <a:spcPct val="98000"/>
          </a:lnSpc>
          <a:tabLst>
            <a:tab pos="0" algn="l"/>
            <a:tab pos="914400" algn="l"/>
            <a:tab pos="1828800" algn="l"/>
            <a:tab pos="2743200" algn="l"/>
            <a:tab pos="3657600" algn="l"/>
            <a:tab pos="4572000" algn="l"/>
            <a:tab pos="5486400" algn="l"/>
            <a:tab pos="6400800" algn="l"/>
            <a:tab pos="7315200" algn="l"/>
            <a:tab pos="8229600" algn="l"/>
            <a:tab pos="9144000" algn="l"/>
            <a:tab pos="10058400" algn="l"/>
          </a:tabLst>
          <a:defRPr sz="1600"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25962</TotalTime>
  <Words>2571</Words>
  <Application>Microsoft Office PowerPoint</Application>
  <PresentationFormat>全屏显示(4:3)</PresentationFormat>
  <Paragraphs>897</Paragraphs>
  <Slides>38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template2007</vt:lpstr>
      <vt:lpstr>Virtual Memory: Concepts  15-213: Introduction to Computer Systems  15th Lecture, Oct. 14, 2010</vt:lpstr>
      <vt:lpstr>Today  </vt:lpstr>
      <vt:lpstr>A System Using Physical Addressing</vt:lpstr>
      <vt:lpstr>A System Using Virtual Addressing</vt:lpstr>
      <vt:lpstr>Address Spaces</vt:lpstr>
      <vt:lpstr>Why Virtual Memory (VM)?</vt:lpstr>
      <vt:lpstr>Today  </vt:lpstr>
      <vt:lpstr>VM as a Tool for Caching</vt:lpstr>
      <vt:lpstr>DRAM Cache Organization</vt:lpstr>
      <vt:lpstr>Page Tables</vt:lpstr>
      <vt:lpstr>Page Hit</vt:lpstr>
      <vt:lpstr>Page Fault</vt:lpstr>
      <vt:lpstr>Handling Page Fault</vt:lpstr>
      <vt:lpstr>Handling Page Fault</vt:lpstr>
      <vt:lpstr>Handling Page Fault</vt:lpstr>
      <vt:lpstr>Handling Page Fault</vt:lpstr>
      <vt:lpstr>Locality to the Rescue Again!</vt:lpstr>
      <vt:lpstr>Today  </vt:lpstr>
      <vt:lpstr>VM as a Tool for Memory Management</vt:lpstr>
      <vt:lpstr>VM as a Tool for Memory Management</vt:lpstr>
      <vt:lpstr>Simplifying Linking and Loading</vt:lpstr>
      <vt:lpstr>Today  </vt:lpstr>
      <vt:lpstr>VM as a Tool for Memory Protection</vt:lpstr>
      <vt:lpstr>Today  </vt:lpstr>
      <vt:lpstr>VM Address Translation</vt:lpstr>
      <vt:lpstr>Summary of Address Translation Symbols</vt:lpstr>
      <vt:lpstr>Address Translation With a Page Table</vt:lpstr>
      <vt:lpstr>Address Translation: Page Hit</vt:lpstr>
      <vt:lpstr>幻灯片 29</vt:lpstr>
      <vt:lpstr>幻灯片 30</vt:lpstr>
      <vt:lpstr>Address Translation: Page Fault</vt:lpstr>
      <vt:lpstr>Integrating VM and Cache</vt:lpstr>
      <vt:lpstr>Speeding up Translation with a TLB</vt:lpstr>
      <vt:lpstr>TLB Hit</vt:lpstr>
      <vt:lpstr>TLB Miss</vt:lpstr>
      <vt:lpstr>Multi-Level Page Tables</vt:lpstr>
      <vt:lpstr>A Two-Level Page Table Hierarchy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User</cp:lastModifiedBy>
  <cp:revision>525</cp:revision>
  <cp:lastPrinted>1999-09-20T15:19:18Z</cp:lastPrinted>
  <dcterms:created xsi:type="dcterms:W3CDTF">2011-01-05T23:17:11Z</dcterms:created>
  <dcterms:modified xsi:type="dcterms:W3CDTF">2019-06-01T06:48:55Z</dcterms:modified>
</cp:coreProperties>
</file>