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7"/>
  </p:notesMasterIdLst>
  <p:sldIdLst>
    <p:sldId id="29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9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charset="0"/>
              </a:rPr>
              <a:t>Second level</a:t>
            </a:r>
          </a:p>
          <a:p>
            <a:pPr lvl="2"/>
            <a:r>
              <a:rPr lang="en-US" smtClean="0">
                <a:sym typeface="Calibri" charset="0"/>
              </a:rPr>
              <a:t>Third level</a:t>
            </a:r>
          </a:p>
          <a:p>
            <a:pPr lvl="3"/>
            <a:r>
              <a:rPr lang="en-US" smtClean="0">
                <a:sym typeface="Calibri" charset="0"/>
              </a:rPr>
              <a:t>Fourth level</a:t>
            </a:r>
          </a:p>
          <a:p>
            <a:pPr lvl="4"/>
            <a:r>
              <a:rPr lang="en-US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635063" cy="112851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计科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1502 </a:t>
            </a:r>
          </a:p>
          <a:p>
            <a:pPr algn="l">
              <a:spcBef>
                <a:spcPts val="475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黄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郭斌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201507010206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b="1" dirty="0" smtClean="0"/>
              <a:t>浮点数的运算和举例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 == (int)(float) x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x == (int)(double) x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 == (float)(double) f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== (float) d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 == -(-f);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2/3 == 2/3.0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&lt; 0.0	 ⇒ 	((d*2) &lt; 0.0)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&gt; f	 ⇒ 	-f &gt; -d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 * d &gt;= 0.0</a:t>
            </a:r>
            <a:endParaRPr lang="en-US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(d+f)-d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x = …;</a:t>
            </a:r>
            <a:endParaRPr lang="en-US" sz="24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float f = …;</a:t>
            </a:r>
            <a:endParaRPr lang="en-US" sz="24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案例分析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82000" cy="1600200"/>
          </a:xfrm>
          <a:ln/>
        </p:spPr>
        <p:txBody>
          <a:bodyPr/>
          <a:lstStyle/>
          <a:p>
            <a:r>
              <a:rPr lang="en-US" altLang="zh-CN" dirty="0" smtClean="0">
                <a:latin typeface="Courier New Bold" charset="0"/>
                <a:cs typeface="Courier New Bold" charset="0"/>
                <a:sym typeface="Courier New Bold" charset="0"/>
              </a:rPr>
              <a:t>+</a:t>
            </a:r>
            <a:r>
              <a:rPr lang="en-US" altLang="zh-CN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dirty="0" smtClean="0"/>
              <a:t>不满足交换率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1)</a:t>
            </a:r>
            <a:r>
              <a:rPr lang="en-US" dirty="0" smtClean="0"/>
              <a:t>:</a:t>
            </a:r>
            <a:endParaRPr lang="en-US" dirty="0"/>
          </a:p>
          <a:p>
            <a:pPr marL="552450" lvl="1"/>
            <a:r>
              <a:rPr lang="en-US" dirty="0" smtClean="0"/>
              <a:t>(float)(1073741824) + (float)2.25 == (float)(10737824) </a:t>
            </a:r>
          </a:p>
          <a:p>
            <a:pPr marL="552450" lvl="1"/>
            <a:r>
              <a:rPr lang="en-US" dirty="0" smtClean="0"/>
              <a:t>2.25</a:t>
            </a:r>
            <a:r>
              <a:rPr lang="zh-CN" altLang="en-US" dirty="0" smtClean="0"/>
              <a:t>在阶码对齐的过程中被移出尾数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frac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有效域</a:t>
            </a:r>
            <a:endParaRPr lang="en-US" altLang="zh-CN" dirty="0" smtClean="0"/>
          </a:p>
          <a:p>
            <a:pPr marL="552450" lvl="1"/>
            <a:r>
              <a:rPr lang="en-US" dirty="0" smtClean="0"/>
              <a:t>Double</a:t>
            </a:r>
            <a:r>
              <a:rPr lang="zh-CN" altLang="en-US" dirty="0" smtClean="0"/>
              <a:t>有效域较长，未被移出，能精确计算出数值</a:t>
            </a:r>
            <a:endParaRPr lang="en-US" dirty="0"/>
          </a:p>
        </p:txBody>
      </p:sp>
      <p:pic>
        <p:nvPicPr>
          <p:cNvPr id="116738" name="Picture 2" descr="C:\Users\Gary\Desktop\黄\捕获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077200" cy="2327120"/>
          </a:xfrm>
          <a:prstGeom prst="rect">
            <a:avLst/>
          </a:prstGeom>
          <a:noFill/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57200" y="49530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lvl="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误差积累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案例</a:t>
            </a:r>
            <a:r>
              <a:rPr lang="en-US" altLang="zh-CN" sz="2400" dirty="0" smtClean="0"/>
              <a:t>2)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:</a:t>
            </a:r>
          </a:p>
          <a:p>
            <a:pPr marL="552450" marR="0" lvl="1" indent="-2349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误差是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24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位顶点小数之后省略的部分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552450" marR="0" lvl="1" indent="-2349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小数点右移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24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位</a:t>
            </a:r>
            <a:r>
              <a:rPr lang="en-US" sz="2000" kern="0" noProof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   =&gt; 2^24 </a:t>
            </a:r>
            <a:r>
              <a:rPr lang="en-US" altLang="zh-CN" sz="2000" kern="0" noProof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==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(2^10)^2 * 16 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约为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16M (2^10 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约为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1K)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552450" marR="0" lvl="1" indent="-2349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工作</a:t>
            </a:r>
            <a:r>
              <a:rPr 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1.6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M(sec) 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误差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约为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1.5sec(3000m)  =&gt;1h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误差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charset="0"/>
                <a:sym typeface="Calibri" charset="0"/>
              </a:rPr>
              <a:t>750m</a:t>
            </a:r>
          </a:p>
          <a:p>
            <a:pPr marL="552450" marR="0" lvl="1" indent="-2349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改进：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、定时重新计时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电波表的原理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) 2.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提高精度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电路规模增大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+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What are the advantages of the modes?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1.2349999</a:t>
            </a:r>
            <a:r>
              <a:rPr lang="en-US" dirty="0"/>
              <a:t>	1.23	(Less than half way)</a:t>
            </a:r>
          </a:p>
          <a:p>
            <a:pPr marL="838200" lvl="2">
              <a:buNone/>
            </a:pPr>
            <a:r>
              <a:rPr lang="en-US" dirty="0" smtClean="0"/>
              <a:t>	1.2350001</a:t>
            </a:r>
            <a:r>
              <a:rPr lang="en-US" dirty="0"/>
              <a:t>	1.24	(Greater than half way)</a:t>
            </a:r>
          </a:p>
          <a:p>
            <a:pPr marL="838200" lvl="2">
              <a:buNone/>
            </a:pPr>
            <a:r>
              <a:rPr lang="en-US" dirty="0" smtClean="0"/>
              <a:t>	1.2350000</a:t>
            </a:r>
            <a:r>
              <a:rPr lang="en-US" dirty="0"/>
              <a:t>	1.24	(Half way—round up)</a:t>
            </a:r>
          </a:p>
          <a:p>
            <a:pPr marL="838200" lvl="2">
              <a:buNone/>
            </a:pPr>
            <a:r>
              <a:rPr lang="en-US" dirty="0" smtClean="0"/>
              <a:t>	1.2450000</a:t>
            </a:r>
            <a:r>
              <a:rPr lang="en-US" dirty="0"/>
              <a:t>	1.24	(Half way—round down)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100…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Compare to those of Abelian Group</a:t>
            </a:r>
          </a:p>
          <a:p>
            <a:pPr lvl="1"/>
            <a:r>
              <a:rPr lang="en-US" smtClean="0"/>
              <a:t>Closed under addition?			</a:t>
            </a:r>
          </a:p>
          <a:p>
            <a:pPr lvl="2"/>
            <a:r>
              <a:rPr lang="en-US" smtClean="0"/>
              <a:t>But may generate infinity or NaN</a:t>
            </a:r>
          </a:p>
          <a:p>
            <a:pPr lvl="1"/>
            <a:r>
              <a:rPr lang="en-US" smtClean="0"/>
              <a:t>Commutative?</a:t>
            </a:r>
          </a:p>
          <a:p>
            <a:pPr lvl="1"/>
            <a:r>
              <a:rPr lang="en-US" smtClean="0"/>
              <a:t>Associative?</a:t>
            </a:r>
          </a:p>
          <a:p>
            <a:pPr lvl="2"/>
            <a:r>
              <a:rPr lang="en-US" smtClean="0"/>
              <a:t>Overflow and inexactness of rounding</a:t>
            </a:r>
          </a:p>
          <a:p>
            <a:pPr lvl="1"/>
            <a:r>
              <a:rPr lang="en-US" smtClean="0"/>
              <a:t>0 is additive identity?</a:t>
            </a:r>
          </a:p>
          <a:p>
            <a:pPr lvl="1"/>
            <a:r>
              <a:rPr lang="en-US" smtClean="0"/>
              <a:t>Every element has additive inverse</a:t>
            </a:r>
          </a:p>
          <a:p>
            <a:pPr lvl="2"/>
            <a:r>
              <a:rPr lang="en-US" smtClean="0"/>
              <a:t>Except for infinities &amp; NaNs</a:t>
            </a:r>
          </a:p>
          <a:p>
            <a:r>
              <a:rPr lang="en-US" smtClean="0"/>
              <a:t>Monotonicity</a:t>
            </a:r>
          </a:p>
          <a:p>
            <a:pPr lvl="1"/>
            <a:r>
              <a:rPr lang="en-US" smtClean="0">
                <a:sym typeface="Calibri Italic" charset="0"/>
              </a:rPr>
              <a:t>a</a:t>
            </a:r>
            <a:r>
              <a:rPr lang="en-US" smtClean="0"/>
              <a:t> ≥ </a:t>
            </a:r>
            <a:r>
              <a:rPr lang="en-US" smtClean="0">
                <a:sym typeface="Calibri Italic" charset="0"/>
              </a:rPr>
              <a:t>b</a:t>
            </a:r>
            <a:r>
              <a:rPr lang="en-US" smtClean="0"/>
              <a:t> ⇒ </a:t>
            </a:r>
            <a:r>
              <a:rPr lang="en-US" smtClean="0">
                <a:sym typeface="Calibri Italic" charset="0"/>
              </a:rPr>
              <a:t>a</a:t>
            </a:r>
            <a:r>
              <a:rPr lang="en-US" smtClean="0"/>
              <a:t>+</a:t>
            </a:r>
            <a:r>
              <a:rPr lang="en-US" smtClean="0">
                <a:sym typeface="Calibri Italic" charset="0"/>
              </a:rPr>
              <a:t>c</a:t>
            </a:r>
            <a:r>
              <a:rPr lang="en-US" smtClean="0"/>
              <a:t> ≥ </a:t>
            </a:r>
            <a:r>
              <a:rPr lang="en-US" smtClean="0">
                <a:sym typeface="Calibri Italic" charset="0"/>
              </a:rPr>
              <a:t>b</a:t>
            </a:r>
            <a:r>
              <a:rPr lang="en-US" smtClean="0"/>
              <a:t>+</a:t>
            </a:r>
            <a:r>
              <a:rPr lang="en-US" smtClean="0">
                <a:sym typeface="Calibri Italic" charset="0"/>
              </a:rPr>
              <a:t>c</a:t>
            </a:r>
            <a:r>
              <a:rPr lang="en-US" smtClean="0"/>
              <a:t>?</a:t>
            </a:r>
          </a:p>
          <a:p>
            <a:pPr lvl="2"/>
            <a:r>
              <a:rPr lang="en-US" smtClean="0"/>
              <a:t>Except for infinities &amp; NaNs</a:t>
            </a:r>
            <a:endParaRPr lang="en-US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689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67350" y="39830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67350" y="5156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5" name="Rectangle 15"/>
          <p:cNvSpPr>
            <a:spLocks/>
          </p:cNvSpPr>
          <p:nvPr/>
        </p:nvSpPr>
        <p:spPr bwMode="auto">
          <a:xfrm>
            <a:off x="5270500" y="1689100"/>
            <a:ext cx="1358900" cy="40259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Compare to Commutative Ring</a:t>
            </a:r>
          </a:p>
          <a:p>
            <a:pPr marL="552450" lvl="1"/>
            <a:r>
              <a:rPr lang="en-US"/>
              <a:t>Closed under multiplication?</a:t>
            </a:r>
          </a:p>
          <a:p>
            <a:pPr marL="838200" lvl="2"/>
            <a:r>
              <a:rPr lang="en-US"/>
              <a:t>But may generate infinity or NaN</a:t>
            </a:r>
          </a:p>
          <a:p>
            <a:pPr marL="552450" lvl="1"/>
            <a:r>
              <a:rPr lang="en-US"/>
              <a:t>Multiplication Commutative?</a:t>
            </a:r>
          </a:p>
          <a:p>
            <a:pPr marL="552450" lvl="1"/>
            <a:r>
              <a:rPr lang="en-US"/>
              <a:t>Multiplication is Associative?</a:t>
            </a:r>
          </a:p>
          <a:p>
            <a:pPr marL="838200" lvl="2"/>
            <a:r>
              <a:rPr lang="en-US"/>
              <a:t>Possibility of overflow, inexactness of rounding</a:t>
            </a:r>
          </a:p>
          <a:p>
            <a:pPr marL="552450" lvl="1"/>
            <a:r>
              <a:rPr lang="en-US"/>
              <a:t>1 is multiplicative identity?</a:t>
            </a:r>
          </a:p>
          <a:p>
            <a:pPr marL="552450" lvl="1"/>
            <a:r>
              <a:rPr lang="en-US"/>
              <a:t>Multiplication distributes over addition?</a:t>
            </a:r>
          </a:p>
          <a:p>
            <a:pPr marL="838200" lvl="2"/>
            <a:r>
              <a:rPr lang="en-US"/>
              <a:t>Possibility of overflow, inexactness of rounding</a:t>
            </a:r>
          </a:p>
          <a:p>
            <a:endParaRPr lang="en-US"/>
          </a:p>
          <a:p>
            <a:r>
              <a:rPr lang="en-US"/>
              <a:t>Monotonicity</a:t>
            </a:r>
          </a:p>
          <a:p>
            <a:pPr marL="552450" lvl="1"/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/>
              <a:t> ≥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/>
              <a:t> 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 ≥ 0  ⇒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/>
              <a:t> *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 ≥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/>
              <a:t> *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/>
              <a:t>?</a:t>
            </a:r>
          </a:p>
          <a:p>
            <a:pPr marL="838200" lvl="2"/>
            <a:r>
              <a:rPr lang="en-US"/>
              <a:t>Except for infinities &amp; NaNs</a:t>
            </a: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7138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7138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7138" y="36068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3990975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05550" y="5583238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6121400" y="1790700"/>
            <a:ext cx="1358900" cy="42418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Pages>0</Pages>
  <Words>588</Words>
  <Characters>0</Characters>
  <Application>Microsoft Office PowerPoint</Application>
  <PresentationFormat>全屏显示(4:3)</PresentationFormat>
  <Lines>0</Lines>
  <Paragraphs>178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Title Slide</vt:lpstr>
      <vt:lpstr>Title and Content</vt:lpstr>
      <vt:lpstr>Title and Content: Build</vt:lpstr>
      <vt:lpstr>Title Only</vt:lpstr>
      <vt:lpstr>浮点数的运算和举例  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Floating Point in C</vt:lpstr>
      <vt:lpstr>Floating Point Puzzles</vt:lpstr>
      <vt:lpstr>案例分析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Gary</cp:lastModifiedBy>
  <cp:revision>25</cp:revision>
  <dcterms:created xsi:type="dcterms:W3CDTF">2011-01-05T19:58:47Z</dcterms:created>
  <dcterms:modified xsi:type="dcterms:W3CDTF">2017-03-29T15:50:29Z</dcterms:modified>
</cp:coreProperties>
</file>