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GDB</a:t>
            </a:r>
            <a:r>
              <a:rPr lang="zh-CN" altLang="en-US" b="1" dirty="0" smtClean="0"/>
              <a:t>的常见指令介绍</a:t>
            </a:r>
            <a:endParaRPr lang="zh-CN" altLang="en-US" b="1" dirty="0"/>
          </a:p>
        </p:txBody>
      </p:sp>
      <p:sp>
        <p:nvSpPr>
          <p:cNvPr id="3" name="副标题 2"/>
          <p:cNvSpPr>
            <a:spLocks noGrp="1"/>
          </p:cNvSpPr>
          <p:nvPr>
            <p:ph type="subTitle" idx="1"/>
          </p:nvPr>
        </p:nvSpPr>
        <p:spPr/>
        <p:txBody>
          <a:bodyPr/>
          <a:lstStyle/>
          <a:p>
            <a:r>
              <a:rPr lang="zh-CN" altLang="en-US" dirty="0" smtClean="0"/>
              <a:t>黄郭斌制作</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Stepping </a:t>
            </a:r>
            <a:r>
              <a:rPr lang="en-US" altLang="zh-CN" b="1" dirty="0" smtClean="0"/>
              <a:t>Around..</a:t>
            </a:r>
            <a:endParaRPr lang="zh-CN" altLang="en-US" dirty="0"/>
          </a:p>
        </p:txBody>
      </p:sp>
      <p:sp>
        <p:nvSpPr>
          <p:cNvPr id="3" name="内容占位符 2"/>
          <p:cNvSpPr>
            <a:spLocks noGrp="1"/>
          </p:cNvSpPr>
          <p:nvPr>
            <p:ph idx="1"/>
          </p:nvPr>
        </p:nvSpPr>
        <p:spPr/>
        <p:txBody>
          <a:bodyPr>
            <a:normAutofit fontScale="62500" lnSpcReduction="2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r>
              <a:rPr lang="en-US" altLang="zh-CN" dirty="0" smtClean="0"/>
              <a:t>That weird stuff at the end about __</a:t>
            </a:r>
            <a:r>
              <a:rPr lang="en-US" altLang="zh-CN" dirty="0" err="1" smtClean="0"/>
              <a:t>libc_start_main</a:t>
            </a:r>
            <a:r>
              <a:rPr lang="en-US" altLang="zh-CN" dirty="0" smtClean="0"/>
              <a:t>() shows you that there was another function that called your main() function! It wasn't compiled with debugging information so we can't see the source, but we can still step through it—which we do—and the program exits normally.)</a:t>
            </a: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3074" name="Picture 2" descr="C:\Users\Gary\Desktop\捕获3.JPG"/>
          <p:cNvPicPr>
            <a:picLocks noChangeAspect="1" noChangeArrowheads="1"/>
          </p:cNvPicPr>
          <p:nvPr/>
        </p:nvPicPr>
        <p:blipFill>
          <a:blip r:embed="rId2" cstate="print"/>
          <a:srcRect/>
          <a:stretch>
            <a:fillRect/>
          </a:stretch>
        </p:blipFill>
        <p:spPr bwMode="auto">
          <a:xfrm>
            <a:off x="1259632" y="1340768"/>
            <a:ext cx="6381750" cy="3657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Stepping Around..</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Now, notice that </a:t>
            </a:r>
            <a:r>
              <a:rPr lang="en-US" altLang="zh-CN" b="1" dirty="0" smtClean="0"/>
              <a:t>next</a:t>
            </a:r>
            <a:r>
              <a:rPr lang="en-US" altLang="zh-CN" dirty="0" smtClean="0"/>
              <a:t> </a:t>
            </a:r>
            <a:r>
              <a:rPr lang="en-US" altLang="zh-CN" i="1" dirty="0" smtClean="0"/>
              <a:t>steps over</a:t>
            </a:r>
            <a:r>
              <a:rPr lang="en-US" altLang="zh-CN" dirty="0" smtClean="0"/>
              <a:t> function calls. This doesn't mean that function doesn't get called; it means that </a:t>
            </a:r>
            <a:r>
              <a:rPr lang="en-US" altLang="zh-CN" b="1" dirty="0" smtClean="0"/>
              <a:t>next</a:t>
            </a:r>
            <a:r>
              <a:rPr lang="en-US" altLang="zh-CN" dirty="0" smtClean="0"/>
              <a:t> will execute the function until it's done, and then return you to the next line in your current function.</a:t>
            </a:r>
          </a:p>
          <a:p>
            <a:r>
              <a:rPr lang="en-US" altLang="zh-CN" dirty="0" smtClean="0"/>
              <a:t>What if you have a function you want to </a:t>
            </a:r>
            <a:r>
              <a:rPr lang="en-US" altLang="zh-CN" i="1" dirty="0" smtClean="0"/>
              <a:t>step into</a:t>
            </a:r>
            <a:r>
              <a:rPr lang="en-US" altLang="zh-CN" dirty="0" smtClean="0"/>
              <a:t> from your current function, and trace through that function line-by-line? Use the </a:t>
            </a:r>
            <a:r>
              <a:rPr lang="en-US" altLang="zh-CN" b="1" dirty="0" smtClean="0"/>
              <a:t>step</a:t>
            </a:r>
            <a:r>
              <a:rPr lang="en-US" altLang="zh-CN" dirty="0" smtClean="0"/>
              <a:t> (or </a:t>
            </a:r>
            <a:r>
              <a:rPr lang="en-US" altLang="zh-CN" b="1" dirty="0" smtClean="0"/>
              <a:t>s</a:t>
            </a:r>
            <a:r>
              <a:rPr lang="en-US" altLang="zh-CN" dirty="0" smtClean="0"/>
              <a:t>) command to do this. It works just like </a:t>
            </a:r>
            <a:r>
              <a:rPr lang="en-US" altLang="zh-CN" b="1" dirty="0" smtClean="0"/>
              <a:t>next</a:t>
            </a:r>
            <a:r>
              <a:rPr lang="en-US" altLang="zh-CN" dirty="0" smtClean="0"/>
              <a:t>, except it steps into functions.</a:t>
            </a:r>
          </a:p>
          <a:p>
            <a:r>
              <a:rPr lang="en-US" altLang="zh-CN" dirty="0" smtClean="0"/>
              <a:t>Let's say you're tired of single stepping, and just want the program to run again. Use the </a:t>
            </a:r>
            <a:r>
              <a:rPr lang="en-US" altLang="zh-CN" b="1" dirty="0" smtClean="0"/>
              <a:t>continue</a:t>
            </a:r>
            <a:r>
              <a:rPr lang="en-US" altLang="zh-CN" dirty="0" smtClean="0"/>
              <a:t> (or </a:t>
            </a:r>
            <a:r>
              <a:rPr lang="en-US" altLang="zh-CN" b="1" dirty="0" smtClean="0"/>
              <a:t>c</a:t>
            </a:r>
            <a:r>
              <a:rPr lang="en-US" altLang="zh-CN" dirty="0" smtClean="0"/>
              <a:t>) command to continue execution.</a:t>
            </a:r>
          </a:p>
          <a:p>
            <a:r>
              <a:rPr lang="en-US" altLang="zh-CN" dirty="0" smtClean="0"/>
              <a:t>What if the program is running but you forgot to set breakpoints? You can hit </a:t>
            </a:r>
            <a:r>
              <a:rPr lang="en-US" altLang="zh-CN" b="1" dirty="0" smtClean="0"/>
              <a:t>CTRL-C</a:t>
            </a:r>
            <a:r>
              <a:rPr lang="en-US" altLang="zh-CN" dirty="0" smtClean="0"/>
              <a:t> and that'll stop the program wherever it happens to be and return you to a "(</a:t>
            </a:r>
            <a:r>
              <a:rPr lang="en-US" altLang="zh-CN" dirty="0" err="1" smtClean="0"/>
              <a:t>gdb</a:t>
            </a:r>
            <a:r>
              <a:rPr lang="en-US" altLang="zh-CN" dirty="0" smtClean="0"/>
              <a:t>)" prompt. At that point, you could set up a proper breakpoint somewhere and </a:t>
            </a:r>
            <a:r>
              <a:rPr lang="en-US" altLang="zh-CN" b="1" dirty="0" smtClean="0"/>
              <a:t>continue</a:t>
            </a:r>
            <a:r>
              <a:rPr lang="en-US" altLang="zh-CN" dirty="0" smtClean="0"/>
              <a:t> to that breakpoint.</a:t>
            </a:r>
          </a:p>
          <a:p>
            <a:r>
              <a:rPr lang="en-US" altLang="zh-CN" dirty="0" smtClean="0"/>
              <a:t>One final shortcut is that just hitting </a:t>
            </a:r>
            <a:r>
              <a:rPr lang="en-US" altLang="zh-CN" b="1" dirty="0" smtClean="0"/>
              <a:t>RETURN</a:t>
            </a:r>
            <a:r>
              <a:rPr lang="en-US" altLang="zh-CN" dirty="0" smtClean="0"/>
              <a:t> will repeat the last command entered; this will save you typing </a:t>
            </a:r>
            <a:r>
              <a:rPr lang="en-US" altLang="zh-CN" b="1" dirty="0" smtClean="0"/>
              <a:t>next</a:t>
            </a:r>
            <a:r>
              <a:rPr lang="en-US" altLang="zh-CN" dirty="0" smtClean="0"/>
              <a:t> over and over again.</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Examining Variables</a:t>
            </a:r>
            <a:endParaRPr lang="zh-CN" altLang="en-US" dirty="0"/>
          </a:p>
        </p:txBody>
      </p:sp>
      <p:sp>
        <p:nvSpPr>
          <p:cNvPr id="3" name="内容占位符 2"/>
          <p:cNvSpPr>
            <a:spLocks noGrp="1"/>
          </p:cNvSpPr>
          <p:nvPr>
            <p:ph idx="1"/>
          </p:nvPr>
        </p:nvSpPr>
        <p:spPr>
          <a:xfrm>
            <a:off x="457200" y="1600201"/>
            <a:ext cx="8229600" cy="2764904"/>
          </a:xfrm>
        </p:spPr>
        <p:txBody>
          <a:bodyPr>
            <a:normAutofit fontScale="77500" lnSpcReduction="20000"/>
          </a:bodyPr>
          <a:lstStyle/>
          <a:p>
            <a:r>
              <a:rPr lang="en-US" altLang="zh-CN" dirty="0" smtClean="0"/>
              <a:t>If you have some variables you wish to inspect over the course of the run, you can </a:t>
            </a:r>
            <a:r>
              <a:rPr lang="en-US" altLang="zh-CN" b="1" dirty="0" smtClean="0"/>
              <a:t>display</a:t>
            </a:r>
            <a:r>
              <a:rPr lang="en-US" altLang="zh-CN" dirty="0" smtClean="0"/>
              <a:t> them, but only if the variable is currently in scope. Each time you step the code, the value of the variable will be displayed (if it's in scope</a:t>
            </a:r>
            <a:r>
              <a:rPr lang="en-US" altLang="zh-CN" dirty="0" smtClean="0"/>
              <a:t>).</a:t>
            </a:r>
          </a:p>
          <a:p>
            <a:r>
              <a:rPr lang="en-US" altLang="zh-CN" dirty="0" smtClean="0"/>
              <a:t>(The following output is missing source code output between lines for clarity—it's what you'd see in GUI mode. Imagine you're seeing the highlight bar bouncing around the source code while you're running this:)</a:t>
            </a:r>
            <a:endParaRPr lang="zh-CN" altLang="en-US" dirty="0"/>
          </a:p>
        </p:txBody>
      </p:sp>
      <p:pic>
        <p:nvPicPr>
          <p:cNvPr id="4098" name="Picture 2" descr="C:\Users\Gary\Desktop\捕获4.JPG"/>
          <p:cNvPicPr>
            <a:picLocks noChangeAspect="1" noChangeArrowheads="1"/>
          </p:cNvPicPr>
          <p:nvPr/>
        </p:nvPicPr>
        <p:blipFill>
          <a:blip r:embed="rId2" cstate="print"/>
          <a:srcRect/>
          <a:stretch>
            <a:fillRect/>
          </a:stretch>
        </p:blipFill>
        <p:spPr bwMode="auto">
          <a:xfrm>
            <a:off x="1187624" y="4149080"/>
            <a:ext cx="6715125" cy="242088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Examining </a:t>
            </a:r>
            <a:r>
              <a:rPr lang="en-US" altLang="zh-CN" b="1" dirty="0" smtClean="0"/>
              <a:t>Variables..</a:t>
            </a:r>
            <a:endParaRPr lang="zh-CN" altLang="en-US" dirty="0"/>
          </a:p>
        </p:txBody>
      </p:sp>
      <p:sp>
        <p:nvSpPr>
          <p:cNvPr id="3" name="内容占位符 2"/>
          <p:cNvSpPr>
            <a:spLocks noGrp="1"/>
          </p:cNvSpPr>
          <p:nvPr>
            <p:ph idx="1"/>
          </p:nvPr>
        </p:nvSpPr>
        <p:spPr>
          <a:xfrm>
            <a:off x="457200" y="1600201"/>
            <a:ext cx="8229600" cy="2260848"/>
          </a:xfrm>
        </p:spPr>
        <p:txBody>
          <a:bodyPr>
            <a:normAutofit fontScale="92500"/>
          </a:bodyPr>
          <a:lstStyle/>
          <a:p>
            <a:r>
              <a:rPr lang="en-US" altLang="zh-CN" dirty="0" smtClean="0"/>
              <a:t>The number to the left of "</a:t>
            </a:r>
            <a:r>
              <a:rPr lang="en-US" altLang="zh-CN" dirty="0" err="1" smtClean="0"/>
              <a:t>i</a:t>
            </a:r>
            <a:r>
              <a:rPr lang="en-US" altLang="zh-CN" dirty="0" smtClean="0"/>
              <a:t>", above, is the display number of the variable. Use this number to </a:t>
            </a:r>
            <a:r>
              <a:rPr lang="en-US" altLang="zh-CN" b="1" dirty="0" err="1" smtClean="0"/>
              <a:t>undisplay</a:t>
            </a:r>
            <a:r>
              <a:rPr lang="en-US" altLang="zh-CN" dirty="0" smtClean="0"/>
              <a:t> the variable. If you forget the display numbers, you can type </a:t>
            </a:r>
            <a:r>
              <a:rPr lang="en-US" altLang="zh-CN" b="1" dirty="0" smtClean="0"/>
              <a:t>info display</a:t>
            </a:r>
            <a:r>
              <a:rPr lang="en-US" altLang="zh-CN" dirty="0" smtClean="0"/>
              <a:t> to get them:</a:t>
            </a:r>
            <a:endParaRPr lang="zh-CN" altLang="en-US" dirty="0"/>
          </a:p>
        </p:txBody>
      </p:sp>
      <p:pic>
        <p:nvPicPr>
          <p:cNvPr id="5122" name="Picture 2" descr="C:\Users\Gary\Desktop\捕获6.JPG"/>
          <p:cNvPicPr>
            <a:picLocks noChangeAspect="1" noChangeArrowheads="1"/>
          </p:cNvPicPr>
          <p:nvPr/>
        </p:nvPicPr>
        <p:blipFill>
          <a:blip r:embed="rId2" cstate="print"/>
          <a:srcRect/>
          <a:stretch>
            <a:fillRect/>
          </a:stretch>
        </p:blipFill>
        <p:spPr bwMode="auto">
          <a:xfrm>
            <a:off x="1331640" y="3573016"/>
            <a:ext cx="6419850" cy="26765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Examining Variables..</a:t>
            </a:r>
            <a:endParaRPr lang="zh-CN" altLang="en-US" dirty="0"/>
          </a:p>
        </p:txBody>
      </p:sp>
      <p:sp>
        <p:nvSpPr>
          <p:cNvPr id="3" name="内容占位符 2"/>
          <p:cNvSpPr>
            <a:spLocks noGrp="1"/>
          </p:cNvSpPr>
          <p:nvPr>
            <p:ph idx="1"/>
          </p:nvPr>
        </p:nvSpPr>
        <p:spPr>
          <a:xfrm>
            <a:off x="457200" y="1600201"/>
            <a:ext cx="8229600" cy="820687"/>
          </a:xfrm>
        </p:spPr>
        <p:txBody>
          <a:bodyPr>
            <a:normAutofit fontScale="85000" lnSpcReduction="20000"/>
          </a:bodyPr>
          <a:lstStyle/>
          <a:p>
            <a:r>
              <a:rPr lang="en-US" altLang="zh-CN" dirty="0" smtClean="0"/>
              <a:t>If you just want to one-off know the value of a variable, you can </a:t>
            </a:r>
            <a:r>
              <a:rPr lang="en-US" altLang="zh-CN" b="1" dirty="0" smtClean="0"/>
              <a:t>print</a:t>
            </a:r>
            <a:r>
              <a:rPr lang="en-US" altLang="zh-CN" dirty="0" smtClean="0"/>
              <a:t> it. Here we see the value of "</a:t>
            </a:r>
            <a:r>
              <a:rPr lang="en-US" altLang="zh-CN" dirty="0" err="1" smtClean="0"/>
              <a:t>i</a:t>
            </a:r>
            <a:r>
              <a:rPr lang="en-US" altLang="zh-CN" dirty="0" smtClean="0"/>
              <a:t>" is 40:</a:t>
            </a:r>
            <a:endParaRPr lang="zh-CN" altLang="en-US" dirty="0"/>
          </a:p>
        </p:txBody>
      </p:sp>
      <p:sp>
        <p:nvSpPr>
          <p:cNvPr id="4" name="内容占位符 2"/>
          <p:cNvSpPr txBox="1">
            <a:spLocks/>
          </p:cNvSpPr>
          <p:nvPr/>
        </p:nvSpPr>
        <p:spPr>
          <a:xfrm>
            <a:off x="539552" y="3356992"/>
            <a:ext cx="8229600" cy="2121099"/>
          </a:xfrm>
          <a:prstGeom prst="rect">
            <a:avLst/>
          </a:prstGeom>
        </p:spPr>
        <p:txBody>
          <a:bodyPr vert="horz" lIns="91440" tIns="45720" rIns="91440" bIns="45720" rtlCol="0">
            <a:normAutofit fontScale="77500" lnSpcReduction="20000"/>
          </a:bodyPr>
          <a:lstStyle/>
          <a:p>
            <a:r>
              <a:rPr lang="en-US" altLang="zh-CN" sz="3200" dirty="0" smtClean="0"/>
              <a:t>(The "$" with the number after it means something, but it's not important for beginners.)</a:t>
            </a:r>
          </a:p>
          <a:p>
            <a:r>
              <a:rPr lang="en-US" altLang="zh-CN" sz="3200" dirty="0" smtClean="0"/>
              <a:t> </a:t>
            </a:r>
          </a:p>
          <a:p>
            <a:endParaRPr lang="en-US" altLang="zh-CN" sz="3200" dirty="0" smtClean="0"/>
          </a:p>
          <a:p>
            <a:pPr marL="342900" indent="-342900">
              <a:spcBef>
                <a:spcPct val="20000"/>
              </a:spcBef>
              <a:buFont typeface="Arial" pitchFamily="34" charset="0"/>
              <a:buChar char="•"/>
            </a:pPr>
            <a:r>
              <a:rPr lang="en-US" altLang="zh-CN" sz="3200" dirty="0" smtClean="0"/>
              <a:t>There's </a:t>
            </a:r>
            <a:r>
              <a:rPr lang="en-US" altLang="zh-CN" sz="3200" dirty="0" smtClean="0"/>
              <a:t>also a handy </a:t>
            </a:r>
            <a:r>
              <a:rPr lang="en-US" altLang="zh-CN" sz="3200" b="1" dirty="0" err="1" smtClean="0"/>
              <a:t>printf</a:t>
            </a:r>
            <a:r>
              <a:rPr lang="en-US" altLang="zh-CN" sz="3200" dirty="0" smtClean="0"/>
              <a:t> command that you can use to better format your output if you want to: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146" name="Picture 2" descr="C:\Users\Gary\Desktop\捕获7.JPG"/>
          <p:cNvPicPr>
            <a:picLocks noChangeAspect="1" noChangeArrowheads="1"/>
          </p:cNvPicPr>
          <p:nvPr/>
        </p:nvPicPr>
        <p:blipFill>
          <a:blip r:embed="rId2" cstate="print"/>
          <a:srcRect/>
          <a:stretch>
            <a:fillRect/>
          </a:stretch>
        </p:blipFill>
        <p:spPr bwMode="auto">
          <a:xfrm>
            <a:off x="1187624" y="2420888"/>
            <a:ext cx="6591300" cy="923925"/>
          </a:xfrm>
          <a:prstGeom prst="rect">
            <a:avLst/>
          </a:prstGeom>
          <a:noFill/>
        </p:spPr>
      </p:pic>
      <p:pic>
        <p:nvPicPr>
          <p:cNvPr id="6147" name="Picture 3" descr="C:\Users\Gary\Desktop\捕获8.JPG"/>
          <p:cNvPicPr>
            <a:picLocks noChangeAspect="1" noChangeArrowheads="1"/>
          </p:cNvPicPr>
          <p:nvPr/>
        </p:nvPicPr>
        <p:blipFill>
          <a:blip r:embed="rId3" cstate="print"/>
          <a:srcRect/>
          <a:stretch>
            <a:fillRect/>
          </a:stretch>
        </p:blipFill>
        <p:spPr bwMode="auto">
          <a:xfrm>
            <a:off x="1187624" y="5373216"/>
            <a:ext cx="6477000" cy="10191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Display Registers and Assembly</a:t>
            </a:r>
            <a:endParaRPr lang="zh-CN" altLang="en-US" dirty="0"/>
          </a:p>
        </p:txBody>
      </p:sp>
      <p:sp>
        <p:nvSpPr>
          <p:cNvPr id="3" name="内容占位符 2"/>
          <p:cNvSpPr>
            <a:spLocks noGrp="1"/>
          </p:cNvSpPr>
          <p:nvPr>
            <p:ph idx="1"/>
          </p:nvPr>
        </p:nvSpPr>
        <p:spPr>
          <a:xfrm>
            <a:off x="457200" y="1600201"/>
            <a:ext cx="8229600" cy="1828800"/>
          </a:xfrm>
        </p:spPr>
        <p:txBody>
          <a:bodyPr>
            <a:normAutofit fontScale="85000" lnSpcReduction="20000"/>
          </a:bodyPr>
          <a:lstStyle/>
          <a:p>
            <a:r>
              <a:rPr lang="en-US" altLang="zh-CN" dirty="0" smtClean="0"/>
              <a:t>In TUI mode, the </a:t>
            </a:r>
            <a:r>
              <a:rPr lang="en-US" altLang="zh-CN" b="1" dirty="0" smtClean="0"/>
              <a:t>layout</a:t>
            </a:r>
            <a:r>
              <a:rPr lang="en-US" altLang="zh-CN" dirty="0" smtClean="0"/>
              <a:t> command controls which windows you see. Additionally, the </a:t>
            </a:r>
            <a:r>
              <a:rPr lang="en-US" altLang="zh-CN" b="1" dirty="0" err="1" smtClean="0"/>
              <a:t>tui</a:t>
            </a:r>
            <a:r>
              <a:rPr lang="en-US" altLang="zh-CN" b="1" dirty="0" smtClean="0"/>
              <a:t> </a:t>
            </a:r>
            <a:r>
              <a:rPr lang="en-US" altLang="zh-CN" b="1" dirty="0" err="1" smtClean="0"/>
              <a:t>reg</a:t>
            </a:r>
            <a:r>
              <a:rPr lang="en-US" altLang="zh-CN" dirty="0" smtClean="0"/>
              <a:t> allows control of the register window, and will open it if it's not already open.</a:t>
            </a:r>
          </a:p>
          <a:p>
            <a:r>
              <a:rPr lang="en-US" altLang="zh-CN" dirty="0" smtClean="0"/>
              <a:t>The commands are:</a:t>
            </a:r>
            <a:endParaRPr lang="zh-CN" altLang="en-US" dirty="0"/>
          </a:p>
        </p:txBody>
      </p:sp>
      <p:pic>
        <p:nvPicPr>
          <p:cNvPr id="7170" name="Picture 2" descr="C:\Users\Gary\Desktop\捕获9.JPG"/>
          <p:cNvPicPr>
            <a:picLocks noChangeAspect="1" noChangeArrowheads="1"/>
          </p:cNvPicPr>
          <p:nvPr/>
        </p:nvPicPr>
        <p:blipFill>
          <a:blip r:embed="rId2" cstate="print"/>
          <a:srcRect/>
          <a:stretch>
            <a:fillRect/>
          </a:stretch>
        </p:blipFill>
        <p:spPr bwMode="auto">
          <a:xfrm>
            <a:off x="539552" y="3501008"/>
            <a:ext cx="7992888" cy="28289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Reference</a:t>
            </a:r>
            <a:endParaRPr lang="zh-CN" altLang="en-US" b="1" dirty="0"/>
          </a:p>
        </p:txBody>
      </p:sp>
      <p:sp>
        <p:nvSpPr>
          <p:cNvPr id="3" name="内容占位符 2"/>
          <p:cNvSpPr>
            <a:spLocks noGrp="1"/>
          </p:cNvSpPr>
          <p:nvPr>
            <p:ph idx="1"/>
          </p:nvPr>
        </p:nvSpPr>
        <p:spPr/>
        <p:txBody>
          <a:bodyPr/>
          <a:lstStyle/>
          <a:p>
            <a:r>
              <a:rPr lang="zh-CN" altLang="en-US" dirty="0" smtClean="0"/>
              <a:t>以上是我根据</a:t>
            </a:r>
            <a:r>
              <a:rPr lang="en-US" altLang="zh-CN" dirty="0" smtClean="0"/>
              <a:t>CS:APP</a:t>
            </a:r>
            <a:r>
              <a:rPr lang="zh-CN" altLang="en-US" dirty="0" smtClean="0"/>
              <a:t>的官方网站提供的推荐文档</a:t>
            </a:r>
            <a:r>
              <a:rPr lang="en-US" altLang="zh-CN" b="1" i="1" dirty="0" err="1" smtClean="0"/>
              <a:t>Beej‘s</a:t>
            </a:r>
            <a:r>
              <a:rPr lang="en-US" altLang="zh-CN" b="1" i="1" dirty="0" smtClean="0"/>
              <a:t> </a:t>
            </a:r>
            <a:r>
              <a:rPr lang="en-US" altLang="zh-CN" b="1" i="1" dirty="0" smtClean="0"/>
              <a:t>Quick Guide to </a:t>
            </a:r>
            <a:r>
              <a:rPr lang="en-US" altLang="zh-CN" b="1" i="1" dirty="0" smtClean="0"/>
              <a:t>GDB</a:t>
            </a:r>
            <a:r>
              <a:rPr lang="zh-CN" altLang="en-US" dirty="0" smtClean="0"/>
              <a:t>中节选出一些常用指令制作而成，具有一定的权威性，如需进一步更系统的阅读，请见：</a:t>
            </a:r>
            <a:endParaRPr lang="en-US" altLang="zh-CN" dirty="0" smtClean="0"/>
          </a:p>
          <a:p>
            <a:r>
              <a:rPr lang="en-US" altLang="zh-CN" dirty="0" smtClean="0"/>
              <a:t>http</a:t>
            </a:r>
            <a:r>
              <a:rPr lang="en-US" altLang="zh-CN" smtClean="0"/>
              <a:t>://</a:t>
            </a:r>
            <a:r>
              <a:rPr lang="en-US" altLang="zh-CN" smtClean="0"/>
              <a:t>beej.us/guide/bggdb</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Contents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Compiling to use a debugger </a:t>
            </a:r>
          </a:p>
          <a:p>
            <a:r>
              <a:rPr lang="en-US" altLang="zh-CN" dirty="0" smtClean="0"/>
              <a:t>More Information </a:t>
            </a:r>
          </a:p>
          <a:p>
            <a:r>
              <a:rPr lang="en-US" altLang="zh-CN" dirty="0" smtClean="0"/>
              <a:t>License </a:t>
            </a:r>
          </a:p>
          <a:p>
            <a:r>
              <a:rPr lang="en-US" altLang="zh-CN" dirty="0" smtClean="0"/>
              <a:t>Starting </a:t>
            </a:r>
            <a:r>
              <a:rPr lang="en-US" altLang="zh-CN" dirty="0" err="1" smtClean="0"/>
              <a:t>gdb</a:t>
            </a:r>
            <a:r>
              <a:rPr lang="en-US" altLang="zh-CN" dirty="0" smtClean="0"/>
              <a:t> and getting to main() </a:t>
            </a:r>
          </a:p>
          <a:p>
            <a:r>
              <a:rPr lang="en-US" altLang="zh-CN" dirty="0" smtClean="0"/>
              <a:t>Breakpoints </a:t>
            </a:r>
          </a:p>
          <a:p>
            <a:r>
              <a:rPr lang="en-US" altLang="zh-CN" dirty="0" smtClean="0"/>
              <a:t>Stepping Around </a:t>
            </a:r>
          </a:p>
          <a:p>
            <a:r>
              <a:rPr lang="en-US" altLang="zh-CN" dirty="0" smtClean="0"/>
              <a:t>Examining Variables </a:t>
            </a:r>
          </a:p>
          <a:p>
            <a:r>
              <a:rPr lang="en-US" altLang="zh-CN" dirty="0" smtClean="0"/>
              <a:t>Display </a:t>
            </a:r>
            <a:r>
              <a:rPr lang="en-US" altLang="zh-CN" dirty="0" smtClean="0"/>
              <a:t>Registers and Assembly </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Compiling</a:t>
            </a:r>
            <a:endParaRPr lang="zh-CN" altLang="en-US" dirty="0"/>
          </a:p>
        </p:txBody>
      </p:sp>
      <p:sp>
        <p:nvSpPr>
          <p:cNvPr id="3" name="内容占位符 2"/>
          <p:cNvSpPr>
            <a:spLocks noGrp="1"/>
          </p:cNvSpPr>
          <p:nvPr>
            <p:ph idx="1"/>
          </p:nvPr>
        </p:nvSpPr>
        <p:spPr/>
        <p:txBody>
          <a:bodyPr/>
          <a:lstStyle/>
          <a:p>
            <a:r>
              <a:rPr lang="en-US" altLang="zh-CN" dirty="0" smtClean="0"/>
              <a:t>You have to tell your compiler to compile your code with symbolic debugging information included. Here's how to do it with </a:t>
            </a:r>
            <a:r>
              <a:rPr lang="en-US" altLang="zh-CN" b="1" dirty="0" err="1" smtClean="0"/>
              <a:t>gcc</a:t>
            </a:r>
            <a:r>
              <a:rPr lang="en-US" altLang="zh-CN" dirty="0" smtClean="0"/>
              <a:t>, with the </a:t>
            </a:r>
            <a:r>
              <a:rPr lang="en-US" altLang="zh-CN" b="1" dirty="0" smtClean="0"/>
              <a:t>-g</a:t>
            </a:r>
            <a:r>
              <a:rPr lang="en-US" altLang="zh-CN" dirty="0" smtClean="0"/>
              <a:t> switch:</a:t>
            </a:r>
          </a:p>
          <a:p>
            <a:pPr lvl="1"/>
            <a:r>
              <a:rPr lang="en-US" altLang="zh-CN" dirty="0" smtClean="0"/>
              <a:t>$ </a:t>
            </a:r>
            <a:r>
              <a:rPr lang="en-US" altLang="zh-CN" b="1" dirty="0" err="1" smtClean="0"/>
              <a:t>gcc</a:t>
            </a:r>
            <a:r>
              <a:rPr lang="en-US" altLang="zh-CN" b="1" dirty="0" smtClean="0"/>
              <a:t> -g </a:t>
            </a:r>
            <a:r>
              <a:rPr lang="en-US" altLang="zh-CN" b="1" dirty="0" err="1" smtClean="0"/>
              <a:t>hello.c</a:t>
            </a:r>
            <a:r>
              <a:rPr lang="en-US" altLang="zh-CN" b="1" dirty="0" smtClean="0"/>
              <a:t> -o hello</a:t>
            </a:r>
            <a:r>
              <a:rPr lang="en-US" altLang="zh-CN" dirty="0" smtClean="0"/>
              <a:t> </a:t>
            </a:r>
            <a:endParaRPr lang="en-US" altLang="zh-CN" dirty="0" smtClean="0"/>
          </a:p>
          <a:p>
            <a:pPr lvl="1"/>
            <a:r>
              <a:rPr lang="en-US" altLang="zh-CN" dirty="0" smtClean="0"/>
              <a:t>$ </a:t>
            </a:r>
            <a:r>
              <a:rPr lang="en-US" altLang="zh-CN" b="1" dirty="0" smtClean="0"/>
              <a:t>g++ -g hello.cpp -o hello</a:t>
            </a:r>
            <a:r>
              <a:rPr lang="en-US" altLang="zh-CN" dirty="0" smtClean="0"/>
              <a:t> </a:t>
            </a:r>
            <a:endParaRPr lang="en-US" altLang="zh-CN" dirty="0" smtClean="0"/>
          </a:p>
          <a:p>
            <a:r>
              <a:rPr lang="en-US" altLang="zh-CN" dirty="0" smtClean="0"/>
              <a:t>Once </a:t>
            </a:r>
            <a:r>
              <a:rPr lang="en-US" altLang="zh-CN" dirty="0" smtClean="0"/>
              <a:t>you've done that, you should be able to view program listings in the debugger.</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Starting The Debugger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you can enter </a:t>
            </a:r>
            <a:r>
              <a:rPr lang="en-US" altLang="zh-CN" b="1" dirty="0" smtClean="0"/>
              <a:t>help</a:t>
            </a:r>
            <a:r>
              <a:rPr lang="en-US" altLang="zh-CN" dirty="0" smtClean="0"/>
              <a:t> at any </a:t>
            </a:r>
            <a:r>
              <a:rPr lang="en-US" altLang="zh-CN" b="1" dirty="0" err="1" smtClean="0"/>
              <a:t>gdb</a:t>
            </a:r>
            <a:r>
              <a:rPr lang="en-US" altLang="zh-CN" dirty="0" smtClean="0"/>
              <a:t> prompt and get more information. Also, you can enter </a:t>
            </a:r>
            <a:r>
              <a:rPr lang="en-US" altLang="zh-CN" b="1" dirty="0" smtClean="0"/>
              <a:t>quit</a:t>
            </a:r>
            <a:r>
              <a:rPr lang="en-US" altLang="zh-CN" dirty="0" smtClean="0"/>
              <a:t> to quit the debugger. Finally, just hitting </a:t>
            </a:r>
            <a:r>
              <a:rPr lang="en-US" altLang="zh-CN" b="1" dirty="0" smtClean="0"/>
              <a:t>RETURN</a:t>
            </a:r>
            <a:r>
              <a:rPr lang="en-US" altLang="zh-CN" dirty="0" smtClean="0"/>
              <a:t> will repeat the last command entered. </a:t>
            </a:r>
            <a:endParaRPr lang="en-US" altLang="zh-CN" dirty="0" smtClean="0"/>
          </a:p>
          <a:p>
            <a:r>
              <a:rPr lang="en-US" altLang="zh-CN" b="1" dirty="0" smtClean="0"/>
              <a:t>To start in </a:t>
            </a:r>
            <a:r>
              <a:rPr lang="en-US" altLang="zh-CN" b="1" dirty="0" err="1" smtClean="0"/>
              <a:t>neato</a:t>
            </a:r>
            <a:r>
              <a:rPr lang="en-US" altLang="zh-CN" b="1" dirty="0" smtClean="0"/>
              <a:t> and highly-recommended GUI mode</a:t>
            </a:r>
            <a:r>
              <a:rPr lang="en-US" altLang="zh-CN" dirty="0" smtClean="0"/>
              <a:t>, start the debugger with </a:t>
            </a:r>
            <a:r>
              <a:rPr lang="en-US" altLang="zh-CN" b="1" dirty="0" err="1" smtClean="0"/>
              <a:t>gdb</a:t>
            </a:r>
            <a:r>
              <a:rPr lang="en-US" altLang="zh-CN" b="1" dirty="0" smtClean="0"/>
              <a:t> -</a:t>
            </a:r>
            <a:r>
              <a:rPr lang="en-US" altLang="zh-CN" b="1" dirty="0" err="1" smtClean="0"/>
              <a:t>tui</a:t>
            </a:r>
            <a:r>
              <a:rPr lang="en-US" altLang="zh-CN" dirty="0" smtClean="0"/>
              <a:t>. (For many of the examples, below, I show the output of </a:t>
            </a:r>
            <a:r>
              <a:rPr lang="en-US" altLang="zh-CN" b="1" dirty="0" err="1" smtClean="0"/>
              <a:t>gdb</a:t>
            </a:r>
            <a:r>
              <a:rPr lang="en-US" altLang="zh-CN" dirty="0" err="1" smtClean="0"/>
              <a:t>'s</a:t>
            </a:r>
            <a:r>
              <a:rPr lang="en-US" altLang="zh-CN" dirty="0" smtClean="0"/>
              <a:t> dumb terminal mode, but in real life I use TUI mode exclusively.)</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Starting The </a:t>
            </a:r>
            <a:r>
              <a:rPr lang="en-US" altLang="zh-CN" b="1" dirty="0" smtClean="0"/>
              <a:t>Debugger..</a:t>
            </a:r>
            <a:endParaRPr lang="zh-CN" altLang="en-US" dirty="0"/>
          </a:p>
        </p:txBody>
      </p:sp>
      <p:sp>
        <p:nvSpPr>
          <p:cNvPr id="3" name="内容占位符 2"/>
          <p:cNvSpPr>
            <a:spLocks noGrp="1"/>
          </p:cNvSpPr>
          <p:nvPr>
            <p:ph idx="1"/>
          </p:nvPr>
        </p:nvSpPr>
        <p:spPr/>
        <p:txBody>
          <a:bodyPr/>
          <a:lstStyle/>
          <a:p>
            <a:r>
              <a:rPr lang="en-US" altLang="zh-CN" dirty="0" smtClean="0"/>
              <a:t>And here is a screenshot of what you'll see, approximately:</a:t>
            </a:r>
            <a:endParaRPr lang="zh-CN" altLang="en-US" dirty="0"/>
          </a:p>
        </p:txBody>
      </p:sp>
      <p:pic>
        <p:nvPicPr>
          <p:cNvPr id="1026" name="Picture 2" descr="C:\Users\Gary\Desktop\hellotui.png"/>
          <p:cNvPicPr>
            <a:picLocks noChangeAspect="1" noChangeArrowheads="1"/>
          </p:cNvPicPr>
          <p:nvPr/>
        </p:nvPicPr>
        <p:blipFill>
          <a:blip r:embed="rId2" cstate="print"/>
          <a:srcRect/>
          <a:stretch>
            <a:fillRect/>
          </a:stretch>
        </p:blipFill>
        <p:spPr bwMode="auto">
          <a:xfrm>
            <a:off x="1763688" y="2780928"/>
            <a:ext cx="5524500" cy="35242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Breakpoints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First, before you issue the </a:t>
            </a:r>
            <a:r>
              <a:rPr lang="en-US" altLang="zh-CN" b="1" dirty="0" smtClean="0"/>
              <a:t>run</a:t>
            </a:r>
            <a:r>
              <a:rPr lang="en-US" altLang="zh-CN" dirty="0" smtClean="0"/>
              <a:t> command, you need to set a breakpoint someplace you'd like to stop. You use the </a:t>
            </a:r>
            <a:r>
              <a:rPr lang="en-US" altLang="zh-CN" b="1" dirty="0" smtClean="0"/>
              <a:t>break</a:t>
            </a:r>
            <a:r>
              <a:rPr lang="en-US" altLang="zh-CN" dirty="0" smtClean="0"/>
              <a:t> or </a:t>
            </a:r>
            <a:r>
              <a:rPr lang="en-US" altLang="zh-CN" b="1" dirty="0" smtClean="0"/>
              <a:t>b</a:t>
            </a:r>
            <a:r>
              <a:rPr lang="en-US" altLang="zh-CN" dirty="0" smtClean="0"/>
              <a:t> command, and specify a location, which can be a function name, a line number, or a source file and line number. These are examples of locations, which are used by various other commands as well as </a:t>
            </a:r>
            <a:r>
              <a:rPr lang="en-US" altLang="zh-CN" b="1" dirty="0" smtClean="0"/>
              <a:t>break</a:t>
            </a:r>
            <a:r>
              <a:rPr lang="en-US" altLang="zh-CN" dirty="0" smtClean="0"/>
              <a:t>:</a:t>
            </a:r>
          </a:p>
          <a:p>
            <a:pPr lvl="1"/>
            <a:r>
              <a:rPr lang="en-US" altLang="zh-CN" b="1" dirty="0" smtClean="0"/>
              <a:t>break </a:t>
            </a:r>
            <a:r>
              <a:rPr lang="en-US" altLang="zh-CN" b="1" dirty="0" smtClean="0"/>
              <a:t>main </a:t>
            </a:r>
            <a:r>
              <a:rPr lang="en-US" altLang="zh-CN" dirty="0" smtClean="0"/>
              <a:t>Break </a:t>
            </a:r>
            <a:r>
              <a:rPr lang="en-US" altLang="zh-CN" dirty="0" smtClean="0"/>
              <a:t>at the beginning of the main() </a:t>
            </a:r>
            <a:r>
              <a:rPr lang="en-US" altLang="zh-CN" dirty="0" smtClean="0"/>
              <a:t>function</a:t>
            </a:r>
          </a:p>
          <a:p>
            <a:pPr lvl="1"/>
            <a:r>
              <a:rPr lang="en-US" altLang="zh-CN" b="1" dirty="0" smtClean="0"/>
              <a:t>break 5        </a:t>
            </a:r>
            <a:r>
              <a:rPr lang="en-US" altLang="zh-CN" dirty="0" smtClean="0"/>
              <a:t>Break </a:t>
            </a:r>
            <a:r>
              <a:rPr lang="en-US" altLang="zh-CN" dirty="0" smtClean="0"/>
              <a:t>at line 5 of the current </a:t>
            </a:r>
            <a:r>
              <a:rPr lang="en-US" altLang="zh-CN" dirty="0" smtClean="0"/>
              <a:t>file</a:t>
            </a:r>
          </a:p>
          <a:p>
            <a:pPr lvl="1"/>
            <a:r>
              <a:rPr lang="en-US" altLang="zh-CN" b="1" dirty="0" smtClean="0"/>
              <a:t>break hello.c:5  </a:t>
            </a:r>
            <a:r>
              <a:rPr lang="en-US" altLang="zh-CN" dirty="0" smtClean="0"/>
              <a:t>Break </a:t>
            </a:r>
            <a:r>
              <a:rPr lang="en-US" altLang="zh-CN" dirty="0" smtClean="0"/>
              <a:t>at line 5 of </a:t>
            </a:r>
            <a:r>
              <a:rPr lang="en-US" altLang="zh-CN" dirty="0" err="1" smtClean="0"/>
              <a:t>hello.c</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Breakpoints..</a:t>
            </a:r>
            <a:endParaRPr lang="zh-CN" altLang="en-US" dirty="0"/>
          </a:p>
        </p:txBody>
      </p:sp>
      <p:sp>
        <p:nvSpPr>
          <p:cNvPr id="3" name="内容占位符 2"/>
          <p:cNvSpPr>
            <a:spLocks noGrp="1"/>
          </p:cNvSpPr>
          <p:nvPr>
            <p:ph idx="1"/>
          </p:nvPr>
        </p:nvSpPr>
        <p:spPr/>
        <p:txBody>
          <a:bodyPr/>
          <a:lstStyle/>
          <a:p>
            <a:r>
              <a:rPr lang="en-US" altLang="zh-CN" dirty="0" smtClean="0"/>
              <a:t>To list the current breakpoints, use the </a:t>
            </a:r>
            <a:r>
              <a:rPr lang="en-US" altLang="zh-CN" b="1" dirty="0" smtClean="0"/>
              <a:t>info</a:t>
            </a:r>
            <a:r>
              <a:rPr lang="en-US" altLang="zh-CN" dirty="0" smtClean="0"/>
              <a:t> command, like so: "</a:t>
            </a:r>
            <a:r>
              <a:rPr lang="en-US" altLang="zh-CN" b="1" dirty="0" smtClean="0"/>
              <a:t>info breakpoints</a:t>
            </a:r>
            <a:r>
              <a:rPr lang="en-US" altLang="zh-CN" dirty="0" smtClean="0"/>
              <a:t>" (or the shorter "</a:t>
            </a:r>
            <a:r>
              <a:rPr lang="en-US" altLang="zh-CN" b="1" dirty="0" err="1" smtClean="0"/>
              <a:t>i</a:t>
            </a:r>
            <a:r>
              <a:rPr lang="en-US" altLang="zh-CN" b="1" dirty="0" smtClean="0"/>
              <a:t> b</a:t>
            </a:r>
            <a:r>
              <a:rPr lang="en-US" altLang="zh-CN" dirty="0" smtClean="0"/>
              <a:t>"):</a:t>
            </a:r>
            <a:endParaRPr lang="zh-CN" altLang="en-US" dirty="0"/>
          </a:p>
        </p:txBody>
      </p:sp>
      <p:pic>
        <p:nvPicPr>
          <p:cNvPr id="4" name="Picture 2" descr="C:\Users\Gary\Desktop\捕获.JPG"/>
          <p:cNvPicPr>
            <a:picLocks noChangeAspect="1" noChangeArrowheads="1"/>
          </p:cNvPicPr>
          <p:nvPr/>
        </p:nvPicPr>
        <p:blipFill>
          <a:blip r:embed="rId2" cstate="print"/>
          <a:srcRect/>
          <a:stretch>
            <a:fillRect/>
          </a:stretch>
        </p:blipFill>
        <p:spPr bwMode="auto">
          <a:xfrm>
            <a:off x="1043608" y="3429000"/>
            <a:ext cx="6768752" cy="230425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Breakpoints..</a:t>
            </a:r>
            <a:endParaRPr lang="zh-CN" altLang="en-US" dirty="0"/>
          </a:p>
        </p:txBody>
      </p:sp>
      <p:sp>
        <p:nvSpPr>
          <p:cNvPr id="3" name="内容占位符 2"/>
          <p:cNvSpPr>
            <a:spLocks noGrp="1"/>
          </p:cNvSpPr>
          <p:nvPr>
            <p:ph idx="1"/>
          </p:nvPr>
        </p:nvSpPr>
        <p:spPr>
          <a:xfrm>
            <a:off x="457200" y="1600201"/>
            <a:ext cx="8229600" cy="2980928"/>
          </a:xfrm>
        </p:spPr>
        <p:txBody>
          <a:bodyPr>
            <a:normAutofit fontScale="85000" lnSpcReduction="20000"/>
          </a:bodyPr>
          <a:lstStyle/>
          <a:p>
            <a:r>
              <a:rPr lang="en-US" altLang="zh-CN" dirty="0" smtClean="0"/>
              <a:t>To clear a breakpoint, use the </a:t>
            </a:r>
            <a:r>
              <a:rPr lang="en-US" altLang="zh-CN" b="1" dirty="0" smtClean="0"/>
              <a:t>clear</a:t>
            </a:r>
            <a:r>
              <a:rPr lang="en-US" altLang="zh-CN" dirty="0" smtClean="0"/>
              <a:t> command with the breakpoint location. You can also clear a breakpoint by number with the </a:t>
            </a:r>
            <a:r>
              <a:rPr lang="en-US" altLang="zh-CN" b="1" dirty="0" smtClean="0"/>
              <a:t>delete</a:t>
            </a:r>
            <a:r>
              <a:rPr lang="en-US" altLang="zh-CN" dirty="0" smtClean="0"/>
              <a:t> command.</a:t>
            </a:r>
          </a:p>
          <a:p>
            <a:r>
              <a:rPr lang="en-US" altLang="zh-CN" dirty="0" smtClean="0"/>
              <a:t>Additionally, you can </a:t>
            </a:r>
            <a:r>
              <a:rPr lang="en-US" altLang="zh-CN" b="1" dirty="0" smtClean="0"/>
              <a:t>enable</a:t>
            </a:r>
            <a:r>
              <a:rPr lang="en-US" altLang="zh-CN" dirty="0" smtClean="0"/>
              <a:t> or </a:t>
            </a:r>
            <a:r>
              <a:rPr lang="en-US" altLang="zh-CN" b="1" dirty="0" smtClean="0"/>
              <a:t>disable</a:t>
            </a:r>
            <a:r>
              <a:rPr lang="en-US" altLang="zh-CN" dirty="0" smtClean="0"/>
              <a:t> breakpoints, though these two commands take a breakpoint number as an argument, not a location! The enabled/disabled status of a breakpoint is visible under the "</a:t>
            </a:r>
            <a:r>
              <a:rPr lang="en-US" altLang="zh-CN" dirty="0" err="1" smtClean="0"/>
              <a:t>Enb</a:t>
            </a:r>
            <a:r>
              <a:rPr lang="en-US" altLang="zh-CN" dirty="0" smtClean="0"/>
              <a:t>" column in the breakpoint listing</a:t>
            </a:r>
            <a:r>
              <a:rPr lang="en-US" altLang="zh-CN" dirty="0" smtClean="0"/>
              <a:t>.</a:t>
            </a:r>
          </a:p>
          <a:p>
            <a:endParaRPr lang="en-US" altLang="zh-CN" dirty="0" smtClean="0"/>
          </a:p>
          <a:p>
            <a:endParaRPr lang="zh-CN" altLang="en-US" dirty="0"/>
          </a:p>
        </p:txBody>
      </p:sp>
      <p:pic>
        <p:nvPicPr>
          <p:cNvPr id="2051" name="Picture 3" descr="C:\Users\Gary\Desktop\捕获2.JPG"/>
          <p:cNvPicPr>
            <a:picLocks noChangeAspect="1" noChangeArrowheads="1"/>
          </p:cNvPicPr>
          <p:nvPr/>
        </p:nvPicPr>
        <p:blipFill>
          <a:blip r:embed="rId2" cstate="print"/>
          <a:srcRect/>
          <a:stretch>
            <a:fillRect/>
          </a:stretch>
        </p:blipFill>
        <p:spPr bwMode="auto">
          <a:xfrm>
            <a:off x="1259632" y="4437112"/>
            <a:ext cx="6591300" cy="22193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Stepping Around</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Once execution stops at a breakpoint, you can tell the debugger to do a few things. Let's start with the </a:t>
            </a:r>
            <a:r>
              <a:rPr lang="en-US" altLang="zh-CN" b="1" dirty="0" smtClean="0"/>
              <a:t>next</a:t>
            </a:r>
            <a:r>
              <a:rPr lang="en-US" altLang="zh-CN" dirty="0" smtClean="0"/>
              <a:t> command (or </a:t>
            </a:r>
            <a:r>
              <a:rPr lang="en-US" altLang="zh-CN" b="1" dirty="0" smtClean="0"/>
              <a:t>n</a:t>
            </a:r>
            <a:r>
              <a:rPr lang="en-US" altLang="zh-CN" dirty="0" smtClean="0"/>
              <a:t>). This command moves you to the next statement in the current function (or returns to the function's caller if you've stepped off the end of the function.) Here's a sample run; remember that </a:t>
            </a:r>
            <a:r>
              <a:rPr lang="en-US" altLang="zh-CN" b="1" dirty="0" err="1" smtClean="0"/>
              <a:t>gdb</a:t>
            </a:r>
            <a:r>
              <a:rPr lang="en-US" altLang="zh-CN" dirty="0" smtClean="0"/>
              <a:t> is printing the line </a:t>
            </a:r>
            <a:r>
              <a:rPr lang="en-US" altLang="zh-CN" i="1" dirty="0" smtClean="0"/>
              <a:t>it will execute next</a:t>
            </a:r>
            <a:r>
              <a:rPr lang="en-US" altLang="zh-CN" dirty="0" smtClean="0"/>
              <a:t> just before the "(</a:t>
            </a:r>
            <a:r>
              <a:rPr lang="en-US" altLang="zh-CN" dirty="0" err="1" smtClean="0"/>
              <a:t>gdb</a:t>
            </a:r>
            <a:r>
              <a:rPr lang="en-US" altLang="zh-CN" dirty="0" smtClean="0"/>
              <a:t>)" prompt. Also notice that when we run </a:t>
            </a:r>
            <a:r>
              <a:rPr lang="en-US" altLang="zh-CN" b="1" dirty="0" smtClean="0"/>
              <a:t>next</a:t>
            </a:r>
            <a:r>
              <a:rPr lang="en-US" altLang="zh-CN" dirty="0" smtClean="0"/>
              <a:t> on the </a:t>
            </a:r>
            <a:r>
              <a:rPr lang="en-US" altLang="zh-CN" dirty="0" err="1" smtClean="0"/>
              <a:t>printf</a:t>
            </a:r>
            <a:r>
              <a:rPr lang="en-US" altLang="zh-CN" dirty="0" smtClean="0"/>
              <a:t>() line, we see the output appear.</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1060</Words>
  <Application>Microsoft Office PowerPoint</Application>
  <PresentationFormat>全屏显示(4:3)</PresentationFormat>
  <Paragraphs>72</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GDB的常见指令介绍</vt:lpstr>
      <vt:lpstr>Contents</vt:lpstr>
      <vt:lpstr>Compiling</vt:lpstr>
      <vt:lpstr>Starting The Debugger</vt:lpstr>
      <vt:lpstr>Starting The Debugger..</vt:lpstr>
      <vt:lpstr>Breakpoints</vt:lpstr>
      <vt:lpstr>Breakpoints..</vt:lpstr>
      <vt:lpstr>Breakpoints..</vt:lpstr>
      <vt:lpstr>Stepping Around</vt:lpstr>
      <vt:lpstr>Stepping Around..</vt:lpstr>
      <vt:lpstr>Stepping Around..</vt:lpstr>
      <vt:lpstr>Examining Variables</vt:lpstr>
      <vt:lpstr>Examining Variables..</vt:lpstr>
      <vt:lpstr>Examining Variables..</vt:lpstr>
      <vt:lpstr>Display Registers and Assembly</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Gary MS</dc:creator>
  <cp:lastModifiedBy>Gary</cp:lastModifiedBy>
  <cp:revision>8</cp:revision>
  <dcterms:created xsi:type="dcterms:W3CDTF">2017-03-16T09:38:37Z</dcterms:created>
  <dcterms:modified xsi:type="dcterms:W3CDTF">2017-03-16T11:00:04Z</dcterms:modified>
</cp:coreProperties>
</file>