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265" r:id="rId2"/>
    <p:sldId id="1266" r:id="rId3"/>
    <p:sldId id="1310" r:id="rId4"/>
    <p:sldId id="1311" r:id="rId5"/>
    <p:sldId id="1312" r:id="rId6"/>
    <p:sldId id="1313" r:id="rId7"/>
    <p:sldId id="1274" r:id="rId8"/>
    <p:sldId id="1273" r:id="rId9"/>
    <p:sldId id="1275" r:id="rId10"/>
    <p:sldId id="1276" r:id="rId11"/>
    <p:sldId id="1277" r:id="rId12"/>
    <p:sldId id="1278" r:id="rId13"/>
    <p:sldId id="1279" r:id="rId14"/>
    <p:sldId id="1280" r:id="rId15"/>
    <p:sldId id="1281" r:id="rId16"/>
    <p:sldId id="1282" r:id="rId17"/>
    <p:sldId id="1314" r:id="rId18"/>
    <p:sldId id="1322" r:id="rId19"/>
    <p:sldId id="1315" r:id="rId20"/>
    <p:sldId id="1316" r:id="rId21"/>
    <p:sldId id="1317" r:id="rId22"/>
    <p:sldId id="1318" r:id="rId23"/>
    <p:sldId id="1319" r:id="rId24"/>
    <p:sldId id="1320" r:id="rId25"/>
    <p:sldId id="1321" r:id="rId26"/>
    <p:sldId id="1288" r:id="rId27"/>
  </p:sldIdLst>
  <p:sldSz cx="9144000" cy="6858000" type="screen4x3"/>
  <p:notesSz cx="7302500" cy="9586913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6F5BD"/>
    <a:srgbClr val="D5F1CF"/>
    <a:srgbClr val="F1C7C7"/>
    <a:srgbClr val="E2AC00"/>
    <a:srgbClr val="A9E39D"/>
    <a:srgbClr val="FF9999"/>
    <a:srgbClr val="8C4040"/>
    <a:srgbClr val="5C5C9A"/>
    <a:srgbClr val="6767A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70" d="100"/>
          <a:sy n="70" d="100"/>
        </p:scale>
        <p:origin x="-1350" y="-108"/>
      </p:cViewPr>
      <p:guideLst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roh:Downloads:corei7mountain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droh:Downloads:corei7mountain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droh:Downloads:corei7mountain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view3D>
      <c:hPercent val="100"/>
      <c:rotY val="40"/>
      <c:depthPercent val="100"/>
      <c:perspective val="30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1015.7700000000001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805.45999999999947</c:v>
                </c:pt>
                <c:pt idx="10">
                  <c:v>773.78000000000009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2752.3900000000003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775.18000000000006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1421.6899999999998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780.28000000000009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608.85999999999945</c:v>
                </c:pt>
              </c:numCache>
            </c:numRef>
          </c:val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2492.3900000000003</c:v>
                </c:pt>
                <c:pt idx="4">
                  <c:v>2131.04</c:v>
                </c:pt>
                <c:pt idx="5">
                  <c:v>1821.71</c:v>
                </c:pt>
                <c:pt idx="6">
                  <c:v>1564.1399999999999</c:v>
                </c:pt>
                <c:pt idx="7">
                  <c:v>1414.1799999999998</c:v>
                </c:pt>
                <c:pt idx="8">
                  <c:v>1404.78</c:v>
                </c:pt>
                <c:pt idx="9">
                  <c:v>1408.59</c:v>
                </c:pt>
                <c:pt idx="10">
                  <c:v>1423.6699999999998</c:v>
                </c:pt>
                <c:pt idx="11">
                  <c:v>1456.86</c:v>
                </c:pt>
                <c:pt idx="12">
                  <c:v>1499.61</c:v>
                </c:pt>
                <c:pt idx="13">
                  <c:v>1600.1299999999999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4642.4699999999993</c:v>
                </c:pt>
                <c:pt idx="1">
                  <c:v>4583.8</c:v>
                </c:pt>
                <c:pt idx="2">
                  <c:v>4074.9300000000003</c:v>
                </c:pt>
                <c:pt idx="3">
                  <c:v>3557.51</c:v>
                </c:pt>
                <c:pt idx="4">
                  <c:v>3337.59</c:v>
                </c:pt>
                <c:pt idx="5">
                  <c:v>2898.7799999999997</c:v>
                </c:pt>
                <c:pt idx="6">
                  <c:v>2535.2199999999998</c:v>
                </c:pt>
                <c:pt idx="7">
                  <c:v>2248.8300000000004</c:v>
                </c:pt>
                <c:pt idx="8">
                  <c:v>2227.4100000000003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2146.8300000000004</c:v>
                </c:pt>
                <c:pt idx="15">
                  <c:v>2131.36</c:v>
                </c:pt>
                <c:pt idx="16">
                  <c:v>2038.29</c:v>
                </c:pt>
                <c:pt idx="17">
                  <c:v>2060.8700000000003</c:v>
                </c:pt>
              </c:numCache>
            </c:numRef>
          </c:val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3540.7799999999997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2270.3500000000004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4673.7699999999995</c:v>
                </c:pt>
                <c:pt idx="1">
                  <c:v>4656.9799999999996</c:v>
                </c:pt>
                <c:pt idx="2">
                  <c:v>4156.3200000000006</c:v>
                </c:pt>
                <c:pt idx="3">
                  <c:v>4012.65</c:v>
                </c:pt>
                <c:pt idx="4">
                  <c:v>3535.8500000000004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2261.3100000000004</c:v>
                </c:pt>
                <c:pt idx="15">
                  <c:v>2271.4100000000003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2839.9300000000003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2477.4100000000003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2748.2599999999998</c:v>
                </c:pt>
                <c:pt idx="7">
                  <c:v>2351.27</c:v>
                </c:pt>
                <c:pt idx="8">
                  <c:v>2518.38</c:v>
                </c:pt>
                <c:pt idx="9">
                  <c:v>2627.4900000000002</c:v>
                </c:pt>
                <c:pt idx="10">
                  <c:v>2644.71</c:v>
                </c:pt>
                <c:pt idx="11">
                  <c:v>2646.4500000000003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2560.8700000000003</c:v>
                </c:pt>
              </c:numCache>
            </c:numRef>
          </c:val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3332.4700000000003</c:v>
                </c:pt>
                <c:pt idx="9">
                  <c:v>3318.7799999999997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4664.6900000000005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3334.7799999999997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3411.8700000000003</c:v>
                </c:pt>
                <c:pt idx="12">
                  <c:v>3395.9900000000002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4654.6200000000008</c:v>
                </c:pt>
                <c:pt idx="1">
                  <c:v>4624.5</c:v>
                </c:pt>
                <c:pt idx="2">
                  <c:v>4631.6900000000005</c:v>
                </c:pt>
                <c:pt idx="3">
                  <c:v>4615.6200000000008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4790.9699999999993</c:v>
                </c:pt>
                <c:pt idx="11">
                  <c:v>4784.6500000000005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6545.1600000000008</c:v>
                </c:pt>
                <c:pt idx="17">
                  <c:v>6408.41</c:v>
                </c:pt>
              </c:numCache>
            </c:numRef>
          </c:val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4797.1600000000008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4756.1900000000005</c:v>
                </c:pt>
                <c:pt idx="7">
                  <c:v>4729.6500000000005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6398.1500000000005</c:v>
                </c:pt>
                <c:pt idx="17">
                  <c:v>6122.8</c:v>
                </c:pt>
              </c:numCache>
            </c:numRef>
          </c:val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4771.3600000000006</c:v>
                </c:pt>
                <c:pt idx="3">
                  <c:v>4725.95</c:v>
                </c:pt>
                <c:pt idx="4">
                  <c:v>4709.6100000000006</c:v>
                </c:pt>
                <c:pt idx="5">
                  <c:v>4646.91</c:v>
                </c:pt>
                <c:pt idx="6">
                  <c:v>4613.58</c:v>
                </c:pt>
                <c:pt idx="7">
                  <c:v>6534.8600000000006</c:v>
                </c:pt>
                <c:pt idx="8">
                  <c:v>6513.84</c:v>
                </c:pt>
                <c:pt idx="9">
                  <c:v>6498.25</c:v>
                </c:pt>
                <c:pt idx="10">
                  <c:v>6479.3200000000006</c:v>
                </c:pt>
                <c:pt idx="11">
                  <c:v>6460.7699999999995</c:v>
                </c:pt>
                <c:pt idx="12">
                  <c:v>6443.44</c:v>
                </c:pt>
                <c:pt idx="13">
                  <c:v>6427.6100000000006</c:v>
                </c:pt>
                <c:pt idx="14">
                  <c:v>6408.2</c:v>
                </c:pt>
                <c:pt idx="15">
                  <c:v>6396.54</c:v>
                </c:pt>
                <c:pt idx="16">
                  <c:v>6118.6900000000005</c:v>
                </c:pt>
                <c:pt idx="17">
                  <c:v>5642.81</c:v>
                </c:pt>
              </c:numCache>
            </c:numRef>
          </c:val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4617.8600000000006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4754.1500000000005</c:v>
                </c:pt>
                <c:pt idx="1">
                  <c:v>6086.1100000000006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6075.1100000000006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5754.8600000000006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5541.8600000000006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133368064"/>
        <c:axId val="133374336"/>
        <c:axId val="133307904"/>
      </c:surface3DChart>
      <c:catAx>
        <c:axId val="133368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02"/>
              <c:y val="0.8031147822208499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3374336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13337433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527E-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3368064"/>
        <c:crosses val="autoZero"/>
        <c:crossBetween val="between"/>
      </c:valAx>
      <c:serAx>
        <c:axId val="133307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 smtClean="0"/>
                  <a:t>Working set size (</a:t>
                </a:r>
                <a:r>
                  <a:rPr lang="en-US" sz="1600" dirty="0"/>
                  <a:t>bytes)</a:t>
                </a:r>
              </a:p>
            </c:rich>
          </c:tx>
          <c:layout>
            <c:manualLayout>
              <c:xMode val="edge"/>
              <c:yMode val="edge"/>
              <c:x val="0.72020834062408912"/>
              <c:y val="0.8134820647419067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3374336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view3D>
      <c:hPercent val="100"/>
      <c:rotY val="40"/>
      <c:depthPercent val="100"/>
      <c:perspective val="30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1015.7700000000001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805.45999999999947</c:v>
                </c:pt>
                <c:pt idx="10">
                  <c:v>773.78000000000009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2752.3900000000003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775.18000000000006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1421.6899999999998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780.28000000000009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608.85999999999945</c:v>
                </c:pt>
              </c:numCache>
            </c:numRef>
          </c:val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2492.3900000000003</c:v>
                </c:pt>
                <c:pt idx="4">
                  <c:v>2131.04</c:v>
                </c:pt>
                <c:pt idx="5">
                  <c:v>1821.71</c:v>
                </c:pt>
                <c:pt idx="6">
                  <c:v>1564.1399999999999</c:v>
                </c:pt>
                <c:pt idx="7">
                  <c:v>1414.1799999999998</c:v>
                </c:pt>
                <c:pt idx="8">
                  <c:v>1404.78</c:v>
                </c:pt>
                <c:pt idx="9">
                  <c:v>1408.59</c:v>
                </c:pt>
                <c:pt idx="10">
                  <c:v>1423.6699999999998</c:v>
                </c:pt>
                <c:pt idx="11">
                  <c:v>1456.86</c:v>
                </c:pt>
                <c:pt idx="12">
                  <c:v>1499.61</c:v>
                </c:pt>
                <c:pt idx="13">
                  <c:v>1600.1299999999999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4642.4699999999993</c:v>
                </c:pt>
                <c:pt idx="1">
                  <c:v>4583.8</c:v>
                </c:pt>
                <c:pt idx="2">
                  <c:v>4074.9300000000003</c:v>
                </c:pt>
                <c:pt idx="3">
                  <c:v>3557.51</c:v>
                </c:pt>
                <c:pt idx="4">
                  <c:v>3337.59</c:v>
                </c:pt>
                <c:pt idx="5">
                  <c:v>2898.7799999999997</c:v>
                </c:pt>
                <c:pt idx="6">
                  <c:v>2535.2199999999998</c:v>
                </c:pt>
                <c:pt idx="7">
                  <c:v>2248.8300000000004</c:v>
                </c:pt>
                <c:pt idx="8">
                  <c:v>2227.4100000000003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2146.8300000000004</c:v>
                </c:pt>
                <c:pt idx="15">
                  <c:v>2131.36</c:v>
                </c:pt>
                <c:pt idx="16">
                  <c:v>2038.29</c:v>
                </c:pt>
                <c:pt idx="17">
                  <c:v>2060.8700000000003</c:v>
                </c:pt>
              </c:numCache>
            </c:numRef>
          </c:val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3540.7799999999997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2270.3500000000004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4673.7699999999995</c:v>
                </c:pt>
                <c:pt idx="1">
                  <c:v>4656.9799999999996</c:v>
                </c:pt>
                <c:pt idx="2">
                  <c:v>4156.3200000000006</c:v>
                </c:pt>
                <c:pt idx="3">
                  <c:v>4012.65</c:v>
                </c:pt>
                <c:pt idx="4">
                  <c:v>3535.8500000000004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2261.3100000000004</c:v>
                </c:pt>
                <c:pt idx="15">
                  <c:v>2271.4100000000003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2839.9300000000003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2477.4100000000003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2748.2599999999998</c:v>
                </c:pt>
                <c:pt idx="7">
                  <c:v>2351.27</c:v>
                </c:pt>
                <c:pt idx="8">
                  <c:v>2518.38</c:v>
                </c:pt>
                <c:pt idx="9">
                  <c:v>2627.4900000000002</c:v>
                </c:pt>
                <c:pt idx="10">
                  <c:v>2644.71</c:v>
                </c:pt>
                <c:pt idx="11">
                  <c:v>2646.4500000000003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2560.8700000000003</c:v>
                </c:pt>
              </c:numCache>
            </c:numRef>
          </c:val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3332.4700000000003</c:v>
                </c:pt>
                <c:pt idx="9">
                  <c:v>3318.7799999999997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4664.6900000000005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3334.7799999999997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3411.8700000000003</c:v>
                </c:pt>
                <c:pt idx="12">
                  <c:v>3395.9900000000002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4654.6200000000008</c:v>
                </c:pt>
                <c:pt idx="1">
                  <c:v>4624.5</c:v>
                </c:pt>
                <c:pt idx="2">
                  <c:v>4631.6900000000005</c:v>
                </c:pt>
                <c:pt idx="3">
                  <c:v>4615.6200000000008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4790.9699999999993</c:v>
                </c:pt>
                <c:pt idx="11">
                  <c:v>4784.6500000000005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6545.1600000000008</c:v>
                </c:pt>
                <c:pt idx="17">
                  <c:v>6408.41</c:v>
                </c:pt>
              </c:numCache>
            </c:numRef>
          </c:val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4797.1600000000008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4756.1900000000005</c:v>
                </c:pt>
                <c:pt idx="7">
                  <c:v>4729.6500000000005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6398.1500000000005</c:v>
                </c:pt>
                <c:pt idx="17">
                  <c:v>6122.8</c:v>
                </c:pt>
              </c:numCache>
            </c:numRef>
          </c:val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4771.3600000000006</c:v>
                </c:pt>
                <c:pt idx="3">
                  <c:v>4725.95</c:v>
                </c:pt>
                <c:pt idx="4">
                  <c:v>4709.6100000000006</c:v>
                </c:pt>
                <c:pt idx="5">
                  <c:v>4646.91</c:v>
                </c:pt>
                <c:pt idx="6">
                  <c:v>4613.58</c:v>
                </c:pt>
                <c:pt idx="7">
                  <c:v>6534.8600000000006</c:v>
                </c:pt>
                <c:pt idx="8">
                  <c:v>6513.84</c:v>
                </c:pt>
                <c:pt idx="9">
                  <c:v>6498.25</c:v>
                </c:pt>
                <c:pt idx="10">
                  <c:v>6479.3200000000006</c:v>
                </c:pt>
                <c:pt idx="11">
                  <c:v>6460.7699999999995</c:v>
                </c:pt>
                <c:pt idx="12">
                  <c:v>6443.44</c:v>
                </c:pt>
                <c:pt idx="13">
                  <c:v>6427.6100000000006</c:v>
                </c:pt>
                <c:pt idx="14">
                  <c:v>6408.2</c:v>
                </c:pt>
                <c:pt idx="15">
                  <c:v>6396.54</c:v>
                </c:pt>
                <c:pt idx="16">
                  <c:v>6118.6900000000005</c:v>
                </c:pt>
                <c:pt idx="17">
                  <c:v>5642.81</c:v>
                </c:pt>
              </c:numCache>
            </c:numRef>
          </c:val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4617.8600000000006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4754.1500000000005</c:v>
                </c:pt>
                <c:pt idx="1">
                  <c:v>6086.1100000000006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6075.1100000000006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5754.8600000000006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5541.8600000000006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133837952"/>
        <c:axId val="133839872"/>
        <c:axId val="134083008"/>
      </c:surface3DChart>
      <c:catAx>
        <c:axId val="1338379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02"/>
              <c:y val="0.8031147822208499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3839872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13383987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527E-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3837952"/>
        <c:crosses val="autoZero"/>
        <c:crossBetween val="between"/>
      </c:valAx>
      <c:serAx>
        <c:axId val="134083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 smtClean="0"/>
                  <a:t>Working set size (</a:t>
                </a:r>
                <a:r>
                  <a:rPr lang="en-US" sz="1600" dirty="0"/>
                  <a:t>bytes)</a:t>
                </a:r>
              </a:p>
            </c:rich>
          </c:tx>
          <c:layout>
            <c:manualLayout>
              <c:xMode val="edge"/>
              <c:yMode val="edge"/>
              <c:x val="0.72020834062408912"/>
              <c:y val="0.8134820647419067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3839872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view3D>
      <c:hPercent val="100"/>
      <c:rotY val="40"/>
      <c:depthPercent val="100"/>
      <c:perspective val="30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1015.7700000000001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805.45999999999947</c:v>
                </c:pt>
                <c:pt idx="10">
                  <c:v>773.78000000000009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2752.3900000000003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775.18000000000006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1421.6899999999998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780.28000000000009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608.85999999999945</c:v>
                </c:pt>
              </c:numCache>
            </c:numRef>
          </c:val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2492.3900000000003</c:v>
                </c:pt>
                <c:pt idx="4">
                  <c:v>2131.04</c:v>
                </c:pt>
                <c:pt idx="5">
                  <c:v>1821.71</c:v>
                </c:pt>
                <c:pt idx="6">
                  <c:v>1564.1399999999999</c:v>
                </c:pt>
                <c:pt idx="7">
                  <c:v>1414.1799999999998</c:v>
                </c:pt>
                <c:pt idx="8">
                  <c:v>1404.78</c:v>
                </c:pt>
                <c:pt idx="9">
                  <c:v>1408.59</c:v>
                </c:pt>
                <c:pt idx="10">
                  <c:v>1423.6699999999998</c:v>
                </c:pt>
                <c:pt idx="11">
                  <c:v>1456.86</c:v>
                </c:pt>
                <c:pt idx="12">
                  <c:v>1499.61</c:v>
                </c:pt>
                <c:pt idx="13">
                  <c:v>1600.1299999999999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4642.4699999999993</c:v>
                </c:pt>
                <c:pt idx="1">
                  <c:v>4583.8</c:v>
                </c:pt>
                <c:pt idx="2">
                  <c:v>4074.9300000000003</c:v>
                </c:pt>
                <c:pt idx="3">
                  <c:v>3557.51</c:v>
                </c:pt>
                <c:pt idx="4">
                  <c:v>3337.59</c:v>
                </c:pt>
                <c:pt idx="5">
                  <c:v>2898.7799999999997</c:v>
                </c:pt>
                <c:pt idx="6">
                  <c:v>2535.2199999999998</c:v>
                </c:pt>
                <c:pt idx="7">
                  <c:v>2248.8300000000004</c:v>
                </c:pt>
                <c:pt idx="8">
                  <c:v>2227.4100000000003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2146.8300000000004</c:v>
                </c:pt>
                <c:pt idx="15">
                  <c:v>2131.36</c:v>
                </c:pt>
                <c:pt idx="16">
                  <c:v>2038.29</c:v>
                </c:pt>
                <c:pt idx="17">
                  <c:v>2060.8700000000003</c:v>
                </c:pt>
              </c:numCache>
            </c:numRef>
          </c:val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3540.7799999999997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2270.3500000000004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4673.7699999999995</c:v>
                </c:pt>
                <c:pt idx="1">
                  <c:v>4656.9799999999996</c:v>
                </c:pt>
                <c:pt idx="2">
                  <c:v>4156.3200000000006</c:v>
                </c:pt>
                <c:pt idx="3">
                  <c:v>4012.65</c:v>
                </c:pt>
                <c:pt idx="4">
                  <c:v>3535.8500000000004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2261.3100000000004</c:v>
                </c:pt>
                <c:pt idx="15">
                  <c:v>2271.4100000000003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2839.9300000000003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2477.4100000000003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2748.2599999999998</c:v>
                </c:pt>
                <c:pt idx="7">
                  <c:v>2351.27</c:v>
                </c:pt>
                <c:pt idx="8">
                  <c:v>2518.38</c:v>
                </c:pt>
                <c:pt idx="9">
                  <c:v>2627.4900000000002</c:v>
                </c:pt>
                <c:pt idx="10">
                  <c:v>2644.71</c:v>
                </c:pt>
                <c:pt idx="11">
                  <c:v>2646.4500000000003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2560.8700000000003</c:v>
                </c:pt>
              </c:numCache>
            </c:numRef>
          </c:val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3332.4700000000003</c:v>
                </c:pt>
                <c:pt idx="9">
                  <c:v>3318.7799999999997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4664.6900000000005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3334.7799999999997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3411.8700000000003</c:v>
                </c:pt>
                <c:pt idx="12">
                  <c:v>3395.9900000000002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4654.6200000000008</c:v>
                </c:pt>
                <c:pt idx="1">
                  <c:v>4624.5</c:v>
                </c:pt>
                <c:pt idx="2">
                  <c:v>4631.6900000000005</c:v>
                </c:pt>
                <c:pt idx="3">
                  <c:v>4615.6200000000008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4790.9699999999993</c:v>
                </c:pt>
                <c:pt idx="11">
                  <c:v>4784.6500000000005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6545.1600000000008</c:v>
                </c:pt>
                <c:pt idx="17">
                  <c:v>6408.41</c:v>
                </c:pt>
              </c:numCache>
            </c:numRef>
          </c:val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4797.1600000000008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4756.1900000000005</c:v>
                </c:pt>
                <c:pt idx="7">
                  <c:v>4729.6500000000005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6398.1500000000005</c:v>
                </c:pt>
                <c:pt idx="17">
                  <c:v>6122.8</c:v>
                </c:pt>
              </c:numCache>
            </c:numRef>
          </c:val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4771.3600000000006</c:v>
                </c:pt>
                <c:pt idx="3">
                  <c:v>4725.95</c:v>
                </c:pt>
                <c:pt idx="4">
                  <c:v>4709.6100000000006</c:v>
                </c:pt>
                <c:pt idx="5">
                  <c:v>4646.91</c:v>
                </c:pt>
                <c:pt idx="6">
                  <c:v>4613.58</c:v>
                </c:pt>
                <c:pt idx="7">
                  <c:v>6534.8600000000006</c:v>
                </c:pt>
                <c:pt idx="8">
                  <c:v>6513.84</c:v>
                </c:pt>
                <c:pt idx="9">
                  <c:v>6498.25</c:v>
                </c:pt>
                <c:pt idx="10">
                  <c:v>6479.3200000000006</c:v>
                </c:pt>
                <c:pt idx="11">
                  <c:v>6460.7699999999995</c:v>
                </c:pt>
                <c:pt idx="12">
                  <c:v>6443.44</c:v>
                </c:pt>
                <c:pt idx="13">
                  <c:v>6427.6100000000006</c:v>
                </c:pt>
                <c:pt idx="14">
                  <c:v>6408.2</c:v>
                </c:pt>
                <c:pt idx="15">
                  <c:v>6396.54</c:v>
                </c:pt>
                <c:pt idx="16">
                  <c:v>6118.6900000000005</c:v>
                </c:pt>
                <c:pt idx="17">
                  <c:v>5642.81</c:v>
                </c:pt>
              </c:numCache>
            </c:numRef>
          </c:val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4617.8600000000006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4754.1500000000005</c:v>
                </c:pt>
                <c:pt idx="1">
                  <c:v>6086.1100000000006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6075.1100000000006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5754.8600000000006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5541.8600000000006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135270400"/>
        <c:axId val="135272320"/>
        <c:axId val="135390528"/>
      </c:surface3DChart>
      <c:catAx>
        <c:axId val="1352704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02"/>
              <c:y val="0.8031147822208499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5272320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135272320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527E-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5270400"/>
        <c:crosses val="autoZero"/>
        <c:crossBetween val="between"/>
      </c:valAx>
      <c:serAx>
        <c:axId val="1353905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 smtClean="0"/>
                  <a:t>Working set size (</a:t>
                </a:r>
                <a:r>
                  <a:rPr lang="en-US" sz="1600" dirty="0"/>
                  <a:t>bytes)</a:t>
                </a:r>
              </a:p>
            </c:rich>
          </c:tx>
          <c:layout>
            <c:manualLayout>
              <c:xMode val="edge"/>
              <c:yMode val="edge"/>
              <c:x val="0.72020834062408912"/>
              <c:y val="0.8134820647419067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5272320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8.0000000000000016E-2"/>
          <c:y val="3.921568627450981E-2"/>
          <c:w val="0.83259259259259211"/>
          <c:h val="0.83660130718954218"/>
        </c:manualLayout>
      </c:layout>
      <c:lineChart>
        <c:grouping val="standard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33.230000000000004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52.120000000000005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52.190000000000005</c:v>
                </c:pt>
                <c:pt idx="14">
                  <c:v>52.230000000000004</c:v>
                </c:pt>
              </c:numCache>
            </c:numRef>
          </c:val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3.8299999999999996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11.709999999999999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16.439999999999998</c:v>
                </c:pt>
                <c:pt idx="12">
                  <c:v>20.439999999999998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</c:ser>
        <c:marker val="1"/>
        <c:axId val="135425024"/>
        <c:axId val="135431680"/>
      </c:lineChart>
      <c:catAx>
        <c:axId val="135425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1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5431680"/>
        <c:crosses val="autoZero"/>
        <c:auto val="1"/>
        <c:lblAlgn val="ctr"/>
        <c:lblOffset val="100"/>
        <c:tickLblSkip val="1"/>
        <c:tickMarkSkip val="1"/>
      </c:catAx>
      <c:valAx>
        <c:axId val="135431680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4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542502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407"/>
          <c:y val="0.33986928104575215"/>
          <c:w val="6.9629629629629611E-2"/>
          <c:h val="0.23747276688453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0.69963</cdr:x>
      <cdr:y>0.11563</cdr:y>
    </cdr:from>
    <cdr:to>
      <cdr:x>0.74938</cdr:x>
      <cdr:y>0.17363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997606" y="674022"/>
          <a:ext cx="426482" cy="33810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 dirty="0">
              <a:solidFill>
                <a:srgbClr val="000000"/>
              </a:solidFill>
              <a:latin typeface="Helvetica"/>
            </a:rPr>
            <a:t>L1</a:t>
          </a:r>
        </a:p>
      </cdr:txBody>
    </cdr:sp>
  </cdr:relSizeAnchor>
  <cdr:relSizeAnchor xmlns:cdr="http://schemas.openxmlformats.org/drawingml/2006/chartDrawing">
    <cdr:from>
      <cdr:x>0.62841</cdr:x>
      <cdr:y>0.37543</cdr:y>
    </cdr:from>
    <cdr:to>
      <cdr:x>0.67716</cdr:x>
      <cdr:y>0.43343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387080" y="2188497"/>
          <a:ext cx="417909" cy="33810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L2</a:t>
          </a:r>
        </a:p>
      </cdr:txBody>
    </cdr:sp>
  </cdr:relSizeAnchor>
  <cdr:relSizeAnchor xmlns:cdr="http://schemas.openxmlformats.org/drawingml/2006/chartDrawing">
    <cdr:from>
      <cdr:x>0.5</cdr:x>
      <cdr:y>0.67036</cdr:y>
    </cdr:from>
    <cdr:to>
      <cdr:x>0.5755</cdr:x>
      <cdr:y>0.72936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86250" y="3907722"/>
          <a:ext cx="647224" cy="343928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Mem</a:t>
          </a:r>
        </a:p>
      </cdr:txBody>
    </cdr:sp>
  </cdr:relSizeAnchor>
  <cdr:relSizeAnchor xmlns:cdr="http://schemas.openxmlformats.org/drawingml/2006/chartDrawing">
    <cdr:from>
      <cdr:x>0.58105</cdr:x>
      <cdr:y>0.5</cdr:y>
    </cdr:from>
    <cdr:to>
      <cdr:x>0.63105</cdr:x>
      <cdr:y>0.55825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981076" y="2914650"/>
          <a:ext cx="428625" cy="339557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 dirty="0">
              <a:solidFill>
                <a:srgbClr val="000000"/>
              </a:solidFill>
              <a:latin typeface="Helvetica"/>
            </a:rPr>
            <a:t>L3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memory per second (MB/</a:t>
            </a:r>
            <a:r>
              <a:rPr lang="en-US" dirty="0" err="1"/>
              <a:t>s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Memory mountain: </a:t>
            </a:r>
            <a:r>
              <a:rPr lang="en-US" dirty="0" smtClean="0"/>
              <a:t>Measured </a:t>
            </a:r>
            <a:r>
              <a:rPr lang="en-US" dirty="0"/>
              <a:t>read throughput as a function of spatial and temporal locality.</a:t>
            </a:r>
          </a:p>
          <a:p>
            <a:pPr lvl="1"/>
            <a:r>
              <a:rPr lang="en-US" dirty="0"/>
              <a:t>Compact way to characterize memory system performance.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(ijk)</a:t>
            </a:r>
            <a:endParaRPr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527050" y="1765300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ijk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c[i][j</a:t>
            </a:r>
            <a:r>
              <a:rPr lang="en-US" sz="1800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4927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711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7854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5624513" y="316865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843713" y="316865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7986713" y="316865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6934200" y="2593975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5499100" y="296227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6081713" y="278765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6691313" y="225425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8013700" y="289877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7834313" y="2559050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5395913" y="179705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6434138" y="4256088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6991351" y="359251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214938" y="4256088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5772150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7808266" y="4256088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81470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290513" y="4964113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</a:t>
            </a:r>
            <a:r>
              <a:rPr lang="en-US" b="0" u="sng" dirty="0" smtClean="0">
                <a:latin typeface="Calibri"/>
                <a:cs typeface="Calibri"/>
              </a:rPr>
              <a:t>per inner loop iteration</a:t>
            </a:r>
            <a:r>
              <a:rPr lang="en-US" sz="2400" b="0" u="sng" dirty="0" smtClean="0">
                <a:latin typeface="Calibri"/>
                <a:cs typeface="Calibri"/>
              </a:rPr>
              <a:t>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(jik)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0038" y="1779588"/>
            <a:ext cx="47212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jik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7010400" y="266065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5575300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57913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767513" y="2320925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7910513" y="2625725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334000" y="4244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535738" y="4244975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7092951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7884466" y="4244975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444500" y="4868863"/>
            <a:ext cx="5446713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(kij)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52438" y="1770063"/>
            <a:ext cx="42640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kij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r * b[k][j];</a:t>
            </a:r>
            <a:r>
              <a:rPr lang="en-US" sz="180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5289669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dirty="0" err="1">
                <a:latin typeface="Calibri"/>
                <a:cs typeface="Calibri"/>
              </a:rPr>
              <a:t>i,k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6324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7467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5293666" y="38719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5632451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</a:t>
            </a:r>
            <a:r>
              <a:rPr lang="en-US" sz="2400" b="0" u="sng" dirty="0" smtClean="0">
                <a:latin typeface="Calibri"/>
                <a:cs typeface="Calibri"/>
              </a:rPr>
              <a:t> inner loop iteration: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(ikj)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90538" y="1757363"/>
            <a:ext cx="43148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ikj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272088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6324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7467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5227638" y="40243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5632450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444500" y="4868863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</a:t>
            </a:r>
            <a:r>
              <a:rPr lang="en-US" sz="2400" b="0" u="sng" dirty="0" smtClean="0">
                <a:latin typeface="Calibri"/>
                <a:cs typeface="Calibri"/>
              </a:rPr>
              <a:t>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(jki)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566738" y="1766888"/>
            <a:ext cx="4352925" cy="2515817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jki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r</a:t>
            </a:r>
            <a:r>
              <a:rPr lang="en-US" sz="1800" dirty="0">
                <a:latin typeface="Courier New" charset="0"/>
              </a:rPr>
              <a:t> = </a:t>
            </a:r>
            <a:r>
              <a:rPr lang="en-US" sz="1800" dirty="0" err="1">
                <a:latin typeface="Courier New" charset="0"/>
              </a:rPr>
              <a:t>b[k][j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c[i][j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3403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65595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77279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7656513" y="20574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j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6692900" y="283210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6475413" y="2416175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268913" y="16002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5803900" y="24257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7886700" y="2438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522913" y="20574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133853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Column-</a:t>
            </a:r>
            <a:endParaRPr lang="en-US" sz="2000" b="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5638800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7467600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V="1">
            <a:off x="8024813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6477000" y="3866679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6815785" y="3343921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444500" y="4868863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u="sng" dirty="0">
                <a:latin typeface="Calibri"/>
                <a:cs typeface="Calibri"/>
              </a:rPr>
              <a:t>Misses per</a:t>
            </a:r>
            <a:r>
              <a:rPr lang="en-US" b="0" u="sng" dirty="0" smtClean="0">
                <a:latin typeface="Calibri"/>
                <a:cs typeface="Calibri"/>
              </a:rPr>
              <a:t>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</a:t>
            </a:r>
            <a:r>
              <a:rPr lang="en-US" b="0" u="sng" dirty="0">
                <a:latin typeface="Calibri"/>
                <a:cs typeface="Calibri"/>
              </a:rPr>
              <a:t>A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B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C</a:t>
            </a:r>
            <a:endParaRPr lang="en-US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1.0	0.0	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(kji)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17538" y="1782763"/>
            <a:ext cx="4518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kji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(i=0; i&lt;n; i++)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a[i][k]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6578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770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80454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5789613" y="31242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7008813" y="31242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8229600" y="31242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974013" y="22733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7010400" y="30067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6792913" y="2590800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5586413" y="18288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6121400" y="26003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8204200" y="26130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840413" y="22733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(*,k)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6817666" y="416560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7156451" y="35099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410200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 flipV="1">
            <a:off x="59674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7924001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V="1">
            <a:off x="84058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1.0	0.0	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Summary of Matrix Multiplication</a:t>
            </a:r>
            <a:endParaRPr lang="en-US" dirty="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486400" y="13716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2 loads, 0 stores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 dirty="0">
                <a:latin typeface="Calibri"/>
                <a:cs typeface="Calibri"/>
              </a:rPr>
              <a:t> misses/</a:t>
            </a:r>
            <a:r>
              <a:rPr lang="en-US" sz="2000" b="0" dirty="0" err="1">
                <a:latin typeface="Calibri"/>
                <a:cs typeface="Calibri"/>
              </a:rPr>
              <a:t>iter</a:t>
            </a:r>
            <a:r>
              <a:rPr lang="en-US" sz="2000" b="0" dirty="0">
                <a:latin typeface="Calibri"/>
                <a:cs typeface="Calibri"/>
              </a:rPr>
              <a:t> = </a:t>
            </a:r>
            <a:r>
              <a:rPr lang="en-US" sz="2000" dirty="0">
                <a:latin typeface="Calibri"/>
                <a:cs typeface="Calibri"/>
              </a:rPr>
              <a:t>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486400" y="3313113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kij (&amp; ikj):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0.5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486400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jki (&amp; kji):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2.0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95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latin typeface="Courier New" charset="0"/>
              </a:rPr>
              <a:t>for </a:t>
            </a:r>
            <a:r>
              <a:rPr lang="en-US" sz="1400" dirty="0">
                <a:latin typeface="Courier New" charset="0"/>
              </a:rPr>
              <a:t>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295400" y="3221038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(i=0; i&lt;n; i++)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r = a[i][k];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c[i][j]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295400" y="5073650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for (i=0; i&lt;n; i++)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 c[i][j] += a[i][k]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Matrix Multiply Performance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52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2600" y="1524000"/>
            <a:ext cx="926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kji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6520" y="401955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jik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8628" y="5410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ikj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/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284665" y="4267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4865" y="4267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4665" y="51228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998371" y="48379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87560" y="49377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9997" y="46814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532" y="4267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5782" y="4572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5332" y="51054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532" y="1413396"/>
            <a:ext cx="5552801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c = (double *) </a:t>
            </a:r>
            <a:r>
              <a:rPr lang="en-US" sz="1400" dirty="0" err="1" smtClean="0">
                <a:latin typeface="Courier New" pitchFamily="49" charset="0"/>
              </a:rPr>
              <a:t>calloc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mmm</a:t>
            </a:r>
            <a:r>
              <a:rPr lang="en-US" sz="1400" dirty="0" smtClean="0">
                <a:latin typeface="Courier New" pitchFamily="49" charset="0"/>
              </a:rPr>
              <a:t>(double </a:t>
            </a:r>
            <a:r>
              <a:rPr lang="en-US" sz="1400" dirty="0">
                <a:latin typeface="Courier New" pitchFamily="49" charset="0"/>
              </a:rPr>
              <a:t>*a, double *b, </a:t>
            </a:r>
            <a:r>
              <a:rPr lang="en-US" sz="1400" dirty="0" smtClean="0">
                <a:latin typeface="Courier New" pitchFamily="49" charset="0"/>
              </a:rPr>
              <a:t>double *c,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n</a:t>
            </a:r>
            <a:r>
              <a:rPr lang="en-US" sz="14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</a:rPr>
              <a:t>j, k;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for (k = 0; k &lt; n; k++)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smtClean="0">
                <a:latin typeface="Courier New" pitchFamily="49" charset="0"/>
              </a:rPr>
              <a:t>c[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</a:rPr>
              <a:t>n+j</a:t>
            </a:r>
            <a:r>
              <a:rPr lang="en-US" sz="1400" dirty="0" smtClean="0">
                <a:latin typeface="Courier New" pitchFamily="49" charset="0"/>
              </a:rPr>
              <a:t>] </a:t>
            </a:r>
            <a:r>
              <a:rPr lang="en-US" sz="1400" dirty="0">
                <a:latin typeface="Courier New" pitchFamily="49" charset="0"/>
              </a:rPr>
              <a:t>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</a:t>
            </a:r>
            <a:r>
              <a:rPr lang="en-US" sz="1400" dirty="0" smtClean="0">
                <a:latin typeface="Courier New" pitchFamily="49" charset="0"/>
              </a:rPr>
              <a:t>k]*b[k*n + j];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875" y="5562599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Mountain Test Function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04800" y="1435100"/>
            <a:ext cx="8667750" cy="491807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/* The test function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void test(int elems, int stride) {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int i, result = 0; 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volatile int sink; </a:t>
            </a:r>
          </a:p>
          <a:p>
            <a:pPr algn="l">
              <a:lnSpc>
                <a:spcPct val="100000"/>
              </a:lnSpc>
            </a:pPr>
            <a:endParaRPr lang="en-US" sz="150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for (i = 0; i &lt; elems; i += stride)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	result += data[i];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sink = result; /* So compiler doesn't optimize away the loop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/* Run test(elems, stride) and return read throughput (MB/s)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double run(int size, int stride, double Mhz)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double cycles;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int elems = size / sizeof(int); </a:t>
            </a:r>
          </a:p>
          <a:p>
            <a:pPr algn="l">
              <a:lnSpc>
                <a:spcPct val="100000"/>
              </a:lnSpc>
            </a:pPr>
            <a:endParaRPr lang="en-US" sz="150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test(elems, stride);                     /* warm up the cache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cycles = fcyc2(test, elems, stride, 0);  /* call test(elems,stride)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return (size / stride) / (cycles / Mhz); /* convert cycles to MB/s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First iteration:</a:t>
            </a:r>
          </a:p>
          <a:p>
            <a:pPr lvl="1"/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</a:t>
            </a:r>
            <a:r>
              <a:rPr lang="en-US" dirty="0" smtClean="0">
                <a:solidFill>
                  <a:srgbClr val="C00000"/>
                </a:solidFill>
              </a:rPr>
              <a:t>in cache: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(schematic)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7103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105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10367" y="36576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6741196" y="42283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5699" y="4071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25234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1484" y="3962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25234" y="36576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52578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745829" y="58285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5672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5562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929867" y="52578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5257800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6155842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640080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Second iteration:</a:t>
            </a:r>
          </a:p>
          <a:p>
            <a:pPr lvl="1"/>
            <a:r>
              <a:rPr lang="en-US" dirty="0" smtClean="0"/>
              <a:t>Again:</a:t>
            </a:r>
            <a:br>
              <a:rPr lang="en-US" dirty="0" smtClean="0"/>
            </a:br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smtClean="0"/>
              <a:t>9n/8 * n</a:t>
            </a:r>
            <a:r>
              <a:rPr lang="en-US" baseline="30000" dirty="0" smtClean="0"/>
              <a:t>2</a:t>
            </a:r>
            <a:r>
              <a:rPr lang="en-US" dirty="0" smtClean="0"/>
              <a:t> = (9/8) * n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36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004732" y="3654624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3654623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Matrix Multiplication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9532" y="1332469"/>
            <a:ext cx="7958668" cy="310597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c = (double *) </a:t>
            </a:r>
            <a:r>
              <a:rPr lang="en-US" sz="1400" dirty="0" err="1" smtClean="0">
                <a:latin typeface="Courier New" pitchFamily="49" charset="0"/>
              </a:rPr>
              <a:t>calloc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mmm</a:t>
            </a:r>
            <a:r>
              <a:rPr lang="en-US" sz="1400" dirty="0" smtClean="0">
                <a:latin typeface="Courier New" pitchFamily="49" charset="0"/>
              </a:rPr>
              <a:t>(double </a:t>
            </a:r>
            <a:r>
              <a:rPr lang="en-US" sz="1400" dirty="0">
                <a:latin typeface="Courier New" pitchFamily="49" charset="0"/>
              </a:rPr>
              <a:t>*a, double *b, </a:t>
            </a:r>
            <a:r>
              <a:rPr lang="en-US" sz="1400" dirty="0" smtClean="0">
                <a:latin typeface="Courier New" pitchFamily="49" charset="0"/>
              </a:rPr>
              <a:t>double *c,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n</a:t>
            </a:r>
            <a:r>
              <a:rPr lang="en-US" sz="14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</a:rPr>
              <a:t>j, k;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+=B)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</a:t>
            </a:r>
            <a:r>
              <a:rPr lang="en-US" sz="1400" dirty="0" smtClean="0">
                <a:latin typeface="Courier New" pitchFamily="49" charset="0"/>
              </a:rPr>
              <a:t>j </a:t>
            </a:r>
            <a:r>
              <a:rPr lang="en-US" sz="1400" dirty="0">
                <a:latin typeface="Courier New" pitchFamily="49" charset="0"/>
              </a:rPr>
              <a:t>= 0; </a:t>
            </a:r>
            <a:r>
              <a:rPr lang="en-US" sz="1400" dirty="0" smtClean="0">
                <a:latin typeface="Courier New" pitchFamily="49" charset="0"/>
              </a:rPr>
              <a:t>j </a:t>
            </a:r>
            <a:r>
              <a:rPr lang="en-US" sz="1400" dirty="0">
                <a:latin typeface="Courier New" pitchFamily="49" charset="0"/>
              </a:rPr>
              <a:t>&lt; n; </a:t>
            </a:r>
            <a:r>
              <a:rPr lang="en-US" sz="1400" dirty="0" smtClean="0">
                <a:latin typeface="Courier New" pitchFamily="49" charset="0"/>
              </a:rPr>
              <a:t>j+=B)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		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     for (i1 =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 i1 &lt; </a:t>
            </a:r>
            <a:r>
              <a:rPr lang="en-US" sz="1400" dirty="0" err="1" smtClean="0">
                <a:latin typeface="Courier New" pitchFamily="49" charset="0"/>
              </a:rPr>
              <a:t>i+B</a:t>
            </a:r>
            <a:r>
              <a:rPr lang="en-US" sz="1400" dirty="0" smtClean="0">
                <a:latin typeface="Courier New" pitchFamily="49" charset="0"/>
              </a:rPr>
              <a:t>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   for (j1 = j; j1 &lt; </a:t>
            </a:r>
            <a:r>
              <a:rPr lang="en-US" sz="1400" dirty="0" err="1" smtClean="0">
                <a:latin typeface="Courier New" pitchFamily="49" charset="0"/>
              </a:rPr>
              <a:t>j+B</a:t>
            </a:r>
            <a:r>
              <a:rPr lang="en-US" sz="1400" dirty="0" smtClean="0">
                <a:latin typeface="Courier New" pitchFamily="49" charset="0"/>
              </a:rPr>
              <a:t>; j++)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       for (k1 = k; k1 &lt; </a:t>
            </a:r>
            <a:r>
              <a:rPr lang="en-US" sz="1400" dirty="0" err="1" smtClean="0">
                <a:latin typeface="Courier New" pitchFamily="49" charset="0"/>
              </a:rPr>
              <a:t>k+B</a:t>
            </a:r>
            <a:r>
              <a:rPr lang="en-US" sz="1400" dirty="0" smtClean="0">
                <a:latin typeface="Courier New" pitchFamily="49" charset="0"/>
              </a:rPr>
              <a:t>; k++)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smtClean="0">
                <a:latin typeface="Courier New" pitchFamily="49" charset="0"/>
              </a:rPr>
              <a:t>                  c[i1*n+j1] </a:t>
            </a:r>
            <a:r>
              <a:rPr lang="en-US" sz="1400" dirty="0">
                <a:latin typeface="Courier New" pitchFamily="49" charset="0"/>
              </a:rPr>
              <a:t>+= </a:t>
            </a:r>
            <a:r>
              <a:rPr lang="en-US" sz="1400" dirty="0" smtClean="0">
                <a:latin typeface="Courier New" pitchFamily="49" charset="0"/>
              </a:rPr>
              <a:t>a[i1*n </a:t>
            </a:r>
            <a:r>
              <a:rPr lang="en-US" sz="1400" dirty="0">
                <a:latin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</a:rPr>
              <a:t>k1]*b[k1*n + j1];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471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4196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214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105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588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105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562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257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266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324600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rot="16200000" flipV="1">
            <a:off x="4378813" y="6132555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First (block) iteration: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/8 misses for each block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  <a:br>
              <a:rPr lang="en-US" dirty="0" smtClean="0"/>
            </a:br>
            <a:r>
              <a:rPr lang="en-US" dirty="0" smtClean="0"/>
              <a:t>(omitting matrix 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in cache</a:t>
            </a:r>
            <a:br>
              <a:rPr lang="en-US" dirty="0" smtClean="0"/>
            </a:br>
            <a:r>
              <a:rPr lang="en-US" dirty="0" smtClean="0"/>
              <a:t>(schematic)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5976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5867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55626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55607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029618" y="6019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241284" y="60282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578604" y="5562441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5400000">
            <a:off x="7367522" y="6359989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899933" y="37319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7298110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6463510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6700577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59994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62280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7518402" y="4199467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7058918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>
            <a:stCxn id="72" idx="0"/>
          </p:cNvCxnSpPr>
          <p:nvPr/>
        </p:nvCxnSpPr>
        <p:spPr bwMode="auto">
          <a:xfrm rot="16200000" flipV="1">
            <a:off x="7680814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5343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Second (block) iteration:</a:t>
            </a:r>
          </a:p>
          <a:p>
            <a:pPr lvl="1"/>
            <a:r>
              <a:rPr lang="en-US" dirty="0" smtClean="0"/>
              <a:t>Same as first iteration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err="1" smtClean="0"/>
              <a:t>nB</a:t>
            </a:r>
            <a:r>
              <a:rPr lang="en-US" dirty="0" smtClean="0"/>
              <a:t>/4 * (n/B)</a:t>
            </a:r>
            <a:r>
              <a:rPr lang="en-US" baseline="30000" dirty="0" smtClean="0"/>
              <a:t>2</a:t>
            </a:r>
            <a:r>
              <a:rPr lang="en-US" dirty="0" smtClean="0"/>
              <a:t> = n</a:t>
            </a:r>
            <a:r>
              <a:rPr lang="en-US" baseline="30000" dirty="0" smtClean="0"/>
              <a:t>3</a:t>
            </a:r>
            <a:r>
              <a:rPr lang="en-US" dirty="0" smtClean="0"/>
              <a:t>/(4B)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264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476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7016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7638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578604" y="3742267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5400000">
            <a:off x="7604590" y="4522722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blocking: (9/8) * n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Blocking: 1/(4B) * n</a:t>
            </a:r>
            <a:r>
              <a:rPr lang="en-US" baseline="30000" dirty="0" smtClean="0"/>
              <a:t>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Suggest largest possible block size B, but limit 3B</a:t>
            </a:r>
            <a:r>
              <a:rPr lang="en-US" baseline="30000" dirty="0" smtClean="0"/>
              <a:t>2</a:t>
            </a:r>
            <a:r>
              <a:rPr lang="en-US" dirty="0" smtClean="0"/>
              <a:t> &lt; C!</a:t>
            </a:r>
            <a:endParaRPr lang="en-US" sz="2000" b="0" dirty="0" smtClean="0"/>
          </a:p>
          <a:p>
            <a:endParaRPr lang="en-US" dirty="0" smtClean="0"/>
          </a:p>
          <a:p>
            <a:r>
              <a:rPr lang="en-US" dirty="0" smtClean="0"/>
              <a:t>Reason for dramatic difference:</a:t>
            </a:r>
          </a:p>
          <a:p>
            <a:pPr lvl="1"/>
            <a:r>
              <a:rPr lang="en-US" dirty="0" smtClean="0"/>
              <a:t>Matrix multiplication has inherent temporal locality:</a:t>
            </a:r>
          </a:p>
          <a:p>
            <a:pPr lvl="2"/>
            <a:r>
              <a:rPr lang="en-US" dirty="0" smtClean="0"/>
              <a:t>Input data: 3n</a:t>
            </a:r>
            <a:r>
              <a:rPr lang="en-US" baseline="30000" dirty="0" smtClean="0"/>
              <a:t>2</a:t>
            </a:r>
            <a:r>
              <a:rPr lang="en-US" dirty="0" smtClean="0"/>
              <a:t>, computation 2n</a:t>
            </a:r>
            <a:r>
              <a:rPr lang="en-US" baseline="30000" dirty="0" smtClean="0"/>
              <a:t>3</a:t>
            </a:r>
          </a:p>
          <a:p>
            <a:pPr lvl="2"/>
            <a:r>
              <a:rPr lang="en-US" dirty="0" smtClean="0"/>
              <a:t>Every array elements used O(n) times!</a:t>
            </a:r>
          </a:p>
          <a:p>
            <a:pPr lvl="1"/>
            <a:r>
              <a:rPr lang="en-US" dirty="0" smtClean="0"/>
              <a:t>But program has to be written properly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Observations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 can optimize for cache performance</a:t>
            </a:r>
          </a:p>
          <a:p>
            <a:pPr lvl="1"/>
            <a:r>
              <a:rPr lang="en-US" dirty="0"/>
              <a:t>How data structures are organized</a:t>
            </a:r>
          </a:p>
          <a:p>
            <a:pPr lvl="1"/>
            <a:r>
              <a:rPr lang="en-US" dirty="0"/>
              <a:t>How data are accessed</a:t>
            </a:r>
          </a:p>
          <a:p>
            <a:pPr lvl="2"/>
            <a:r>
              <a:rPr lang="en-US" dirty="0"/>
              <a:t>Nested loop structure</a:t>
            </a:r>
          </a:p>
          <a:p>
            <a:pPr lvl="2"/>
            <a:r>
              <a:rPr lang="en-US" dirty="0"/>
              <a:t>Blocking is a general technique</a:t>
            </a:r>
          </a:p>
          <a:p>
            <a:r>
              <a:rPr lang="en-US" dirty="0"/>
              <a:t>All systems favor “cache friendly code”</a:t>
            </a:r>
          </a:p>
          <a:p>
            <a:pPr lvl="1"/>
            <a:r>
              <a:rPr lang="en-US" dirty="0"/>
              <a:t>Getting absolute optimum performance is very platform specific</a:t>
            </a:r>
          </a:p>
          <a:p>
            <a:pPr lvl="2"/>
            <a:r>
              <a:rPr lang="en-US" dirty="0"/>
              <a:t>Cache sizes, line sizes, </a:t>
            </a:r>
            <a:r>
              <a:rPr lang="en-US" dirty="0" err="1"/>
              <a:t>associativities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Can get most of the advantage with generic code</a:t>
            </a:r>
          </a:p>
          <a:p>
            <a:pPr lvl="2"/>
            <a:r>
              <a:rPr lang="en-US" dirty="0"/>
              <a:t>Keep working set reasonably small (temporal locality)</a:t>
            </a:r>
          </a:p>
          <a:p>
            <a:pPr lvl="2"/>
            <a:r>
              <a:rPr lang="en-US" dirty="0"/>
              <a:t>Use small strides (spatial locality)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-623389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304800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Intel Core i7</a:t>
            </a:r>
          </a:p>
          <a:p>
            <a:r>
              <a:rPr lang="en-US" sz="1800" dirty="0" smtClean="0">
                <a:latin typeface="Calibri" pitchFamily="34" charset="0"/>
              </a:rPr>
              <a:t>32 KB L1 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32 KB L1 </a:t>
            </a:r>
            <a:r>
              <a:rPr lang="en-US" sz="1800" dirty="0" err="1" smtClean="0">
                <a:latin typeface="Calibri" pitchFamily="34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256 KB unified L2 cache</a:t>
            </a:r>
          </a:p>
          <a:p>
            <a:r>
              <a:rPr lang="en-US" sz="1800" dirty="0" smtClean="0">
                <a:latin typeface="Calibri" pitchFamily="34" charset="0"/>
              </a:rPr>
              <a:t>8M unified L3 cache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All caches on-chip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-623389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304800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Intel Core i7</a:t>
            </a:r>
          </a:p>
          <a:p>
            <a:r>
              <a:rPr lang="en-US" sz="1800" dirty="0" smtClean="0">
                <a:latin typeface="Calibri" pitchFamily="34" charset="0"/>
              </a:rPr>
              <a:t>32 KB L1 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32 KB L1 </a:t>
            </a:r>
            <a:r>
              <a:rPr lang="en-US" sz="1800" dirty="0" err="1" smtClean="0">
                <a:latin typeface="Calibri" pitchFamily="34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256 KB unified L2 cache</a:t>
            </a:r>
          </a:p>
          <a:p>
            <a:r>
              <a:rPr lang="en-US" sz="1800" dirty="0" smtClean="0">
                <a:latin typeface="Calibri" pitchFamily="34" charset="0"/>
              </a:rPr>
              <a:t>8M unified L3 cache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112328"/>
            <a:ext cx="110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Slopes of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spatial 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locality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1252518" y="3048000"/>
            <a:ext cx="2775982" cy="15259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1252518" y="3657602"/>
            <a:ext cx="2476443" cy="9163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 flipV="1">
            <a:off x="1252518" y="4343400"/>
            <a:ext cx="1328182" cy="230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-623389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304800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Intel Core i7</a:t>
            </a:r>
          </a:p>
          <a:p>
            <a:r>
              <a:rPr lang="en-US" sz="1800" dirty="0" smtClean="0">
                <a:latin typeface="Calibri" pitchFamily="34" charset="0"/>
              </a:rPr>
              <a:t>32 KB L1 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32 KB L1 </a:t>
            </a:r>
            <a:r>
              <a:rPr lang="en-US" sz="1800" dirty="0" err="1" smtClean="0">
                <a:latin typeface="Calibri" pitchFamily="34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256 KB unified L2 cache</a:t>
            </a:r>
          </a:p>
          <a:p>
            <a:r>
              <a:rPr lang="en-US" sz="1800" dirty="0" smtClean="0">
                <a:latin typeface="Calibri" pitchFamily="34" charset="0"/>
              </a:rPr>
              <a:t>8M unified L3 cache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112328"/>
            <a:ext cx="110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Slopes of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spatial 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locality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1252518" y="3048000"/>
            <a:ext cx="2775982" cy="15259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1252518" y="3657602"/>
            <a:ext cx="2476443" cy="9163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 flipV="1">
            <a:off x="1252518" y="4343400"/>
            <a:ext cx="1328182" cy="230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676087" y="3341398"/>
            <a:ext cx="114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Ridges of  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Temporal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 locality</a:t>
            </a: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 bwMode="auto">
          <a:xfrm rot="10800000">
            <a:off x="5943601" y="2133603"/>
            <a:ext cx="1732487" cy="166946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5410201" y="3657602"/>
            <a:ext cx="2265887" cy="1454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953001" y="3803062"/>
            <a:ext cx="2723087" cy="5403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2" idx="1"/>
          </p:cNvCxnSpPr>
          <p:nvPr/>
        </p:nvCxnSpPr>
        <p:spPr bwMode="auto">
          <a:xfrm rot="10800000" flipV="1">
            <a:off x="4572001" y="3803063"/>
            <a:ext cx="3104087" cy="145473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/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 Rate Analysis for Matrix Multiply</a:t>
            </a:r>
            <a:endParaRPr lang="en-US"/>
          </a:p>
        </p:txBody>
      </p:sp>
      <p:sp>
        <p:nvSpPr>
          <p:cNvPr id="16899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Line size = 32B (big enough for four 64-bit words)</a:t>
            </a:r>
          </a:p>
          <a:p>
            <a:pPr lvl="1"/>
            <a:r>
              <a:rPr lang="en-US" dirty="0" smtClean="0"/>
              <a:t>Matrix dimension (N) is very large</a:t>
            </a:r>
          </a:p>
          <a:p>
            <a:pPr lvl="2"/>
            <a:r>
              <a:rPr lang="en-US" dirty="0" smtClean="0"/>
              <a:t>Approximate 1/N as 0.0</a:t>
            </a:r>
          </a:p>
          <a:p>
            <a:pPr lvl="1"/>
            <a:r>
              <a:rPr lang="en-US" dirty="0" smtClean="0"/>
              <a:t>Cache is not even big enough to hold multiple rows</a:t>
            </a:r>
          </a:p>
          <a:p>
            <a:r>
              <a:rPr lang="en-US" dirty="0" smtClean="0"/>
              <a:t>Analysis Method:</a:t>
            </a:r>
          </a:p>
          <a:p>
            <a:pPr lvl="1"/>
            <a:r>
              <a:rPr lang="en-US" dirty="0" smtClean="0"/>
              <a:t>Look at access pattern of inner loop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4648200"/>
            <a:ext cx="1295400" cy="1752600"/>
            <a:chOff x="1752600" y="4648200"/>
            <a:chExt cx="1295400" cy="1752600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40075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i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41177" y="4648200"/>
            <a:ext cx="1255297" cy="1752600"/>
            <a:chOff x="3505200" y="4648200"/>
            <a:chExt cx="1255297" cy="1752600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88026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3450" y="4648200"/>
            <a:ext cx="1301750" cy="1698624"/>
            <a:chOff x="5334000" y="4648200"/>
            <a:chExt cx="1301750" cy="1698624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40500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Example</a:t>
            </a:r>
            <a:endParaRPr lang="en-US"/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3641725" cy="4972050"/>
          </a:xfrm>
        </p:spPr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Multiply N </a:t>
            </a:r>
            <a:r>
              <a:rPr lang="en-US" dirty="0" err="1" smtClean="0"/>
              <a:t>x</a:t>
            </a:r>
            <a:r>
              <a:rPr lang="en-US" dirty="0" smtClean="0"/>
              <a:t> N matrices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total operations</a:t>
            </a:r>
          </a:p>
          <a:p>
            <a:pPr lvl="1"/>
            <a:r>
              <a:rPr lang="en-US" dirty="0" smtClean="0"/>
              <a:t>N reads per source element</a:t>
            </a:r>
          </a:p>
          <a:p>
            <a:pPr lvl="1"/>
            <a:r>
              <a:rPr lang="en-US" dirty="0" smtClean="0"/>
              <a:t>N values summed per destination</a:t>
            </a:r>
          </a:p>
          <a:p>
            <a:pPr lvl="2"/>
            <a:r>
              <a:rPr lang="en-US" dirty="0" smtClean="0"/>
              <a:t>but may be able to hold in register</a:t>
            </a:r>
            <a:endParaRPr lang="en-US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270375" y="1546225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ijk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162800" y="1295400"/>
            <a:ext cx="1878718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Variable </a:t>
            </a:r>
            <a:r>
              <a:rPr lang="en-US" sz="1800" i="1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sz="1800" b="0" i="1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held in register</a:t>
            </a:r>
            <a:endParaRPr lang="en-US" sz="1800" b="0" dirty="0">
              <a:solidFill>
                <a:srgbClr val="FF0000"/>
              </a:solidFill>
              <a:latin typeface="Comic Sans MS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48413" y="1933575"/>
            <a:ext cx="1676400" cy="695325"/>
            <a:chOff x="3936" y="2064"/>
            <a:chExt cx="1056" cy="288"/>
          </a:xfrm>
        </p:grpSpPr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/>
              <a:t>each row in contiguous memory locations</a:t>
            </a:r>
          </a:p>
          <a:p>
            <a:pPr>
              <a:lnSpc>
                <a:spcPct val="85000"/>
              </a:lnSpc>
            </a:pPr>
            <a:r>
              <a:rPr lang="en-US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0">
                <a:latin typeface="Courier New" charset="0"/>
              </a:rPr>
              <a:t>for (i = 0; i &lt; N; i++)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>
                <a:solidFill>
                  <a:schemeClr val="tx1"/>
                </a:solidFill>
                <a:latin typeface="Courier New" charset="0"/>
              </a:rPr>
              <a:t>sum += a[0][i];</a:t>
            </a:r>
          </a:p>
          <a:p>
            <a:pPr lvl="1">
              <a:lnSpc>
                <a:spcPct val="90000"/>
              </a:lnSpc>
            </a:pPr>
            <a:r>
              <a:rPr lang="en-US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/>
              <a:t>if block size (B) &gt; 4 bytes, exploit spatial locality</a:t>
            </a:r>
          </a:p>
          <a:p>
            <a:pPr lvl="2">
              <a:lnSpc>
                <a:spcPct val="97000"/>
              </a:lnSpc>
            </a:pPr>
            <a:r>
              <a:rPr lang="en-US"/>
              <a:t>compulsory miss rate = 4 bytes / B</a:t>
            </a:r>
          </a:p>
          <a:p>
            <a:pPr>
              <a:lnSpc>
                <a:spcPct val="85000"/>
              </a:lnSpc>
            </a:pPr>
            <a:r>
              <a:rPr lang="en-US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0">
                <a:latin typeface="Courier New" charset="0"/>
              </a:rPr>
              <a:t>for (i = 0; i &lt; n; i++)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>
                <a:solidFill>
                  <a:schemeClr val="tx1"/>
                </a:solidFill>
                <a:latin typeface="Courier New" charset="0"/>
              </a:rPr>
              <a:t>sum += a[i][0];</a:t>
            </a:r>
          </a:p>
          <a:p>
            <a:pPr lvl="1">
              <a:lnSpc>
                <a:spcPct val="90000"/>
              </a:lnSpc>
            </a:pPr>
            <a:r>
              <a:rPr lang="en-US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/>
              <a:t>no spatial locality!</a:t>
            </a:r>
          </a:p>
          <a:p>
            <a:pPr lvl="2">
              <a:lnSpc>
                <a:spcPct val="97000"/>
              </a:lnSpc>
            </a:pPr>
            <a:r>
              <a:rPr lang="en-US"/>
              <a:t>compulsory miss rate = 1 (i.e. 100%)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10020</TotalTime>
  <Words>1775</Words>
  <Application>Microsoft Office PowerPoint</Application>
  <PresentationFormat>全屏显示(4:3)</PresentationFormat>
  <Paragraphs>449</Paragraphs>
  <Slides>26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template2007</vt:lpstr>
      <vt:lpstr>The Memory Mountain</vt:lpstr>
      <vt:lpstr>Memory Mountain Test Function</vt:lpstr>
      <vt:lpstr>The Memory Mountain</vt:lpstr>
      <vt:lpstr>The Memory Mountain</vt:lpstr>
      <vt:lpstr>The Memory Mountain</vt:lpstr>
      <vt:lpstr>Today</vt:lpstr>
      <vt:lpstr>Miss Rate Analysis for Matrix Multiply</vt:lpstr>
      <vt:lpstr>Matrix Multiplication Example</vt:lpstr>
      <vt:lpstr>Layout of C Arrays in Memory (review)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Today</vt:lpstr>
      <vt:lpstr>Example: Matrix Multiplication</vt:lpstr>
      <vt:lpstr>Cache Miss Analysis</vt:lpstr>
      <vt:lpstr>Cache Miss Analysis</vt:lpstr>
      <vt:lpstr>Blocked Matrix Multiplication</vt:lpstr>
      <vt:lpstr>Cache Miss Analysis</vt:lpstr>
      <vt:lpstr>Cache Miss Analysis</vt:lpstr>
      <vt:lpstr>Summary</vt:lpstr>
      <vt:lpstr>Concluding Observations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Gary</cp:lastModifiedBy>
  <cp:revision>463</cp:revision>
  <cp:lastPrinted>1999-09-20T15:19:18Z</cp:lastPrinted>
  <dcterms:created xsi:type="dcterms:W3CDTF">2011-01-05T22:56:27Z</dcterms:created>
  <dcterms:modified xsi:type="dcterms:W3CDTF">2017-08-10T16:35:54Z</dcterms:modified>
</cp:coreProperties>
</file>