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notesMasterIdLst>
    <p:notesMasterId r:id="rId19"/>
  </p:notesMasterIdLst>
  <p:sldIdLst>
    <p:sldId id="256" r:id="rId2"/>
    <p:sldId id="265" r:id="rId3"/>
    <p:sldId id="264" r:id="rId4"/>
    <p:sldId id="272" r:id="rId5"/>
    <p:sldId id="271" r:id="rId6"/>
    <p:sldId id="274" r:id="rId7"/>
    <p:sldId id="275" r:id="rId8"/>
    <p:sldId id="273" r:id="rId9"/>
    <p:sldId id="278" r:id="rId10"/>
    <p:sldId id="279" r:id="rId11"/>
    <p:sldId id="281" r:id="rId12"/>
    <p:sldId id="284" r:id="rId13"/>
    <p:sldId id="283" r:id="rId14"/>
    <p:sldId id="282" r:id="rId15"/>
    <p:sldId id="257" r:id="rId16"/>
    <p:sldId id="276"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25" d="100"/>
          <a:sy n="125" d="100"/>
        </p:scale>
        <p:origin x="29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y Chen" userId="22457c66-a69c-483c-a2a1-48e03eaec449" providerId="ADAL" clId="{B3ABF405-760E-47C0-B815-B7D8AB71D9C7}"/>
    <pc:docChg chg="undo custSel addSld delSld modSld sldOrd">
      <pc:chgData name="Gary Chen" userId="22457c66-a69c-483c-a2a1-48e03eaec449" providerId="ADAL" clId="{B3ABF405-760E-47C0-B815-B7D8AB71D9C7}" dt="2020-12-11T16:30:31.772" v="3305" actId="20577"/>
      <pc:docMkLst>
        <pc:docMk/>
      </pc:docMkLst>
      <pc:sldChg chg="modSp mod ord">
        <pc:chgData name="Gary Chen" userId="22457c66-a69c-483c-a2a1-48e03eaec449" providerId="ADAL" clId="{B3ABF405-760E-47C0-B815-B7D8AB71D9C7}" dt="2020-12-11T16:28:49.475" v="3292" actId="20577"/>
        <pc:sldMkLst>
          <pc:docMk/>
          <pc:sldMk cId="3457033207" sldId="257"/>
        </pc:sldMkLst>
        <pc:spChg chg="mod">
          <ac:chgData name="Gary Chen" userId="22457c66-a69c-483c-a2a1-48e03eaec449" providerId="ADAL" clId="{B3ABF405-760E-47C0-B815-B7D8AB71D9C7}" dt="2020-12-11T16:28:49.475" v="3292" actId="20577"/>
          <ac:spMkLst>
            <pc:docMk/>
            <pc:sldMk cId="3457033207" sldId="257"/>
            <ac:spMk id="2" creationId="{C21A9078-9181-42A2-96A5-15440DED4E95}"/>
          </ac:spMkLst>
        </pc:spChg>
      </pc:sldChg>
      <pc:sldChg chg="del">
        <pc:chgData name="Gary Chen" userId="22457c66-a69c-483c-a2a1-48e03eaec449" providerId="ADAL" clId="{B3ABF405-760E-47C0-B815-B7D8AB71D9C7}" dt="2020-12-11T01:41:31.170" v="0" actId="47"/>
        <pc:sldMkLst>
          <pc:docMk/>
          <pc:sldMk cId="0" sldId="263"/>
        </pc:sldMkLst>
      </pc:sldChg>
      <pc:sldChg chg="modSp mod">
        <pc:chgData name="Gary Chen" userId="22457c66-a69c-483c-a2a1-48e03eaec449" providerId="ADAL" clId="{B3ABF405-760E-47C0-B815-B7D8AB71D9C7}" dt="2020-12-11T15:55:02.490" v="3048" actId="14100"/>
        <pc:sldMkLst>
          <pc:docMk/>
          <pc:sldMk cId="4015469825" sldId="264"/>
        </pc:sldMkLst>
        <pc:spChg chg="mod">
          <ac:chgData name="Gary Chen" userId="22457c66-a69c-483c-a2a1-48e03eaec449" providerId="ADAL" clId="{B3ABF405-760E-47C0-B815-B7D8AB71D9C7}" dt="2020-12-11T15:55:02.490" v="3048" actId="14100"/>
          <ac:spMkLst>
            <pc:docMk/>
            <pc:sldMk cId="4015469825" sldId="264"/>
            <ac:spMk id="3" creationId="{04DC2F26-05B0-4B2D-911F-1BEB39D02D52}"/>
          </ac:spMkLst>
        </pc:spChg>
      </pc:sldChg>
      <pc:sldChg chg="addSp modSp mod">
        <pc:chgData name="Gary Chen" userId="22457c66-a69c-483c-a2a1-48e03eaec449" providerId="ADAL" clId="{B3ABF405-760E-47C0-B815-B7D8AB71D9C7}" dt="2020-12-11T15:54:24.267" v="3047" actId="1076"/>
        <pc:sldMkLst>
          <pc:docMk/>
          <pc:sldMk cId="2186002812" sldId="265"/>
        </pc:sldMkLst>
        <pc:spChg chg="mod">
          <ac:chgData name="Gary Chen" userId="22457c66-a69c-483c-a2a1-48e03eaec449" providerId="ADAL" clId="{B3ABF405-760E-47C0-B815-B7D8AB71D9C7}" dt="2020-12-11T02:34:30.541" v="2715" actId="14100"/>
          <ac:spMkLst>
            <pc:docMk/>
            <pc:sldMk cId="2186002812" sldId="265"/>
            <ac:spMk id="2" creationId="{D2436956-21BB-493E-9198-7CB3DD34E0F7}"/>
          </ac:spMkLst>
        </pc:spChg>
        <pc:spChg chg="mod">
          <ac:chgData name="Gary Chen" userId="22457c66-a69c-483c-a2a1-48e03eaec449" providerId="ADAL" clId="{B3ABF405-760E-47C0-B815-B7D8AB71D9C7}" dt="2020-12-11T15:54:09.273" v="3045" actId="1076"/>
          <ac:spMkLst>
            <pc:docMk/>
            <pc:sldMk cId="2186002812" sldId="265"/>
            <ac:spMk id="3" creationId="{E7FE4576-38FC-4A2B-8116-0ED39469E679}"/>
          </ac:spMkLst>
        </pc:spChg>
        <pc:spChg chg="mod">
          <ac:chgData name="Gary Chen" userId="22457c66-a69c-483c-a2a1-48e03eaec449" providerId="ADAL" clId="{B3ABF405-760E-47C0-B815-B7D8AB71D9C7}" dt="2020-12-11T01:53:08.367" v="653" actId="1076"/>
          <ac:spMkLst>
            <pc:docMk/>
            <pc:sldMk cId="2186002812" sldId="265"/>
            <ac:spMk id="4" creationId="{C2A83D19-3715-45DA-9B7E-71361B970B28}"/>
          </ac:spMkLst>
        </pc:spChg>
        <pc:spChg chg="mod">
          <ac:chgData name="Gary Chen" userId="22457c66-a69c-483c-a2a1-48e03eaec449" providerId="ADAL" clId="{B3ABF405-760E-47C0-B815-B7D8AB71D9C7}" dt="2020-12-11T15:54:09.898" v="3046" actId="1076"/>
          <ac:spMkLst>
            <pc:docMk/>
            <pc:sldMk cId="2186002812" sldId="265"/>
            <ac:spMk id="5" creationId="{B182DBB5-CB57-44FA-B83C-DD25E9CD850C}"/>
          </ac:spMkLst>
        </pc:spChg>
        <pc:spChg chg="mod">
          <ac:chgData name="Gary Chen" userId="22457c66-a69c-483c-a2a1-48e03eaec449" providerId="ADAL" clId="{B3ABF405-760E-47C0-B815-B7D8AB71D9C7}" dt="2020-12-11T15:54:24.267" v="3047" actId="1076"/>
          <ac:spMkLst>
            <pc:docMk/>
            <pc:sldMk cId="2186002812" sldId="265"/>
            <ac:spMk id="6" creationId="{58369B19-1291-406F-A2BE-198223E87715}"/>
          </ac:spMkLst>
        </pc:spChg>
        <pc:spChg chg="add mod">
          <ac:chgData name="Gary Chen" userId="22457c66-a69c-483c-a2a1-48e03eaec449" providerId="ADAL" clId="{B3ABF405-760E-47C0-B815-B7D8AB71D9C7}" dt="2020-12-11T02:35:12.603" v="2721" actId="20577"/>
          <ac:spMkLst>
            <pc:docMk/>
            <pc:sldMk cId="2186002812" sldId="265"/>
            <ac:spMk id="7" creationId="{372B785C-7C4C-4F22-966C-D01FA27A1A2F}"/>
          </ac:spMkLst>
        </pc:spChg>
        <pc:spChg chg="add mod">
          <ac:chgData name="Gary Chen" userId="22457c66-a69c-483c-a2a1-48e03eaec449" providerId="ADAL" clId="{B3ABF405-760E-47C0-B815-B7D8AB71D9C7}" dt="2020-12-11T02:14:27.436" v="1671" actId="20577"/>
          <ac:spMkLst>
            <pc:docMk/>
            <pc:sldMk cId="2186002812" sldId="265"/>
            <ac:spMk id="8" creationId="{D2226435-ADEE-42C3-AC1A-18BE58E9F683}"/>
          </ac:spMkLst>
        </pc:spChg>
        <pc:spChg chg="mod">
          <ac:chgData name="Gary Chen" userId="22457c66-a69c-483c-a2a1-48e03eaec449" providerId="ADAL" clId="{B3ABF405-760E-47C0-B815-B7D8AB71D9C7}" dt="2020-12-11T01:53:47.269" v="665" actId="1076"/>
          <ac:spMkLst>
            <pc:docMk/>
            <pc:sldMk cId="2186002812" sldId="265"/>
            <ac:spMk id="6146" creationId="{F3051B75-D558-4C44-8464-0B9FDE842AC8}"/>
          </ac:spMkLst>
        </pc:spChg>
        <pc:spChg chg="mod">
          <ac:chgData name="Gary Chen" userId="22457c66-a69c-483c-a2a1-48e03eaec449" providerId="ADAL" clId="{B3ABF405-760E-47C0-B815-B7D8AB71D9C7}" dt="2020-12-11T01:52:50.896" v="649" actId="14100"/>
          <ac:spMkLst>
            <pc:docMk/>
            <pc:sldMk cId="2186002812" sldId="265"/>
            <ac:spMk id="15362" creationId="{600894D1-B048-4DC0-A3A2-1BF3E374B6E9}"/>
          </ac:spMkLst>
        </pc:spChg>
        <pc:spChg chg="mod">
          <ac:chgData name="Gary Chen" userId="22457c66-a69c-483c-a2a1-48e03eaec449" providerId="ADAL" clId="{B3ABF405-760E-47C0-B815-B7D8AB71D9C7}" dt="2020-12-11T01:53:46.809" v="664" actId="20577"/>
          <ac:spMkLst>
            <pc:docMk/>
            <pc:sldMk cId="2186002812" sldId="265"/>
            <ac:spMk id="15376" creationId="{E10384D3-7820-4C05-859B-ACA907E90D17}"/>
          </ac:spMkLst>
        </pc:spChg>
        <pc:spChg chg="mod">
          <ac:chgData name="Gary Chen" userId="22457c66-a69c-483c-a2a1-48e03eaec449" providerId="ADAL" clId="{B3ABF405-760E-47C0-B815-B7D8AB71D9C7}" dt="2020-12-11T02:13:47.520" v="1650" actId="1076"/>
          <ac:spMkLst>
            <pc:docMk/>
            <pc:sldMk cId="2186002812" sldId="265"/>
            <ac:spMk id="15387" creationId="{3997AA23-3B93-42FF-9FFF-B5E32CF0BDC7}"/>
          </ac:spMkLst>
        </pc:spChg>
        <pc:spChg chg="mod">
          <ac:chgData name="Gary Chen" userId="22457c66-a69c-483c-a2a1-48e03eaec449" providerId="ADAL" clId="{B3ABF405-760E-47C0-B815-B7D8AB71D9C7}" dt="2020-12-11T01:52:29.887" v="644" actId="1076"/>
          <ac:spMkLst>
            <pc:docMk/>
            <pc:sldMk cId="2186002812" sldId="265"/>
            <ac:spMk id="15390" creationId="{DB63E91A-0A71-4A83-87A8-B3FCB580D9E8}"/>
          </ac:spMkLst>
        </pc:spChg>
        <pc:spChg chg="mod">
          <ac:chgData name="Gary Chen" userId="22457c66-a69c-483c-a2a1-48e03eaec449" providerId="ADAL" clId="{B3ABF405-760E-47C0-B815-B7D8AB71D9C7}" dt="2020-12-11T02:13:49.994" v="1651" actId="1076"/>
          <ac:spMkLst>
            <pc:docMk/>
            <pc:sldMk cId="2186002812" sldId="265"/>
            <ac:spMk id="15392" creationId="{24B9A12A-894A-4D55-BFEF-6639FC5F28F4}"/>
          </ac:spMkLst>
        </pc:spChg>
        <pc:spChg chg="mod">
          <ac:chgData name="Gary Chen" userId="22457c66-a69c-483c-a2a1-48e03eaec449" providerId="ADAL" clId="{B3ABF405-760E-47C0-B815-B7D8AB71D9C7}" dt="2020-12-11T01:53:17.305" v="655" actId="1076"/>
          <ac:spMkLst>
            <pc:docMk/>
            <pc:sldMk cId="2186002812" sldId="265"/>
            <ac:spMk id="19468" creationId="{D1DC6EB3-12C5-4630-9D9E-58BBAF412318}"/>
          </ac:spMkLst>
        </pc:spChg>
        <pc:spChg chg="mod">
          <ac:chgData name="Gary Chen" userId="22457c66-a69c-483c-a2a1-48e03eaec449" providerId="ADAL" clId="{B3ABF405-760E-47C0-B815-B7D8AB71D9C7}" dt="2020-12-11T01:52:56.882" v="651" actId="1076"/>
          <ac:spMkLst>
            <pc:docMk/>
            <pc:sldMk cId="2186002812" sldId="265"/>
            <ac:spMk id="19495" creationId="{052BFF4D-F1F7-4D0E-8DA7-F9224C0FAB7A}"/>
          </ac:spMkLst>
        </pc:spChg>
        <pc:spChg chg="mod">
          <ac:chgData name="Gary Chen" userId="22457c66-a69c-483c-a2a1-48e03eaec449" providerId="ADAL" clId="{B3ABF405-760E-47C0-B815-B7D8AB71D9C7}" dt="2020-12-11T01:53:29.343" v="656" actId="1076"/>
          <ac:spMkLst>
            <pc:docMk/>
            <pc:sldMk cId="2186002812" sldId="265"/>
            <ac:spMk id="19496" creationId="{E1A6CC8F-C6BB-4F6F-8F12-B5C3E87EC05B}"/>
          </ac:spMkLst>
        </pc:spChg>
      </pc:sldChg>
      <pc:sldChg chg="modSp">
        <pc:chgData name="Gary Chen" userId="22457c66-a69c-483c-a2a1-48e03eaec449" providerId="ADAL" clId="{B3ABF405-760E-47C0-B815-B7D8AB71D9C7}" dt="2020-12-11T16:11:48.349" v="3058" actId="1076"/>
        <pc:sldMkLst>
          <pc:docMk/>
          <pc:sldMk cId="0" sldId="271"/>
        </pc:sldMkLst>
        <pc:spChg chg="mod">
          <ac:chgData name="Gary Chen" userId="22457c66-a69c-483c-a2a1-48e03eaec449" providerId="ADAL" clId="{B3ABF405-760E-47C0-B815-B7D8AB71D9C7}" dt="2020-12-11T16:10:51.529" v="3056" actId="1076"/>
          <ac:spMkLst>
            <pc:docMk/>
            <pc:sldMk cId="0" sldId="271"/>
            <ac:spMk id="127" creationId="{6A27578E-DE02-4324-A868-A58F830F9C47}"/>
          </ac:spMkLst>
        </pc:spChg>
        <pc:spChg chg="mod">
          <ac:chgData name="Gary Chen" userId="22457c66-a69c-483c-a2a1-48e03eaec449" providerId="ADAL" clId="{B3ABF405-760E-47C0-B815-B7D8AB71D9C7}" dt="2020-12-11T16:11:48.349" v="3058" actId="1076"/>
          <ac:spMkLst>
            <pc:docMk/>
            <pc:sldMk cId="0" sldId="271"/>
            <ac:spMk id="129" creationId="{959328A4-2EB0-4BC3-9C58-76B12F7F7330}"/>
          </ac:spMkLst>
        </pc:spChg>
        <pc:spChg chg="mod">
          <ac:chgData name="Gary Chen" userId="22457c66-a69c-483c-a2a1-48e03eaec449" providerId="ADAL" clId="{B3ABF405-760E-47C0-B815-B7D8AB71D9C7}" dt="2020-12-11T16:08:35.970" v="3050" actId="1076"/>
          <ac:spMkLst>
            <pc:docMk/>
            <pc:sldMk cId="0" sldId="271"/>
            <ac:spMk id="134" creationId="{60161E79-AF3B-4E2D-B07B-9050C35AA7C5}"/>
          </ac:spMkLst>
        </pc:spChg>
        <pc:spChg chg="mod">
          <ac:chgData name="Gary Chen" userId="22457c66-a69c-483c-a2a1-48e03eaec449" providerId="ADAL" clId="{B3ABF405-760E-47C0-B815-B7D8AB71D9C7}" dt="2020-12-11T16:08:48.450" v="3051" actId="1076"/>
          <ac:spMkLst>
            <pc:docMk/>
            <pc:sldMk cId="0" sldId="271"/>
            <ac:spMk id="13352" creationId="{9844E020-99F2-465C-913D-B07DFCAF6706}"/>
          </ac:spMkLst>
        </pc:spChg>
        <pc:spChg chg="mod">
          <ac:chgData name="Gary Chen" userId="22457c66-a69c-483c-a2a1-48e03eaec449" providerId="ADAL" clId="{B3ABF405-760E-47C0-B815-B7D8AB71D9C7}" dt="2020-12-11T16:11:43.086" v="3057" actId="1076"/>
          <ac:spMkLst>
            <pc:docMk/>
            <pc:sldMk cId="0" sldId="271"/>
            <ac:spMk id="13402" creationId="{1505A2F9-7526-4B7B-9E17-F9220FC8B4AC}"/>
          </ac:spMkLst>
        </pc:spChg>
        <pc:spChg chg="mod">
          <ac:chgData name="Gary Chen" userId="22457c66-a69c-483c-a2a1-48e03eaec449" providerId="ADAL" clId="{B3ABF405-760E-47C0-B815-B7D8AB71D9C7}" dt="2020-12-11T16:08:59.507" v="3053" actId="1076"/>
          <ac:spMkLst>
            <pc:docMk/>
            <pc:sldMk cId="0" sldId="271"/>
            <ac:spMk id="13403" creationId="{0E844551-AA4A-4B63-AE8B-A10DD9089FE5}"/>
          </ac:spMkLst>
        </pc:spChg>
        <pc:spChg chg="mod">
          <ac:chgData name="Gary Chen" userId="22457c66-a69c-483c-a2a1-48e03eaec449" providerId="ADAL" clId="{B3ABF405-760E-47C0-B815-B7D8AB71D9C7}" dt="2020-12-11T16:10:40.743" v="3055" actId="1076"/>
          <ac:spMkLst>
            <pc:docMk/>
            <pc:sldMk cId="0" sldId="271"/>
            <ac:spMk id="13409" creationId="{BD3C2A97-B1B0-4297-BDD3-173FC7219DF1}"/>
          </ac:spMkLst>
        </pc:spChg>
      </pc:sldChg>
      <pc:sldChg chg="modSp mod">
        <pc:chgData name="Gary Chen" userId="22457c66-a69c-483c-a2a1-48e03eaec449" providerId="ADAL" clId="{B3ABF405-760E-47C0-B815-B7D8AB71D9C7}" dt="2020-12-11T02:39:33.906" v="2739" actId="20577"/>
        <pc:sldMkLst>
          <pc:docMk/>
          <pc:sldMk cId="3907420730" sldId="272"/>
        </pc:sldMkLst>
        <pc:spChg chg="mod">
          <ac:chgData name="Gary Chen" userId="22457c66-a69c-483c-a2a1-48e03eaec449" providerId="ADAL" clId="{B3ABF405-760E-47C0-B815-B7D8AB71D9C7}" dt="2020-12-11T02:39:33.906" v="2739" actId="20577"/>
          <ac:spMkLst>
            <pc:docMk/>
            <pc:sldMk cId="3907420730" sldId="272"/>
            <ac:spMk id="3" creationId="{04DC2F26-05B0-4B2D-911F-1BEB39D02D52}"/>
          </ac:spMkLst>
        </pc:spChg>
      </pc:sldChg>
      <pc:sldChg chg="modSp mod">
        <pc:chgData name="Gary Chen" userId="22457c66-a69c-483c-a2a1-48e03eaec449" providerId="ADAL" clId="{B3ABF405-760E-47C0-B815-B7D8AB71D9C7}" dt="2020-12-11T16:19:21.618" v="3246" actId="20577"/>
        <pc:sldMkLst>
          <pc:docMk/>
          <pc:sldMk cId="3707995674" sldId="273"/>
        </pc:sldMkLst>
        <pc:spChg chg="mod">
          <ac:chgData name="Gary Chen" userId="22457c66-a69c-483c-a2a1-48e03eaec449" providerId="ADAL" clId="{B3ABF405-760E-47C0-B815-B7D8AB71D9C7}" dt="2020-12-11T16:19:21.618" v="3246" actId="20577"/>
          <ac:spMkLst>
            <pc:docMk/>
            <pc:sldMk cId="3707995674" sldId="273"/>
            <ac:spMk id="3" creationId="{04DC2F26-05B0-4B2D-911F-1BEB39D02D52}"/>
          </ac:spMkLst>
        </pc:spChg>
      </pc:sldChg>
      <pc:sldChg chg="modSp mod">
        <pc:chgData name="Gary Chen" userId="22457c66-a69c-483c-a2a1-48e03eaec449" providerId="ADAL" clId="{B3ABF405-760E-47C0-B815-B7D8AB71D9C7}" dt="2020-12-11T02:40:33.031" v="2746" actId="20577"/>
        <pc:sldMkLst>
          <pc:docMk/>
          <pc:sldMk cId="204229228" sldId="274"/>
        </pc:sldMkLst>
        <pc:spChg chg="mod">
          <ac:chgData name="Gary Chen" userId="22457c66-a69c-483c-a2a1-48e03eaec449" providerId="ADAL" clId="{B3ABF405-760E-47C0-B815-B7D8AB71D9C7}" dt="2020-12-11T02:40:33.031" v="2746" actId="20577"/>
          <ac:spMkLst>
            <pc:docMk/>
            <pc:sldMk cId="204229228" sldId="274"/>
            <ac:spMk id="9" creationId="{8C53C2C6-CDEE-447D-AE40-BC1540215B5C}"/>
          </ac:spMkLst>
        </pc:spChg>
      </pc:sldChg>
      <pc:sldChg chg="modSp mod">
        <pc:chgData name="Gary Chen" userId="22457c66-a69c-483c-a2a1-48e03eaec449" providerId="ADAL" clId="{B3ABF405-760E-47C0-B815-B7D8AB71D9C7}" dt="2020-12-11T16:17:53.364" v="3241" actId="20577"/>
        <pc:sldMkLst>
          <pc:docMk/>
          <pc:sldMk cId="2965543127" sldId="275"/>
        </pc:sldMkLst>
        <pc:spChg chg="mod">
          <ac:chgData name="Gary Chen" userId="22457c66-a69c-483c-a2a1-48e03eaec449" providerId="ADAL" clId="{B3ABF405-760E-47C0-B815-B7D8AB71D9C7}" dt="2020-12-11T16:17:53.364" v="3241" actId="20577"/>
          <ac:spMkLst>
            <pc:docMk/>
            <pc:sldMk cId="2965543127" sldId="275"/>
            <ac:spMk id="3" creationId="{D1B5294A-92AD-451F-84F5-421763259622}"/>
          </ac:spMkLst>
        </pc:spChg>
      </pc:sldChg>
      <pc:sldChg chg="modSp mod">
        <pc:chgData name="Gary Chen" userId="22457c66-a69c-483c-a2a1-48e03eaec449" providerId="ADAL" clId="{B3ABF405-760E-47C0-B815-B7D8AB71D9C7}" dt="2020-12-11T16:30:31.772" v="3305" actId="20577"/>
        <pc:sldMkLst>
          <pc:docMk/>
          <pc:sldMk cId="2618634185" sldId="276"/>
        </pc:sldMkLst>
        <pc:spChg chg="mod">
          <ac:chgData name="Gary Chen" userId="22457c66-a69c-483c-a2a1-48e03eaec449" providerId="ADAL" clId="{B3ABF405-760E-47C0-B815-B7D8AB71D9C7}" dt="2020-12-11T16:30:31.772" v="3305" actId="20577"/>
          <ac:spMkLst>
            <pc:docMk/>
            <pc:sldMk cId="2618634185" sldId="276"/>
            <ac:spMk id="3" creationId="{04DC2F26-05B0-4B2D-911F-1BEB39D02D52}"/>
          </ac:spMkLst>
        </pc:spChg>
      </pc:sldChg>
      <pc:sldChg chg="modSp mod">
        <pc:chgData name="Gary Chen" userId="22457c66-a69c-483c-a2a1-48e03eaec449" providerId="ADAL" clId="{B3ABF405-760E-47C0-B815-B7D8AB71D9C7}" dt="2020-12-11T02:33:33.764" v="2710" actId="33524"/>
        <pc:sldMkLst>
          <pc:docMk/>
          <pc:sldMk cId="946711402" sldId="277"/>
        </pc:sldMkLst>
        <pc:spChg chg="mod">
          <ac:chgData name="Gary Chen" userId="22457c66-a69c-483c-a2a1-48e03eaec449" providerId="ADAL" clId="{B3ABF405-760E-47C0-B815-B7D8AB71D9C7}" dt="2020-12-11T02:33:33.764" v="2710" actId="33524"/>
          <ac:spMkLst>
            <pc:docMk/>
            <pc:sldMk cId="946711402" sldId="277"/>
            <ac:spMk id="3" creationId="{04DC2F26-05B0-4B2D-911F-1BEB39D02D52}"/>
          </ac:spMkLst>
        </pc:spChg>
      </pc:sldChg>
      <pc:sldChg chg="mod">
        <pc:chgData name="Gary Chen" userId="22457c66-a69c-483c-a2a1-48e03eaec449" providerId="ADAL" clId="{B3ABF405-760E-47C0-B815-B7D8AB71D9C7}" dt="2020-12-11T02:21:55.491" v="1875" actId="27918"/>
        <pc:sldMkLst>
          <pc:docMk/>
          <pc:sldMk cId="4072462122" sldId="278"/>
        </pc:sldMkLst>
      </pc:sldChg>
      <pc:sldChg chg="modSp mod">
        <pc:chgData name="Gary Chen" userId="22457c66-a69c-483c-a2a1-48e03eaec449" providerId="ADAL" clId="{B3ABF405-760E-47C0-B815-B7D8AB71D9C7}" dt="2020-12-11T16:26:04.984" v="3259" actId="20577"/>
        <pc:sldMkLst>
          <pc:docMk/>
          <pc:sldMk cId="4168420894" sldId="282"/>
        </pc:sldMkLst>
        <pc:spChg chg="mod">
          <ac:chgData name="Gary Chen" userId="22457c66-a69c-483c-a2a1-48e03eaec449" providerId="ADAL" clId="{B3ABF405-760E-47C0-B815-B7D8AB71D9C7}" dt="2020-12-11T16:26:04.984" v="3259" actId="20577"/>
          <ac:spMkLst>
            <pc:docMk/>
            <pc:sldMk cId="4168420894" sldId="282"/>
            <ac:spMk id="3" creationId="{E622B9BA-C88E-4ADA-A476-63BE809DE077}"/>
          </ac:spMkLst>
        </pc:spChg>
      </pc:sldChg>
      <pc:sldChg chg="modSp mod ord">
        <pc:chgData name="Gary Chen" userId="22457c66-a69c-483c-a2a1-48e03eaec449" providerId="ADAL" clId="{B3ABF405-760E-47C0-B815-B7D8AB71D9C7}" dt="2020-12-11T16:28:58.451" v="3294"/>
        <pc:sldMkLst>
          <pc:docMk/>
          <pc:sldMk cId="3883327851" sldId="283"/>
        </pc:sldMkLst>
        <pc:spChg chg="mod">
          <ac:chgData name="Gary Chen" userId="22457c66-a69c-483c-a2a1-48e03eaec449" providerId="ADAL" clId="{B3ABF405-760E-47C0-B815-B7D8AB71D9C7}" dt="2020-12-11T16:25:05.791" v="3247" actId="1076"/>
          <ac:spMkLst>
            <pc:docMk/>
            <pc:sldMk cId="3883327851" sldId="283"/>
            <ac:spMk id="12" creationId="{203949EB-8B61-46D1-8BD3-213360A23E4D}"/>
          </ac:spMkLst>
        </pc:spChg>
      </pc:sldChg>
      <pc:sldChg chg="addSp delSp modSp new mod">
        <pc:chgData name="Gary Chen" userId="22457c66-a69c-483c-a2a1-48e03eaec449" providerId="ADAL" clId="{B3ABF405-760E-47C0-B815-B7D8AB71D9C7}" dt="2020-12-11T02:33:11.903" v="2709" actId="33524"/>
        <pc:sldMkLst>
          <pc:docMk/>
          <pc:sldMk cId="1592753196" sldId="284"/>
        </pc:sldMkLst>
        <pc:spChg chg="mod">
          <ac:chgData name="Gary Chen" userId="22457c66-a69c-483c-a2a1-48e03eaec449" providerId="ADAL" clId="{B3ABF405-760E-47C0-B815-B7D8AB71D9C7}" dt="2020-12-11T02:17:53.657" v="1863" actId="20577"/>
          <ac:spMkLst>
            <pc:docMk/>
            <pc:sldMk cId="1592753196" sldId="284"/>
            <ac:spMk id="2" creationId="{089FC524-74B9-4D92-899D-EDC012887DC2}"/>
          </ac:spMkLst>
        </pc:spChg>
        <pc:spChg chg="del">
          <ac:chgData name="Gary Chen" userId="22457c66-a69c-483c-a2a1-48e03eaec449" providerId="ADAL" clId="{B3ABF405-760E-47C0-B815-B7D8AB71D9C7}" dt="2020-12-11T02:26:15.273" v="1878"/>
          <ac:spMkLst>
            <pc:docMk/>
            <pc:sldMk cId="1592753196" sldId="284"/>
            <ac:spMk id="3" creationId="{1B0D2BCE-07E3-4382-96E1-6F94A262F193}"/>
          </ac:spMkLst>
        </pc:spChg>
        <pc:spChg chg="add mod">
          <ac:chgData name="Gary Chen" userId="22457c66-a69c-483c-a2a1-48e03eaec449" providerId="ADAL" clId="{B3ABF405-760E-47C0-B815-B7D8AB71D9C7}" dt="2020-12-11T02:33:11.903" v="2709" actId="33524"/>
          <ac:spMkLst>
            <pc:docMk/>
            <pc:sldMk cId="1592753196" sldId="284"/>
            <ac:spMk id="6" creationId="{6616F661-FD2E-4EAA-BBC0-F9825EE0D391}"/>
          </ac:spMkLst>
        </pc:spChg>
        <pc:graphicFrameChg chg="add del mod">
          <ac:chgData name="Gary Chen" userId="22457c66-a69c-483c-a2a1-48e03eaec449" providerId="ADAL" clId="{B3ABF405-760E-47C0-B815-B7D8AB71D9C7}" dt="2020-12-11T02:25:12.100" v="1877"/>
          <ac:graphicFrameMkLst>
            <pc:docMk/>
            <pc:sldMk cId="1592753196" sldId="284"/>
            <ac:graphicFrameMk id="4" creationId="{EC8ECBD4-E089-4C82-81AB-71C6B34A1F9B}"/>
          </ac:graphicFrameMkLst>
        </pc:graphicFrameChg>
        <pc:graphicFrameChg chg="add mod modGraphic">
          <ac:chgData name="Gary Chen" userId="22457c66-a69c-483c-a2a1-48e03eaec449" providerId="ADAL" clId="{B3ABF405-760E-47C0-B815-B7D8AB71D9C7}" dt="2020-12-11T02:26:26.278" v="1881" actId="1076"/>
          <ac:graphicFrameMkLst>
            <pc:docMk/>
            <pc:sldMk cId="1592753196" sldId="284"/>
            <ac:graphicFrameMk id="5" creationId="{B9658D7A-A540-40ED-AE63-A32A1801B64B}"/>
          </ac:graphicFrameMkLst>
        </pc:graphicFrameChg>
      </pc:sldChg>
    </pc:docChg>
  </pc:docChgLst>
</pc:chgInfo>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sumailsyr-my.sharepoint.com/personal/gchen09_syr_edu/Documents/MBC%20slides/MBC%20Project/MBC%20638%20Project%20tracking.xlsx" TargetMode="External"/><Relationship Id="rId4" Type="http://schemas.openxmlformats.org/officeDocument/2006/relationships/themeOverride" Target="../theme/themeOverride1.xm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'sleep chart'!$D$2:$D$57</cx:f>
        <cx:lvl ptCount="56" formatCode="General">
          <cx:pt idx="0">8</cx:pt>
          <cx:pt idx="1">8.5</cx:pt>
          <cx:pt idx="2">8.5</cx:pt>
          <cx:pt idx="3">8</cx:pt>
          <cx:pt idx="4">7</cx:pt>
          <cx:pt idx="5">5.5</cx:pt>
          <cx:pt idx="6">4</cx:pt>
          <cx:pt idx="7">10</cx:pt>
          <cx:pt idx="8">9</cx:pt>
          <cx:pt idx="9">7</cx:pt>
          <cx:pt idx="10">8</cx:pt>
          <cx:pt idx="11">7.5</cx:pt>
          <cx:pt idx="12">8</cx:pt>
          <cx:pt idx="13">7</cx:pt>
          <cx:pt idx="14">8</cx:pt>
          <cx:pt idx="15">6.25</cx:pt>
          <cx:pt idx="16">7.25</cx:pt>
          <cx:pt idx="17">8</cx:pt>
          <cx:pt idx="18">7</cx:pt>
          <cx:pt idx="19">8.25</cx:pt>
          <cx:pt idx="20">6.25</cx:pt>
          <cx:pt idx="21">7.5</cx:pt>
          <cx:pt idx="22">8.5</cx:pt>
          <cx:pt idx="23">6</cx:pt>
          <cx:pt idx="24">6.5</cx:pt>
          <cx:pt idx="25">6.5</cx:pt>
          <cx:pt idx="26">6</cx:pt>
          <cx:pt idx="27">7.5</cx:pt>
          <cx:pt idx="28">6</cx:pt>
          <cx:pt idx="29">8</cx:pt>
          <cx:pt idx="30">9</cx:pt>
          <cx:pt idx="31">7</cx:pt>
          <cx:pt idx="32">6.5</cx:pt>
          <cx:pt idx="33">7</cx:pt>
          <cx:pt idx="34">9</cx:pt>
          <cx:pt idx="35">7.5</cx:pt>
          <cx:pt idx="36">8</cx:pt>
          <cx:pt idx="37">7.5</cx:pt>
          <cx:pt idx="38">8</cx:pt>
          <cx:pt idx="39">8.5</cx:pt>
          <cx:pt idx="40">5.5</cx:pt>
          <cx:pt idx="41">7.5</cx:pt>
          <cx:pt idx="42">9</cx:pt>
          <cx:pt idx="43">7.5</cx:pt>
          <cx:pt idx="44">7</cx:pt>
          <cx:pt idx="45">7</cx:pt>
          <cx:pt idx="46">7</cx:pt>
          <cx:pt idx="47">8</cx:pt>
          <cx:pt idx="48">6.5</cx:pt>
          <cx:pt idx="49">8.5</cx:pt>
          <cx:pt idx="50">7.5</cx:pt>
          <cx:pt idx="51">8</cx:pt>
          <cx:pt idx="52">7</cx:pt>
          <cx:pt idx="53">9</cx:pt>
          <cx:pt idx="54">6.5</cx:pt>
          <cx:pt idx="55">8</cx:pt>
        </cx:lvl>
      </cx:numDim>
    </cx:data>
  </cx:chartData>
  <cx:chart>
    <cx:title pos="t" align="ctr" overlay="0">
      <cx:tx>
        <cx:txData>
          <cx:v>Hours of Sleep Histogram</cx:v>
        </cx:txData>
      </cx:tx>
      <cx:txPr>
        <a:bodyPr spcFirstLastPara="1" vertOverflow="ellipsis" horzOverflow="overflow" wrap="square" lIns="0" tIns="0" rIns="0" bIns="0" anchor="ctr" anchorCtr="1"/>
        <a:lstStyle/>
        <a:p>
          <a:pPr algn="ctr" rtl="0">
            <a:defRPr sz="1800" b="1">
              <a:ln>
                <a:noFill/>
              </a:ln>
              <a:solidFill>
                <a:srgbClr val="002060"/>
              </a:solidFill>
            </a:defRPr>
          </a:pPr>
          <a:r>
            <a:rPr lang="en-US" sz="1800" b="1" i="0" u="none" strike="noStrike" baseline="0">
              <a:ln>
                <a:noFill/>
              </a:ln>
              <a:solidFill>
                <a:srgbClr val="002060"/>
              </a:solidFill>
              <a:latin typeface="Calibri" panose="020F0502020204030204"/>
            </a:rPr>
            <a:t>Hours of Sleep Histogram</a:t>
          </a:r>
        </a:p>
      </cx:txPr>
    </cx:title>
    <cx:plotArea>
      <cx:plotAreaRegion>
        <cx:series layoutId="clusteredColumn" uniqueId="{F7DB2A8D-B08C-430B-A0C5-B3EE888EA109}">
          <cx:tx>
            <cx:txData>
              <cx:f>'sleep chart'!$D$1</cx:f>
              <cx:v>hours of sleep from night before</cx:v>
            </cx:txData>
          </cx:tx>
          <cx:dataLabels>
            <cx:txPr>
              <a:bodyPr spcFirstLastPara="1" vertOverflow="ellipsis" horzOverflow="overflow" wrap="square" lIns="0" tIns="0" rIns="0" bIns="0" anchor="ctr" anchorCtr="1"/>
              <a:lstStyle/>
              <a:p>
                <a:pPr algn="ctr" rtl="0">
                  <a:defRPr sz="1050" b="1">
                    <a:solidFill>
                      <a:schemeClr val="bg2"/>
                    </a:solidFill>
                  </a:defRPr>
                </a:pPr>
                <a:endParaRPr lang="en-US" sz="1050" b="1" i="0" u="none" strike="noStrike" baseline="0">
                  <a:solidFill>
                    <a:schemeClr val="bg2"/>
                  </a:solidFill>
                  <a:latin typeface="Calibri" panose="020F0502020204030204"/>
                </a:endParaRPr>
              </a:p>
            </cx:txPr>
          </cx:dataLabels>
          <cx:dataId val="0"/>
          <cx:layoutPr>
            <cx:binning intervalClosed="r">
              <cx:binSize val="1"/>
            </cx:binning>
          </cx:layoutPr>
        </cx:series>
      </cx:plotAreaRegion>
      <cx:axis id="0">
        <cx:catScaling gapWidth="0"/>
        <cx:tickLabels/>
        <cx:txPr>
          <a:bodyPr vertOverflow="overflow" horzOverflow="overflow" wrap="square" lIns="0" tIns="0" rIns="0" bIns="0"/>
          <a:lstStyle/>
          <a:p>
            <a:pPr algn="ctr" rtl="0">
              <a:defRPr sz="900" b="1" i="0">
                <a:ln>
                  <a:noFill/>
                </a:ln>
                <a:solidFill>
                  <a:srgbClr val="00B0F0"/>
                </a:solidFill>
                <a:latin typeface="Calibri" panose="020F0502020204030204" pitchFamily="34" charset="0"/>
                <a:ea typeface="Calibri" panose="020F0502020204030204" pitchFamily="34" charset="0"/>
                <a:cs typeface="Calibri" panose="020F0502020204030204" pitchFamily="34" charset="0"/>
              </a:defRPr>
            </a:pPr>
            <a:endParaRPr lang="en-US" b="1">
              <a:ln>
                <a:noFill/>
              </a:ln>
              <a:solidFill>
                <a:srgbClr val="00B0F0"/>
              </a:solidFill>
            </a:endParaRPr>
          </a:p>
        </cx:txPr>
      </cx:axis>
      <cx:axis id="1">
        <cx:valScaling/>
        <cx:majorGridlines/>
        <cx:tickLabels/>
        <cx:txPr>
          <a:bodyPr vertOverflow="overflow" horzOverflow="overflow" wrap="square" lIns="0" tIns="0" rIns="0" bIns="0"/>
          <a:lstStyle/>
          <a:p>
            <a:pPr algn="ctr" rtl="0">
              <a:defRPr sz="900" b="1" i="0">
                <a:ln>
                  <a:noFill/>
                </a:ln>
                <a:solidFill>
                  <a:srgbClr val="0070C0"/>
                </a:solidFill>
                <a:latin typeface="Calibri" panose="020F0502020204030204" pitchFamily="34" charset="0"/>
                <a:ea typeface="Calibri" panose="020F0502020204030204" pitchFamily="34" charset="0"/>
                <a:cs typeface="Calibri" panose="020F0502020204030204" pitchFamily="34" charset="0"/>
              </a:defRPr>
            </a:pPr>
            <a:endParaRPr lang="en-US" b="1">
              <a:ln>
                <a:noFill/>
              </a:ln>
              <a:solidFill>
                <a:srgbClr val="0070C0"/>
              </a:solidFill>
            </a:endParaRPr>
          </a:p>
        </cx:txPr>
      </cx:axis>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EC2F48-7821-49EA-AB7D-0022B1B3FBB6}" type="datetimeFigureOut">
              <a:rPr lang="en-US" smtClean="0"/>
              <a:t>12/11/2020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A5D83-717C-4521-B6B8-C5853689DE74}" type="slidenum">
              <a:rPr lang="en-US" smtClean="0"/>
              <a:t>‹#›</a:t>
            </a:fld>
            <a:endParaRPr lang="en-US"/>
          </a:p>
        </p:txBody>
      </p:sp>
    </p:spTree>
    <p:extLst>
      <p:ext uri="{BB962C8B-B14F-4D97-AF65-F5344CB8AC3E}">
        <p14:creationId xmlns:p14="http://schemas.microsoft.com/office/powerpoint/2010/main" val="159417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A54C91AE-94CD-4C37-997A-AFD4BBF76A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F6742BB8-1FDB-416D-A5D0-C6FCBDC5D731}" type="slidenum">
              <a:rPr lang="en-US" altLang="en-US" sz="1200"/>
              <a:pPr/>
              <a:t>2</a:t>
            </a:fld>
            <a:endParaRPr lang="en-US" altLang="en-US" sz="1200"/>
          </a:p>
        </p:txBody>
      </p:sp>
      <p:sp>
        <p:nvSpPr>
          <p:cNvPr id="16386" name="Rectangle 2">
            <a:extLst>
              <a:ext uri="{FF2B5EF4-FFF2-40B4-BE49-F238E27FC236}">
                <a16:creationId xmlns:a16="http://schemas.microsoft.com/office/drawing/2014/main" id="{8204666D-8276-472A-9D86-C9E1F0BE4795}"/>
              </a:ext>
            </a:extLst>
          </p:cNvPr>
          <p:cNvSpPr>
            <a:spLocks noGrp="1" noChangeArrowheads="1"/>
          </p:cNvSpPr>
          <p:nvPr>
            <p:ph type="body" idx="1"/>
          </p:nvPr>
        </p:nvSpPr>
        <p:spPr>
          <a:xfrm>
            <a:off x="931863" y="4410075"/>
            <a:ext cx="5141912"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17" tIns="51717" rIns="101817" bIns="51717"/>
          <a:lstStyle/>
          <a:p>
            <a:endParaRPr lang="en-US" altLang="en-US"/>
          </a:p>
        </p:txBody>
      </p:sp>
      <p:sp>
        <p:nvSpPr>
          <p:cNvPr id="16387" name="Rectangle 3">
            <a:extLst>
              <a:ext uri="{FF2B5EF4-FFF2-40B4-BE49-F238E27FC236}">
                <a16:creationId xmlns:a16="http://schemas.microsoft.com/office/drawing/2014/main" id="{2E6064AB-4A67-49A8-BE71-B6291C0EBDE9}"/>
              </a:ext>
            </a:extLst>
          </p:cNvPr>
          <p:cNvSpPr>
            <a:spLocks noGrp="1" noRot="1" noChangeAspect="1" noChangeArrowheads="1" noTextEdit="1"/>
          </p:cNvSpPr>
          <p:nvPr>
            <p:ph type="sldImg"/>
          </p:nvPr>
        </p:nvSpPr>
        <p:spPr>
          <a:xfrm>
            <a:off x="438150" y="709613"/>
            <a:ext cx="6138863" cy="3454400"/>
          </a:xfrm>
          <a:ln w="12700" cap="flat">
            <a:solidFill>
              <a:schemeClr val="tx1"/>
            </a:solidFill>
          </a:ln>
        </p:spPr>
      </p:sp>
    </p:spTree>
    <p:extLst>
      <p:ext uri="{BB962C8B-B14F-4D97-AF65-F5344CB8AC3E}">
        <p14:creationId xmlns:p14="http://schemas.microsoft.com/office/powerpoint/2010/main" val="2470667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CBDF8F2F-DF75-41F5-A012-A4B7A82D0B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55650" indent="-290513" defTabSz="931863">
              <a:spcBef>
                <a:spcPct val="30000"/>
              </a:spcBef>
              <a:defRPr sz="1200">
                <a:solidFill>
                  <a:schemeClr val="tx1"/>
                </a:solidFill>
                <a:latin typeface="Times New Roman" panose="02020603050405020304" pitchFamily="18" charset="0"/>
              </a:defRPr>
            </a:lvl2pPr>
            <a:lvl3pPr marL="1163638" indent="-231775" defTabSz="931863">
              <a:spcBef>
                <a:spcPct val="30000"/>
              </a:spcBef>
              <a:defRPr sz="1200">
                <a:solidFill>
                  <a:schemeClr val="tx1"/>
                </a:solidFill>
                <a:latin typeface="Times New Roman" panose="02020603050405020304" pitchFamily="18" charset="0"/>
              </a:defRPr>
            </a:lvl3pPr>
            <a:lvl4pPr marL="1628775" indent="-231775" defTabSz="931863">
              <a:spcBef>
                <a:spcPct val="30000"/>
              </a:spcBef>
              <a:defRPr sz="1200">
                <a:solidFill>
                  <a:schemeClr val="tx1"/>
                </a:solidFill>
                <a:latin typeface="Times New Roman" panose="02020603050405020304" pitchFamily="18" charset="0"/>
              </a:defRPr>
            </a:lvl4pPr>
            <a:lvl5pPr marL="2093913" indent="-231775" defTabSz="931863">
              <a:spcBef>
                <a:spcPct val="30000"/>
              </a:spcBef>
              <a:defRPr sz="1200">
                <a:solidFill>
                  <a:schemeClr val="tx1"/>
                </a:solidFill>
                <a:latin typeface="Times New Roman" panose="02020603050405020304" pitchFamily="18" charset="0"/>
              </a:defRPr>
            </a:lvl5pPr>
            <a:lvl6pPr marL="2551113" indent="-231775"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3008313" indent="-231775"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65513" indent="-231775"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922713" indent="-231775"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14237786-48F9-482C-84B4-B63FA3AF5083}" type="slidenum">
              <a:rPr lang="en-US" altLang="es-MX">
                <a:latin typeface="Arial" panose="020B0604020202020204" pitchFamily="34" charset="0"/>
              </a:rPr>
              <a:pPr eaLnBrk="1" hangingPunct="1">
                <a:spcBef>
                  <a:spcPct val="0"/>
                </a:spcBef>
              </a:pPr>
              <a:t>5</a:t>
            </a:fld>
            <a:endParaRPr lang="en-US" altLang="es-MX">
              <a:latin typeface="Arial" panose="020B0604020202020204" pitchFamily="34" charset="0"/>
            </a:endParaRPr>
          </a:p>
        </p:txBody>
      </p:sp>
      <p:sp>
        <p:nvSpPr>
          <p:cNvPr id="14338" name="Rectangle 2">
            <a:extLst>
              <a:ext uri="{FF2B5EF4-FFF2-40B4-BE49-F238E27FC236}">
                <a16:creationId xmlns:a16="http://schemas.microsoft.com/office/drawing/2014/main" id="{4FB81C33-0A32-4D8C-8831-A994DAA64FB0}"/>
              </a:ext>
            </a:extLst>
          </p:cNvPr>
          <p:cNvSpPr>
            <a:spLocks noGrp="1" noRot="1" noChangeAspect="1" noChangeArrowheads="1" noTextEdit="1"/>
          </p:cNvSpPr>
          <p:nvPr>
            <p:ph type="sldImg"/>
          </p:nvPr>
        </p:nvSpPr>
        <p:spPr>
          <a:ln w="12700" cap="flat"/>
        </p:spPr>
      </p:sp>
      <p:sp>
        <p:nvSpPr>
          <p:cNvPr id="14339" name="Rectangle 3">
            <a:extLst>
              <a:ext uri="{FF2B5EF4-FFF2-40B4-BE49-F238E27FC236}">
                <a16:creationId xmlns:a16="http://schemas.microsoft.com/office/drawing/2014/main" id="{15FBA3E0-C1CE-4507-8CCA-CF668DB996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87" tIns="45236" rIns="92087" bIns="45236"/>
          <a:lstStyle/>
          <a:p>
            <a:pPr eaLnBrk="1" hangingPunct="1"/>
            <a:endParaRPr lang="es-MX" alt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916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06736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23737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872022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246511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12/11/2020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05939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12/11/2020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195971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0489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717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E1D723-8F53-4F53-90B0-1982A396982E}" type="datetime1">
              <a:rPr lang="en-US" smtClean="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6432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3114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831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12/11/2020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6494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12/11/2020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814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12/11/2020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0844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12/11/2020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28376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12/11/2020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2633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12/11/2020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900736334"/>
      </p:ext>
    </p:extLst>
  </p:cSld>
  <p:clrMap bg1="dk1" tx1="lt1" bg2="dk2" tx2="lt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 id="214748399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4/relationships/chartEx" Target="../charts/chartEx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descr="Background pattern&#10;&#10;Description automatically generated">
            <a:extLst>
              <a:ext uri="{FF2B5EF4-FFF2-40B4-BE49-F238E27FC236}">
                <a16:creationId xmlns:a16="http://schemas.microsoft.com/office/drawing/2014/main" id="{27266E0C-99B3-45A2-A43A-87756FB5A8BE}"/>
              </a:ext>
            </a:extLst>
          </p:cNvPr>
          <p:cNvPicPr>
            <a:picLocks noChangeAspect="1"/>
          </p:cNvPicPr>
          <p:nvPr/>
        </p:nvPicPr>
        <p:blipFill rotWithShape="1">
          <a:blip r:embed="rId2"/>
          <a:srcRect l="11111"/>
          <a:stretch/>
        </p:blipFill>
        <p:spPr>
          <a:xfrm>
            <a:off x="7949045" y="1235604"/>
            <a:ext cx="3789988" cy="4263731"/>
          </a:xfrm>
          <a:prstGeom prst="rect">
            <a:avLst/>
          </a:prstGeom>
        </p:spPr>
      </p:pic>
      <p:sp>
        <p:nvSpPr>
          <p:cNvPr id="2" name="Title 1">
            <a:extLst>
              <a:ext uri="{FF2B5EF4-FFF2-40B4-BE49-F238E27FC236}">
                <a16:creationId xmlns:a16="http://schemas.microsoft.com/office/drawing/2014/main" id="{B9F55106-5614-4D21-97A2-1F12909694C8}"/>
              </a:ext>
            </a:extLst>
          </p:cNvPr>
          <p:cNvSpPr>
            <a:spLocks noGrp="1"/>
          </p:cNvSpPr>
          <p:nvPr>
            <p:ph type="ctrTitle"/>
          </p:nvPr>
        </p:nvSpPr>
        <p:spPr>
          <a:xfrm>
            <a:off x="804672" y="877824"/>
            <a:ext cx="5294376" cy="3072384"/>
          </a:xfrm>
        </p:spPr>
        <p:txBody>
          <a:bodyPr anchor="b">
            <a:normAutofit/>
          </a:bodyPr>
          <a:lstStyle/>
          <a:p>
            <a:pPr algn="l"/>
            <a:r>
              <a:rPr lang="en-US" sz="5400"/>
              <a:t>Process Improvement Project</a:t>
            </a:r>
          </a:p>
        </p:txBody>
      </p:sp>
      <p:sp>
        <p:nvSpPr>
          <p:cNvPr id="3" name="Subtitle 2">
            <a:extLst>
              <a:ext uri="{FF2B5EF4-FFF2-40B4-BE49-F238E27FC236}">
                <a16:creationId xmlns:a16="http://schemas.microsoft.com/office/drawing/2014/main" id="{730DC1F3-21C9-44D6-A195-DA49671816BA}"/>
              </a:ext>
            </a:extLst>
          </p:cNvPr>
          <p:cNvSpPr>
            <a:spLocks noGrp="1"/>
          </p:cNvSpPr>
          <p:nvPr>
            <p:ph type="subTitle" idx="1"/>
          </p:nvPr>
        </p:nvSpPr>
        <p:spPr>
          <a:xfrm>
            <a:off x="804672" y="4096512"/>
            <a:ext cx="4167376" cy="1155525"/>
          </a:xfrm>
        </p:spPr>
        <p:txBody>
          <a:bodyPr anchor="t">
            <a:normAutofit/>
          </a:bodyPr>
          <a:lstStyle/>
          <a:p>
            <a:pPr algn="l"/>
            <a:r>
              <a:rPr lang="en-US" sz="2000"/>
              <a:t>“Starting Strength”</a:t>
            </a:r>
          </a:p>
          <a:p>
            <a:pPr algn="l"/>
            <a:r>
              <a:rPr lang="en-US" sz="2000"/>
              <a:t>By: Gary Chen</a:t>
            </a:r>
          </a:p>
          <a:p>
            <a:pPr algn="l"/>
            <a:endParaRPr lang="en-US" sz="2000" dirty="0"/>
          </a:p>
        </p:txBody>
      </p:sp>
    </p:spTree>
    <p:extLst>
      <p:ext uri="{BB962C8B-B14F-4D97-AF65-F5344CB8AC3E}">
        <p14:creationId xmlns:p14="http://schemas.microsoft.com/office/powerpoint/2010/main" val="37945192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34">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9" name="Rectangle 36">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0"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28316F2-3607-4033-80CF-BEA84BDF2D8C}"/>
              </a:ext>
            </a:extLst>
          </p:cNvPr>
          <p:cNvSpPr>
            <a:spLocks noGrp="1"/>
          </p:cNvSpPr>
          <p:nvPr>
            <p:ph type="title"/>
          </p:nvPr>
        </p:nvSpPr>
        <p:spPr>
          <a:xfrm>
            <a:off x="648930" y="629267"/>
            <a:ext cx="9252154" cy="1016654"/>
          </a:xfrm>
        </p:spPr>
        <p:txBody>
          <a:bodyPr vert="horz" lIns="91440" tIns="45720" rIns="91440" bIns="45720" rtlCol="0">
            <a:normAutofit/>
          </a:bodyPr>
          <a:lstStyle/>
          <a:p>
            <a:pPr>
              <a:lnSpc>
                <a:spcPct val="90000"/>
              </a:lnSpc>
            </a:pPr>
            <a:r>
              <a:rPr lang="en-US" sz="3600" b="0" i="0" kern="1200">
                <a:solidFill>
                  <a:srgbClr val="EBEBEB"/>
                </a:solidFill>
                <a:latin typeface="+mj-lt"/>
                <a:ea typeface="+mj-ea"/>
                <a:cs typeface="+mj-cs"/>
              </a:rPr>
              <a:t>Chi-Square Test- Sleep vs Calorie Goal </a:t>
            </a:r>
          </a:p>
        </p:txBody>
      </p:sp>
      <p:sp useBgFill="1">
        <p:nvSpPr>
          <p:cNvPr id="61" name="Freeform: Shape 40">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2" name="Content Placeholder 31">
            <a:extLst>
              <a:ext uri="{FF2B5EF4-FFF2-40B4-BE49-F238E27FC236}">
                <a16:creationId xmlns:a16="http://schemas.microsoft.com/office/drawing/2014/main" id="{824E5616-1989-4DC6-A1F5-AC5199A0CDE2}"/>
              </a:ext>
            </a:extLst>
          </p:cNvPr>
          <p:cNvSpPr>
            <a:spLocks noGrp="1"/>
          </p:cNvSpPr>
          <p:nvPr>
            <p:ph idx="1"/>
          </p:nvPr>
        </p:nvSpPr>
        <p:spPr>
          <a:xfrm>
            <a:off x="158496" y="2548282"/>
            <a:ext cx="4291583" cy="3313432"/>
          </a:xfrm>
        </p:spPr>
        <p:txBody>
          <a:bodyPr>
            <a:normAutofit/>
          </a:bodyPr>
          <a:lstStyle/>
          <a:p>
            <a:r>
              <a:rPr lang="en-US" dirty="0"/>
              <a:t>P-value for this test is 0.103206</a:t>
            </a:r>
          </a:p>
          <a:p>
            <a:r>
              <a:rPr lang="en-US" dirty="0"/>
              <a:t>It is higher than 0.05 which means we must accept the null-hypothesis.</a:t>
            </a:r>
          </a:p>
          <a:p>
            <a:r>
              <a:rPr lang="en-US" dirty="0"/>
              <a:t>Sleep and reaching 2,800 calories are independent and there is no relationship. </a:t>
            </a:r>
          </a:p>
        </p:txBody>
      </p:sp>
      <p:pic>
        <p:nvPicPr>
          <p:cNvPr id="5" name="Content Placeholder 4">
            <a:extLst>
              <a:ext uri="{FF2B5EF4-FFF2-40B4-BE49-F238E27FC236}">
                <a16:creationId xmlns:a16="http://schemas.microsoft.com/office/drawing/2014/main" id="{21A8BD2E-3E7A-46B2-AA7B-6ECF6AF02E20}"/>
              </a:ext>
            </a:extLst>
          </p:cNvPr>
          <p:cNvPicPr>
            <a:picLocks noChangeAspect="1"/>
          </p:cNvPicPr>
          <p:nvPr/>
        </p:nvPicPr>
        <p:blipFill>
          <a:blip r:embed="rId2"/>
          <a:stretch>
            <a:fillRect/>
          </a:stretch>
        </p:blipFill>
        <p:spPr>
          <a:xfrm>
            <a:off x="4450078" y="3923099"/>
            <a:ext cx="7163577" cy="2379737"/>
          </a:xfrm>
          <a:prstGeom prst="rect">
            <a:avLst/>
          </a:prstGeom>
          <a:effectLst/>
        </p:spPr>
      </p:pic>
      <p:sp>
        <p:nvSpPr>
          <p:cNvPr id="6" name="TextBox 5">
            <a:extLst>
              <a:ext uri="{FF2B5EF4-FFF2-40B4-BE49-F238E27FC236}">
                <a16:creationId xmlns:a16="http://schemas.microsoft.com/office/drawing/2014/main" id="{ED858D44-B15A-4F41-88A9-E12BEA488D5B}"/>
              </a:ext>
            </a:extLst>
          </p:cNvPr>
          <p:cNvSpPr txBox="1"/>
          <p:nvPr/>
        </p:nvSpPr>
        <p:spPr>
          <a:xfrm>
            <a:off x="4608574" y="2444605"/>
            <a:ext cx="4120896" cy="923330"/>
          </a:xfrm>
          <a:prstGeom prst="rect">
            <a:avLst/>
          </a:prstGeom>
          <a:noFill/>
        </p:spPr>
        <p:txBody>
          <a:bodyPr wrap="square" rtlCol="0">
            <a:spAutoFit/>
          </a:bodyPr>
          <a:lstStyle/>
          <a:p>
            <a:r>
              <a:rPr lang="en-US" dirty="0"/>
              <a:t>Split hours of sleep into two bins:</a:t>
            </a:r>
          </a:p>
          <a:p>
            <a:r>
              <a:rPr lang="en-US" dirty="0"/>
              <a:t>-Getting 7.5 hours of sleep or more</a:t>
            </a:r>
          </a:p>
          <a:p>
            <a:r>
              <a:rPr lang="en-US" dirty="0"/>
              <a:t>-Getting less than 7.5 hours of sleep</a:t>
            </a:r>
          </a:p>
        </p:txBody>
      </p:sp>
    </p:spTree>
    <p:extLst>
      <p:ext uri="{BB962C8B-B14F-4D97-AF65-F5344CB8AC3E}">
        <p14:creationId xmlns:p14="http://schemas.microsoft.com/office/powerpoint/2010/main" val="183962214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FED63-7F18-41FD-9E1D-C49881A81B2E}"/>
              </a:ext>
            </a:extLst>
          </p:cNvPr>
          <p:cNvSpPr>
            <a:spLocks noGrp="1"/>
          </p:cNvSpPr>
          <p:nvPr>
            <p:ph type="title"/>
          </p:nvPr>
        </p:nvSpPr>
        <p:spPr>
          <a:xfrm>
            <a:off x="618450" y="458578"/>
            <a:ext cx="9252154" cy="1223983"/>
          </a:xfrm>
        </p:spPr>
        <p:txBody>
          <a:bodyPr>
            <a:normAutofit fontScale="90000"/>
          </a:bodyPr>
          <a:lstStyle/>
          <a:p>
            <a:pPr>
              <a:lnSpc>
                <a:spcPct val="90000"/>
              </a:lnSpc>
            </a:pPr>
            <a:r>
              <a:rPr lang="en-US" sz="2900" dirty="0"/>
              <a:t>Normal Distribution: What is the probability that I stretch longer than the recommended 10 minutes before exercising?  </a:t>
            </a:r>
          </a:p>
        </p:txBody>
      </p:sp>
      <p:sp>
        <p:nvSpPr>
          <p:cNvPr id="3" name="Content Placeholder 2">
            <a:extLst>
              <a:ext uri="{FF2B5EF4-FFF2-40B4-BE49-F238E27FC236}">
                <a16:creationId xmlns:a16="http://schemas.microsoft.com/office/drawing/2014/main" id="{03EAD1A9-8293-4635-A72F-0F0726F2FE86}"/>
              </a:ext>
            </a:extLst>
          </p:cNvPr>
          <p:cNvSpPr>
            <a:spLocks noGrp="1"/>
          </p:cNvSpPr>
          <p:nvPr>
            <p:ph idx="1"/>
          </p:nvPr>
        </p:nvSpPr>
        <p:spPr>
          <a:xfrm>
            <a:off x="134113" y="1937982"/>
            <a:ext cx="5754623" cy="4310417"/>
          </a:xfrm>
        </p:spPr>
        <p:txBody>
          <a:bodyPr>
            <a:normAutofit/>
          </a:bodyPr>
          <a:lstStyle/>
          <a:p>
            <a:r>
              <a:rPr lang="en-US" dirty="0"/>
              <a:t>X = 10 minutes</a:t>
            </a:r>
          </a:p>
          <a:p>
            <a:r>
              <a:rPr lang="en-US" dirty="0"/>
              <a:t>u/mean = 13.05 minutes</a:t>
            </a:r>
          </a:p>
          <a:p>
            <a:r>
              <a:rPr lang="en-US" dirty="0"/>
              <a:t>Standard deviation = 5.57 minutes</a:t>
            </a:r>
          </a:p>
          <a:p>
            <a:r>
              <a:rPr lang="en-US" dirty="0"/>
              <a:t>Normal distribution = 0.29218</a:t>
            </a:r>
          </a:p>
          <a:p>
            <a:r>
              <a:rPr lang="en-US" dirty="0"/>
              <a:t>Want probability of longer than 10 minutes      	      1 –  0.29218 = 0.70782</a:t>
            </a:r>
          </a:p>
          <a:p>
            <a:r>
              <a:rPr lang="en-US" dirty="0"/>
              <a:t>There is approximately 71% probability that I will stretch longer than 10minutes </a:t>
            </a:r>
          </a:p>
        </p:txBody>
      </p:sp>
      <p:pic>
        <p:nvPicPr>
          <p:cNvPr id="5" name="Picture 4">
            <a:extLst>
              <a:ext uri="{FF2B5EF4-FFF2-40B4-BE49-F238E27FC236}">
                <a16:creationId xmlns:a16="http://schemas.microsoft.com/office/drawing/2014/main" id="{5AB59A4A-EA60-49CC-8992-1AA00059BD13}"/>
              </a:ext>
            </a:extLst>
          </p:cNvPr>
          <p:cNvPicPr>
            <a:picLocks noChangeAspect="1"/>
          </p:cNvPicPr>
          <p:nvPr/>
        </p:nvPicPr>
        <p:blipFill>
          <a:blip r:embed="rId3"/>
          <a:stretch>
            <a:fillRect/>
          </a:stretch>
        </p:blipFill>
        <p:spPr>
          <a:xfrm>
            <a:off x="6177078" y="1853249"/>
            <a:ext cx="5451627" cy="2807587"/>
          </a:xfrm>
          <a:prstGeom prst="rect">
            <a:avLst/>
          </a:prstGeom>
          <a:effectLst>
            <a:outerShdw blurRad="50800" dist="38100" dir="5400000" algn="t" rotWithShape="0">
              <a:prstClr val="black">
                <a:alpha val="43000"/>
              </a:prstClr>
            </a:outerShdw>
          </a:effectLst>
        </p:spPr>
      </p:pic>
      <p:cxnSp>
        <p:nvCxnSpPr>
          <p:cNvPr id="7" name="Straight Arrow Connector 6">
            <a:extLst>
              <a:ext uri="{FF2B5EF4-FFF2-40B4-BE49-F238E27FC236}">
                <a16:creationId xmlns:a16="http://schemas.microsoft.com/office/drawing/2014/main" id="{3C1C90FD-1204-4D64-AC25-52D238790250}"/>
              </a:ext>
            </a:extLst>
          </p:cNvPr>
          <p:cNvCxnSpPr/>
          <p:nvPr/>
        </p:nvCxnSpPr>
        <p:spPr>
          <a:xfrm>
            <a:off x="766392" y="4181492"/>
            <a:ext cx="3275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081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C524-74B9-4D92-899D-EDC012887DC2}"/>
              </a:ext>
            </a:extLst>
          </p:cNvPr>
          <p:cNvSpPr>
            <a:spLocks noGrp="1"/>
          </p:cNvSpPr>
          <p:nvPr>
            <p:ph type="title"/>
          </p:nvPr>
        </p:nvSpPr>
        <p:spPr/>
        <p:txBody>
          <a:bodyPr/>
          <a:lstStyle/>
          <a:p>
            <a:r>
              <a:rPr lang="en-US" dirty="0"/>
              <a:t>Moving Average Forecast</a:t>
            </a:r>
          </a:p>
        </p:txBody>
      </p:sp>
      <p:graphicFrame>
        <p:nvGraphicFramePr>
          <p:cNvPr id="5" name="Content Placeholder 4">
            <a:extLst>
              <a:ext uri="{FF2B5EF4-FFF2-40B4-BE49-F238E27FC236}">
                <a16:creationId xmlns:a16="http://schemas.microsoft.com/office/drawing/2014/main" id="{B9658D7A-A540-40ED-AE63-A32A1801B64B}"/>
              </a:ext>
            </a:extLst>
          </p:cNvPr>
          <p:cNvGraphicFramePr>
            <a:graphicFrameLocks noGrp="1"/>
          </p:cNvGraphicFramePr>
          <p:nvPr>
            <p:ph idx="1"/>
            <p:extLst>
              <p:ext uri="{D42A27DB-BD31-4B8C-83A1-F6EECF244321}">
                <p14:modId xmlns:p14="http://schemas.microsoft.com/office/powerpoint/2010/main" val="2387070382"/>
              </p:ext>
            </p:extLst>
          </p:nvPr>
        </p:nvGraphicFramePr>
        <p:xfrm>
          <a:off x="292545" y="1322079"/>
          <a:ext cx="8947151" cy="3682674"/>
        </p:xfrm>
        <a:graphic>
          <a:graphicData uri="http://schemas.openxmlformats.org/drawingml/2006/table">
            <a:tbl>
              <a:tblPr/>
              <a:tblGrid>
                <a:gridCol w="855018">
                  <a:extLst>
                    <a:ext uri="{9D8B030D-6E8A-4147-A177-3AD203B41FA5}">
                      <a16:colId xmlns:a16="http://schemas.microsoft.com/office/drawing/2014/main" val="3151472583"/>
                    </a:ext>
                  </a:extLst>
                </a:gridCol>
                <a:gridCol w="681978">
                  <a:extLst>
                    <a:ext uri="{9D8B030D-6E8A-4147-A177-3AD203B41FA5}">
                      <a16:colId xmlns:a16="http://schemas.microsoft.com/office/drawing/2014/main" val="4189656300"/>
                    </a:ext>
                  </a:extLst>
                </a:gridCol>
                <a:gridCol w="824481">
                  <a:extLst>
                    <a:ext uri="{9D8B030D-6E8A-4147-A177-3AD203B41FA5}">
                      <a16:colId xmlns:a16="http://schemas.microsoft.com/office/drawing/2014/main" val="1908839899"/>
                    </a:ext>
                  </a:extLst>
                </a:gridCol>
                <a:gridCol w="437688">
                  <a:extLst>
                    <a:ext uri="{9D8B030D-6E8A-4147-A177-3AD203B41FA5}">
                      <a16:colId xmlns:a16="http://schemas.microsoft.com/office/drawing/2014/main" val="2522002593"/>
                    </a:ext>
                  </a:extLst>
                </a:gridCol>
                <a:gridCol w="824481">
                  <a:extLst>
                    <a:ext uri="{9D8B030D-6E8A-4147-A177-3AD203B41FA5}">
                      <a16:colId xmlns:a16="http://schemas.microsoft.com/office/drawing/2014/main" val="1172615120"/>
                    </a:ext>
                  </a:extLst>
                </a:gridCol>
                <a:gridCol w="488582">
                  <a:extLst>
                    <a:ext uri="{9D8B030D-6E8A-4147-A177-3AD203B41FA5}">
                      <a16:colId xmlns:a16="http://schemas.microsoft.com/office/drawing/2014/main" val="2883283297"/>
                    </a:ext>
                  </a:extLst>
                </a:gridCol>
                <a:gridCol w="855018">
                  <a:extLst>
                    <a:ext uri="{9D8B030D-6E8A-4147-A177-3AD203B41FA5}">
                      <a16:colId xmlns:a16="http://schemas.microsoft.com/office/drawing/2014/main" val="1729129511"/>
                    </a:ext>
                  </a:extLst>
                </a:gridCol>
                <a:gridCol w="488582">
                  <a:extLst>
                    <a:ext uri="{9D8B030D-6E8A-4147-A177-3AD203B41FA5}">
                      <a16:colId xmlns:a16="http://schemas.microsoft.com/office/drawing/2014/main" val="3923155914"/>
                    </a:ext>
                  </a:extLst>
                </a:gridCol>
                <a:gridCol w="824481">
                  <a:extLst>
                    <a:ext uri="{9D8B030D-6E8A-4147-A177-3AD203B41FA5}">
                      <a16:colId xmlns:a16="http://schemas.microsoft.com/office/drawing/2014/main" val="1315870926"/>
                    </a:ext>
                  </a:extLst>
                </a:gridCol>
                <a:gridCol w="488582">
                  <a:extLst>
                    <a:ext uri="{9D8B030D-6E8A-4147-A177-3AD203B41FA5}">
                      <a16:colId xmlns:a16="http://schemas.microsoft.com/office/drawing/2014/main" val="3690830998"/>
                    </a:ext>
                  </a:extLst>
                </a:gridCol>
                <a:gridCol w="855018">
                  <a:extLst>
                    <a:ext uri="{9D8B030D-6E8A-4147-A177-3AD203B41FA5}">
                      <a16:colId xmlns:a16="http://schemas.microsoft.com/office/drawing/2014/main" val="616945917"/>
                    </a:ext>
                  </a:extLst>
                </a:gridCol>
                <a:gridCol w="488582">
                  <a:extLst>
                    <a:ext uri="{9D8B030D-6E8A-4147-A177-3AD203B41FA5}">
                      <a16:colId xmlns:a16="http://schemas.microsoft.com/office/drawing/2014/main" val="3507722999"/>
                    </a:ext>
                  </a:extLst>
                </a:gridCol>
                <a:gridCol w="834660">
                  <a:extLst>
                    <a:ext uri="{9D8B030D-6E8A-4147-A177-3AD203B41FA5}">
                      <a16:colId xmlns:a16="http://schemas.microsoft.com/office/drawing/2014/main" val="1993979178"/>
                    </a:ext>
                  </a:extLst>
                </a:gridCol>
              </a:tblGrid>
              <a:tr h="152682">
                <a:tc>
                  <a:txBody>
                    <a:bodyPr/>
                    <a:lstStyle/>
                    <a:p>
                      <a:pPr algn="l" fontAlgn="b"/>
                      <a:r>
                        <a:rPr lang="en-US" sz="900" b="1" i="0" u="none" strike="noStrike">
                          <a:solidFill>
                            <a:srgbClr val="FFFFFF"/>
                          </a:solidFill>
                          <a:effectLst/>
                          <a:latin typeface="Calibri" panose="020F0502020204030204" pitchFamily="34" charset="0"/>
                        </a:rPr>
                        <a:t>Workout Session</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F00"/>
                    </a:solidFill>
                  </a:tcPr>
                </a:tc>
                <a:tc>
                  <a:txBody>
                    <a:bodyPr/>
                    <a:lstStyle/>
                    <a:p>
                      <a:pPr algn="l" fontAlgn="b"/>
                      <a:r>
                        <a:rPr lang="en-US" sz="900" b="1" i="0" u="none" strike="noStrike">
                          <a:solidFill>
                            <a:srgbClr val="FFFFFF"/>
                          </a:solidFill>
                          <a:effectLst/>
                          <a:latin typeface="Calibri" panose="020F0502020204030204" pitchFamily="34" charset="0"/>
                        </a:rPr>
                        <a:t>Squat Actuals</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F00"/>
                    </a:solidFill>
                  </a:tcPr>
                </a:tc>
                <a:tc>
                  <a:txBody>
                    <a:bodyPr/>
                    <a:lstStyle/>
                    <a:p>
                      <a:pPr algn="l" fontAlgn="b"/>
                      <a:r>
                        <a:rPr lang="en-US" sz="900" b="1" i="0" u="none" strike="noStrike">
                          <a:solidFill>
                            <a:srgbClr val="FFFFFF"/>
                          </a:solidFill>
                          <a:effectLst/>
                          <a:latin typeface="Calibri" panose="020F0502020204030204" pitchFamily="34" charset="0"/>
                        </a:rPr>
                        <a:t>Moving Average</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F00"/>
                    </a:solidFill>
                  </a:tcPr>
                </a:tc>
                <a:tc>
                  <a:txBody>
                    <a:bodyPr/>
                    <a:lstStyle/>
                    <a:p>
                      <a:pPr algn="l" fontAlgn="b"/>
                      <a:r>
                        <a:rPr lang="en-US" sz="900" b="1" i="0" u="none" strike="noStrike">
                          <a:solidFill>
                            <a:srgbClr val="FFFFFF"/>
                          </a:solidFill>
                          <a:effectLst/>
                          <a:latin typeface="Calibri" panose="020F0502020204030204" pitchFamily="34" charset="0"/>
                        </a:rPr>
                        <a:t>Deadlift</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F00"/>
                    </a:solidFill>
                  </a:tcPr>
                </a:tc>
                <a:tc>
                  <a:txBody>
                    <a:bodyPr/>
                    <a:lstStyle/>
                    <a:p>
                      <a:pPr algn="l" fontAlgn="b"/>
                      <a:r>
                        <a:rPr lang="en-US" sz="900" b="1" i="0" u="none" strike="noStrike">
                          <a:solidFill>
                            <a:srgbClr val="FFFFFF"/>
                          </a:solidFill>
                          <a:effectLst/>
                          <a:latin typeface="Calibri" panose="020F0502020204030204" pitchFamily="34" charset="0"/>
                        </a:rPr>
                        <a:t>Moving Average</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F00"/>
                    </a:solidFill>
                  </a:tcPr>
                </a:tc>
                <a:tc>
                  <a:txBody>
                    <a:bodyPr/>
                    <a:lstStyle/>
                    <a:p>
                      <a:pPr algn="l" fontAlgn="b"/>
                      <a:r>
                        <a:rPr lang="en-US" sz="900" b="1" i="0" u="none" strike="noStrike">
                          <a:solidFill>
                            <a:srgbClr val="FFFFFF"/>
                          </a:solidFill>
                          <a:effectLst/>
                          <a:latin typeface="Calibri" panose="020F0502020204030204" pitchFamily="34" charset="0"/>
                        </a:rPr>
                        <a:t> </a:t>
                      </a:r>
                    </a:p>
                  </a:txBody>
                  <a:tcPr marL="6107" marR="6107" marT="610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F00"/>
                    </a:solidFill>
                  </a:tcPr>
                </a:tc>
                <a:tc>
                  <a:txBody>
                    <a:bodyPr/>
                    <a:lstStyle/>
                    <a:p>
                      <a:pPr algn="l" fontAlgn="b"/>
                      <a:r>
                        <a:rPr lang="en-US" sz="900" b="1" i="0" u="none" strike="noStrike">
                          <a:solidFill>
                            <a:srgbClr val="FFFFFF"/>
                          </a:solidFill>
                          <a:effectLst/>
                          <a:latin typeface="Calibri" panose="020F0502020204030204" pitchFamily="34" charset="0"/>
                        </a:rPr>
                        <a:t>Workout Session</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F00"/>
                    </a:solidFill>
                  </a:tcPr>
                </a:tc>
                <a:tc>
                  <a:txBody>
                    <a:bodyPr/>
                    <a:lstStyle/>
                    <a:p>
                      <a:pPr algn="l" fontAlgn="b"/>
                      <a:r>
                        <a:rPr lang="en-US" sz="900" b="1" i="0" u="none" strike="noStrike">
                          <a:solidFill>
                            <a:srgbClr val="FFFFFF"/>
                          </a:solidFill>
                          <a:effectLst/>
                          <a:latin typeface="Calibri" panose="020F0502020204030204" pitchFamily="34" charset="0"/>
                        </a:rPr>
                        <a:t>Bench</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F00"/>
                    </a:solidFill>
                  </a:tcPr>
                </a:tc>
                <a:tc>
                  <a:txBody>
                    <a:bodyPr/>
                    <a:lstStyle/>
                    <a:p>
                      <a:pPr algn="l" fontAlgn="b"/>
                      <a:r>
                        <a:rPr lang="en-US" sz="900" b="1" i="0" u="none" strike="noStrike">
                          <a:solidFill>
                            <a:srgbClr val="FFFFFF"/>
                          </a:solidFill>
                          <a:effectLst/>
                          <a:latin typeface="Calibri" panose="020F0502020204030204" pitchFamily="34" charset="0"/>
                        </a:rPr>
                        <a:t>Moving Average</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F00"/>
                    </a:solidFill>
                  </a:tcPr>
                </a:tc>
                <a:tc>
                  <a:txBody>
                    <a:bodyPr/>
                    <a:lstStyle/>
                    <a:p>
                      <a:pPr algn="l" fontAlgn="b"/>
                      <a:r>
                        <a:rPr lang="en-US" sz="900" b="1"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F00"/>
                    </a:solidFill>
                  </a:tcPr>
                </a:tc>
                <a:tc>
                  <a:txBody>
                    <a:bodyPr/>
                    <a:lstStyle/>
                    <a:p>
                      <a:pPr algn="l" fontAlgn="b"/>
                      <a:r>
                        <a:rPr lang="en-US" sz="900" b="1" i="0" u="none" strike="noStrike">
                          <a:solidFill>
                            <a:srgbClr val="FFFFFF"/>
                          </a:solidFill>
                          <a:effectLst/>
                          <a:latin typeface="Calibri" panose="020F0502020204030204" pitchFamily="34" charset="0"/>
                        </a:rPr>
                        <a:t>Workout Session</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F00"/>
                    </a:solidFill>
                  </a:tcPr>
                </a:tc>
                <a:tc>
                  <a:txBody>
                    <a:bodyPr/>
                    <a:lstStyle/>
                    <a:p>
                      <a:pPr algn="l" fontAlgn="b"/>
                      <a:r>
                        <a:rPr lang="en-US" sz="900" b="1" i="0" u="none" strike="noStrike">
                          <a:solidFill>
                            <a:srgbClr val="FFFFFF"/>
                          </a:solidFill>
                          <a:effectLst/>
                          <a:latin typeface="Calibri" panose="020F0502020204030204" pitchFamily="34" charset="0"/>
                        </a:rPr>
                        <a:t>Press</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F00"/>
                    </a:solidFill>
                  </a:tcPr>
                </a:tc>
                <a:tc>
                  <a:txBody>
                    <a:bodyPr/>
                    <a:lstStyle/>
                    <a:p>
                      <a:pPr algn="l" fontAlgn="b"/>
                      <a:r>
                        <a:rPr lang="en-US" sz="900" b="1" i="0" u="none" strike="noStrike">
                          <a:solidFill>
                            <a:srgbClr val="FFFFFF"/>
                          </a:solidFill>
                          <a:effectLst/>
                          <a:latin typeface="Calibri" panose="020F0502020204030204" pitchFamily="34" charset="0"/>
                        </a:rPr>
                        <a:t>Moving Average</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219015170"/>
                  </a:ext>
                </a:extLst>
              </a:tr>
              <a:tr h="146574">
                <a:tc>
                  <a:txBody>
                    <a:bodyPr/>
                    <a:lstStyle/>
                    <a:p>
                      <a:pPr algn="r" fontAlgn="b"/>
                      <a:r>
                        <a:rPr lang="en-US" sz="900" b="1" i="0" u="none" strike="noStrike">
                          <a:solidFill>
                            <a:srgbClr val="FFFFFF"/>
                          </a:solidFill>
                          <a:effectLst/>
                          <a:latin typeface="Calibri" panose="020F0502020204030204" pitchFamily="34" charset="0"/>
                        </a:rPr>
                        <a:t>1</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225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245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F8F00"/>
                    </a:solidFill>
                  </a:tcPr>
                </a:tc>
                <a:tc>
                  <a:txBody>
                    <a:bodyPr/>
                    <a:lstStyle/>
                    <a:p>
                      <a:pPr algn="r" fontAlgn="b"/>
                      <a:r>
                        <a:rPr lang="en-US" sz="900" b="1" i="0" u="none" strike="noStrike">
                          <a:solidFill>
                            <a:srgbClr val="FFFFFF"/>
                          </a:solidFill>
                          <a:effectLst/>
                          <a:latin typeface="Calibri" panose="020F0502020204030204" pitchFamily="34" charset="0"/>
                        </a:rPr>
                        <a:t>1</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175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1" i="0" u="none" strike="noStrike">
                          <a:solidFill>
                            <a:srgbClr val="FFFFFF"/>
                          </a:solidFill>
                          <a:effectLst/>
                          <a:latin typeface="Calibri" panose="020F0502020204030204" pitchFamily="34" charset="0"/>
                        </a:rPr>
                        <a:t>2</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95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extLst>
                  <a:ext uri="{0D108BD9-81ED-4DB2-BD59-A6C34878D82A}">
                    <a16:rowId xmlns:a16="http://schemas.microsoft.com/office/drawing/2014/main" val="222910472"/>
                  </a:ext>
                </a:extLst>
              </a:tr>
              <a:tr h="146574">
                <a:tc>
                  <a:txBody>
                    <a:bodyPr/>
                    <a:lstStyle/>
                    <a:p>
                      <a:pPr algn="r" fontAlgn="b"/>
                      <a:r>
                        <a:rPr lang="en-US" sz="900" b="1" i="0" u="none" strike="noStrike">
                          <a:solidFill>
                            <a:srgbClr val="FFFFFF"/>
                          </a:solidFill>
                          <a:effectLst/>
                          <a:latin typeface="Calibri" panose="020F0502020204030204" pitchFamily="34" charset="0"/>
                        </a:rPr>
                        <a:t>2</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235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265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F8F00"/>
                    </a:solidFill>
                  </a:tcPr>
                </a:tc>
                <a:tc>
                  <a:txBody>
                    <a:bodyPr/>
                    <a:lstStyle/>
                    <a:p>
                      <a:pPr algn="r" fontAlgn="b"/>
                      <a:r>
                        <a:rPr lang="en-US" sz="900" b="1" i="0" u="none" strike="noStrike">
                          <a:solidFill>
                            <a:srgbClr val="FFFFFF"/>
                          </a:solidFill>
                          <a:effectLst/>
                          <a:latin typeface="Calibri" panose="020F0502020204030204" pitchFamily="34" charset="0"/>
                        </a:rPr>
                        <a:t>3</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185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1" i="0" u="none" strike="noStrike">
                          <a:solidFill>
                            <a:srgbClr val="FFFFFF"/>
                          </a:solidFill>
                          <a:effectLst/>
                          <a:latin typeface="Calibri" panose="020F0502020204030204" pitchFamily="34" charset="0"/>
                        </a:rPr>
                        <a:t>4</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95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extLst>
                  <a:ext uri="{0D108BD9-81ED-4DB2-BD59-A6C34878D82A}">
                    <a16:rowId xmlns:a16="http://schemas.microsoft.com/office/drawing/2014/main" val="660701212"/>
                  </a:ext>
                </a:extLst>
              </a:tr>
              <a:tr h="146574">
                <a:tc>
                  <a:txBody>
                    <a:bodyPr/>
                    <a:lstStyle/>
                    <a:p>
                      <a:pPr algn="r" fontAlgn="b"/>
                      <a:r>
                        <a:rPr lang="en-US" sz="900" b="1" i="0" u="none" strike="noStrike">
                          <a:solidFill>
                            <a:srgbClr val="FFFFFF"/>
                          </a:solidFill>
                          <a:effectLst/>
                          <a:latin typeface="Calibri" panose="020F0502020204030204" pitchFamily="34" charset="0"/>
                        </a:rPr>
                        <a:t>3</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245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275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F8F00"/>
                    </a:solidFill>
                  </a:tcPr>
                </a:tc>
                <a:tc>
                  <a:txBody>
                    <a:bodyPr/>
                    <a:lstStyle/>
                    <a:p>
                      <a:pPr algn="r" fontAlgn="b"/>
                      <a:r>
                        <a:rPr lang="en-US" sz="900" b="1" i="0" u="none" strike="noStrike">
                          <a:solidFill>
                            <a:srgbClr val="FFFFFF"/>
                          </a:solidFill>
                          <a:effectLst/>
                          <a:latin typeface="Calibri" panose="020F0502020204030204" pitchFamily="34" charset="0"/>
                        </a:rPr>
                        <a:t>5</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185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1" i="0" u="none" strike="noStrike">
                          <a:solidFill>
                            <a:srgbClr val="FFFFFF"/>
                          </a:solidFill>
                          <a:effectLst/>
                          <a:latin typeface="Calibri" panose="020F0502020204030204" pitchFamily="34" charset="0"/>
                        </a:rPr>
                        <a:t>6</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105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extLst>
                  <a:ext uri="{0D108BD9-81ED-4DB2-BD59-A6C34878D82A}">
                    <a16:rowId xmlns:a16="http://schemas.microsoft.com/office/drawing/2014/main" val="2823420228"/>
                  </a:ext>
                </a:extLst>
              </a:tr>
              <a:tr h="146574">
                <a:tc>
                  <a:txBody>
                    <a:bodyPr/>
                    <a:lstStyle/>
                    <a:p>
                      <a:pPr algn="r" fontAlgn="b"/>
                      <a:r>
                        <a:rPr lang="en-US" sz="900" b="1" i="0" u="none" strike="noStrike">
                          <a:solidFill>
                            <a:srgbClr val="FFFFFF"/>
                          </a:solidFill>
                          <a:effectLst/>
                          <a:latin typeface="Calibri" panose="020F0502020204030204" pitchFamily="34" charset="0"/>
                        </a:rPr>
                        <a:t>4</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245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235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275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261.6666667</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F8F00"/>
                    </a:solidFill>
                  </a:tcPr>
                </a:tc>
                <a:tc>
                  <a:txBody>
                    <a:bodyPr/>
                    <a:lstStyle/>
                    <a:p>
                      <a:pPr algn="r" fontAlgn="b"/>
                      <a:r>
                        <a:rPr lang="en-US" sz="900" b="1" i="0" u="none" strike="noStrike">
                          <a:solidFill>
                            <a:srgbClr val="FFFFFF"/>
                          </a:solidFill>
                          <a:effectLst/>
                          <a:latin typeface="Calibri" panose="020F0502020204030204" pitchFamily="34" charset="0"/>
                        </a:rPr>
                        <a:t>7</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195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181.6666667</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1" i="0" u="none" strike="noStrike">
                          <a:solidFill>
                            <a:srgbClr val="FFFFFF"/>
                          </a:solidFill>
                          <a:effectLst/>
                          <a:latin typeface="Calibri" panose="020F0502020204030204" pitchFamily="34" charset="0"/>
                        </a:rPr>
                        <a:t>8</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105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98.33333333</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extLst>
                  <a:ext uri="{0D108BD9-81ED-4DB2-BD59-A6C34878D82A}">
                    <a16:rowId xmlns:a16="http://schemas.microsoft.com/office/drawing/2014/main" val="3999212548"/>
                  </a:ext>
                </a:extLst>
              </a:tr>
              <a:tr h="146574">
                <a:tc>
                  <a:txBody>
                    <a:bodyPr/>
                    <a:lstStyle/>
                    <a:p>
                      <a:pPr algn="r" fontAlgn="b"/>
                      <a:r>
                        <a:rPr lang="en-US" sz="900" b="1" i="0" u="none" strike="noStrike">
                          <a:solidFill>
                            <a:srgbClr val="FFFFFF"/>
                          </a:solidFill>
                          <a:effectLst/>
                          <a:latin typeface="Calibri" panose="020F0502020204030204" pitchFamily="34" charset="0"/>
                        </a:rPr>
                        <a:t>5</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245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241.6666667</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275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271.6666667</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F8F00"/>
                    </a:solidFill>
                  </a:tcPr>
                </a:tc>
                <a:tc>
                  <a:txBody>
                    <a:bodyPr/>
                    <a:lstStyle/>
                    <a:p>
                      <a:pPr algn="r" fontAlgn="b"/>
                      <a:r>
                        <a:rPr lang="en-US" sz="900" b="1" i="0" u="none" strike="noStrike">
                          <a:solidFill>
                            <a:srgbClr val="FFFFFF"/>
                          </a:solidFill>
                          <a:effectLst/>
                          <a:latin typeface="Calibri" panose="020F0502020204030204" pitchFamily="34" charset="0"/>
                        </a:rPr>
                        <a:t>9</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195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188.3333333</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1" i="0" u="none" strike="noStrike">
                          <a:solidFill>
                            <a:srgbClr val="FFFFFF"/>
                          </a:solidFill>
                          <a:effectLst/>
                          <a:latin typeface="Calibri" panose="020F0502020204030204" pitchFamily="34" charset="0"/>
                        </a:rPr>
                        <a:t>10</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115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101.6666667</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extLst>
                  <a:ext uri="{0D108BD9-81ED-4DB2-BD59-A6C34878D82A}">
                    <a16:rowId xmlns:a16="http://schemas.microsoft.com/office/drawing/2014/main" val="1084037903"/>
                  </a:ext>
                </a:extLst>
              </a:tr>
              <a:tr h="146574">
                <a:tc>
                  <a:txBody>
                    <a:bodyPr/>
                    <a:lstStyle/>
                    <a:p>
                      <a:pPr algn="r" fontAlgn="b"/>
                      <a:r>
                        <a:rPr lang="en-US" sz="900" b="1" i="0" u="none" strike="noStrike">
                          <a:solidFill>
                            <a:srgbClr val="FFFFFF"/>
                          </a:solidFill>
                          <a:effectLst/>
                          <a:latin typeface="Calibri" panose="020F0502020204030204" pitchFamily="34" charset="0"/>
                        </a:rPr>
                        <a:t>6</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255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245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285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275</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F8F00"/>
                    </a:solidFill>
                  </a:tcPr>
                </a:tc>
                <a:tc>
                  <a:txBody>
                    <a:bodyPr/>
                    <a:lstStyle/>
                    <a:p>
                      <a:pPr algn="r" fontAlgn="b"/>
                      <a:r>
                        <a:rPr lang="en-US" sz="900" b="1" i="0" u="none" strike="noStrike">
                          <a:solidFill>
                            <a:srgbClr val="FFFFFF"/>
                          </a:solidFill>
                          <a:effectLst/>
                          <a:latin typeface="Calibri" panose="020F0502020204030204" pitchFamily="34" charset="0"/>
                        </a:rPr>
                        <a:t>11</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205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191.6666667</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1" i="0" u="none" strike="noStrike">
                          <a:solidFill>
                            <a:srgbClr val="FFFFFF"/>
                          </a:solidFill>
                          <a:effectLst/>
                          <a:latin typeface="Calibri" panose="020F0502020204030204" pitchFamily="34" charset="0"/>
                        </a:rPr>
                        <a:t>12</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115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108.3333333</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extLst>
                  <a:ext uri="{0D108BD9-81ED-4DB2-BD59-A6C34878D82A}">
                    <a16:rowId xmlns:a16="http://schemas.microsoft.com/office/drawing/2014/main" val="332956883"/>
                  </a:ext>
                </a:extLst>
              </a:tr>
              <a:tr h="146574">
                <a:tc>
                  <a:txBody>
                    <a:bodyPr/>
                    <a:lstStyle/>
                    <a:p>
                      <a:pPr algn="r" fontAlgn="b"/>
                      <a:r>
                        <a:rPr lang="en-US" sz="900" b="1" i="0" u="none" strike="noStrike">
                          <a:solidFill>
                            <a:srgbClr val="FFFFFF"/>
                          </a:solidFill>
                          <a:effectLst/>
                          <a:latin typeface="Calibri" panose="020F0502020204030204" pitchFamily="34" charset="0"/>
                        </a:rPr>
                        <a:t>7</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255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248.3333333</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295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278.3333333</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F8F00"/>
                    </a:solidFill>
                  </a:tcPr>
                </a:tc>
                <a:tc>
                  <a:txBody>
                    <a:bodyPr/>
                    <a:lstStyle/>
                    <a:p>
                      <a:pPr algn="r" fontAlgn="b"/>
                      <a:r>
                        <a:rPr lang="en-US" sz="900" b="1" i="0" u="none" strike="noStrike">
                          <a:solidFill>
                            <a:srgbClr val="FFFFFF"/>
                          </a:solidFill>
                          <a:effectLst/>
                          <a:latin typeface="Calibri" panose="020F0502020204030204" pitchFamily="34" charset="0"/>
                        </a:rPr>
                        <a:t>13</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205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198.3333333</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1" i="0" u="none" strike="noStrike">
                          <a:solidFill>
                            <a:srgbClr val="FFFFFF"/>
                          </a:solidFill>
                          <a:effectLst/>
                          <a:latin typeface="Calibri" panose="020F0502020204030204" pitchFamily="34" charset="0"/>
                        </a:rPr>
                        <a:t>14</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115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111.6666667</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extLst>
                  <a:ext uri="{0D108BD9-81ED-4DB2-BD59-A6C34878D82A}">
                    <a16:rowId xmlns:a16="http://schemas.microsoft.com/office/drawing/2014/main" val="1692305172"/>
                  </a:ext>
                </a:extLst>
              </a:tr>
              <a:tr h="146574">
                <a:tc>
                  <a:txBody>
                    <a:bodyPr/>
                    <a:lstStyle/>
                    <a:p>
                      <a:pPr algn="r" fontAlgn="b"/>
                      <a:r>
                        <a:rPr lang="en-US" sz="900" b="1" i="0" u="none" strike="noStrike">
                          <a:solidFill>
                            <a:srgbClr val="FFFFFF"/>
                          </a:solidFill>
                          <a:effectLst/>
                          <a:latin typeface="Calibri" panose="020F0502020204030204" pitchFamily="34" charset="0"/>
                        </a:rPr>
                        <a:t>8</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265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251.6666667</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295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285</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F8F00"/>
                    </a:solidFill>
                  </a:tcPr>
                </a:tc>
                <a:tc>
                  <a:txBody>
                    <a:bodyPr/>
                    <a:lstStyle/>
                    <a:p>
                      <a:pPr algn="r" fontAlgn="b"/>
                      <a:r>
                        <a:rPr lang="en-US" sz="900" b="1" i="0" u="none" strike="noStrike">
                          <a:solidFill>
                            <a:srgbClr val="FFFFFF"/>
                          </a:solidFill>
                          <a:effectLst/>
                          <a:latin typeface="Calibri" panose="020F0502020204030204" pitchFamily="34" charset="0"/>
                        </a:rPr>
                        <a:t>15</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205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201.6666667</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1" i="0" u="none" strike="noStrike">
                          <a:solidFill>
                            <a:srgbClr val="FFFFFF"/>
                          </a:solidFill>
                          <a:effectLst/>
                          <a:latin typeface="Calibri" panose="020F0502020204030204" pitchFamily="34" charset="0"/>
                        </a:rPr>
                        <a:t>16</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115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115</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extLst>
                  <a:ext uri="{0D108BD9-81ED-4DB2-BD59-A6C34878D82A}">
                    <a16:rowId xmlns:a16="http://schemas.microsoft.com/office/drawing/2014/main" val="583453604"/>
                  </a:ext>
                </a:extLst>
              </a:tr>
              <a:tr h="146574">
                <a:tc>
                  <a:txBody>
                    <a:bodyPr/>
                    <a:lstStyle/>
                    <a:p>
                      <a:pPr algn="r" fontAlgn="b"/>
                      <a:r>
                        <a:rPr lang="en-US" sz="900" b="1" i="0" u="none" strike="noStrike">
                          <a:solidFill>
                            <a:srgbClr val="FFFFFF"/>
                          </a:solidFill>
                          <a:effectLst/>
                          <a:latin typeface="Calibri" panose="020F0502020204030204" pitchFamily="34" charset="0"/>
                        </a:rPr>
                        <a:t>9</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265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258.3333333</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295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291.6666667</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F8F00"/>
                    </a:solidFill>
                  </a:tcPr>
                </a:tc>
                <a:tc>
                  <a:txBody>
                    <a:bodyPr/>
                    <a:lstStyle/>
                    <a:p>
                      <a:pPr algn="r" fontAlgn="b"/>
                      <a:r>
                        <a:rPr lang="en-US" sz="900" b="1" i="0" u="none" strike="noStrike">
                          <a:solidFill>
                            <a:srgbClr val="FFFFFF"/>
                          </a:solidFill>
                          <a:effectLst/>
                          <a:latin typeface="Calibri" panose="020F0502020204030204" pitchFamily="34" charset="0"/>
                        </a:rPr>
                        <a:t>17</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215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205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1" i="0" u="none" strike="noStrike">
                          <a:solidFill>
                            <a:srgbClr val="FFFFFF"/>
                          </a:solidFill>
                          <a:effectLst/>
                          <a:latin typeface="Calibri" panose="020F0502020204030204" pitchFamily="34" charset="0"/>
                        </a:rPr>
                        <a:t>18</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115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115</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extLst>
                  <a:ext uri="{0D108BD9-81ED-4DB2-BD59-A6C34878D82A}">
                    <a16:rowId xmlns:a16="http://schemas.microsoft.com/office/drawing/2014/main" val="786122842"/>
                  </a:ext>
                </a:extLst>
              </a:tr>
              <a:tr h="146574">
                <a:tc>
                  <a:txBody>
                    <a:bodyPr/>
                    <a:lstStyle/>
                    <a:p>
                      <a:pPr algn="r" fontAlgn="b"/>
                      <a:r>
                        <a:rPr lang="en-US" sz="900" b="1" i="0" u="none" strike="noStrike">
                          <a:solidFill>
                            <a:srgbClr val="FFFFFF"/>
                          </a:solidFill>
                          <a:effectLst/>
                          <a:latin typeface="Calibri" panose="020F0502020204030204" pitchFamily="34" charset="0"/>
                        </a:rPr>
                        <a:t>10</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275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261.6666667</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295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295</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F8F00"/>
                    </a:solidFill>
                  </a:tcPr>
                </a:tc>
                <a:tc>
                  <a:txBody>
                    <a:bodyPr/>
                    <a:lstStyle/>
                    <a:p>
                      <a:pPr algn="r" fontAlgn="b"/>
                      <a:r>
                        <a:rPr lang="en-US" sz="900" b="1" i="0" u="none" strike="noStrike">
                          <a:solidFill>
                            <a:srgbClr val="FFFFFF"/>
                          </a:solidFill>
                          <a:effectLst/>
                          <a:latin typeface="Calibri" panose="020F0502020204030204" pitchFamily="34" charset="0"/>
                        </a:rPr>
                        <a:t>19</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215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208.3333333</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1" i="0" u="none" strike="noStrike">
                          <a:solidFill>
                            <a:srgbClr val="FFFFFF"/>
                          </a:solidFill>
                          <a:effectLst/>
                          <a:latin typeface="Calibri" panose="020F0502020204030204" pitchFamily="34" charset="0"/>
                        </a:rPr>
                        <a:t>20</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115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115</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extLst>
                  <a:ext uri="{0D108BD9-81ED-4DB2-BD59-A6C34878D82A}">
                    <a16:rowId xmlns:a16="http://schemas.microsoft.com/office/drawing/2014/main" val="504796044"/>
                  </a:ext>
                </a:extLst>
              </a:tr>
              <a:tr h="146574">
                <a:tc>
                  <a:txBody>
                    <a:bodyPr/>
                    <a:lstStyle/>
                    <a:p>
                      <a:pPr algn="r" fontAlgn="b"/>
                      <a:r>
                        <a:rPr lang="en-US" sz="900" b="1" i="0" u="none" strike="noStrike">
                          <a:solidFill>
                            <a:srgbClr val="FFFFFF"/>
                          </a:solidFill>
                          <a:effectLst/>
                          <a:latin typeface="Calibri" panose="020F0502020204030204" pitchFamily="34" charset="0"/>
                        </a:rPr>
                        <a:t>11</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275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268.3333333</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305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295</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F8F00"/>
                    </a:solidFill>
                  </a:tcPr>
                </a:tc>
                <a:tc>
                  <a:txBody>
                    <a:bodyPr/>
                    <a:lstStyle/>
                    <a:p>
                      <a:pPr algn="r" fontAlgn="b"/>
                      <a:r>
                        <a:rPr lang="en-US" sz="900" b="1" i="0" u="none" strike="noStrike">
                          <a:solidFill>
                            <a:srgbClr val="FFFFFF"/>
                          </a:solidFill>
                          <a:effectLst/>
                          <a:latin typeface="Calibri" panose="020F0502020204030204" pitchFamily="34" charset="0"/>
                        </a:rPr>
                        <a:t>21</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215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211.6666667</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1" i="0" u="none" strike="noStrike">
                          <a:solidFill>
                            <a:srgbClr val="FFFFFF"/>
                          </a:solidFill>
                          <a:effectLst/>
                          <a:latin typeface="Calibri" panose="020F0502020204030204" pitchFamily="34" charset="0"/>
                        </a:rPr>
                        <a:t>22</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115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115</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extLst>
                  <a:ext uri="{0D108BD9-81ED-4DB2-BD59-A6C34878D82A}">
                    <a16:rowId xmlns:a16="http://schemas.microsoft.com/office/drawing/2014/main" val="3126632560"/>
                  </a:ext>
                </a:extLst>
              </a:tr>
              <a:tr h="146574">
                <a:tc>
                  <a:txBody>
                    <a:bodyPr/>
                    <a:lstStyle/>
                    <a:p>
                      <a:pPr algn="r" fontAlgn="b"/>
                      <a:r>
                        <a:rPr lang="en-US" sz="900" b="1" i="0" u="none" strike="noStrike">
                          <a:solidFill>
                            <a:srgbClr val="FFFFFF"/>
                          </a:solidFill>
                          <a:effectLst/>
                          <a:latin typeface="Calibri" panose="020F0502020204030204" pitchFamily="34" charset="0"/>
                        </a:rPr>
                        <a:t>12</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275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271.6666667</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305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298.3333333</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F8F00"/>
                    </a:solidFill>
                  </a:tcPr>
                </a:tc>
                <a:tc>
                  <a:txBody>
                    <a:bodyPr/>
                    <a:lstStyle/>
                    <a:p>
                      <a:pPr algn="r" fontAlgn="b"/>
                      <a:r>
                        <a:rPr lang="en-US" sz="900" b="1" i="0" u="none" strike="noStrike">
                          <a:solidFill>
                            <a:srgbClr val="FFFFFF"/>
                          </a:solidFill>
                          <a:effectLst/>
                          <a:latin typeface="Calibri" panose="020F0502020204030204" pitchFamily="34" charset="0"/>
                        </a:rPr>
                        <a:t>23</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215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215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1" i="0" u="none" strike="noStrike">
                          <a:solidFill>
                            <a:srgbClr val="FFFFFF"/>
                          </a:solidFill>
                          <a:effectLst/>
                          <a:latin typeface="Calibri" panose="020F0502020204030204" pitchFamily="34" charset="0"/>
                        </a:rPr>
                        <a:t>24</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115</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C9C9C9"/>
                    </a:solidFill>
                  </a:tcPr>
                </a:tc>
                <a:extLst>
                  <a:ext uri="{0D108BD9-81ED-4DB2-BD59-A6C34878D82A}">
                    <a16:rowId xmlns:a16="http://schemas.microsoft.com/office/drawing/2014/main" val="2366793412"/>
                  </a:ext>
                </a:extLst>
              </a:tr>
              <a:tr h="152682">
                <a:tc>
                  <a:txBody>
                    <a:bodyPr/>
                    <a:lstStyle/>
                    <a:p>
                      <a:pPr algn="r" fontAlgn="b"/>
                      <a:r>
                        <a:rPr lang="en-US" sz="900" b="1" i="0" u="none" strike="noStrike">
                          <a:solidFill>
                            <a:srgbClr val="FFFFFF"/>
                          </a:solidFill>
                          <a:effectLst/>
                          <a:latin typeface="Calibri" panose="020F0502020204030204" pitchFamily="34" charset="0"/>
                        </a:rPr>
                        <a:t>13</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275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275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305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301.6666667</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F8F00"/>
                    </a:solidFill>
                  </a:tcPr>
                </a:tc>
                <a:tc>
                  <a:txBody>
                    <a:bodyPr/>
                    <a:lstStyle/>
                    <a:p>
                      <a:pPr algn="r" fontAlgn="b"/>
                      <a:r>
                        <a:rPr lang="en-US" sz="900" b="1" i="0" u="none" strike="noStrike">
                          <a:solidFill>
                            <a:srgbClr val="FFFFFF"/>
                          </a:solidFill>
                          <a:effectLst/>
                          <a:latin typeface="Calibri" panose="020F0502020204030204" pitchFamily="34" charset="0"/>
                        </a:rPr>
                        <a:t>25</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215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9C9C9"/>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312238032"/>
                  </a:ext>
                </a:extLst>
              </a:tr>
              <a:tr h="146574">
                <a:tc>
                  <a:txBody>
                    <a:bodyPr/>
                    <a:lstStyle/>
                    <a:p>
                      <a:pPr algn="r" fontAlgn="b"/>
                      <a:r>
                        <a:rPr lang="en-US" sz="900" b="1" i="0" u="none" strike="noStrike">
                          <a:solidFill>
                            <a:srgbClr val="FFFFFF"/>
                          </a:solidFill>
                          <a:effectLst/>
                          <a:latin typeface="Calibri" panose="020F0502020204030204" pitchFamily="34" charset="0"/>
                        </a:rPr>
                        <a:t>14</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285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275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315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305</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12700" cap="flat" cmpd="sng" algn="ctr">
                      <a:solidFill>
                        <a:srgbClr val="000000"/>
                      </a:solidFill>
                      <a:prstDash val="solid"/>
                      <a:round/>
                      <a:headEnd type="none" w="med" len="med"/>
                      <a:tailEnd type="none" w="med" len="med"/>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w="12700" cap="flat" cmpd="sng" algn="ctr">
                      <a:solidFill>
                        <a:srgbClr val="000000"/>
                      </a:solidFill>
                      <a:prstDash val="solid"/>
                      <a:round/>
                      <a:headEnd type="none" w="med" len="med"/>
                      <a:tailEnd type="none" w="med" len="med"/>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w="12700" cap="flat" cmpd="sng" algn="ctr">
                      <a:solidFill>
                        <a:srgbClr val="000000"/>
                      </a:solidFill>
                      <a:prstDash val="solid"/>
                      <a:round/>
                      <a:headEnd type="none" w="med" len="med"/>
                      <a:tailEnd type="none" w="med" len="med"/>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w="12700" cap="flat" cmpd="sng" algn="ctr">
                      <a:solidFill>
                        <a:srgbClr val="000000"/>
                      </a:solidFill>
                      <a:prstDash val="solid"/>
                      <a:round/>
                      <a:headEnd type="none" w="med" len="med"/>
                      <a:tailEnd type="none" w="med" len="med"/>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w="12700" cap="flat" cmpd="sng" algn="ctr">
                      <a:solidFill>
                        <a:srgbClr val="000000"/>
                      </a:solidFill>
                      <a:prstDash val="solid"/>
                      <a:round/>
                      <a:headEnd type="none" w="med" len="med"/>
                      <a:tailEnd type="none" w="med" len="med"/>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w="12700" cap="flat" cmpd="sng" algn="ctr">
                      <a:solidFill>
                        <a:srgbClr val="000000"/>
                      </a:solidFill>
                      <a:prstDash val="solid"/>
                      <a:round/>
                      <a:headEnd type="none" w="med" len="med"/>
                      <a:tailEnd type="none" w="med" len="med"/>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w="12700" cap="flat" cmpd="sng" algn="ctr">
                      <a:solidFill>
                        <a:srgbClr val="000000"/>
                      </a:solidFill>
                      <a:prstDash val="solid"/>
                      <a:round/>
                      <a:headEnd type="none" w="med" len="med"/>
                      <a:tailEnd type="none" w="med" len="med"/>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w="12700" cap="flat" cmpd="sng" algn="ctr">
                      <a:solidFill>
                        <a:srgbClr val="000000"/>
                      </a:solidFill>
                      <a:prstDash val="solid"/>
                      <a:round/>
                      <a:headEnd type="none" w="med" len="med"/>
                      <a:tailEnd type="none" w="med" len="med"/>
                    </a:lnT>
                    <a:lnB>
                      <a:noFill/>
                    </a:lnB>
                    <a:solidFill>
                      <a:srgbClr val="BF8F00"/>
                    </a:solidFill>
                  </a:tcPr>
                </a:tc>
                <a:extLst>
                  <a:ext uri="{0D108BD9-81ED-4DB2-BD59-A6C34878D82A}">
                    <a16:rowId xmlns:a16="http://schemas.microsoft.com/office/drawing/2014/main" val="1005918253"/>
                  </a:ext>
                </a:extLst>
              </a:tr>
              <a:tr h="146574">
                <a:tc>
                  <a:txBody>
                    <a:bodyPr/>
                    <a:lstStyle/>
                    <a:p>
                      <a:pPr algn="r" fontAlgn="b"/>
                      <a:r>
                        <a:rPr lang="en-US" sz="900" b="1" i="0" u="none" strike="noStrike">
                          <a:solidFill>
                            <a:srgbClr val="FFFFFF"/>
                          </a:solidFill>
                          <a:effectLst/>
                          <a:latin typeface="Calibri" panose="020F0502020204030204" pitchFamily="34" charset="0"/>
                        </a:rPr>
                        <a:t>15</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285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278.3333333</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315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308.3333333</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12700" cap="flat" cmpd="sng" algn="ctr">
                      <a:solidFill>
                        <a:srgbClr val="000000"/>
                      </a:solidFill>
                      <a:prstDash val="solid"/>
                      <a:round/>
                      <a:headEnd type="none" w="med" len="med"/>
                      <a:tailEnd type="none" w="med" len="med"/>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extLst>
                  <a:ext uri="{0D108BD9-81ED-4DB2-BD59-A6C34878D82A}">
                    <a16:rowId xmlns:a16="http://schemas.microsoft.com/office/drawing/2014/main" val="3938742547"/>
                  </a:ext>
                </a:extLst>
              </a:tr>
              <a:tr h="146574">
                <a:tc>
                  <a:txBody>
                    <a:bodyPr/>
                    <a:lstStyle/>
                    <a:p>
                      <a:pPr algn="r" fontAlgn="b"/>
                      <a:r>
                        <a:rPr lang="en-US" sz="900" b="1" i="0" u="none" strike="noStrike">
                          <a:solidFill>
                            <a:srgbClr val="FFFFFF"/>
                          </a:solidFill>
                          <a:effectLst/>
                          <a:latin typeface="Calibri" panose="020F0502020204030204" pitchFamily="34" charset="0"/>
                        </a:rPr>
                        <a:t>16</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285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281.6666667</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315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311.6666667</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12700" cap="flat" cmpd="sng" algn="ctr">
                      <a:solidFill>
                        <a:srgbClr val="000000"/>
                      </a:solidFill>
                      <a:prstDash val="solid"/>
                      <a:round/>
                      <a:headEnd type="none" w="med" len="med"/>
                      <a:tailEnd type="none" w="med" len="med"/>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extLst>
                  <a:ext uri="{0D108BD9-81ED-4DB2-BD59-A6C34878D82A}">
                    <a16:rowId xmlns:a16="http://schemas.microsoft.com/office/drawing/2014/main" val="3076540755"/>
                  </a:ext>
                </a:extLst>
              </a:tr>
              <a:tr h="146574">
                <a:tc>
                  <a:txBody>
                    <a:bodyPr/>
                    <a:lstStyle/>
                    <a:p>
                      <a:pPr algn="r" fontAlgn="b"/>
                      <a:r>
                        <a:rPr lang="en-US" sz="900" b="1" i="0" u="none" strike="noStrike">
                          <a:solidFill>
                            <a:srgbClr val="FFFFFF"/>
                          </a:solidFill>
                          <a:effectLst/>
                          <a:latin typeface="Calibri" panose="020F0502020204030204" pitchFamily="34" charset="0"/>
                        </a:rPr>
                        <a:t>17</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295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285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335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315</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12700" cap="flat" cmpd="sng" algn="ctr">
                      <a:solidFill>
                        <a:srgbClr val="000000"/>
                      </a:solidFill>
                      <a:prstDash val="solid"/>
                      <a:round/>
                      <a:headEnd type="none" w="med" len="med"/>
                      <a:tailEnd type="none" w="med" len="med"/>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extLst>
                  <a:ext uri="{0D108BD9-81ED-4DB2-BD59-A6C34878D82A}">
                    <a16:rowId xmlns:a16="http://schemas.microsoft.com/office/drawing/2014/main" val="4282372239"/>
                  </a:ext>
                </a:extLst>
              </a:tr>
              <a:tr h="146574">
                <a:tc>
                  <a:txBody>
                    <a:bodyPr/>
                    <a:lstStyle/>
                    <a:p>
                      <a:pPr algn="r" fontAlgn="b"/>
                      <a:r>
                        <a:rPr lang="en-US" sz="900" b="1" i="0" u="none" strike="noStrike">
                          <a:solidFill>
                            <a:srgbClr val="FFFFFF"/>
                          </a:solidFill>
                          <a:effectLst/>
                          <a:latin typeface="Calibri" panose="020F0502020204030204" pitchFamily="34" charset="0"/>
                        </a:rPr>
                        <a:t>18</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295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288.3333333</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335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321.6666667</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12700" cap="flat" cmpd="sng" algn="ctr">
                      <a:solidFill>
                        <a:srgbClr val="000000"/>
                      </a:solidFill>
                      <a:prstDash val="solid"/>
                      <a:round/>
                      <a:headEnd type="none" w="med" len="med"/>
                      <a:tailEnd type="none" w="med" len="med"/>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extLst>
                  <a:ext uri="{0D108BD9-81ED-4DB2-BD59-A6C34878D82A}">
                    <a16:rowId xmlns:a16="http://schemas.microsoft.com/office/drawing/2014/main" val="3847937726"/>
                  </a:ext>
                </a:extLst>
              </a:tr>
              <a:tr h="146574">
                <a:tc>
                  <a:txBody>
                    <a:bodyPr/>
                    <a:lstStyle/>
                    <a:p>
                      <a:pPr algn="r" fontAlgn="b"/>
                      <a:r>
                        <a:rPr lang="en-US" sz="900" b="1" i="0" u="none" strike="noStrike">
                          <a:solidFill>
                            <a:srgbClr val="FFFFFF"/>
                          </a:solidFill>
                          <a:effectLst/>
                          <a:latin typeface="Calibri" panose="020F0502020204030204" pitchFamily="34" charset="0"/>
                        </a:rPr>
                        <a:t>19</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295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291.6666667</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335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328.3333333</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12700" cap="flat" cmpd="sng" algn="ctr">
                      <a:solidFill>
                        <a:srgbClr val="000000"/>
                      </a:solidFill>
                      <a:prstDash val="solid"/>
                      <a:round/>
                      <a:headEnd type="none" w="med" len="med"/>
                      <a:tailEnd type="none" w="med" len="med"/>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extLst>
                  <a:ext uri="{0D108BD9-81ED-4DB2-BD59-A6C34878D82A}">
                    <a16:rowId xmlns:a16="http://schemas.microsoft.com/office/drawing/2014/main" val="3724960227"/>
                  </a:ext>
                </a:extLst>
              </a:tr>
              <a:tr h="146574">
                <a:tc>
                  <a:txBody>
                    <a:bodyPr/>
                    <a:lstStyle/>
                    <a:p>
                      <a:pPr algn="r" fontAlgn="b"/>
                      <a:r>
                        <a:rPr lang="en-US" sz="900" b="1" i="0" u="none" strike="noStrike">
                          <a:solidFill>
                            <a:srgbClr val="FFFFFF"/>
                          </a:solidFill>
                          <a:effectLst/>
                          <a:latin typeface="Calibri" panose="020F0502020204030204" pitchFamily="34" charset="0"/>
                        </a:rPr>
                        <a:t>20</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295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295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345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335</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12700" cap="flat" cmpd="sng" algn="ctr">
                      <a:solidFill>
                        <a:srgbClr val="000000"/>
                      </a:solidFill>
                      <a:prstDash val="solid"/>
                      <a:round/>
                      <a:headEnd type="none" w="med" len="med"/>
                      <a:tailEnd type="none" w="med" len="med"/>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extLst>
                  <a:ext uri="{0D108BD9-81ED-4DB2-BD59-A6C34878D82A}">
                    <a16:rowId xmlns:a16="http://schemas.microsoft.com/office/drawing/2014/main" val="3446748067"/>
                  </a:ext>
                </a:extLst>
              </a:tr>
              <a:tr h="146574">
                <a:tc>
                  <a:txBody>
                    <a:bodyPr/>
                    <a:lstStyle/>
                    <a:p>
                      <a:pPr algn="r" fontAlgn="b"/>
                      <a:r>
                        <a:rPr lang="en-US" sz="900" b="1" i="0" u="none" strike="noStrike">
                          <a:solidFill>
                            <a:srgbClr val="FFFFFF"/>
                          </a:solidFill>
                          <a:effectLst/>
                          <a:latin typeface="Calibri" panose="020F0502020204030204" pitchFamily="34" charset="0"/>
                        </a:rPr>
                        <a:t>21</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295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295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345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338.3333333</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12700" cap="flat" cmpd="sng" algn="ctr">
                      <a:solidFill>
                        <a:srgbClr val="000000"/>
                      </a:solidFill>
                      <a:prstDash val="solid"/>
                      <a:round/>
                      <a:headEnd type="none" w="med" len="med"/>
                      <a:tailEnd type="none" w="med" len="med"/>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extLst>
                  <a:ext uri="{0D108BD9-81ED-4DB2-BD59-A6C34878D82A}">
                    <a16:rowId xmlns:a16="http://schemas.microsoft.com/office/drawing/2014/main" val="1367556788"/>
                  </a:ext>
                </a:extLst>
              </a:tr>
              <a:tr h="146574">
                <a:tc>
                  <a:txBody>
                    <a:bodyPr/>
                    <a:lstStyle/>
                    <a:p>
                      <a:pPr algn="r" fontAlgn="b"/>
                      <a:r>
                        <a:rPr lang="en-US" sz="900" b="1" i="0" u="none" strike="noStrike">
                          <a:solidFill>
                            <a:srgbClr val="FFFFFF"/>
                          </a:solidFill>
                          <a:effectLst/>
                          <a:latin typeface="Calibri" panose="020F0502020204030204" pitchFamily="34" charset="0"/>
                        </a:rPr>
                        <a:t>22</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300</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295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345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341.6666667</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12700" cap="flat" cmpd="sng" algn="ctr">
                      <a:solidFill>
                        <a:srgbClr val="000000"/>
                      </a:solidFill>
                      <a:prstDash val="solid"/>
                      <a:round/>
                      <a:headEnd type="none" w="med" len="med"/>
                      <a:tailEnd type="none" w="med" len="med"/>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extLst>
                  <a:ext uri="{0D108BD9-81ED-4DB2-BD59-A6C34878D82A}">
                    <a16:rowId xmlns:a16="http://schemas.microsoft.com/office/drawing/2014/main" val="2137209346"/>
                  </a:ext>
                </a:extLst>
              </a:tr>
              <a:tr h="146574">
                <a:tc>
                  <a:txBody>
                    <a:bodyPr/>
                    <a:lstStyle/>
                    <a:p>
                      <a:pPr algn="r" fontAlgn="b"/>
                      <a:r>
                        <a:rPr lang="en-US" sz="900" b="1" i="0" u="none" strike="noStrike">
                          <a:solidFill>
                            <a:srgbClr val="FFFFFF"/>
                          </a:solidFill>
                          <a:effectLst/>
                          <a:latin typeface="Calibri" panose="020F0502020204030204" pitchFamily="34" charset="0"/>
                        </a:rPr>
                        <a:t>23</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300</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296.6666667</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345</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345</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12700" cap="flat" cmpd="sng" algn="ctr">
                      <a:solidFill>
                        <a:srgbClr val="000000"/>
                      </a:solidFill>
                      <a:prstDash val="solid"/>
                      <a:round/>
                      <a:headEnd type="none" w="med" len="med"/>
                      <a:tailEnd type="none" w="med" len="med"/>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extLst>
                  <a:ext uri="{0D108BD9-81ED-4DB2-BD59-A6C34878D82A}">
                    <a16:rowId xmlns:a16="http://schemas.microsoft.com/office/drawing/2014/main" val="3641533453"/>
                  </a:ext>
                </a:extLst>
              </a:tr>
              <a:tr h="152682">
                <a:tc>
                  <a:txBody>
                    <a:bodyPr/>
                    <a:lstStyle/>
                    <a:p>
                      <a:pPr algn="r" fontAlgn="b"/>
                      <a:r>
                        <a:rPr lang="en-US" sz="900" b="1" i="0" u="none" strike="noStrike">
                          <a:solidFill>
                            <a:srgbClr val="FFFFFF"/>
                          </a:solidFill>
                          <a:effectLst/>
                          <a:latin typeface="Calibri" panose="020F0502020204030204" pitchFamily="34" charset="0"/>
                        </a:rPr>
                        <a:t>24</a:t>
                      </a:r>
                    </a:p>
                  </a:txBody>
                  <a:tcPr marL="6107" marR="6107" marT="6107" marB="0" anchor="b">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298.3333333</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9C9C9"/>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BF8F00"/>
                    </a:solidFill>
                  </a:tcPr>
                </a:tc>
                <a:tc>
                  <a:txBody>
                    <a:bodyPr/>
                    <a:lstStyle/>
                    <a:p>
                      <a:pPr algn="r" fontAlgn="b"/>
                      <a:r>
                        <a:rPr lang="en-US" sz="900" b="0" i="0" u="none" strike="noStrike">
                          <a:solidFill>
                            <a:srgbClr val="FFFFFF"/>
                          </a:solidFill>
                          <a:effectLst/>
                          <a:latin typeface="Calibri" panose="020F0502020204030204" pitchFamily="34" charset="0"/>
                        </a:rPr>
                        <a:t>345</a:t>
                      </a:r>
                    </a:p>
                  </a:txBody>
                  <a:tcPr marL="6107" marR="6107" marT="6107" marB="0" anchor="b">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C9C9C9"/>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w="12700" cap="flat" cmpd="sng" algn="ctr">
                      <a:solidFill>
                        <a:srgbClr val="000000"/>
                      </a:solidFill>
                      <a:prstDash val="solid"/>
                      <a:round/>
                      <a:headEnd type="none" w="med" len="med"/>
                      <a:tailEnd type="none" w="med" len="med"/>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tc>
                  <a:txBody>
                    <a:bodyPr/>
                    <a:lstStyle/>
                    <a:p>
                      <a:pPr algn="l" fontAlgn="b"/>
                      <a:r>
                        <a:rPr lang="en-US" sz="900" b="0" i="0" u="none" strike="noStrike" dirty="0">
                          <a:solidFill>
                            <a:srgbClr val="FFFFFF"/>
                          </a:solidFill>
                          <a:effectLst/>
                          <a:latin typeface="Calibri" panose="020F0502020204030204" pitchFamily="34" charset="0"/>
                        </a:rPr>
                        <a:t> </a:t>
                      </a:r>
                    </a:p>
                  </a:txBody>
                  <a:tcPr marL="6107" marR="6107" marT="6107" marB="0" anchor="b">
                    <a:lnL>
                      <a:noFill/>
                    </a:lnL>
                    <a:lnR>
                      <a:noFill/>
                    </a:lnR>
                    <a:lnT>
                      <a:noFill/>
                    </a:lnT>
                    <a:lnB>
                      <a:noFill/>
                    </a:lnB>
                    <a:solidFill>
                      <a:srgbClr val="BF8F00"/>
                    </a:solidFill>
                  </a:tcPr>
                </a:tc>
                <a:extLst>
                  <a:ext uri="{0D108BD9-81ED-4DB2-BD59-A6C34878D82A}">
                    <a16:rowId xmlns:a16="http://schemas.microsoft.com/office/drawing/2014/main" val="2873047195"/>
                  </a:ext>
                </a:extLst>
              </a:tr>
            </a:tbl>
          </a:graphicData>
        </a:graphic>
      </p:graphicFrame>
      <p:sp>
        <p:nvSpPr>
          <p:cNvPr id="6" name="TextBox 5">
            <a:extLst>
              <a:ext uri="{FF2B5EF4-FFF2-40B4-BE49-F238E27FC236}">
                <a16:creationId xmlns:a16="http://schemas.microsoft.com/office/drawing/2014/main" id="{6616F661-FD2E-4EAA-BBC0-F9825EE0D391}"/>
              </a:ext>
            </a:extLst>
          </p:cNvPr>
          <p:cNvSpPr txBox="1"/>
          <p:nvPr/>
        </p:nvSpPr>
        <p:spPr>
          <a:xfrm>
            <a:off x="353568" y="5199888"/>
            <a:ext cx="10204704" cy="923330"/>
          </a:xfrm>
          <a:prstGeom prst="rect">
            <a:avLst/>
          </a:prstGeom>
          <a:noFill/>
        </p:spPr>
        <p:txBody>
          <a:bodyPr wrap="square" rtlCol="0">
            <a:spAutoFit/>
          </a:bodyPr>
          <a:lstStyle/>
          <a:p>
            <a:r>
              <a:rPr lang="en-US" dirty="0"/>
              <a:t>- The moving average forecast for my next workout shows that I will probably lift the same number of pounds that I lifted on my previous workout. This makes sense since my current working sets are very heavy. It will take more time for me to break out of this plateau. </a:t>
            </a:r>
          </a:p>
        </p:txBody>
      </p:sp>
    </p:spTree>
    <p:extLst>
      <p:ext uri="{BB962C8B-B14F-4D97-AF65-F5344CB8AC3E}">
        <p14:creationId xmlns:p14="http://schemas.microsoft.com/office/powerpoint/2010/main" val="1592753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2B467-27BE-4AC9-86E7-441F8D12C4F4}"/>
              </a:ext>
            </a:extLst>
          </p:cNvPr>
          <p:cNvSpPr>
            <a:spLocks noGrp="1"/>
          </p:cNvSpPr>
          <p:nvPr>
            <p:ph type="title"/>
          </p:nvPr>
        </p:nvSpPr>
        <p:spPr/>
        <p:txBody>
          <a:bodyPr/>
          <a:lstStyle/>
          <a:p>
            <a:r>
              <a:rPr lang="en-US" dirty="0"/>
              <a:t>Working Set Output After 8 Weeks:</a:t>
            </a:r>
          </a:p>
        </p:txBody>
      </p:sp>
      <p:graphicFrame>
        <p:nvGraphicFramePr>
          <p:cNvPr id="10" name="Content Placeholder 9">
            <a:extLst>
              <a:ext uri="{FF2B5EF4-FFF2-40B4-BE49-F238E27FC236}">
                <a16:creationId xmlns:a16="http://schemas.microsoft.com/office/drawing/2014/main" id="{E2DEA912-3740-4AC7-8706-25FC0D58BB66}"/>
              </a:ext>
            </a:extLst>
          </p:cNvPr>
          <p:cNvGraphicFramePr>
            <a:graphicFrameLocks noGrp="1"/>
          </p:cNvGraphicFramePr>
          <p:nvPr>
            <p:ph idx="1"/>
            <p:extLst>
              <p:ext uri="{D42A27DB-BD31-4B8C-83A1-F6EECF244321}">
                <p14:modId xmlns:p14="http://schemas.microsoft.com/office/powerpoint/2010/main" val="3618935958"/>
              </p:ext>
            </p:extLst>
          </p:nvPr>
        </p:nvGraphicFramePr>
        <p:xfrm>
          <a:off x="1098867" y="1474375"/>
          <a:ext cx="8712201" cy="1097280"/>
        </p:xfrm>
        <a:graphic>
          <a:graphicData uri="http://schemas.openxmlformats.org/drawingml/2006/table">
            <a:tbl>
              <a:tblPr/>
              <a:tblGrid>
                <a:gridCol w="1269946">
                  <a:extLst>
                    <a:ext uri="{9D8B030D-6E8A-4147-A177-3AD203B41FA5}">
                      <a16:colId xmlns:a16="http://schemas.microsoft.com/office/drawing/2014/main" val="2832948966"/>
                    </a:ext>
                  </a:extLst>
                </a:gridCol>
                <a:gridCol w="588284">
                  <a:extLst>
                    <a:ext uri="{9D8B030D-6E8A-4147-A177-3AD203B41FA5}">
                      <a16:colId xmlns:a16="http://schemas.microsoft.com/office/drawing/2014/main" val="144370755"/>
                    </a:ext>
                  </a:extLst>
                </a:gridCol>
                <a:gridCol w="588284">
                  <a:extLst>
                    <a:ext uri="{9D8B030D-6E8A-4147-A177-3AD203B41FA5}">
                      <a16:colId xmlns:a16="http://schemas.microsoft.com/office/drawing/2014/main" val="1862300189"/>
                    </a:ext>
                  </a:extLst>
                </a:gridCol>
                <a:gridCol w="588284">
                  <a:extLst>
                    <a:ext uri="{9D8B030D-6E8A-4147-A177-3AD203B41FA5}">
                      <a16:colId xmlns:a16="http://schemas.microsoft.com/office/drawing/2014/main" val="492325738"/>
                    </a:ext>
                  </a:extLst>
                </a:gridCol>
                <a:gridCol w="588284">
                  <a:extLst>
                    <a:ext uri="{9D8B030D-6E8A-4147-A177-3AD203B41FA5}">
                      <a16:colId xmlns:a16="http://schemas.microsoft.com/office/drawing/2014/main" val="662523339"/>
                    </a:ext>
                  </a:extLst>
                </a:gridCol>
                <a:gridCol w="747027">
                  <a:extLst>
                    <a:ext uri="{9D8B030D-6E8A-4147-A177-3AD203B41FA5}">
                      <a16:colId xmlns:a16="http://schemas.microsoft.com/office/drawing/2014/main" val="1555514466"/>
                    </a:ext>
                  </a:extLst>
                </a:gridCol>
                <a:gridCol w="597621">
                  <a:extLst>
                    <a:ext uri="{9D8B030D-6E8A-4147-A177-3AD203B41FA5}">
                      <a16:colId xmlns:a16="http://schemas.microsoft.com/office/drawing/2014/main" val="2621066782"/>
                    </a:ext>
                  </a:extLst>
                </a:gridCol>
                <a:gridCol w="597621">
                  <a:extLst>
                    <a:ext uri="{9D8B030D-6E8A-4147-A177-3AD203B41FA5}">
                      <a16:colId xmlns:a16="http://schemas.microsoft.com/office/drawing/2014/main" val="1449367599"/>
                    </a:ext>
                  </a:extLst>
                </a:gridCol>
                <a:gridCol w="597621">
                  <a:extLst>
                    <a:ext uri="{9D8B030D-6E8A-4147-A177-3AD203B41FA5}">
                      <a16:colId xmlns:a16="http://schemas.microsoft.com/office/drawing/2014/main" val="1730307344"/>
                    </a:ext>
                  </a:extLst>
                </a:gridCol>
                <a:gridCol w="597621">
                  <a:extLst>
                    <a:ext uri="{9D8B030D-6E8A-4147-A177-3AD203B41FA5}">
                      <a16:colId xmlns:a16="http://schemas.microsoft.com/office/drawing/2014/main" val="3420267423"/>
                    </a:ext>
                  </a:extLst>
                </a:gridCol>
                <a:gridCol w="1213919">
                  <a:extLst>
                    <a:ext uri="{9D8B030D-6E8A-4147-A177-3AD203B41FA5}">
                      <a16:colId xmlns:a16="http://schemas.microsoft.com/office/drawing/2014/main" val="44411573"/>
                    </a:ext>
                  </a:extLst>
                </a:gridCol>
                <a:gridCol w="737689">
                  <a:extLst>
                    <a:ext uri="{9D8B030D-6E8A-4147-A177-3AD203B41FA5}">
                      <a16:colId xmlns:a16="http://schemas.microsoft.com/office/drawing/2014/main" val="1892072613"/>
                    </a:ext>
                  </a:extLst>
                </a:gridCol>
              </a:tblGrid>
              <a:tr h="182880">
                <a:tc gridSpan="5">
                  <a:txBody>
                    <a:bodyPr/>
                    <a:lstStyle/>
                    <a:p>
                      <a:pPr algn="ctr" fontAlgn="b"/>
                      <a:r>
                        <a:rPr lang="en-US" sz="1100" b="1" i="0" u="none" strike="noStrike">
                          <a:solidFill>
                            <a:srgbClr val="FFFFFF"/>
                          </a:solidFill>
                          <a:effectLst/>
                          <a:latin typeface="Calibri" panose="020F0502020204030204" pitchFamily="34" charset="0"/>
                        </a:rPr>
                        <a:t>Target vs Actuals</a:t>
                      </a:r>
                    </a:p>
                  </a:txBody>
                  <a:tcPr marL="7620" marR="7620" marT="7620" marB="0" anchor="b">
                    <a:lnL>
                      <a:noFill/>
                    </a:lnL>
                    <a:lnR>
                      <a:noFill/>
                    </a:lnR>
                    <a:lnT>
                      <a:noFill/>
                    </a:lnT>
                    <a:lnB w="6350" cap="flat" cmpd="sng" algn="ctr">
                      <a:solidFill>
                        <a:srgbClr val="000000"/>
                      </a:solidFill>
                      <a:prstDash val="dot"/>
                      <a:round/>
                      <a:headEnd type="none" w="med" len="med"/>
                      <a:tailEnd type="none" w="med" len="med"/>
                    </a:lnB>
                    <a:solidFill>
                      <a:srgbClr val="A5A5A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FFFFFF"/>
                        </a:solidFill>
                        <a:effectLst/>
                        <a:latin typeface="Calibri" panose="020F0502020204030204" pitchFamily="34" charset="0"/>
                      </a:endParaRPr>
                    </a:p>
                  </a:txBody>
                  <a:tcPr marL="7620" marR="7620" marT="7620" marB="0" anchor="b">
                    <a:lnL>
                      <a:noFill/>
                    </a:lnL>
                    <a:lnR>
                      <a:noFill/>
                    </a:lnR>
                    <a:lnT>
                      <a:noFill/>
                    </a:lnT>
                    <a:lnB>
                      <a:noFill/>
                    </a:lnB>
                  </a:tcPr>
                </a:tc>
                <a:tc gridSpan="6">
                  <a:txBody>
                    <a:bodyPr/>
                    <a:lstStyle/>
                    <a:p>
                      <a:pPr algn="ctr" fontAlgn="b"/>
                      <a:r>
                        <a:rPr lang="en-US" sz="1100" b="1" i="0" u="none" strike="noStrike" dirty="0">
                          <a:solidFill>
                            <a:srgbClr val="FFFFFF"/>
                          </a:solidFill>
                          <a:effectLst/>
                          <a:latin typeface="Calibri" panose="020F0502020204030204" pitchFamily="34" charset="0"/>
                        </a:rPr>
                        <a:t>Dollar Calculations</a:t>
                      </a:r>
                    </a:p>
                  </a:txBody>
                  <a:tcPr marL="7620" marR="7620" marT="7620" marB="0" anchor="b">
                    <a:lnL>
                      <a:noFill/>
                    </a:lnL>
                    <a:lnR>
                      <a:noFill/>
                    </a:lnR>
                    <a:lnT>
                      <a:noFill/>
                    </a:lnT>
                    <a:lnB w="6350" cap="flat" cmpd="sng" algn="ctr">
                      <a:solidFill>
                        <a:srgbClr val="000000"/>
                      </a:solidFill>
                      <a:prstDash val="dot"/>
                      <a:round/>
                      <a:headEnd type="none" w="med" len="med"/>
                      <a:tailEnd type="none" w="med" len="med"/>
                    </a:lnB>
                    <a:solidFill>
                      <a:srgbClr val="37562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09369998"/>
                  </a:ext>
                </a:extLst>
              </a:tr>
              <a:tr h="182880">
                <a:tc>
                  <a:txBody>
                    <a:bodyPr/>
                    <a:lstStyle/>
                    <a:p>
                      <a:pPr algn="l" fontAlgn="b"/>
                      <a:r>
                        <a:rPr lang="en-US" sz="1100" b="1" i="0" u="none" strike="noStrike">
                          <a:solidFill>
                            <a:srgbClr val="FFFFFF"/>
                          </a:solidFill>
                          <a:effectLst/>
                          <a:latin typeface="Calibri" panose="020F0502020204030204" pitchFamily="34" charset="0"/>
                        </a:rPr>
                        <a:t>Exercise </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100" b="1" i="0" u="none" strike="noStrike">
                          <a:solidFill>
                            <a:srgbClr val="FFFFFF"/>
                          </a:solidFill>
                          <a:effectLst/>
                          <a:latin typeface="Calibri" panose="020F0502020204030204" pitchFamily="34" charset="0"/>
                        </a:rPr>
                        <a:t>Bench</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100" b="1" i="0" u="none" strike="noStrike" dirty="0">
                          <a:solidFill>
                            <a:srgbClr val="FFFFFF"/>
                          </a:solidFill>
                          <a:effectLst/>
                          <a:latin typeface="Calibri" panose="020F0502020204030204" pitchFamily="34" charset="0"/>
                        </a:rPr>
                        <a:t>Squat</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100" b="1" i="0" u="none" strike="noStrike">
                          <a:solidFill>
                            <a:srgbClr val="FFFFFF"/>
                          </a:solidFill>
                          <a:effectLst/>
                          <a:latin typeface="Calibri" panose="020F0502020204030204" pitchFamily="34" charset="0"/>
                        </a:rPr>
                        <a:t>Press</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100" b="1" i="0" u="none" strike="noStrike">
                          <a:solidFill>
                            <a:srgbClr val="FFFFFF"/>
                          </a:solidFill>
                          <a:effectLst/>
                          <a:latin typeface="Calibri" panose="020F0502020204030204" pitchFamily="34" charset="0"/>
                        </a:rPr>
                        <a:t>Deadlift</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US" sz="1100" b="0" i="0" u="none" strike="noStrike">
                        <a:solidFill>
                          <a:srgbClr val="FFFFFF"/>
                        </a:solidFill>
                        <a:effectLst/>
                        <a:latin typeface="Calibri" panose="020F0502020204030204" pitchFamily="34" charset="0"/>
                      </a:endParaRP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tcPr>
                </a:tc>
                <a:tc>
                  <a:txBody>
                    <a:bodyPr/>
                    <a:lstStyle/>
                    <a:p>
                      <a:pPr algn="l" fontAlgn="b"/>
                      <a:r>
                        <a:rPr lang="en-US" sz="1100" b="1" i="0" u="none" strike="noStrike">
                          <a:solidFill>
                            <a:srgbClr val="FFFFFF"/>
                          </a:solidFill>
                          <a:effectLst/>
                          <a:latin typeface="Calibri" panose="020F0502020204030204" pitchFamily="34" charset="0"/>
                        </a:rPr>
                        <a:t> </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US" sz="1100" b="1" i="0" u="none" strike="noStrike">
                          <a:solidFill>
                            <a:srgbClr val="FFFFFF"/>
                          </a:solidFill>
                          <a:effectLst/>
                          <a:latin typeface="Calibri" panose="020F0502020204030204" pitchFamily="34" charset="0"/>
                        </a:rPr>
                        <a:t>80%</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US" sz="1100" b="1" i="0" u="none" strike="noStrike">
                          <a:solidFill>
                            <a:srgbClr val="FFFFFF"/>
                          </a:solidFill>
                          <a:effectLst/>
                          <a:latin typeface="Calibri" panose="020F0502020204030204" pitchFamily="34" charset="0"/>
                        </a:rPr>
                        <a:t>90%</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US" sz="1100" b="1" i="0" u="none" strike="noStrike">
                          <a:solidFill>
                            <a:srgbClr val="FFFFFF"/>
                          </a:solidFill>
                          <a:effectLst/>
                          <a:latin typeface="Calibri" panose="020F0502020204030204" pitchFamily="34" charset="0"/>
                        </a:rPr>
                        <a:t>100%</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US" sz="1100" b="1" i="0" u="none" strike="noStrike">
                          <a:solidFill>
                            <a:srgbClr val="FFFFFF"/>
                          </a:solidFill>
                          <a:effectLst/>
                          <a:latin typeface="Calibri" panose="020F0502020204030204" pitchFamily="34" charset="0"/>
                        </a:rPr>
                        <a:t>100%+</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b"/>
                      <a:r>
                        <a:rPr lang="en-US" sz="1100" b="1" i="0" u="none" strike="noStrike">
                          <a:solidFill>
                            <a:srgbClr val="FFFFFF"/>
                          </a:solidFill>
                          <a:effectLst/>
                          <a:latin typeface="Calibri" panose="020F0502020204030204" pitchFamily="34" charset="0"/>
                        </a:rPr>
                        <a:t>1 rep bonus</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554028732"/>
                  </a:ext>
                </a:extLst>
              </a:tr>
              <a:tr h="182880">
                <a:tc>
                  <a:txBody>
                    <a:bodyPr/>
                    <a:lstStyle/>
                    <a:p>
                      <a:pPr algn="l" fontAlgn="b"/>
                      <a:r>
                        <a:rPr lang="en-US" sz="1100" b="1" i="0" u="none" strike="noStrike">
                          <a:solidFill>
                            <a:srgbClr val="FFFFFF"/>
                          </a:solidFill>
                          <a:effectLst/>
                          <a:latin typeface="Calibri" panose="020F0502020204030204" pitchFamily="34" charset="0"/>
                        </a:rPr>
                        <a:t>Previous Numbers</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0" i="0" u="none" strike="noStrike">
                          <a:solidFill>
                            <a:srgbClr val="FFFFFF"/>
                          </a:solidFill>
                          <a:effectLst/>
                          <a:latin typeface="Calibri" panose="020F0502020204030204" pitchFamily="34" charset="0"/>
                        </a:rPr>
                        <a:t>255</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0" i="0" u="none" strike="noStrike">
                          <a:solidFill>
                            <a:srgbClr val="FFFFFF"/>
                          </a:solidFill>
                          <a:effectLst/>
                          <a:latin typeface="Calibri" panose="020F0502020204030204" pitchFamily="34" charset="0"/>
                        </a:rPr>
                        <a:t>315</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0" i="0" u="none" strike="noStrike">
                          <a:solidFill>
                            <a:srgbClr val="FFFFFF"/>
                          </a:solidFill>
                          <a:effectLst/>
                          <a:latin typeface="Calibri" panose="020F0502020204030204" pitchFamily="34" charset="0"/>
                        </a:rPr>
                        <a:t>135</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0" i="0" u="none" strike="noStrike">
                          <a:solidFill>
                            <a:srgbClr val="FFFFFF"/>
                          </a:solidFill>
                          <a:effectLst/>
                          <a:latin typeface="Calibri" panose="020F0502020204030204" pitchFamily="34" charset="0"/>
                        </a:rPr>
                        <a:t>395</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US" sz="1100" b="0" i="0" u="none" strike="noStrike">
                        <a:solidFill>
                          <a:srgbClr val="FFFFFF"/>
                        </a:solidFill>
                        <a:effectLst/>
                        <a:latin typeface="Calibri" panose="020F0502020204030204" pitchFamily="34" charset="0"/>
                      </a:endParaRP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tcPr>
                </a:tc>
                <a:tc>
                  <a:txBody>
                    <a:bodyPr/>
                    <a:lstStyle/>
                    <a:p>
                      <a:pPr algn="l" fontAlgn="b"/>
                      <a:r>
                        <a:rPr lang="en-US" sz="1100" b="1" i="0" u="none" strike="noStrike">
                          <a:solidFill>
                            <a:srgbClr val="FFFFFF"/>
                          </a:solidFill>
                          <a:effectLst/>
                          <a:latin typeface="Calibri" panose="020F0502020204030204" pitchFamily="34" charset="0"/>
                        </a:rPr>
                        <a:t>Bench</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0" i="0" u="none" strike="noStrike">
                          <a:solidFill>
                            <a:srgbClr val="FFFFFF"/>
                          </a:solidFill>
                          <a:effectLst/>
                          <a:latin typeface="Calibri" panose="020F0502020204030204" pitchFamily="34" charset="0"/>
                        </a:rPr>
                        <a:t>$1,000 </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0" i="0" u="none" strike="noStrike">
                          <a:solidFill>
                            <a:srgbClr val="FFFFFF"/>
                          </a:solidFill>
                          <a:effectLst/>
                          <a:latin typeface="Calibri" panose="020F0502020204030204" pitchFamily="34" charset="0"/>
                        </a:rPr>
                        <a:t>$1,500 </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0" i="0" u="none" strike="noStrike">
                          <a:solidFill>
                            <a:srgbClr val="FFFFFF"/>
                          </a:solidFill>
                          <a:effectLst/>
                          <a:latin typeface="Calibri" panose="020F0502020204030204" pitchFamily="34" charset="0"/>
                        </a:rPr>
                        <a:t>$2,500 </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100" b="0" i="0" u="none" strike="noStrike">
                          <a:solidFill>
                            <a:srgbClr val="FFFFFF"/>
                          </a:solidFill>
                          <a:effectLst/>
                          <a:latin typeface="Calibri" panose="020F0502020204030204" pitchFamily="34" charset="0"/>
                        </a:rPr>
                        <a:t>$2400 + $1.30(lbs)</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100" b="0" i="0" u="none" strike="noStrike">
                          <a:solidFill>
                            <a:srgbClr val="FFFFFF"/>
                          </a:solidFill>
                          <a:effectLst/>
                          <a:latin typeface="Calibri" panose="020F0502020204030204" pitchFamily="34" charset="0"/>
                        </a:rPr>
                        <a:t>$1.15(lbs)</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890938647"/>
                  </a:ext>
                </a:extLst>
              </a:tr>
              <a:tr h="182880">
                <a:tc>
                  <a:txBody>
                    <a:bodyPr/>
                    <a:lstStyle/>
                    <a:p>
                      <a:pPr algn="l" fontAlgn="b"/>
                      <a:r>
                        <a:rPr lang="en-US" sz="1100" b="1" i="0" u="none" strike="noStrike">
                          <a:solidFill>
                            <a:srgbClr val="FFFFFF"/>
                          </a:solidFill>
                          <a:effectLst/>
                          <a:latin typeface="Calibri" panose="020F0502020204030204" pitchFamily="34" charset="0"/>
                        </a:rPr>
                        <a:t>Target Goal</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1" i="0" u="none" strike="noStrike">
                          <a:solidFill>
                            <a:srgbClr val="FFFFFF"/>
                          </a:solidFill>
                          <a:effectLst/>
                          <a:latin typeface="Calibri" panose="020F0502020204030204" pitchFamily="34" charset="0"/>
                        </a:rPr>
                        <a:t>230</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BC2E6"/>
                    </a:solidFill>
                  </a:tcPr>
                </a:tc>
                <a:tc>
                  <a:txBody>
                    <a:bodyPr/>
                    <a:lstStyle/>
                    <a:p>
                      <a:pPr algn="r" fontAlgn="b"/>
                      <a:r>
                        <a:rPr lang="en-US" sz="1100" b="1" i="0" u="none" strike="noStrike">
                          <a:solidFill>
                            <a:srgbClr val="FFFFFF"/>
                          </a:solidFill>
                          <a:effectLst/>
                          <a:latin typeface="Calibri" panose="020F0502020204030204" pitchFamily="34" charset="0"/>
                        </a:rPr>
                        <a:t>285</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BC2E6"/>
                    </a:solidFill>
                  </a:tcPr>
                </a:tc>
                <a:tc>
                  <a:txBody>
                    <a:bodyPr/>
                    <a:lstStyle/>
                    <a:p>
                      <a:pPr algn="r" fontAlgn="b"/>
                      <a:r>
                        <a:rPr lang="en-US" sz="1100" b="1" i="0" u="none" strike="noStrike">
                          <a:solidFill>
                            <a:srgbClr val="FFFFFF"/>
                          </a:solidFill>
                          <a:effectLst/>
                          <a:latin typeface="Calibri" panose="020F0502020204030204" pitchFamily="34" charset="0"/>
                        </a:rPr>
                        <a:t>125</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BC2E6"/>
                    </a:solidFill>
                  </a:tcPr>
                </a:tc>
                <a:tc>
                  <a:txBody>
                    <a:bodyPr/>
                    <a:lstStyle/>
                    <a:p>
                      <a:pPr algn="r" fontAlgn="b"/>
                      <a:r>
                        <a:rPr lang="en-US" sz="1100" b="1" i="0" u="none" strike="noStrike">
                          <a:solidFill>
                            <a:srgbClr val="FFFFFF"/>
                          </a:solidFill>
                          <a:effectLst/>
                          <a:latin typeface="Calibri" panose="020F0502020204030204" pitchFamily="34" charset="0"/>
                        </a:rPr>
                        <a:t>355</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BC2E6"/>
                    </a:solidFill>
                  </a:tcPr>
                </a:tc>
                <a:tc>
                  <a:txBody>
                    <a:bodyPr/>
                    <a:lstStyle/>
                    <a:p>
                      <a:pPr algn="l" fontAlgn="b"/>
                      <a:endParaRPr lang="en-US" sz="1100" b="0" i="0" u="none" strike="noStrike" dirty="0">
                        <a:solidFill>
                          <a:srgbClr val="FFFFFF"/>
                        </a:solidFill>
                        <a:effectLst/>
                        <a:latin typeface="Calibri" panose="020F0502020204030204" pitchFamily="34" charset="0"/>
                      </a:endParaRP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tcPr>
                </a:tc>
                <a:tc>
                  <a:txBody>
                    <a:bodyPr/>
                    <a:lstStyle/>
                    <a:p>
                      <a:pPr algn="l" fontAlgn="b"/>
                      <a:r>
                        <a:rPr lang="en-US" sz="1100" b="1" i="0" u="none" strike="noStrike">
                          <a:solidFill>
                            <a:srgbClr val="FFFFFF"/>
                          </a:solidFill>
                          <a:effectLst/>
                          <a:latin typeface="Calibri" panose="020F0502020204030204" pitchFamily="34" charset="0"/>
                        </a:rPr>
                        <a:t>Squat</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0" i="0" u="none" strike="noStrike">
                          <a:solidFill>
                            <a:srgbClr val="FFFFFF"/>
                          </a:solidFill>
                          <a:effectLst/>
                          <a:latin typeface="Calibri" panose="020F0502020204030204" pitchFamily="34" charset="0"/>
                        </a:rPr>
                        <a:t>$1,000 </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0" i="0" u="none" strike="noStrike">
                          <a:solidFill>
                            <a:srgbClr val="FFFFFF"/>
                          </a:solidFill>
                          <a:effectLst/>
                          <a:latin typeface="Calibri" panose="020F0502020204030204" pitchFamily="34" charset="0"/>
                        </a:rPr>
                        <a:t>$1,500 </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0" i="0" u="none" strike="noStrike">
                          <a:solidFill>
                            <a:srgbClr val="FFFFFF"/>
                          </a:solidFill>
                          <a:effectLst/>
                          <a:latin typeface="Calibri" panose="020F0502020204030204" pitchFamily="34" charset="0"/>
                        </a:rPr>
                        <a:t>$2,500 </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100" b="0" i="0" u="none" strike="noStrike">
                          <a:solidFill>
                            <a:srgbClr val="FFFFFF"/>
                          </a:solidFill>
                          <a:effectLst/>
                          <a:latin typeface="Calibri" panose="020F0502020204030204" pitchFamily="34" charset="0"/>
                        </a:rPr>
                        <a:t>$2400 + $1.25(lbs)</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100" b="0" i="0" u="none" strike="noStrike">
                          <a:solidFill>
                            <a:srgbClr val="FFFFFF"/>
                          </a:solidFill>
                          <a:effectLst/>
                          <a:latin typeface="Calibri" panose="020F0502020204030204" pitchFamily="34" charset="0"/>
                        </a:rPr>
                        <a:t>$1.10(lbs)</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527191718"/>
                  </a:ext>
                </a:extLst>
              </a:tr>
              <a:tr h="182880">
                <a:tc>
                  <a:txBody>
                    <a:bodyPr/>
                    <a:lstStyle/>
                    <a:p>
                      <a:pPr algn="l" fontAlgn="b"/>
                      <a:r>
                        <a:rPr lang="en-US" sz="1100" b="1" i="0" u="none" strike="noStrike">
                          <a:solidFill>
                            <a:srgbClr val="FFFFFF"/>
                          </a:solidFill>
                          <a:effectLst/>
                          <a:latin typeface="Calibri" panose="020F0502020204030204" pitchFamily="34" charset="0"/>
                        </a:rPr>
                        <a:t>Actuals</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0" i="0" u="none" strike="noStrike">
                          <a:solidFill>
                            <a:srgbClr val="FFFFFF"/>
                          </a:solidFill>
                          <a:effectLst/>
                          <a:latin typeface="Calibri" panose="020F0502020204030204" pitchFamily="34" charset="0"/>
                        </a:rPr>
                        <a:t>215</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0" i="0" u="none" strike="noStrike">
                          <a:solidFill>
                            <a:srgbClr val="FFFFFF"/>
                          </a:solidFill>
                          <a:effectLst/>
                          <a:latin typeface="Calibri" panose="020F0502020204030204" pitchFamily="34" charset="0"/>
                        </a:rPr>
                        <a:t>300</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0" i="0" u="none" strike="noStrike">
                          <a:solidFill>
                            <a:srgbClr val="FFFFFF"/>
                          </a:solidFill>
                          <a:effectLst/>
                          <a:latin typeface="Calibri" panose="020F0502020204030204" pitchFamily="34" charset="0"/>
                        </a:rPr>
                        <a:t>115</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0" i="0" u="none" strike="noStrike">
                          <a:solidFill>
                            <a:srgbClr val="FFFFFF"/>
                          </a:solidFill>
                          <a:effectLst/>
                          <a:latin typeface="Calibri" panose="020F0502020204030204" pitchFamily="34" charset="0"/>
                        </a:rPr>
                        <a:t>345</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US" sz="1100" b="0" i="0" u="none" strike="noStrike">
                        <a:solidFill>
                          <a:srgbClr val="FFFFFF"/>
                        </a:solidFill>
                        <a:effectLst/>
                        <a:latin typeface="Calibri" panose="020F0502020204030204" pitchFamily="34" charset="0"/>
                      </a:endParaRP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tcPr>
                </a:tc>
                <a:tc>
                  <a:txBody>
                    <a:bodyPr/>
                    <a:lstStyle/>
                    <a:p>
                      <a:pPr algn="l" fontAlgn="b"/>
                      <a:r>
                        <a:rPr lang="en-US" sz="1100" b="1" i="0" u="none" strike="noStrike">
                          <a:solidFill>
                            <a:srgbClr val="FFFFFF"/>
                          </a:solidFill>
                          <a:effectLst/>
                          <a:latin typeface="Calibri" panose="020F0502020204030204" pitchFamily="34" charset="0"/>
                        </a:rPr>
                        <a:t>Press</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0" i="0" u="none" strike="noStrike">
                          <a:solidFill>
                            <a:srgbClr val="FFFFFF"/>
                          </a:solidFill>
                          <a:effectLst/>
                          <a:latin typeface="Calibri" panose="020F0502020204030204" pitchFamily="34" charset="0"/>
                        </a:rPr>
                        <a:t>$1,000 </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0" i="0" u="none" strike="noStrike">
                          <a:solidFill>
                            <a:srgbClr val="FFFFFF"/>
                          </a:solidFill>
                          <a:effectLst/>
                          <a:latin typeface="Calibri" panose="020F0502020204030204" pitchFamily="34" charset="0"/>
                        </a:rPr>
                        <a:t>$1,500 </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0" i="0" u="none" strike="noStrike">
                          <a:solidFill>
                            <a:srgbClr val="FFFFFF"/>
                          </a:solidFill>
                          <a:effectLst/>
                          <a:latin typeface="Calibri" panose="020F0502020204030204" pitchFamily="34" charset="0"/>
                        </a:rPr>
                        <a:t>$2,500 </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100" b="0" i="0" u="none" strike="noStrike">
                          <a:solidFill>
                            <a:srgbClr val="FFFFFF"/>
                          </a:solidFill>
                          <a:effectLst/>
                          <a:latin typeface="Calibri" panose="020F0502020204030204" pitchFamily="34" charset="0"/>
                        </a:rPr>
                        <a:t>$2400 + $1.35(lbs)</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100" b="0" i="0" u="none" strike="noStrike">
                          <a:solidFill>
                            <a:srgbClr val="FFFFFF"/>
                          </a:solidFill>
                          <a:effectLst/>
                          <a:latin typeface="Calibri" panose="020F0502020204030204" pitchFamily="34" charset="0"/>
                        </a:rPr>
                        <a:t>$1.20(lbs)</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7515709"/>
                  </a:ext>
                </a:extLst>
              </a:tr>
              <a:tr h="182880">
                <a:tc>
                  <a:txBody>
                    <a:bodyPr/>
                    <a:lstStyle/>
                    <a:p>
                      <a:pPr algn="l" fontAlgn="b"/>
                      <a:r>
                        <a:rPr lang="en-US" sz="1100" b="1" i="0" u="none" strike="noStrike">
                          <a:solidFill>
                            <a:srgbClr val="FFFFFF"/>
                          </a:solidFill>
                          <a:effectLst/>
                          <a:latin typeface="Calibri" panose="020F0502020204030204" pitchFamily="34" charset="0"/>
                        </a:rPr>
                        <a:t>% actuals vs previous</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0" i="0" u="none" strike="noStrike">
                          <a:solidFill>
                            <a:srgbClr val="FFFFFF"/>
                          </a:solidFill>
                          <a:effectLst/>
                          <a:latin typeface="Calibri" panose="020F0502020204030204" pitchFamily="34" charset="0"/>
                        </a:rPr>
                        <a:t>84%</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0" i="0" u="none" strike="noStrike">
                          <a:solidFill>
                            <a:srgbClr val="FFFFFF"/>
                          </a:solidFill>
                          <a:effectLst/>
                          <a:latin typeface="Calibri" panose="020F0502020204030204" pitchFamily="34" charset="0"/>
                        </a:rPr>
                        <a:t>95%</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0" i="0" u="none" strike="noStrike">
                          <a:solidFill>
                            <a:srgbClr val="FFFFFF"/>
                          </a:solidFill>
                          <a:effectLst/>
                          <a:latin typeface="Calibri" panose="020F0502020204030204" pitchFamily="34" charset="0"/>
                        </a:rPr>
                        <a:t>85%</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0" i="0" u="none" strike="noStrike">
                          <a:solidFill>
                            <a:srgbClr val="FFFFFF"/>
                          </a:solidFill>
                          <a:effectLst/>
                          <a:latin typeface="Calibri" panose="020F0502020204030204" pitchFamily="34" charset="0"/>
                        </a:rPr>
                        <a:t>87%</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US" sz="1100" b="0" i="0" u="none" strike="noStrike">
                        <a:solidFill>
                          <a:srgbClr val="FFFFFF"/>
                        </a:solidFill>
                        <a:effectLst/>
                        <a:latin typeface="Calibri" panose="020F0502020204030204" pitchFamily="34" charset="0"/>
                      </a:endParaRP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tcPr>
                </a:tc>
                <a:tc>
                  <a:txBody>
                    <a:bodyPr/>
                    <a:lstStyle/>
                    <a:p>
                      <a:pPr algn="l" fontAlgn="b"/>
                      <a:r>
                        <a:rPr lang="en-US" sz="1100" b="1" i="0" u="none" strike="noStrike">
                          <a:solidFill>
                            <a:srgbClr val="FFFFFF"/>
                          </a:solidFill>
                          <a:effectLst/>
                          <a:latin typeface="Calibri" panose="020F0502020204030204" pitchFamily="34" charset="0"/>
                        </a:rPr>
                        <a:t>Deadlift</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0" i="0" u="none" strike="noStrike">
                          <a:solidFill>
                            <a:srgbClr val="FFFFFF"/>
                          </a:solidFill>
                          <a:effectLst/>
                          <a:latin typeface="Calibri" panose="020F0502020204030204" pitchFamily="34" charset="0"/>
                        </a:rPr>
                        <a:t>$1,000 </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0" i="0" u="none" strike="noStrike">
                          <a:solidFill>
                            <a:srgbClr val="FFFFFF"/>
                          </a:solidFill>
                          <a:effectLst/>
                          <a:latin typeface="Calibri" panose="020F0502020204030204" pitchFamily="34" charset="0"/>
                        </a:rPr>
                        <a:t>$1,500 </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b"/>
                      <a:r>
                        <a:rPr lang="en-US" sz="1100" b="0" i="0" u="none" strike="noStrike">
                          <a:solidFill>
                            <a:srgbClr val="FFFFFF"/>
                          </a:solidFill>
                          <a:effectLst/>
                          <a:latin typeface="Calibri" panose="020F0502020204030204" pitchFamily="34" charset="0"/>
                        </a:rPr>
                        <a:t>$2,500 </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100" b="0" i="0" u="none" strike="noStrike">
                          <a:solidFill>
                            <a:srgbClr val="FFFFFF"/>
                          </a:solidFill>
                          <a:effectLst/>
                          <a:latin typeface="Calibri" panose="020F0502020204030204" pitchFamily="34" charset="0"/>
                        </a:rPr>
                        <a:t>$2400 + $1.20(lbs)</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r>
                        <a:rPr lang="en-US" sz="1100" b="0" i="0" u="none" strike="noStrike" dirty="0">
                          <a:solidFill>
                            <a:srgbClr val="FFFFFF"/>
                          </a:solidFill>
                          <a:effectLst/>
                          <a:latin typeface="Calibri" panose="020F0502020204030204" pitchFamily="34" charset="0"/>
                        </a:rPr>
                        <a:t>$1.05(</a:t>
                      </a:r>
                      <a:r>
                        <a:rPr lang="en-US" sz="1100" b="0" i="0" u="none" strike="noStrike" dirty="0" err="1">
                          <a:solidFill>
                            <a:srgbClr val="FFFFFF"/>
                          </a:solidFill>
                          <a:effectLst/>
                          <a:latin typeface="Calibri" panose="020F0502020204030204" pitchFamily="34" charset="0"/>
                        </a:rPr>
                        <a:t>lbs</a:t>
                      </a:r>
                      <a:r>
                        <a:rPr lang="en-US" sz="1100" b="0" i="0" u="none" strike="noStrike" dirty="0">
                          <a:solidFill>
                            <a:srgbClr val="FFFFFF"/>
                          </a:solidFill>
                          <a:effectLst/>
                          <a:latin typeface="Calibri" panose="020F0502020204030204" pitchFamily="34" charset="0"/>
                        </a:rPr>
                        <a:t>)</a:t>
                      </a:r>
                    </a:p>
                  </a:txBody>
                  <a:tcPr marL="7620" marR="7620" marT="7620"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335400946"/>
                  </a:ext>
                </a:extLst>
              </a:tr>
            </a:tbl>
          </a:graphicData>
        </a:graphic>
      </p:graphicFrame>
      <p:sp>
        <p:nvSpPr>
          <p:cNvPr id="12" name="TextBox 11">
            <a:extLst>
              <a:ext uri="{FF2B5EF4-FFF2-40B4-BE49-F238E27FC236}">
                <a16:creationId xmlns:a16="http://schemas.microsoft.com/office/drawing/2014/main" id="{203949EB-8B61-46D1-8BD3-213360A23E4D}"/>
              </a:ext>
            </a:extLst>
          </p:cNvPr>
          <p:cNvSpPr txBox="1"/>
          <p:nvPr/>
        </p:nvSpPr>
        <p:spPr>
          <a:xfrm>
            <a:off x="4117080" y="2721016"/>
            <a:ext cx="6096000" cy="307777"/>
          </a:xfrm>
          <a:prstGeom prst="rect">
            <a:avLst/>
          </a:prstGeom>
          <a:noFill/>
        </p:spPr>
        <p:txBody>
          <a:bodyPr wrap="square">
            <a:spAutoFit/>
          </a:bodyPr>
          <a:lstStyle/>
          <a:p>
            <a:r>
              <a:rPr lang="en-US" sz="1400" b="1" i="0" u="none" strike="noStrike" dirty="0">
                <a:solidFill>
                  <a:srgbClr val="000000"/>
                </a:solidFill>
                <a:effectLst/>
                <a:latin typeface="Calibri" panose="020F0502020204030204" pitchFamily="34" charset="0"/>
              </a:rPr>
              <a:t>Business impact calculation:</a:t>
            </a:r>
            <a:r>
              <a:rPr lang="en-US" sz="1400" dirty="0"/>
              <a:t> </a:t>
            </a:r>
            <a:r>
              <a:rPr lang="en-US" sz="1400" b="0" i="0" u="none" strike="noStrike" dirty="0">
                <a:solidFill>
                  <a:srgbClr val="000000"/>
                </a:solidFill>
                <a:effectLst/>
                <a:latin typeface="Calibri" panose="020F0502020204030204" pitchFamily="34" charset="0"/>
              </a:rPr>
              <a:t>$1000 + $1500 + $1000 + $1000 =</a:t>
            </a:r>
            <a:r>
              <a:rPr lang="en-US" sz="1400" dirty="0"/>
              <a:t> </a:t>
            </a:r>
            <a:r>
              <a:rPr lang="en-US" sz="1400" b="0" i="0" u="none" strike="noStrike" dirty="0">
                <a:solidFill>
                  <a:srgbClr val="000000"/>
                </a:solidFill>
                <a:effectLst/>
                <a:latin typeface="Calibri" panose="020F0502020204030204" pitchFamily="34" charset="0"/>
              </a:rPr>
              <a:t> $   4,500.00 </a:t>
            </a:r>
            <a:endParaRPr lang="en-US" sz="1400" dirty="0"/>
          </a:p>
        </p:txBody>
      </p:sp>
      <p:sp>
        <p:nvSpPr>
          <p:cNvPr id="13" name="TextBox 12">
            <a:extLst>
              <a:ext uri="{FF2B5EF4-FFF2-40B4-BE49-F238E27FC236}">
                <a16:creationId xmlns:a16="http://schemas.microsoft.com/office/drawing/2014/main" id="{066ED8FF-870E-4A90-9E78-7CE7CB57B18A}"/>
              </a:ext>
            </a:extLst>
          </p:cNvPr>
          <p:cNvSpPr txBox="1"/>
          <p:nvPr/>
        </p:nvSpPr>
        <p:spPr>
          <a:xfrm>
            <a:off x="1158658" y="3231715"/>
            <a:ext cx="9137486" cy="2308324"/>
          </a:xfrm>
          <a:prstGeom prst="rect">
            <a:avLst/>
          </a:prstGeom>
          <a:noFill/>
        </p:spPr>
        <p:txBody>
          <a:bodyPr wrap="square" rtlCol="0">
            <a:spAutoFit/>
          </a:bodyPr>
          <a:lstStyle/>
          <a:p>
            <a:pPr marL="285750" indent="-285750">
              <a:buFontTx/>
              <a:buChar char="-"/>
            </a:pPr>
            <a:r>
              <a:rPr lang="en-US" dirty="0"/>
              <a:t>At the end of this program, I was able to reach my goal in squats.</a:t>
            </a:r>
          </a:p>
          <a:p>
            <a:pPr marL="285750" indent="-285750">
              <a:buFontTx/>
              <a:buChar char="-"/>
            </a:pPr>
            <a:r>
              <a:rPr lang="en-US" dirty="0"/>
              <a:t>I missed my target on bench, military press, and deadlifts but I was very close.</a:t>
            </a:r>
          </a:p>
          <a:p>
            <a:pPr marL="285750" indent="-285750">
              <a:buFontTx/>
              <a:buChar char="-"/>
            </a:pPr>
            <a:r>
              <a:rPr lang="en-US" dirty="0"/>
              <a:t>I missed my target goal of 24 workout sessions by 1. I was able to workout 23 times in the 8-week time frame. </a:t>
            </a:r>
          </a:p>
          <a:p>
            <a:pPr marL="285750" indent="-285750">
              <a:buFontTx/>
              <a:buChar char="-"/>
            </a:pPr>
            <a:r>
              <a:rPr lang="en-US" dirty="0"/>
              <a:t>The business impact measurement guidelines were stated before the start of the program. The dollar amount that my output produced is $4,500. Not a bad for 8 weeks of fun. </a:t>
            </a:r>
          </a:p>
          <a:p>
            <a:endParaRPr lang="en-US" dirty="0"/>
          </a:p>
        </p:txBody>
      </p:sp>
    </p:spTree>
    <p:extLst>
      <p:ext uri="{BB962C8B-B14F-4D97-AF65-F5344CB8AC3E}">
        <p14:creationId xmlns:p14="http://schemas.microsoft.com/office/powerpoint/2010/main" val="3883327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9940-C35F-409F-A318-C8EA5D34E10B}"/>
              </a:ext>
            </a:extLst>
          </p:cNvPr>
          <p:cNvSpPr>
            <a:spLocks noGrp="1"/>
          </p:cNvSpPr>
          <p:nvPr>
            <p:ph type="title"/>
          </p:nvPr>
        </p:nvSpPr>
        <p:spPr>
          <a:xfrm>
            <a:off x="420559" y="111342"/>
            <a:ext cx="9404723" cy="1400530"/>
          </a:xfrm>
        </p:spPr>
        <p:txBody>
          <a:bodyPr/>
          <a:lstStyle/>
          <a:p>
            <a:r>
              <a:rPr lang="en-US" dirty="0"/>
              <a:t>SQL- Sigma Quality Level</a:t>
            </a:r>
          </a:p>
        </p:txBody>
      </p:sp>
      <p:sp>
        <p:nvSpPr>
          <p:cNvPr id="3" name="Content Placeholder 2">
            <a:extLst>
              <a:ext uri="{FF2B5EF4-FFF2-40B4-BE49-F238E27FC236}">
                <a16:creationId xmlns:a16="http://schemas.microsoft.com/office/drawing/2014/main" id="{E622B9BA-C88E-4ADA-A476-63BE809DE077}"/>
              </a:ext>
            </a:extLst>
          </p:cNvPr>
          <p:cNvSpPr>
            <a:spLocks noGrp="1"/>
          </p:cNvSpPr>
          <p:nvPr>
            <p:ph idx="1"/>
          </p:nvPr>
        </p:nvSpPr>
        <p:spPr>
          <a:xfrm>
            <a:off x="420559" y="1110311"/>
            <a:ext cx="9906066" cy="4248073"/>
          </a:xfrm>
        </p:spPr>
        <p:txBody>
          <a:bodyPr>
            <a:normAutofit lnSpcReduction="10000"/>
          </a:bodyPr>
          <a:lstStyle/>
          <a:p>
            <a:r>
              <a:rPr lang="en-US" dirty="0"/>
              <a:t>The defects in my process will be measure per a week. If I do not work out 3 times a week, that is a defect. If I do not hit my calorie goal at least 5 times a week, it is a defect. If I drink more than 5 alcoholic drinks a week, it is a defect. If I average less than 7.5 hours of sleep a week, that is a defect. </a:t>
            </a:r>
          </a:p>
          <a:p>
            <a:r>
              <a:rPr lang="en-US" dirty="0"/>
              <a:t>1. Defect opportunity per a week: D = 4</a:t>
            </a:r>
          </a:p>
          <a:p>
            <a:r>
              <a:rPr lang="en-US" dirty="0"/>
              <a:t>2. There are a total of 8 weeks: U = 8</a:t>
            </a:r>
          </a:p>
          <a:p>
            <a:r>
              <a:rPr lang="en-US" dirty="0"/>
              <a:t>3. Total possible defects: D x U = 32</a:t>
            </a:r>
          </a:p>
          <a:p>
            <a:r>
              <a:rPr lang="en-US" dirty="0"/>
              <a:t>4. Total actual defects: A = 14 </a:t>
            </a:r>
          </a:p>
          <a:p>
            <a:r>
              <a:rPr lang="en-US" dirty="0"/>
              <a:t>5. Defect-per-opportunity rate: A / DU = DPO = 0.4375</a:t>
            </a:r>
          </a:p>
          <a:p>
            <a:r>
              <a:rPr lang="en-US" dirty="0"/>
              <a:t>6. Defects per million opportunities (DPMO): 437,500</a:t>
            </a:r>
          </a:p>
          <a:p>
            <a:r>
              <a:rPr lang="en-US" dirty="0"/>
              <a:t>7. SQL value = 1.6, Yield = 54.00%</a:t>
            </a:r>
          </a:p>
          <a:p>
            <a:endParaRPr lang="en-US" dirty="0"/>
          </a:p>
          <a:p>
            <a:pPr marL="0" indent="0">
              <a:buNone/>
            </a:pPr>
            <a:endParaRPr lang="en-US" dirty="0"/>
          </a:p>
        </p:txBody>
      </p:sp>
      <p:sp>
        <p:nvSpPr>
          <p:cNvPr id="4" name="TextBox 3">
            <a:extLst>
              <a:ext uri="{FF2B5EF4-FFF2-40B4-BE49-F238E27FC236}">
                <a16:creationId xmlns:a16="http://schemas.microsoft.com/office/drawing/2014/main" id="{B61586AA-7AF9-47CA-81A4-93A08F2AB920}"/>
              </a:ext>
            </a:extLst>
          </p:cNvPr>
          <p:cNvSpPr txBox="1"/>
          <p:nvPr/>
        </p:nvSpPr>
        <p:spPr>
          <a:xfrm>
            <a:off x="420559" y="5434023"/>
            <a:ext cx="9283506" cy="923330"/>
          </a:xfrm>
          <a:prstGeom prst="rect">
            <a:avLst/>
          </a:prstGeom>
          <a:noFill/>
        </p:spPr>
        <p:txBody>
          <a:bodyPr wrap="square" rtlCol="0">
            <a:spAutoFit/>
          </a:bodyPr>
          <a:lstStyle/>
          <a:p>
            <a:r>
              <a:rPr lang="en-US" dirty="0"/>
              <a:t>My SQL is kind of low. As I am analyzing the actual defects, Most of them happened between weeks 1-3. From weeks 1-3, I had 10 defects. From weeks 4-8, I had 4 defects. </a:t>
            </a:r>
          </a:p>
        </p:txBody>
      </p:sp>
    </p:spTree>
    <p:extLst>
      <p:ext uri="{BB962C8B-B14F-4D97-AF65-F5344CB8AC3E}">
        <p14:creationId xmlns:p14="http://schemas.microsoft.com/office/powerpoint/2010/main" val="4168420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8FC207EB-0540-49F0-86F6-9B0A156B04B3}"/>
              </a:ext>
            </a:extLst>
          </p:cNvPr>
          <p:cNvSpPr txBox="1">
            <a:spLocks/>
          </p:cNvSpPr>
          <p:nvPr/>
        </p:nvSpPr>
        <p:spPr>
          <a:xfrm>
            <a:off x="197214" y="141229"/>
            <a:ext cx="2527325" cy="2272788"/>
          </a:xfrm>
          <a:prstGeom prst="ellipse">
            <a:avLst/>
          </a:prstGeom>
          <a:solidFill>
            <a:srgbClr val="231815"/>
          </a:solidFill>
          <a:ln w="174625" cmpd="thinThick">
            <a:solidFill>
              <a:srgbClr val="231815"/>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alibri Light" panose="020F0302020204030204"/>
                <a:ea typeface="+mj-ea"/>
                <a:cs typeface="+mj-cs"/>
              </a:rPr>
              <a:t>Process Map</a:t>
            </a:r>
          </a:p>
        </p:txBody>
      </p:sp>
      <p:pic>
        <p:nvPicPr>
          <p:cNvPr id="15" name="Content Placeholder 14">
            <a:extLst>
              <a:ext uri="{FF2B5EF4-FFF2-40B4-BE49-F238E27FC236}">
                <a16:creationId xmlns:a16="http://schemas.microsoft.com/office/drawing/2014/main" id="{534C6470-7D37-4089-B0D7-33A55A75DADB}"/>
              </a:ext>
            </a:extLst>
          </p:cNvPr>
          <p:cNvPicPr>
            <a:picLocks noGrp="1" noChangeAspect="1"/>
          </p:cNvPicPr>
          <p:nvPr>
            <p:ph idx="1"/>
          </p:nvPr>
        </p:nvPicPr>
        <p:blipFill>
          <a:blip r:embed="rId2"/>
          <a:stretch>
            <a:fillRect/>
          </a:stretch>
        </p:blipFill>
        <p:spPr>
          <a:xfrm>
            <a:off x="3013788" y="37323"/>
            <a:ext cx="9111483" cy="6783354"/>
          </a:xfrm>
          <a:prstGeom prst="rect">
            <a:avLst/>
          </a:prstGeom>
        </p:spPr>
      </p:pic>
      <p:sp>
        <p:nvSpPr>
          <p:cNvPr id="2" name="TextBox 1">
            <a:extLst>
              <a:ext uri="{FF2B5EF4-FFF2-40B4-BE49-F238E27FC236}">
                <a16:creationId xmlns:a16="http://schemas.microsoft.com/office/drawing/2014/main" id="{C21A9078-9181-42A2-96A5-15440DED4E95}"/>
              </a:ext>
            </a:extLst>
          </p:cNvPr>
          <p:cNvSpPr txBox="1"/>
          <p:nvPr/>
        </p:nvSpPr>
        <p:spPr>
          <a:xfrm>
            <a:off x="66729" y="2712720"/>
            <a:ext cx="2947060" cy="2031325"/>
          </a:xfrm>
          <a:prstGeom prst="rect">
            <a:avLst/>
          </a:prstGeom>
          <a:noFill/>
        </p:spPr>
        <p:txBody>
          <a:bodyPr wrap="square" rtlCol="0">
            <a:spAutoFit/>
          </a:bodyPr>
          <a:lstStyle/>
          <a:p>
            <a:r>
              <a:rPr lang="en-US" dirty="0"/>
              <a:t>This is the process map that I followed from the 3</a:t>
            </a:r>
            <a:r>
              <a:rPr lang="en-US" baseline="30000" dirty="0"/>
              <a:t>rd</a:t>
            </a:r>
            <a:r>
              <a:rPr lang="en-US" dirty="0"/>
              <a:t> week onwards. It was a step forward to improve keeping track and following the “Start Strength” program.   </a:t>
            </a:r>
          </a:p>
        </p:txBody>
      </p:sp>
    </p:spTree>
    <p:extLst>
      <p:ext uri="{BB962C8B-B14F-4D97-AF65-F5344CB8AC3E}">
        <p14:creationId xmlns:p14="http://schemas.microsoft.com/office/powerpoint/2010/main" val="3457033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105D-9B81-4426-8E67-AC2C05E4EF65}"/>
              </a:ext>
            </a:extLst>
          </p:cNvPr>
          <p:cNvSpPr>
            <a:spLocks noGrp="1"/>
          </p:cNvSpPr>
          <p:nvPr>
            <p:ph type="title"/>
          </p:nvPr>
        </p:nvSpPr>
        <p:spPr>
          <a:xfrm>
            <a:off x="121855" y="68670"/>
            <a:ext cx="9404723" cy="1400530"/>
          </a:xfrm>
        </p:spPr>
        <p:txBody>
          <a:bodyPr/>
          <a:lstStyle/>
          <a:p>
            <a:r>
              <a:rPr lang="en-US" dirty="0"/>
              <a:t>DMA</a:t>
            </a:r>
            <a:r>
              <a:rPr lang="en-US" b="1" dirty="0"/>
              <a:t>I</a:t>
            </a:r>
            <a:r>
              <a:rPr lang="en-US" dirty="0"/>
              <a:t>C:</a:t>
            </a:r>
            <a:r>
              <a:rPr lang="en-US" b="1" dirty="0"/>
              <a:t> Improve</a:t>
            </a:r>
          </a:p>
        </p:txBody>
      </p:sp>
      <p:sp>
        <p:nvSpPr>
          <p:cNvPr id="3" name="Content Placeholder 2">
            <a:extLst>
              <a:ext uri="{FF2B5EF4-FFF2-40B4-BE49-F238E27FC236}">
                <a16:creationId xmlns:a16="http://schemas.microsoft.com/office/drawing/2014/main" id="{04DC2F26-05B0-4B2D-911F-1BEB39D02D52}"/>
              </a:ext>
            </a:extLst>
          </p:cNvPr>
          <p:cNvSpPr>
            <a:spLocks noGrp="1"/>
          </p:cNvSpPr>
          <p:nvPr>
            <p:ph idx="1"/>
          </p:nvPr>
        </p:nvSpPr>
        <p:spPr>
          <a:xfrm>
            <a:off x="-1" y="1158240"/>
            <a:ext cx="12192001" cy="5631090"/>
          </a:xfrm>
        </p:spPr>
        <p:txBody>
          <a:bodyPr>
            <a:normAutofit lnSpcReduction="10000"/>
          </a:bodyPr>
          <a:lstStyle/>
          <a:p>
            <a:r>
              <a:rPr lang="en-US" dirty="0"/>
              <a:t>As soon as I decided to start the “Starting Strength” program, I began the improvement process to my lost of strength problem. On the first three weeks, I found it hard to follow the program. It was very taxing on the body. I missed my weekly work out goals on week 1 and week 3. </a:t>
            </a:r>
          </a:p>
          <a:p>
            <a:r>
              <a:rPr lang="en-US" dirty="0"/>
              <a:t>When I looked at the first three weeks of data, I noticed that I was drinking a lot and did not hit my calorie goals on half the days. I decided to map out my process to improve my gym frequency and to better record my data points.</a:t>
            </a:r>
          </a:p>
          <a:p>
            <a:r>
              <a:rPr lang="en-US" dirty="0"/>
              <a:t>As shown from my SQL analysis, I committed less defects once I mapped out my process and was more aware of the potential defects that I was committing. I cut back on drinking which increased my gym frequency and lifting numbers immensely. After this improvement phase, there were two weeks where I went to the gym 4 times per a week. It made up the lost workout sessions in the early weeks of this process. I started off slow but was able to adjust my process to hit at least 84% of my old lifting set numbers. </a:t>
            </a:r>
          </a:p>
          <a:p>
            <a:r>
              <a:rPr lang="en-US" dirty="0"/>
              <a:t>I learned I was able to hold myself more accountable when I mapped out my process more clearly and had data to look back on. I learned how much alcohol disrupts my workout frequency. From tracking my sleep, I learned to be more mindful of when I went to bed and when I woke up. I learned how much sleep I was getting which helped explained why some days felt better or worst.            </a:t>
            </a:r>
          </a:p>
        </p:txBody>
      </p:sp>
    </p:spTree>
    <p:extLst>
      <p:ext uri="{BB962C8B-B14F-4D97-AF65-F5344CB8AC3E}">
        <p14:creationId xmlns:p14="http://schemas.microsoft.com/office/powerpoint/2010/main" val="2618634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105D-9B81-4426-8E67-AC2C05E4EF65}"/>
              </a:ext>
            </a:extLst>
          </p:cNvPr>
          <p:cNvSpPr>
            <a:spLocks noGrp="1"/>
          </p:cNvSpPr>
          <p:nvPr>
            <p:ph type="title"/>
          </p:nvPr>
        </p:nvSpPr>
        <p:spPr>
          <a:xfrm>
            <a:off x="121855" y="68670"/>
            <a:ext cx="9404723" cy="1400530"/>
          </a:xfrm>
        </p:spPr>
        <p:txBody>
          <a:bodyPr/>
          <a:lstStyle/>
          <a:p>
            <a:r>
              <a:rPr lang="en-US" dirty="0"/>
              <a:t>DMAI</a:t>
            </a:r>
            <a:r>
              <a:rPr lang="en-US" b="1" dirty="0"/>
              <a:t>C</a:t>
            </a:r>
            <a:r>
              <a:rPr lang="en-US" dirty="0"/>
              <a:t>:</a:t>
            </a:r>
            <a:r>
              <a:rPr lang="en-US" b="1" dirty="0"/>
              <a:t> Control</a:t>
            </a:r>
          </a:p>
        </p:txBody>
      </p:sp>
      <p:sp>
        <p:nvSpPr>
          <p:cNvPr id="3" name="Content Placeholder 2">
            <a:extLst>
              <a:ext uri="{FF2B5EF4-FFF2-40B4-BE49-F238E27FC236}">
                <a16:creationId xmlns:a16="http://schemas.microsoft.com/office/drawing/2014/main" id="{04DC2F26-05B0-4B2D-911F-1BEB39D02D52}"/>
              </a:ext>
            </a:extLst>
          </p:cNvPr>
          <p:cNvSpPr>
            <a:spLocks noGrp="1"/>
          </p:cNvSpPr>
          <p:nvPr>
            <p:ph idx="1"/>
          </p:nvPr>
        </p:nvSpPr>
        <p:spPr>
          <a:xfrm>
            <a:off x="121854" y="1194816"/>
            <a:ext cx="11808017" cy="5594514"/>
          </a:xfrm>
        </p:spPr>
        <p:txBody>
          <a:bodyPr/>
          <a:lstStyle/>
          <a:p>
            <a:r>
              <a:rPr lang="en-US" dirty="0"/>
              <a:t>I learned a lot in the improvement phase. </a:t>
            </a:r>
          </a:p>
          <a:p>
            <a:r>
              <a:rPr lang="en-US" dirty="0"/>
              <a:t>I need to be consistent on not drinking too much.</a:t>
            </a:r>
          </a:p>
          <a:p>
            <a:r>
              <a:rPr lang="en-US" dirty="0"/>
              <a:t>I need to continue to record and log my workouts to keep me on a consistent program.</a:t>
            </a:r>
          </a:p>
          <a:p>
            <a:r>
              <a:rPr lang="en-US" dirty="0"/>
              <a:t>I should stretch for at least 10 minutes before every workout.</a:t>
            </a:r>
          </a:p>
          <a:p>
            <a:r>
              <a:rPr lang="en-US" dirty="0"/>
              <a:t>Make a new goal of getting at least 7.5 hours of sleep a night. </a:t>
            </a:r>
          </a:p>
          <a:p>
            <a:r>
              <a:rPr lang="en-US" dirty="0"/>
              <a:t>Continue to have a calorie goal to fuel my workouts and muscle gain.</a:t>
            </a:r>
          </a:p>
          <a:p>
            <a:r>
              <a:rPr lang="en-US" dirty="0"/>
              <a:t>See my physical therapist more often. </a:t>
            </a:r>
          </a:p>
          <a:p>
            <a:pPr marL="0" indent="0">
              <a:buNone/>
            </a:pPr>
            <a:endParaRPr lang="en-US" dirty="0"/>
          </a:p>
        </p:txBody>
      </p:sp>
    </p:spTree>
    <p:extLst>
      <p:ext uri="{BB962C8B-B14F-4D97-AF65-F5344CB8AC3E}">
        <p14:creationId xmlns:p14="http://schemas.microsoft.com/office/powerpoint/2010/main" val="946711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F3051B75-D558-4C44-8464-0B9FDE842AC8}"/>
              </a:ext>
            </a:extLst>
          </p:cNvPr>
          <p:cNvSpPr>
            <a:spLocks noChangeArrowheads="1"/>
          </p:cNvSpPr>
          <p:nvPr/>
        </p:nvSpPr>
        <p:spPr bwMode="auto">
          <a:xfrm>
            <a:off x="1347788" y="985044"/>
            <a:ext cx="9144000" cy="381000"/>
          </a:xfrm>
          <a:prstGeom prst="rect">
            <a:avLst/>
          </a:prstGeom>
          <a:solidFill>
            <a:schemeClr val="accent4">
              <a:lumMod val="60000"/>
              <a:lumOff val="40000"/>
            </a:schemeClr>
          </a:solidFill>
          <a:ln w="254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defRPr/>
            </a:pPr>
            <a:endParaRPr lang="en-US" altLang="en-US" sz="2400" dirty="0"/>
          </a:p>
        </p:txBody>
      </p:sp>
      <p:sp>
        <p:nvSpPr>
          <p:cNvPr id="15362" name="Line 9">
            <a:extLst>
              <a:ext uri="{FF2B5EF4-FFF2-40B4-BE49-F238E27FC236}">
                <a16:creationId xmlns:a16="http://schemas.microsoft.com/office/drawing/2014/main" id="{600894D1-B048-4DC0-A3A2-1BF3E374B6E9}"/>
              </a:ext>
            </a:extLst>
          </p:cNvPr>
          <p:cNvSpPr>
            <a:spLocks noChangeShapeType="1"/>
          </p:cNvSpPr>
          <p:nvPr/>
        </p:nvSpPr>
        <p:spPr bwMode="auto">
          <a:xfrm>
            <a:off x="5082398" y="1422400"/>
            <a:ext cx="3173" cy="5202238"/>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7" name="Rectangle 11">
            <a:extLst>
              <a:ext uri="{FF2B5EF4-FFF2-40B4-BE49-F238E27FC236}">
                <a16:creationId xmlns:a16="http://schemas.microsoft.com/office/drawing/2014/main" id="{245DE581-72E9-426E-8071-304EF9A40812}"/>
              </a:ext>
            </a:extLst>
          </p:cNvPr>
          <p:cNvSpPr>
            <a:spLocks noChangeArrowheads="1"/>
          </p:cNvSpPr>
          <p:nvPr/>
        </p:nvSpPr>
        <p:spPr bwMode="auto">
          <a:xfrm>
            <a:off x="1128051" y="1447800"/>
            <a:ext cx="14478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DEFINE</a:t>
            </a:r>
          </a:p>
        </p:txBody>
      </p:sp>
      <p:sp>
        <p:nvSpPr>
          <p:cNvPr id="19468" name="Rectangle 12">
            <a:extLst>
              <a:ext uri="{FF2B5EF4-FFF2-40B4-BE49-F238E27FC236}">
                <a16:creationId xmlns:a16="http://schemas.microsoft.com/office/drawing/2014/main" id="{D1DC6EB3-12C5-4630-9D9E-58BBAF412318}"/>
              </a:ext>
            </a:extLst>
          </p:cNvPr>
          <p:cNvSpPr>
            <a:spLocks noChangeArrowheads="1"/>
          </p:cNvSpPr>
          <p:nvPr/>
        </p:nvSpPr>
        <p:spPr bwMode="auto">
          <a:xfrm>
            <a:off x="3337583" y="1434956"/>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MEASURE</a:t>
            </a:r>
          </a:p>
        </p:txBody>
      </p:sp>
      <p:sp>
        <p:nvSpPr>
          <p:cNvPr id="15366" name="Rectangle 13">
            <a:extLst>
              <a:ext uri="{FF2B5EF4-FFF2-40B4-BE49-F238E27FC236}">
                <a16:creationId xmlns:a16="http://schemas.microsoft.com/office/drawing/2014/main" id="{01260FA0-4E7B-4808-9A92-2BF118D67BC2}"/>
              </a:ext>
            </a:extLst>
          </p:cNvPr>
          <p:cNvSpPr>
            <a:spLocks noChangeArrowheads="1"/>
          </p:cNvSpPr>
          <p:nvPr/>
        </p:nvSpPr>
        <p:spPr bwMode="auto">
          <a:xfrm>
            <a:off x="5489575" y="1430339"/>
            <a:ext cx="985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67" name="Rectangle 14">
            <a:extLst>
              <a:ext uri="{FF2B5EF4-FFF2-40B4-BE49-F238E27FC236}">
                <a16:creationId xmlns:a16="http://schemas.microsoft.com/office/drawing/2014/main" id="{A5261616-B8C1-4DD6-8E2C-4DCE671490B0}"/>
              </a:ext>
            </a:extLst>
          </p:cNvPr>
          <p:cNvSpPr>
            <a:spLocks noChangeArrowheads="1"/>
          </p:cNvSpPr>
          <p:nvPr/>
        </p:nvSpPr>
        <p:spPr bwMode="auto">
          <a:xfrm>
            <a:off x="9232901"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68" name="Rectangle 15">
            <a:extLst>
              <a:ext uri="{FF2B5EF4-FFF2-40B4-BE49-F238E27FC236}">
                <a16:creationId xmlns:a16="http://schemas.microsoft.com/office/drawing/2014/main" id="{DB64A8CE-065F-41E1-BB23-1DA9240698E1}"/>
              </a:ext>
            </a:extLst>
          </p:cNvPr>
          <p:cNvSpPr>
            <a:spLocks noChangeArrowheads="1"/>
          </p:cNvSpPr>
          <p:nvPr/>
        </p:nvSpPr>
        <p:spPr bwMode="auto">
          <a:xfrm>
            <a:off x="7583489" y="12525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69" name="Text Box 16">
            <a:extLst>
              <a:ext uri="{FF2B5EF4-FFF2-40B4-BE49-F238E27FC236}">
                <a16:creationId xmlns:a16="http://schemas.microsoft.com/office/drawing/2014/main" id="{98BA833E-1ACE-445E-85F6-36DFAD1CEC54}"/>
              </a:ext>
            </a:extLst>
          </p:cNvPr>
          <p:cNvSpPr txBox="1">
            <a:spLocks noChangeArrowheads="1"/>
          </p:cNvSpPr>
          <p:nvPr/>
        </p:nvSpPr>
        <p:spPr bwMode="auto">
          <a:xfrm>
            <a:off x="3479800" y="101600"/>
            <a:ext cx="703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dirty="0">
                <a:solidFill>
                  <a:srgbClr val="0070C0"/>
                </a:solidFill>
                <a:latin typeface="Arial" panose="020B0604020202020204" pitchFamily="34" charset="0"/>
              </a:rPr>
              <a:t>“</a:t>
            </a:r>
            <a:r>
              <a:rPr lang="en-US" altLang="en-US" sz="2400" b="1" dirty="0">
                <a:latin typeface="Arial" panose="020B0604020202020204" pitchFamily="34" charset="0"/>
              </a:rPr>
              <a:t>Starting Strength</a:t>
            </a:r>
            <a:r>
              <a:rPr lang="en-US" altLang="en-US" sz="2400" b="1" dirty="0">
                <a:solidFill>
                  <a:srgbClr val="0070C0"/>
                </a:solidFill>
                <a:latin typeface="Arial" panose="020B0604020202020204" pitchFamily="34" charset="0"/>
              </a:rPr>
              <a:t>”</a:t>
            </a:r>
          </a:p>
        </p:txBody>
      </p:sp>
      <p:sp>
        <p:nvSpPr>
          <p:cNvPr id="15370" name="Text Box 17">
            <a:extLst>
              <a:ext uri="{FF2B5EF4-FFF2-40B4-BE49-F238E27FC236}">
                <a16:creationId xmlns:a16="http://schemas.microsoft.com/office/drawing/2014/main" id="{F51C1FA9-2B19-49D8-B807-23E2233E0B12}"/>
              </a:ext>
            </a:extLst>
          </p:cNvPr>
          <p:cNvSpPr txBox="1">
            <a:spLocks noChangeArrowheads="1"/>
          </p:cNvSpPr>
          <p:nvPr/>
        </p:nvSpPr>
        <p:spPr bwMode="auto">
          <a:xfrm>
            <a:off x="2624596" y="984046"/>
            <a:ext cx="13083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dirty="0">
                <a:solidFill>
                  <a:schemeClr val="bg1"/>
                </a:solidFill>
                <a:latin typeface="Arial" panose="020B0604020202020204" pitchFamily="34" charset="0"/>
              </a:rPr>
              <a:t>October 12, 2020 to</a:t>
            </a:r>
          </a:p>
          <a:p>
            <a:pPr>
              <a:spcBef>
                <a:spcPct val="0"/>
              </a:spcBef>
              <a:buFontTx/>
              <a:buNone/>
            </a:pPr>
            <a:r>
              <a:rPr lang="en-US" altLang="en-US" sz="1000" dirty="0">
                <a:solidFill>
                  <a:schemeClr val="bg1"/>
                </a:solidFill>
                <a:latin typeface="Arial" panose="020B0604020202020204" pitchFamily="34" charset="0"/>
              </a:rPr>
              <a:t>December 6, 2020</a:t>
            </a:r>
          </a:p>
        </p:txBody>
      </p:sp>
      <p:sp>
        <p:nvSpPr>
          <p:cNvPr id="15371" name="Rectangle 19">
            <a:extLst>
              <a:ext uri="{FF2B5EF4-FFF2-40B4-BE49-F238E27FC236}">
                <a16:creationId xmlns:a16="http://schemas.microsoft.com/office/drawing/2014/main" id="{9F2802D1-97DF-4088-AF1B-2D30CBA2E39F}"/>
              </a:ext>
            </a:extLst>
          </p:cNvPr>
          <p:cNvSpPr>
            <a:spLocks noChangeArrowheads="1"/>
          </p:cNvSpPr>
          <p:nvPr/>
        </p:nvSpPr>
        <p:spPr bwMode="auto">
          <a:xfrm>
            <a:off x="10071101"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72" name="Rectangle 20">
            <a:extLst>
              <a:ext uri="{FF2B5EF4-FFF2-40B4-BE49-F238E27FC236}">
                <a16:creationId xmlns:a16="http://schemas.microsoft.com/office/drawing/2014/main" id="{E4D756C4-DF93-443D-ACB1-01B624359024}"/>
              </a:ext>
            </a:extLst>
          </p:cNvPr>
          <p:cNvSpPr>
            <a:spLocks noChangeArrowheads="1"/>
          </p:cNvSpPr>
          <p:nvPr/>
        </p:nvSpPr>
        <p:spPr bwMode="auto">
          <a:xfrm>
            <a:off x="10075864" y="1274763"/>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73" name="Text Box 21">
            <a:extLst>
              <a:ext uri="{FF2B5EF4-FFF2-40B4-BE49-F238E27FC236}">
                <a16:creationId xmlns:a16="http://schemas.microsoft.com/office/drawing/2014/main" id="{FEB6BF55-20EC-4F31-A8CF-DEB96C614F45}"/>
              </a:ext>
            </a:extLst>
          </p:cNvPr>
          <p:cNvSpPr txBox="1">
            <a:spLocks noChangeArrowheads="1"/>
          </p:cNvSpPr>
          <p:nvPr/>
        </p:nvSpPr>
        <p:spPr bwMode="auto">
          <a:xfrm>
            <a:off x="3962400" y="974726"/>
            <a:ext cx="571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latin typeface="Arial" panose="020B0604020202020204" pitchFamily="34" charset="0"/>
              </a:rPr>
              <a:t>Define</a:t>
            </a:r>
          </a:p>
          <a:p>
            <a:pPr>
              <a:spcBef>
                <a:spcPct val="0"/>
              </a:spcBef>
              <a:buFontTx/>
              <a:buNone/>
            </a:pPr>
            <a:endParaRPr lang="en-US" altLang="en-US" sz="1000">
              <a:latin typeface="Arial" panose="020B0604020202020204" pitchFamily="34" charset="0"/>
            </a:endParaRPr>
          </a:p>
        </p:txBody>
      </p:sp>
      <p:sp>
        <p:nvSpPr>
          <p:cNvPr id="15374" name="Text Box 22">
            <a:extLst>
              <a:ext uri="{FF2B5EF4-FFF2-40B4-BE49-F238E27FC236}">
                <a16:creationId xmlns:a16="http://schemas.microsoft.com/office/drawing/2014/main" id="{BB4EE650-2FC9-4CB9-B290-6ADA728D4E93}"/>
              </a:ext>
            </a:extLst>
          </p:cNvPr>
          <p:cNvSpPr txBox="1">
            <a:spLocks noChangeArrowheads="1"/>
          </p:cNvSpPr>
          <p:nvPr/>
        </p:nvSpPr>
        <p:spPr bwMode="auto">
          <a:xfrm>
            <a:off x="5257801" y="974726"/>
            <a:ext cx="696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latin typeface="Arial" panose="020B0604020202020204" pitchFamily="34" charset="0"/>
              </a:rPr>
              <a:t>Measure</a:t>
            </a:r>
          </a:p>
          <a:p>
            <a:pPr>
              <a:spcBef>
                <a:spcPct val="0"/>
              </a:spcBef>
              <a:buFontTx/>
              <a:buNone/>
            </a:pPr>
            <a:endParaRPr lang="en-US" altLang="en-US" sz="1000">
              <a:latin typeface="Arial" panose="020B0604020202020204" pitchFamily="34" charset="0"/>
            </a:endParaRPr>
          </a:p>
        </p:txBody>
      </p:sp>
      <p:sp>
        <p:nvSpPr>
          <p:cNvPr id="15375" name="Text Box 23">
            <a:extLst>
              <a:ext uri="{FF2B5EF4-FFF2-40B4-BE49-F238E27FC236}">
                <a16:creationId xmlns:a16="http://schemas.microsoft.com/office/drawing/2014/main" id="{3D6126D7-79DB-4F93-AC52-78AD9AD3C5DC}"/>
              </a:ext>
            </a:extLst>
          </p:cNvPr>
          <p:cNvSpPr txBox="1">
            <a:spLocks noChangeArrowheads="1"/>
          </p:cNvSpPr>
          <p:nvPr/>
        </p:nvSpPr>
        <p:spPr bwMode="auto">
          <a:xfrm>
            <a:off x="6629400" y="974726"/>
            <a:ext cx="661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latin typeface="Arial" panose="020B0604020202020204" pitchFamily="34" charset="0"/>
              </a:rPr>
              <a:t>Analyze</a:t>
            </a:r>
          </a:p>
          <a:p>
            <a:pPr>
              <a:spcBef>
                <a:spcPct val="0"/>
              </a:spcBef>
              <a:buFontTx/>
              <a:buNone/>
            </a:pPr>
            <a:endParaRPr lang="en-US" altLang="en-US" sz="1000">
              <a:latin typeface="Arial" panose="020B0604020202020204" pitchFamily="34" charset="0"/>
            </a:endParaRPr>
          </a:p>
        </p:txBody>
      </p:sp>
      <p:sp>
        <p:nvSpPr>
          <p:cNvPr id="15376" name="Text Box 24">
            <a:extLst>
              <a:ext uri="{FF2B5EF4-FFF2-40B4-BE49-F238E27FC236}">
                <a16:creationId xmlns:a16="http://schemas.microsoft.com/office/drawing/2014/main" id="{E10384D3-7820-4C05-859B-ACA907E90D17}"/>
              </a:ext>
            </a:extLst>
          </p:cNvPr>
          <p:cNvSpPr txBox="1">
            <a:spLocks noChangeArrowheads="1"/>
          </p:cNvSpPr>
          <p:nvPr/>
        </p:nvSpPr>
        <p:spPr bwMode="auto">
          <a:xfrm>
            <a:off x="9220200" y="974726"/>
            <a:ext cx="636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Control</a:t>
            </a:r>
          </a:p>
          <a:p>
            <a:pPr>
              <a:spcBef>
                <a:spcPct val="0"/>
              </a:spcBef>
              <a:buFontTx/>
              <a:buNone/>
            </a:pPr>
            <a:endParaRPr lang="en-US" altLang="en-US" sz="1000" dirty="0">
              <a:solidFill>
                <a:schemeClr val="bg1"/>
              </a:solidFill>
              <a:latin typeface="Arial" panose="020B0604020202020204" pitchFamily="34" charset="0"/>
            </a:endParaRPr>
          </a:p>
        </p:txBody>
      </p:sp>
      <p:sp>
        <p:nvSpPr>
          <p:cNvPr id="15377" name="Text Box 25">
            <a:extLst>
              <a:ext uri="{FF2B5EF4-FFF2-40B4-BE49-F238E27FC236}">
                <a16:creationId xmlns:a16="http://schemas.microsoft.com/office/drawing/2014/main" id="{68EEBD10-834A-4777-B721-F93642160796}"/>
              </a:ext>
            </a:extLst>
          </p:cNvPr>
          <p:cNvSpPr txBox="1">
            <a:spLocks noChangeArrowheads="1"/>
          </p:cNvSpPr>
          <p:nvPr/>
        </p:nvSpPr>
        <p:spPr bwMode="auto">
          <a:xfrm>
            <a:off x="7924801" y="974726"/>
            <a:ext cx="676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latin typeface="Arial" panose="020B0604020202020204" pitchFamily="34" charset="0"/>
              </a:rPr>
              <a:t>Improve</a:t>
            </a:r>
          </a:p>
          <a:p>
            <a:pPr>
              <a:spcBef>
                <a:spcPct val="0"/>
              </a:spcBef>
              <a:buFontTx/>
              <a:buNone/>
            </a:pPr>
            <a:endParaRPr lang="en-US" altLang="en-US" sz="1000">
              <a:solidFill>
                <a:schemeClr val="bg1"/>
              </a:solidFill>
              <a:latin typeface="Arial" panose="020B0604020202020204" pitchFamily="34" charset="0"/>
            </a:endParaRPr>
          </a:p>
        </p:txBody>
      </p:sp>
      <p:sp>
        <p:nvSpPr>
          <p:cNvPr id="15378" name="Text Box 31">
            <a:extLst>
              <a:ext uri="{FF2B5EF4-FFF2-40B4-BE49-F238E27FC236}">
                <a16:creationId xmlns:a16="http://schemas.microsoft.com/office/drawing/2014/main" id="{DEA46293-5141-410F-AD70-8698737E3EBD}"/>
              </a:ext>
            </a:extLst>
          </p:cNvPr>
          <p:cNvSpPr txBox="1">
            <a:spLocks noChangeArrowheads="1"/>
          </p:cNvSpPr>
          <p:nvPr/>
        </p:nvSpPr>
        <p:spPr bwMode="auto">
          <a:xfrm>
            <a:off x="1600201" y="1050926"/>
            <a:ext cx="10334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Key Dates ---&gt;</a:t>
            </a:r>
            <a:endParaRPr lang="en-US" altLang="en-US" sz="1000" dirty="0">
              <a:latin typeface="Arial" panose="020B0604020202020204" pitchFamily="34" charset="0"/>
            </a:endParaRPr>
          </a:p>
        </p:txBody>
      </p:sp>
      <p:sp>
        <p:nvSpPr>
          <p:cNvPr id="15379" name="Line 32">
            <a:extLst>
              <a:ext uri="{FF2B5EF4-FFF2-40B4-BE49-F238E27FC236}">
                <a16:creationId xmlns:a16="http://schemas.microsoft.com/office/drawing/2014/main" id="{CA878423-B144-49EA-952F-5C0A79DD9949}"/>
              </a:ext>
            </a:extLst>
          </p:cNvPr>
          <p:cNvSpPr>
            <a:spLocks noChangeShapeType="1"/>
          </p:cNvSpPr>
          <p:nvPr/>
        </p:nvSpPr>
        <p:spPr bwMode="auto">
          <a:xfrm>
            <a:off x="3886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0" name="Line 33">
            <a:extLst>
              <a:ext uri="{FF2B5EF4-FFF2-40B4-BE49-F238E27FC236}">
                <a16:creationId xmlns:a16="http://schemas.microsoft.com/office/drawing/2014/main" id="{952BE909-7379-4D98-AB3A-BDF3DF9A68C5}"/>
              </a:ext>
            </a:extLst>
          </p:cNvPr>
          <p:cNvSpPr>
            <a:spLocks noChangeShapeType="1"/>
          </p:cNvSpPr>
          <p:nvPr/>
        </p:nvSpPr>
        <p:spPr bwMode="auto">
          <a:xfrm>
            <a:off x="9220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1" name="Line 34">
            <a:extLst>
              <a:ext uri="{FF2B5EF4-FFF2-40B4-BE49-F238E27FC236}">
                <a16:creationId xmlns:a16="http://schemas.microsoft.com/office/drawing/2014/main" id="{FFC5A4C7-5604-4DC1-B4BF-400990D34CA2}"/>
              </a:ext>
            </a:extLst>
          </p:cNvPr>
          <p:cNvSpPr>
            <a:spLocks noChangeShapeType="1"/>
          </p:cNvSpPr>
          <p:nvPr/>
        </p:nvSpPr>
        <p:spPr bwMode="auto">
          <a:xfrm>
            <a:off x="79248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2" name="Line 35">
            <a:extLst>
              <a:ext uri="{FF2B5EF4-FFF2-40B4-BE49-F238E27FC236}">
                <a16:creationId xmlns:a16="http://schemas.microsoft.com/office/drawing/2014/main" id="{3E7B7693-B571-47AF-B6B8-B840F51DDD6B}"/>
              </a:ext>
            </a:extLst>
          </p:cNvPr>
          <p:cNvSpPr>
            <a:spLocks noChangeShapeType="1"/>
          </p:cNvSpPr>
          <p:nvPr/>
        </p:nvSpPr>
        <p:spPr bwMode="auto">
          <a:xfrm>
            <a:off x="6553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3" name="Line 36">
            <a:extLst>
              <a:ext uri="{FF2B5EF4-FFF2-40B4-BE49-F238E27FC236}">
                <a16:creationId xmlns:a16="http://schemas.microsoft.com/office/drawing/2014/main" id="{15E8DF0F-25D1-4E0E-96C7-02975149B69C}"/>
              </a:ext>
            </a:extLst>
          </p:cNvPr>
          <p:cNvSpPr>
            <a:spLocks noChangeShapeType="1"/>
          </p:cNvSpPr>
          <p:nvPr/>
        </p:nvSpPr>
        <p:spPr bwMode="auto">
          <a:xfrm>
            <a:off x="51816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95" name="Rectangle 39">
            <a:extLst>
              <a:ext uri="{FF2B5EF4-FFF2-40B4-BE49-F238E27FC236}">
                <a16:creationId xmlns:a16="http://schemas.microsoft.com/office/drawing/2014/main" id="{052BFF4D-F1F7-4D0E-8DA7-F9224C0FAB7A}"/>
              </a:ext>
            </a:extLst>
          </p:cNvPr>
          <p:cNvSpPr>
            <a:spLocks noChangeArrowheads="1"/>
          </p:cNvSpPr>
          <p:nvPr/>
        </p:nvSpPr>
        <p:spPr bwMode="auto">
          <a:xfrm>
            <a:off x="5919788" y="1398415"/>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ANALYZE</a:t>
            </a:r>
          </a:p>
        </p:txBody>
      </p:sp>
      <p:sp>
        <p:nvSpPr>
          <p:cNvPr id="19496" name="Rectangle 40">
            <a:extLst>
              <a:ext uri="{FF2B5EF4-FFF2-40B4-BE49-F238E27FC236}">
                <a16:creationId xmlns:a16="http://schemas.microsoft.com/office/drawing/2014/main" id="{E1A6CC8F-C6BB-4F6F-8F12-B5C3E87EC05B}"/>
              </a:ext>
            </a:extLst>
          </p:cNvPr>
          <p:cNvSpPr>
            <a:spLocks noChangeArrowheads="1"/>
          </p:cNvSpPr>
          <p:nvPr/>
        </p:nvSpPr>
        <p:spPr bwMode="auto">
          <a:xfrm>
            <a:off x="8928037" y="1398415"/>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IMPROVE</a:t>
            </a:r>
          </a:p>
        </p:txBody>
      </p:sp>
      <p:sp>
        <p:nvSpPr>
          <p:cNvPr id="15387" name="Line 43">
            <a:extLst>
              <a:ext uri="{FF2B5EF4-FFF2-40B4-BE49-F238E27FC236}">
                <a16:creationId xmlns:a16="http://schemas.microsoft.com/office/drawing/2014/main" id="{3997AA23-3B93-42FF-9FFF-B5E32CF0BDC7}"/>
              </a:ext>
            </a:extLst>
          </p:cNvPr>
          <p:cNvSpPr>
            <a:spLocks noChangeShapeType="1"/>
          </p:cNvSpPr>
          <p:nvPr/>
        </p:nvSpPr>
        <p:spPr bwMode="auto">
          <a:xfrm flipH="1">
            <a:off x="8140556" y="1465993"/>
            <a:ext cx="38100" cy="518795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8" name="Rectangle 45">
            <a:extLst>
              <a:ext uri="{FF2B5EF4-FFF2-40B4-BE49-F238E27FC236}">
                <a16:creationId xmlns:a16="http://schemas.microsoft.com/office/drawing/2014/main" id="{85FFA95D-194C-42A7-96DC-9DAFB61AF09F}"/>
              </a:ext>
            </a:extLst>
          </p:cNvPr>
          <p:cNvSpPr>
            <a:spLocks noChangeArrowheads="1"/>
          </p:cNvSpPr>
          <p:nvPr/>
        </p:nvSpPr>
        <p:spPr bwMode="auto">
          <a:xfrm>
            <a:off x="4851400" y="698500"/>
            <a:ext cx="5816600" cy="2159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89" name="Text Box 46">
            <a:extLst>
              <a:ext uri="{FF2B5EF4-FFF2-40B4-BE49-F238E27FC236}">
                <a16:creationId xmlns:a16="http://schemas.microsoft.com/office/drawing/2014/main" id="{71BC7C32-E4F2-4C69-9CB7-DB87F4C02E08}"/>
              </a:ext>
            </a:extLst>
          </p:cNvPr>
          <p:cNvSpPr txBox="1">
            <a:spLocks noChangeArrowheads="1"/>
          </p:cNvSpPr>
          <p:nvPr/>
        </p:nvSpPr>
        <p:spPr bwMode="auto">
          <a:xfrm>
            <a:off x="5475288" y="609600"/>
            <a:ext cx="5040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FontTx/>
              <a:buNone/>
            </a:pPr>
            <a:r>
              <a:rPr lang="en-US" altLang="en-US" sz="1200" dirty="0">
                <a:solidFill>
                  <a:schemeClr val="tx2"/>
                </a:solidFill>
                <a:latin typeface="Arial" panose="020B0604020202020204" pitchFamily="34" charset="0"/>
              </a:rPr>
              <a:t>Process owner: Gary Chen</a:t>
            </a:r>
          </a:p>
        </p:txBody>
      </p:sp>
      <p:sp>
        <p:nvSpPr>
          <p:cNvPr id="15390" name="Line 54">
            <a:extLst>
              <a:ext uri="{FF2B5EF4-FFF2-40B4-BE49-F238E27FC236}">
                <a16:creationId xmlns:a16="http://schemas.microsoft.com/office/drawing/2014/main" id="{DB63E91A-0A71-4A83-87A8-B3FCB580D9E8}"/>
              </a:ext>
            </a:extLst>
          </p:cNvPr>
          <p:cNvSpPr>
            <a:spLocks noChangeShapeType="1"/>
          </p:cNvSpPr>
          <p:nvPr/>
        </p:nvSpPr>
        <p:spPr bwMode="auto">
          <a:xfrm>
            <a:off x="2900196" y="1465993"/>
            <a:ext cx="25400" cy="5248277"/>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5392" name="Line 77">
            <a:extLst>
              <a:ext uri="{FF2B5EF4-FFF2-40B4-BE49-F238E27FC236}">
                <a16:creationId xmlns:a16="http://schemas.microsoft.com/office/drawing/2014/main" id="{24B9A12A-894A-4D55-BFEF-6639FC5F28F4}"/>
              </a:ext>
            </a:extLst>
          </p:cNvPr>
          <p:cNvSpPr>
            <a:spLocks noChangeShapeType="1"/>
          </p:cNvSpPr>
          <p:nvPr/>
        </p:nvSpPr>
        <p:spPr bwMode="auto">
          <a:xfrm>
            <a:off x="8223170" y="4393164"/>
            <a:ext cx="2590800"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9534" name="Rectangle 78">
            <a:extLst>
              <a:ext uri="{FF2B5EF4-FFF2-40B4-BE49-F238E27FC236}">
                <a16:creationId xmlns:a16="http://schemas.microsoft.com/office/drawing/2014/main" id="{230F5CBD-6B40-4DEB-B543-F5A974090F25}"/>
              </a:ext>
            </a:extLst>
          </p:cNvPr>
          <p:cNvSpPr>
            <a:spLocks noChangeArrowheads="1"/>
          </p:cNvSpPr>
          <p:nvPr/>
        </p:nvSpPr>
        <p:spPr bwMode="auto">
          <a:xfrm>
            <a:off x="8852694" y="4404803"/>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CONTROL</a:t>
            </a:r>
          </a:p>
        </p:txBody>
      </p:sp>
      <p:sp>
        <p:nvSpPr>
          <p:cNvPr id="2" name="TextBox 1">
            <a:extLst>
              <a:ext uri="{FF2B5EF4-FFF2-40B4-BE49-F238E27FC236}">
                <a16:creationId xmlns:a16="http://schemas.microsoft.com/office/drawing/2014/main" id="{D2436956-21BB-493E-9198-7CB3DD34E0F7}"/>
              </a:ext>
            </a:extLst>
          </p:cNvPr>
          <p:cNvSpPr txBox="1"/>
          <p:nvPr/>
        </p:nvSpPr>
        <p:spPr>
          <a:xfrm>
            <a:off x="252136" y="1760538"/>
            <a:ext cx="2644889" cy="1400383"/>
          </a:xfrm>
          <a:prstGeom prst="rect">
            <a:avLst/>
          </a:prstGeom>
          <a:noFill/>
        </p:spPr>
        <p:txBody>
          <a:bodyPr wrap="square" rtlCol="0">
            <a:spAutoFit/>
          </a:bodyPr>
          <a:lstStyle/>
          <a:p>
            <a:pPr marL="285750" indent="-285750">
              <a:buFontTx/>
              <a:buChar char="-"/>
            </a:pPr>
            <a:r>
              <a:rPr lang="en-US" sz="1700" dirty="0"/>
              <a:t>The problem is lost of my weightlifting strength due to Covid-19 gym shutdowns.</a:t>
            </a:r>
          </a:p>
        </p:txBody>
      </p:sp>
      <p:sp>
        <p:nvSpPr>
          <p:cNvPr id="4" name="TextBox 3">
            <a:extLst>
              <a:ext uri="{FF2B5EF4-FFF2-40B4-BE49-F238E27FC236}">
                <a16:creationId xmlns:a16="http://schemas.microsoft.com/office/drawing/2014/main" id="{C2A83D19-3715-45DA-9B7E-71361B970B28}"/>
              </a:ext>
            </a:extLst>
          </p:cNvPr>
          <p:cNvSpPr txBox="1"/>
          <p:nvPr/>
        </p:nvSpPr>
        <p:spPr>
          <a:xfrm>
            <a:off x="2980292" y="1772401"/>
            <a:ext cx="2187097" cy="1400383"/>
          </a:xfrm>
          <a:prstGeom prst="rect">
            <a:avLst/>
          </a:prstGeom>
          <a:noFill/>
        </p:spPr>
        <p:txBody>
          <a:bodyPr wrap="square" rtlCol="0">
            <a:spAutoFit/>
          </a:bodyPr>
          <a:lstStyle/>
          <a:p>
            <a:pPr marL="285750" indent="-285750">
              <a:buFontTx/>
              <a:buChar char="-"/>
            </a:pPr>
            <a:r>
              <a:rPr lang="en-US" sz="1700" dirty="0"/>
              <a:t>Measure my weightlifting numbers as the Y output of the process.</a:t>
            </a:r>
          </a:p>
        </p:txBody>
      </p:sp>
      <p:sp>
        <p:nvSpPr>
          <p:cNvPr id="3" name="TextBox 2">
            <a:extLst>
              <a:ext uri="{FF2B5EF4-FFF2-40B4-BE49-F238E27FC236}">
                <a16:creationId xmlns:a16="http://schemas.microsoft.com/office/drawing/2014/main" id="{E7FE4576-38FC-4A2B-8116-0ED39469E679}"/>
              </a:ext>
            </a:extLst>
          </p:cNvPr>
          <p:cNvSpPr txBox="1"/>
          <p:nvPr/>
        </p:nvSpPr>
        <p:spPr>
          <a:xfrm>
            <a:off x="225481" y="3297950"/>
            <a:ext cx="2687415" cy="2477601"/>
          </a:xfrm>
          <a:prstGeom prst="rect">
            <a:avLst/>
          </a:prstGeom>
          <a:noFill/>
        </p:spPr>
        <p:txBody>
          <a:bodyPr wrap="square" rtlCol="0">
            <a:spAutoFit/>
          </a:bodyPr>
          <a:lstStyle/>
          <a:p>
            <a:pPr marL="285750" indent="-285750">
              <a:buFontTx/>
              <a:buChar char="-"/>
            </a:pPr>
            <a:r>
              <a:rPr lang="en-US" sz="1700" dirty="0"/>
              <a:t>When gyms opened back up in September 2020, I did not have a plan or program to rebuild workout habits and strength.</a:t>
            </a:r>
          </a:p>
          <a:p>
            <a:r>
              <a:rPr lang="en-US" sz="1800" dirty="0"/>
              <a:t> </a:t>
            </a:r>
          </a:p>
          <a:p>
            <a:endParaRPr lang="en-US" dirty="0"/>
          </a:p>
        </p:txBody>
      </p:sp>
      <p:sp>
        <p:nvSpPr>
          <p:cNvPr id="5" name="TextBox 4">
            <a:extLst>
              <a:ext uri="{FF2B5EF4-FFF2-40B4-BE49-F238E27FC236}">
                <a16:creationId xmlns:a16="http://schemas.microsoft.com/office/drawing/2014/main" id="{B182DBB5-CB57-44FA-B83C-DD25E9CD850C}"/>
              </a:ext>
            </a:extLst>
          </p:cNvPr>
          <p:cNvSpPr txBox="1"/>
          <p:nvPr/>
        </p:nvSpPr>
        <p:spPr>
          <a:xfrm>
            <a:off x="2962442" y="3297950"/>
            <a:ext cx="2042304" cy="2754600"/>
          </a:xfrm>
          <a:prstGeom prst="rect">
            <a:avLst/>
          </a:prstGeom>
          <a:noFill/>
        </p:spPr>
        <p:txBody>
          <a:bodyPr wrap="square" rtlCol="0">
            <a:spAutoFit/>
          </a:bodyPr>
          <a:lstStyle/>
          <a:p>
            <a:r>
              <a:rPr lang="en-US" sz="1700" b="1" dirty="0"/>
              <a:t>My inputs that will affect my output:</a:t>
            </a:r>
            <a:endParaRPr lang="en-US" sz="1700" u="sng" dirty="0"/>
          </a:p>
          <a:p>
            <a:pPr marL="285750" indent="-285750">
              <a:buFontTx/>
              <a:buChar char="-"/>
            </a:pPr>
            <a:r>
              <a:rPr lang="en-US" sz="1700" dirty="0"/>
              <a:t>Sleep habits</a:t>
            </a:r>
          </a:p>
          <a:p>
            <a:pPr marL="285750" indent="-285750">
              <a:buFontTx/>
              <a:buChar char="-"/>
            </a:pPr>
            <a:r>
              <a:rPr lang="en-US" sz="1700" dirty="0"/>
              <a:t>Eating habits</a:t>
            </a:r>
          </a:p>
          <a:p>
            <a:pPr marL="285750" indent="-285750">
              <a:buFontTx/>
              <a:buChar char="-"/>
            </a:pPr>
            <a:r>
              <a:rPr lang="en-US" sz="1700" dirty="0"/>
              <a:t>Workout habits</a:t>
            </a:r>
          </a:p>
          <a:p>
            <a:pPr marL="285750" indent="-285750">
              <a:buFontTx/>
              <a:buChar char="-"/>
            </a:pPr>
            <a:r>
              <a:rPr lang="en-US" sz="1700" dirty="0"/>
              <a:t>Health/body maintenance  </a:t>
            </a:r>
          </a:p>
          <a:p>
            <a:endParaRPr lang="en-US" dirty="0"/>
          </a:p>
          <a:p>
            <a:pPr marL="285750" indent="-285750">
              <a:buFontTx/>
              <a:buChar char="-"/>
            </a:pPr>
            <a:endParaRPr lang="en-US" dirty="0"/>
          </a:p>
          <a:p>
            <a:pPr marL="285750" indent="-285750">
              <a:buFontTx/>
              <a:buChar char="-"/>
            </a:pPr>
            <a:endParaRPr lang="en-US" sz="1800" dirty="0"/>
          </a:p>
        </p:txBody>
      </p:sp>
      <p:sp>
        <p:nvSpPr>
          <p:cNvPr id="6" name="TextBox 5">
            <a:extLst>
              <a:ext uri="{FF2B5EF4-FFF2-40B4-BE49-F238E27FC236}">
                <a16:creationId xmlns:a16="http://schemas.microsoft.com/office/drawing/2014/main" id="{58369B19-1291-406F-A2BE-198223E87715}"/>
              </a:ext>
            </a:extLst>
          </p:cNvPr>
          <p:cNvSpPr txBox="1"/>
          <p:nvPr/>
        </p:nvSpPr>
        <p:spPr>
          <a:xfrm>
            <a:off x="8259280" y="1615850"/>
            <a:ext cx="3854704" cy="2708434"/>
          </a:xfrm>
          <a:prstGeom prst="rect">
            <a:avLst/>
          </a:prstGeom>
          <a:noFill/>
        </p:spPr>
        <p:txBody>
          <a:bodyPr wrap="square" rtlCol="0">
            <a:spAutoFit/>
          </a:bodyPr>
          <a:lstStyle/>
          <a:p>
            <a:pPr marL="285750" indent="-285750">
              <a:buFontTx/>
              <a:buChar char="-"/>
            </a:pPr>
            <a:r>
              <a:rPr lang="en-US" sz="1700" dirty="0"/>
              <a:t>My improve process started early by deciding on following the “Starting Strength” work out program.</a:t>
            </a:r>
          </a:p>
          <a:p>
            <a:pPr marL="285750" indent="-285750">
              <a:buFontTx/>
              <a:buChar char="-"/>
            </a:pPr>
            <a:r>
              <a:rPr lang="en-US" sz="1700" dirty="0"/>
              <a:t>After 3 weeks of analyzing my data, I noticed I was causing a lot of defects to my process.</a:t>
            </a:r>
          </a:p>
          <a:p>
            <a:pPr marL="285750" indent="-285750">
              <a:buFontTx/>
              <a:buChar char="-"/>
            </a:pPr>
            <a:r>
              <a:rPr lang="en-US" sz="1700" dirty="0"/>
              <a:t>I mapped out a process map to better conceptualize on how to stay on track. </a:t>
            </a:r>
          </a:p>
        </p:txBody>
      </p:sp>
      <p:sp>
        <p:nvSpPr>
          <p:cNvPr id="7" name="TextBox 6">
            <a:extLst>
              <a:ext uri="{FF2B5EF4-FFF2-40B4-BE49-F238E27FC236}">
                <a16:creationId xmlns:a16="http://schemas.microsoft.com/office/drawing/2014/main" id="{372B785C-7C4C-4F22-966C-D01FA27A1A2F}"/>
              </a:ext>
            </a:extLst>
          </p:cNvPr>
          <p:cNvSpPr txBox="1"/>
          <p:nvPr/>
        </p:nvSpPr>
        <p:spPr>
          <a:xfrm>
            <a:off x="5204235" y="1680084"/>
            <a:ext cx="3008669" cy="5293757"/>
          </a:xfrm>
          <a:prstGeom prst="rect">
            <a:avLst/>
          </a:prstGeom>
          <a:noFill/>
        </p:spPr>
        <p:txBody>
          <a:bodyPr wrap="square" rtlCol="0">
            <a:spAutoFit/>
          </a:bodyPr>
          <a:lstStyle/>
          <a:p>
            <a:pPr marL="285750" indent="-285750">
              <a:buFontTx/>
              <a:buChar char="-"/>
            </a:pPr>
            <a:r>
              <a:rPr lang="en-US" sz="1600" dirty="0"/>
              <a:t>Histogram shows I got more than 7 hours of sleep 59% of the time.</a:t>
            </a:r>
          </a:p>
          <a:p>
            <a:pPr marL="285750" indent="-285750">
              <a:buFontTx/>
              <a:buChar char="-"/>
            </a:pPr>
            <a:r>
              <a:rPr lang="en-US" sz="1600" dirty="0"/>
              <a:t>Chi-Square test shows sleep and calorie goals are independent. </a:t>
            </a:r>
          </a:p>
          <a:p>
            <a:pPr marL="285750" indent="-285750">
              <a:buFontTx/>
              <a:buChar char="-"/>
            </a:pPr>
            <a:r>
              <a:rPr lang="en-US" sz="1600" dirty="0"/>
              <a:t>Normal Distribution shows I have a 71% probability of stretching more than 10 minutes.</a:t>
            </a:r>
          </a:p>
          <a:p>
            <a:pPr marL="285750" indent="-285750">
              <a:buFontTx/>
              <a:buChar char="-"/>
            </a:pPr>
            <a:r>
              <a:rPr lang="en-US" sz="1600" dirty="0"/>
              <a:t>I hit at least 84% of old lifting output for every exercise.</a:t>
            </a:r>
          </a:p>
          <a:p>
            <a:pPr marL="285750" indent="-285750">
              <a:buFontTx/>
              <a:buChar char="-"/>
            </a:pPr>
            <a:r>
              <a:rPr lang="en-US" sz="1600" dirty="0"/>
              <a:t>Moving average forecast for next workout shows my lifting output will be the same to my previous workout.</a:t>
            </a:r>
          </a:p>
          <a:p>
            <a:pPr marL="285750" indent="-285750">
              <a:buFontTx/>
              <a:buChar char="-"/>
            </a:pPr>
            <a:r>
              <a:rPr lang="en-US" sz="1600" dirty="0"/>
              <a:t>SQL is low</a:t>
            </a:r>
          </a:p>
          <a:p>
            <a:pPr marL="285750" indent="-285750">
              <a:buFontTx/>
              <a:buChar char="-"/>
            </a:pPr>
            <a:endParaRPr lang="en-US" sz="1600" dirty="0"/>
          </a:p>
          <a:p>
            <a:pPr marL="285750" indent="-285750">
              <a:buFontTx/>
              <a:buChar char="-"/>
            </a:pPr>
            <a:endParaRPr lang="en-US" dirty="0"/>
          </a:p>
        </p:txBody>
      </p:sp>
      <p:sp>
        <p:nvSpPr>
          <p:cNvPr id="8" name="TextBox 7">
            <a:extLst>
              <a:ext uri="{FF2B5EF4-FFF2-40B4-BE49-F238E27FC236}">
                <a16:creationId xmlns:a16="http://schemas.microsoft.com/office/drawing/2014/main" id="{D2226435-ADEE-42C3-AC1A-18BE58E9F683}"/>
              </a:ext>
            </a:extLst>
          </p:cNvPr>
          <p:cNvSpPr txBox="1"/>
          <p:nvPr/>
        </p:nvSpPr>
        <p:spPr>
          <a:xfrm>
            <a:off x="8178656" y="4633787"/>
            <a:ext cx="3981704" cy="2708434"/>
          </a:xfrm>
          <a:prstGeom prst="rect">
            <a:avLst/>
          </a:prstGeom>
          <a:noFill/>
        </p:spPr>
        <p:txBody>
          <a:bodyPr wrap="square" rtlCol="0">
            <a:spAutoFit/>
          </a:bodyPr>
          <a:lstStyle/>
          <a:p>
            <a:pPr marL="285750" indent="-285750">
              <a:buFontTx/>
              <a:buChar char="-"/>
            </a:pPr>
            <a:r>
              <a:rPr lang="en-US" sz="1700" dirty="0"/>
              <a:t>Be mindful of not drinking too much</a:t>
            </a:r>
          </a:p>
          <a:p>
            <a:pPr marL="285750" indent="-285750">
              <a:buFontTx/>
              <a:buChar char="-"/>
            </a:pPr>
            <a:r>
              <a:rPr lang="en-US" sz="1700" dirty="0"/>
              <a:t>Consistently log workouts</a:t>
            </a:r>
          </a:p>
          <a:p>
            <a:pPr marL="285750" indent="-285750">
              <a:buFontTx/>
              <a:buChar char="-"/>
            </a:pPr>
            <a:r>
              <a:rPr lang="en-US" sz="1700" dirty="0"/>
              <a:t>Stretch for at least 10 minutes</a:t>
            </a:r>
          </a:p>
          <a:p>
            <a:pPr marL="285750" indent="-285750">
              <a:buFontTx/>
              <a:buChar char="-"/>
            </a:pPr>
            <a:r>
              <a:rPr lang="en-US" sz="1700" dirty="0"/>
              <a:t>Make it a goal to get at least 7.5 hours of sleep every night</a:t>
            </a:r>
          </a:p>
          <a:p>
            <a:pPr marL="285750" indent="-285750">
              <a:buFontTx/>
              <a:buChar char="-"/>
            </a:pPr>
            <a:r>
              <a:rPr lang="en-US" sz="1700" dirty="0"/>
              <a:t>Continue to have a daily calorie goal</a:t>
            </a:r>
          </a:p>
          <a:p>
            <a:pPr marL="285750" indent="-285750">
              <a:buFontTx/>
              <a:buChar char="-"/>
            </a:pPr>
            <a:endParaRPr lang="en-US" sz="1700" dirty="0"/>
          </a:p>
          <a:p>
            <a:pPr marL="285750" indent="-285750">
              <a:buFontTx/>
              <a:buChar char="-"/>
            </a:pPr>
            <a:endParaRPr lang="en-US" sz="1700" dirty="0"/>
          </a:p>
        </p:txBody>
      </p:sp>
    </p:spTree>
    <p:extLst>
      <p:ext uri="{BB962C8B-B14F-4D97-AF65-F5344CB8AC3E}">
        <p14:creationId xmlns:p14="http://schemas.microsoft.com/office/powerpoint/2010/main" val="218600281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105D-9B81-4426-8E67-AC2C05E4EF65}"/>
              </a:ext>
            </a:extLst>
          </p:cNvPr>
          <p:cNvSpPr>
            <a:spLocks noGrp="1"/>
          </p:cNvSpPr>
          <p:nvPr>
            <p:ph type="title"/>
          </p:nvPr>
        </p:nvSpPr>
        <p:spPr>
          <a:xfrm>
            <a:off x="121855" y="68670"/>
            <a:ext cx="9404723" cy="1400530"/>
          </a:xfrm>
        </p:spPr>
        <p:txBody>
          <a:bodyPr/>
          <a:lstStyle/>
          <a:p>
            <a:r>
              <a:rPr lang="en-US" b="1" dirty="0"/>
              <a:t>D</a:t>
            </a:r>
            <a:r>
              <a:rPr lang="en-US" dirty="0"/>
              <a:t>MAIC:</a:t>
            </a:r>
            <a:r>
              <a:rPr lang="en-US" b="1" dirty="0"/>
              <a:t> Define</a:t>
            </a:r>
          </a:p>
        </p:txBody>
      </p:sp>
      <p:sp>
        <p:nvSpPr>
          <p:cNvPr id="3" name="Content Placeholder 2">
            <a:extLst>
              <a:ext uri="{FF2B5EF4-FFF2-40B4-BE49-F238E27FC236}">
                <a16:creationId xmlns:a16="http://schemas.microsoft.com/office/drawing/2014/main" id="{04DC2F26-05B0-4B2D-911F-1BEB39D02D52}"/>
              </a:ext>
            </a:extLst>
          </p:cNvPr>
          <p:cNvSpPr>
            <a:spLocks noGrp="1"/>
          </p:cNvSpPr>
          <p:nvPr>
            <p:ph idx="1"/>
          </p:nvPr>
        </p:nvSpPr>
        <p:spPr>
          <a:xfrm>
            <a:off x="0" y="1072896"/>
            <a:ext cx="12143232" cy="5716434"/>
          </a:xfrm>
        </p:spPr>
        <p:txBody>
          <a:bodyPr>
            <a:normAutofit/>
          </a:bodyPr>
          <a:lstStyle/>
          <a:p>
            <a:pPr marL="0" indent="0">
              <a:buNone/>
            </a:pPr>
            <a:r>
              <a:rPr lang="en-US" b="1" u="sng" dirty="0"/>
              <a:t>Problem statement:</a:t>
            </a:r>
            <a:r>
              <a:rPr lang="en-US" b="1" dirty="0"/>
              <a:t> </a:t>
            </a:r>
            <a:r>
              <a:rPr lang="en-US" dirty="0"/>
              <a:t>My</a:t>
            </a:r>
            <a:r>
              <a:rPr lang="en-US" sz="2000" dirty="0"/>
              <a:t> problem is the lost of my weightlifting strength due to Covid-19 gym shutdowns.</a:t>
            </a:r>
            <a:endParaRPr lang="en-US" b="1" u="sng" dirty="0"/>
          </a:p>
          <a:p>
            <a:r>
              <a:rPr lang="en-US" dirty="0"/>
              <a:t>My goal is to gain back my strength and workout habits that got disrupted by the gym shutdowns. My working set numbers for bench, squat, military press, &amp; deadlift were significantly down to 225lbs, 175lbs, 85lbs, &amp; 265lbs, respectively. My goal is to gain back 90% of my pre-COVID-19 strength in 8 weeks.</a:t>
            </a:r>
          </a:p>
          <a:p>
            <a:r>
              <a:rPr lang="en-US" dirty="0"/>
              <a:t>When the gyms opened back up in September, I did not have a workout schedule or program. For this project, I want to follow the “Starting Strength” workout program and improve my process in rebuilding my workout habits.</a:t>
            </a:r>
          </a:p>
          <a:p>
            <a:r>
              <a:rPr lang="en-US" dirty="0"/>
              <a:t>When gyms initially opened back up, I went to the gyms whenever I felt like it and did not follow a regime. I wasn’t worried about other factors like sleep, diet, or stretching.  </a:t>
            </a:r>
          </a:p>
          <a:p>
            <a:r>
              <a:rPr lang="en-US" dirty="0"/>
              <a:t>I am targeting to go to the gym 3 times per a week for 8 weeks. Ideally, I want to workout 24 times in that span.</a:t>
            </a:r>
          </a:p>
          <a:p>
            <a:r>
              <a:rPr lang="en-US" dirty="0"/>
              <a:t>My inputs for my weightlifting output will be from sleep, eating habits, and body maintenance.     </a:t>
            </a:r>
          </a:p>
        </p:txBody>
      </p:sp>
    </p:spTree>
    <p:extLst>
      <p:ext uri="{BB962C8B-B14F-4D97-AF65-F5344CB8AC3E}">
        <p14:creationId xmlns:p14="http://schemas.microsoft.com/office/powerpoint/2010/main" val="4015469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105D-9B81-4426-8E67-AC2C05E4EF65}"/>
              </a:ext>
            </a:extLst>
          </p:cNvPr>
          <p:cNvSpPr>
            <a:spLocks noGrp="1"/>
          </p:cNvSpPr>
          <p:nvPr>
            <p:ph type="title"/>
          </p:nvPr>
        </p:nvSpPr>
        <p:spPr>
          <a:xfrm>
            <a:off x="121855" y="68670"/>
            <a:ext cx="9404723" cy="1400530"/>
          </a:xfrm>
        </p:spPr>
        <p:txBody>
          <a:bodyPr/>
          <a:lstStyle/>
          <a:p>
            <a:r>
              <a:rPr lang="en-US" dirty="0"/>
              <a:t>D</a:t>
            </a:r>
            <a:r>
              <a:rPr lang="en-US" b="1" dirty="0"/>
              <a:t>M</a:t>
            </a:r>
            <a:r>
              <a:rPr lang="en-US" dirty="0"/>
              <a:t>AIC:</a:t>
            </a:r>
            <a:r>
              <a:rPr lang="en-US" b="1" dirty="0"/>
              <a:t> Measure</a:t>
            </a:r>
          </a:p>
        </p:txBody>
      </p:sp>
      <p:sp>
        <p:nvSpPr>
          <p:cNvPr id="3" name="Content Placeholder 2">
            <a:extLst>
              <a:ext uri="{FF2B5EF4-FFF2-40B4-BE49-F238E27FC236}">
                <a16:creationId xmlns:a16="http://schemas.microsoft.com/office/drawing/2014/main" id="{04DC2F26-05B0-4B2D-911F-1BEB39D02D52}"/>
              </a:ext>
            </a:extLst>
          </p:cNvPr>
          <p:cNvSpPr>
            <a:spLocks noGrp="1"/>
          </p:cNvSpPr>
          <p:nvPr>
            <p:ph idx="1"/>
          </p:nvPr>
        </p:nvSpPr>
        <p:spPr>
          <a:xfrm>
            <a:off x="0" y="774192"/>
            <a:ext cx="11929872" cy="6015138"/>
          </a:xfrm>
        </p:spPr>
        <p:txBody>
          <a:bodyPr/>
          <a:lstStyle/>
          <a:p>
            <a:r>
              <a:rPr lang="en-US" dirty="0"/>
              <a:t>Most of the data that I am using for this project is collected manually. </a:t>
            </a:r>
          </a:p>
          <a:p>
            <a:r>
              <a:rPr lang="en-US" dirty="0"/>
              <a:t>The data collection period will run 8 weeks from October 12</a:t>
            </a:r>
            <a:r>
              <a:rPr lang="en-US" baseline="30000" dirty="0"/>
              <a:t>th</a:t>
            </a:r>
            <a:r>
              <a:rPr lang="en-US" dirty="0"/>
              <a:t> through December 6</a:t>
            </a:r>
            <a:r>
              <a:rPr lang="en-US" baseline="30000" dirty="0"/>
              <a:t>th </a:t>
            </a:r>
          </a:p>
          <a:p>
            <a:r>
              <a:rPr lang="en-US" dirty="0"/>
              <a:t>My goal is to collect 24 workout sessions doing the “Starting Strength” program. I want to follow the program and get back in the habit of going to the gym 3 times a week.</a:t>
            </a:r>
          </a:p>
          <a:p>
            <a:r>
              <a:rPr lang="en-US" dirty="0"/>
              <a:t>I’ll record the working set pounds lifted on each exercise for every workout. This is my continuous output. The gym, date, and time that I start my workout will also be recorded. </a:t>
            </a:r>
          </a:p>
          <a:p>
            <a:r>
              <a:rPr lang="en-US" dirty="0"/>
              <a:t>The inputs of sleep habits are hours of sleep I get every night and CPAP machine usage. My sleep hours is continuous since I am recording half/quarter hours of sleep. My CPAP usage has discrete values of “Entire”, “Partial”, or “No”.</a:t>
            </a:r>
          </a:p>
          <a:p>
            <a:r>
              <a:rPr lang="en-US" dirty="0"/>
              <a:t>The inputs of eating habits are calorie goal target, alcohol intake, and weekly weight-ins. Calorie goal target is discrete since I’ll only record if I hit the daily 2,800 calorie goal(yes/no). My alcohol intake value is continuous by recording how many drinks I have on a given day. Weekly Tuesday weight-ins is a continuous value. </a:t>
            </a:r>
          </a:p>
          <a:p>
            <a:r>
              <a:rPr lang="en-US" dirty="0"/>
              <a:t>The inputs for body maintenance are stretch duration before every workout and physical therapy session counts and analysis. Stretch duration is continuous and PT analysis is discrete. </a:t>
            </a:r>
          </a:p>
          <a:p>
            <a:endParaRPr lang="en-US" dirty="0"/>
          </a:p>
        </p:txBody>
      </p:sp>
    </p:spTree>
    <p:extLst>
      <p:ext uri="{BB962C8B-B14F-4D97-AF65-F5344CB8AC3E}">
        <p14:creationId xmlns:p14="http://schemas.microsoft.com/office/powerpoint/2010/main" val="3907420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452FD960-7B37-467F-A70B-A3898C3E5269}"/>
              </a:ext>
            </a:extLst>
          </p:cNvPr>
          <p:cNvSpPr>
            <a:spLocks noGrp="1" noChangeArrowheads="1"/>
          </p:cNvSpPr>
          <p:nvPr>
            <p:ph type="title"/>
          </p:nvPr>
        </p:nvSpPr>
        <p:spPr>
          <a:xfrm>
            <a:off x="2286000" y="76200"/>
            <a:ext cx="7772400" cy="762000"/>
          </a:xfrm>
          <a:noFill/>
        </p:spPr>
        <p:txBody>
          <a:bodyPr vert="horz" lIns="90488" tIns="44450" rIns="90488" bIns="44450" rtlCol="0" anchor="t">
            <a:noAutofit/>
          </a:bodyPr>
          <a:lstStyle/>
          <a:p>
            <a:r>
              <a:rPr lang="en-US" altLang="es-MX" sz="2800" b="1">
                <a:latin typeface="Arial" panose="020B0604020202020204" pitchFamily="34" charset="0"/>
              </a:rPr>
              <a:t>Data Measurement Plan</a:t>
            </a:r>
          </a:p>
        </p:txBody>
      </p:sp>
      <p:sp>
        <p:nvSpPr>
          <p:cNvPr id="13314" name="Rectangle 3">
            <a:extLst>
              <a:ext uri="{FF2B5EF4-FFF2-40B4-BE49-F238E27FC236}">
                <a16:creationId xmlns:a16="http://schemas.microsoft.com/office/drawing/2014/main" id="{8E2D2304-2A74-46FF-90C2-207791E7BDC1}"/>
              </a:ext>
            </a:extLst>
          </p:cNvPr>
          <p:cNvSpPr>
            <a:spLocks noChangeArrowheads="1"/>
          </p:cNvSpPr>
          <p:nvPr/>
        </p:nvSpPr>
        <p:spPr bwMode="gray">
          <a:xfrm>
            <a:off x="1733170" y="622603"/>
            <a:ext cx="8786812" cy="546100"/>
          </a:xfrm>
          <a:prstGeom prst="rect">
            <a:avLst/>
          </a:prstGeom>
          <a:solidFill>
            <a:srgbClr val="FFFF99"/>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s-MX" altLang="es-MX" dirty="0"/>
          </a:p>
        </p:txBody>
      </p:sp>
      <p:sp>
        <p:nvSpPr>
          <p:cNvPr id="13315" name="Rectangle 4">
            <a:extLst>
              <a:ext uri="{FF2B5EF4-FFF2-40B4-BE49-F238E27FC236}">
                <a16:creationId xmlns:a16="http://schemas.microsoft.com/office/drawing/2014/main" id="{441B052E-24FF-46AC-BB10-5CFB95B257F5}"/>
              </a:ext>
            </a:extLst>
          </p:cNvPr>
          <p:cNvSpPr>
            <a:spLocks noChangeArrowheads="1"/>
          </p:cNvSpPr>
          <p:nvPr/>
        </p:nvSpPr>
        <p:spPr bwMode="auto">
          <a:xfrm>
            <a:off x="2390360" y="887301"/>
            <a:ext cx="14351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s-MX" sz="1100" dirty="0">
                <a:solidFill>
                  <a:srgbClr val="010000"/>
                </a:solidFill>
                <a:latin typeface="Arial" panose="020B0604020202020204" pitchFamily="34" charset="0"/>
              </a:rPr>
              <a:t>Performance Measure </a:t>
            </a:r>
            <a:endParaRPr lang="en-US" altLang="es-MX" sz="2400" dirty="0"/>
          </a:p>
        </p:txBody>
      </p:sp>
      <p:sp>
        <p:nvSpPr>
          <p:cNvPr id="13316" name="Rectangle 5">
            <a:extLst>
              <a:ext uri="{FF2B5EF4-FFF2-40B4-BE49-F238E27FC236}">
                <a16:creationId xmlns:a16="http://schemas.microsoft.com/office/drawing/2014/main" id="{7B88CBAD-2195-4538-A1B8-ED7D9FC0CB2D}"/>
              </a:ext>
            </a:extLst>
          </p:cNvPr>
          <p:cNvSpPr>
            <a:spLocks noChangeArrowheads="1"/>
          </p:cNvSpPr>
          <p:nvPr/>
        </p:nvSpPr>
        <p:spPr bwMode="auto">
          <a:xfrm>
            <a:off x="5073109" y="828418"/>
            <a:ext cx="8683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s-MX" sz="1100" dirty="0">
                <a:solidFill>
                  <a:srgbClr val="010000"/>
                </a:solidFill>
                <a:latin typeface="Arial" panose="020B0604020202020204" pitchFamily="34" charset="0"/>
              </a:rPr>
              <a:t>Data Source and Location</a:t>
            </a:r>
            <a:endParaRPr lang="en-US" altLang="es-MX" sz="2400" dirty="0"/>
          </a:p>
        </p:txBody>
      </p:sp>
      <p:sp>
        <p:nvSpPr>
          <p:cNvPr id="13317" name="Rectangle 6">
            <a:extLst>
              <a:ext uri="{FF2B5EF4-FFF2-40B4-BE49-F238E27FC236}">
                <a16:creationId xmlns:a16="http://schemas.microsoft.com/office/drawing/2014/main" id="{29C6285D-8FCA-408C-96F6-3F12FA258995}"/>
              </a:ext>
            </a:extLst>
          </p:cNvPr>
          <p:cNvSpPr>
            <a:spLocks noChangeArrowheads="1"/>
          </p:cNvSpPr>
          <p:nvPr/>
        </p:nvSpPr>
        <p:spPr bwMode="auto">
          <a:xfrm>
            <a:off x="9925637" y="647180"/>
            <a:ext cx="63976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s-MX" sz="1100" dirty="0">
                <a:solidFill>
                  <a:srgbClr val="010000"/>
                </a:solidFill>
                <a:latin typeface="Arial" panose="020B0604020202020204" pitchFamily="34" charset="0"/>
              </a:rPr>
              <a:t>Target</a:t>
            </a:r>
          </a:p>
          <a:p>
            <a:pPr algn="ctr" eaLnBrk="1" hangingPunct="1">
              <a:spcBef>
                <a:spcPct val="0"/>
              </a:spcBef>
              <a:buFontTx/>
              <a:buNone/>
            </a:pPr>
            <a:r>
              <a:rPr lang="en-US" altLang="es-MX" sz="1100" dirty="0">
                <a:solidFill>
                  <a:srgbClr val="010000"/>
                </a:solidFill>
                <a:latin typeface="Arial" panose="020B0604020202020204" pitchFamily="34" charset="0"/>
              </a:rPr>
              <a:t>Sample</a:t>
            </a:r>
          </a:p>
          <a:p>
            <a:pPr algn="ctr" eaLnBrk="1" hangingPunct="1">
              <a:spcBef>
                <a:spcPct val="0"/>
              </a:spcBef>
              <a:buFontTx/>
              <a:buNone/>
            </a:pPr>
            <a:r>
              <a:rPr lang="en-US" altLang="es-MX" sz="1100" dirty="0">
                <a:solidFill>
                  <a:srgbClr val="010000"/>
                </a:solidFill>
                <a:latin typeface="Arial" panose="020B0604020202020204" pitchFamily="34" charset="0"/>
              </a:rPr>
              <a:t> Size</a:t>
            </a:r>
            <a:endParaRPr lang="en-US" altLang="es-MX" sz="2400" dirty="0"/>
          </a:p>
        </p:txBody>
      </p:sp>
      <p:sp>
        <p:nvSpPr>
          <p:cNvPr id="13318" name="Rectangle 7">
            <a:extLst>
              <a:ext uri="{FF2B5EF4-FFF2-40B4-BE49-F238E27FC236}">
                <a16:creationId xmlns:a16="http://schemas.microsoft.com/office/drawing/2014/main" id="{F7404A11-0802-44B0-A1DE-7C90B5B61CD8}"/>
              </a:ext>
            </a:extLst>
          </p:cNvPr>
          <p:cNvSpPr>
            <a:spLocks noChangeArrowheads="1"/>
          </p:cNvSpPr>
          <p:nvPr/>
        </p:nvSpPr>
        <p:spPr bwMode="auto">
          <a:xfrm>
            <a:off x="8400637" y="624818"/>
            <a:ext cx="86836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s-MX" sz="1100" dirty="0">
                <a:solidFill>
                  <a:srgbClr val="010000"/>
                </a:solidFill>
                <a:latin typeface="Arial" panose="020B0604020202020204" pitchFamily="34" charset="0"/>
              </a:rPr>
              <a:t>Who Will Collect </a:t>
            </a:r>
          </a:p>
          <a:p>
            <a:pPr algn="ctr" eaLnBrk="1" hangingPunct="1">
              <a:spcBef>
                <a:spcPct val="0"/>
              </a:spcBef>
              <a:buFontTx/>
              <a:buNone/>
            </a:pPr>
            <a:r>
              <a:rPr lang="en-US" altLang="es-MX" sz="1100" dirty="0">
                <a:solidFill>
                  <a:srgbClr val="010000"/>
                </a:solidFill>
                <a:latin typeface="Arial" panose="020B0604020202020204" pitchFamily="34" charset="0"/>
              </a:rPr>
              <a:t>Data</a:t>
            </a:r>
            <a:endParaRPr lang="en-US" altLang="es-MX" sz="2400" dirty="0"/>
          </a:p>
        </p:txBody>
      </p:sp>
      <p:sp>
        <p:nvSpPr>
          <p:cNvPr id="13319" name="Rectangle 8">
            <a:extLst>
              <a:ext uri="{FF2B5EF4-FFF2-40B4-BE49-F238E27FC236}">
                <a16:creationId xmlns:a16="http://schemas.microsoft.com/office/drawing/2014/main" id="{783A1E9D-9B0A-4380-ABB1-C58315E14B22}"/>
              </a:ext>
            </a:extLst>
          </p:cNvPr>
          <p:cNvSpPr>
            <a:spLocks noChangeArrowheads="1"/>
          </p:cNvSpPr>
          <p:nvPr/>
        </p:nvSpPr>
        <p:spPr bwMode="auto">
          <a:xfrm>
            <a:off x="9133206" y="630898"/>
            <a:ext cx="86836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s-MX" sz="1100" dirty="0">
                <a:solidFill>
                  <a:srgbClr val="010000"/>
                </a:solidFill>
                <a:latin typeface="Arial" panose="020B0604020202020204" pitchFamily="34" charset="0"/>
              </a:rPr>
              <a:t>When Will Data Be Collected</a:t>
            </a:r>
            <a:endParaRPr lang="en-US" altLang="es-MX" sz="2400" dirty="0"/>
          </a:p>
        </p:txBody>
      </p:sp>
      <p:sp>
        <p:nvSpPr>
          <p:cNvPr id="13320" name="Rectangle 9">
            <a:extLst>
              <a:ext uri="{FF2B5EF4-FFF2-40B4-BE49-F238E27FC236}">
                <a16:creationId xmlns:a16="http://schemas.microsoft.com/office/drawing/2014/main" id="{9AA9EE2F-0F1C-4579-AA63-3A48278E0978}"/>
              </a:ext>
            </a:extLst>
          </p:cNvPr>
          <p:cNvSpPr>
            <a:spLocks noChangeArrowheads="1"/>
          </p:cNvSpPr>
          <p:nvPr/>
        </p:nvSpPr>
        <p:spPr bwMode="auto">
          <a:xfrm>
            <a:off x="6831683" y="643537"/>
            <a:ext cx="86836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s-MX" sz="1100" dirty="0">
                <a:solidFill>
                  <a:srgbClr val="010000"/>
                </a:solidFill>
                <a:latin typeface="Arial" panose="020B0604020202020204" pitchFamily="34" charset="0"/>
              </a:rPr>
              <a:t>How Will Data Be Collected</a:t>
            </a:r>
            <a:endParaRPr lang="en-US" altLang="es-MX" sz="2400" dirty="0"/>
          </a:p>
        </p:txBody>
      </p:sp>
      <p:sp>
        <p:nvSpPr>
          <p:cNvPr id="13321" name="Line 10">
            <a:extLst>
              <a:ext uri="{FF2B5EF4-FFF2-40B4-BE49-F238E27FC236}">
                <a16:creationId xmlns:a16="http://schemas.microsoft.com/office/drawing/2014/main" id="{48E6AD8F-74AE-4164-B39C-B71F6B27F8DC}"/>
              </a:ext>
            </a:extLst>
          </p:cNvPr>
          <p:cNvSpPr>
            <a:spLocks noChangeShapeType="1"/>
          </p:cNvSpPr>
          <p:nvPr/>
        </p:nvSpPr>
        <p:spPr bwMode="auto">
          <a:xfrm>
            <a:off x="4756150" y="798514"/>
            <a:ext cx="7264" cy="587660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322" name="Line 11">
            <a:extLst>
              <a:ext uri="{FF2B5EF4-FFF2-40B4-BE49-F238E27FC236}">
                <a16:creationId xmlns:a16="http://schemas.microsoft.com/office/drawing/2014/main" id="{82615D1E-55C6-430A-85AB-CE5FAFBF8BC0}"/>
              </a:ext>
            </a:extLst>
          </p:cNvPr>
          <p:cNvSpPr>
            <a:spLocks noChangeShapeType="1"/>
          </p:cNvSpPr>
          <p:nvPr/>
        </p:nvSpPr>
        <p:spPr bwMode="auto">
          <a:xfrm>
            <a:off x="8489950" y="798514"/>
            <a:ext cx="18224" cy="587660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323" name="Line 12">
            <a:extLst>
              <a:ext uri="{FF2B5EF4-FFF2-40B4-BE49-F238E27FC236}">
                <a16:creationId xmlns:a16="http://schemas.microsoft.com/office/drawing/2014/main" id="{6F72860D-D7DB-4971-8B0E-3EA0866B42B2}"/>
              </a:ext>
            </a:extLst>
          </p:cNvPr>
          <p:cNvSpPr>
            <a:spLocks noChangeShapeType="1"/>
          </p:cNvSpPr>
          <p:nvPr/>
        </p:nvSpPr>
        <p:spPr bwMode="auto">
          <a:xfrm>
            <a:off x="6505574" y="811214"/>
            <a:ext cx="5173" cy="587660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324" name="Line 13">
            <a:extLst>
              <a:ext uri="{FF2B5EF4-FFF2-40B4-BE49-F238E27FC236}">
                <a16:creationId xmlns:a16="http://schemas.microsoft.com/office/drawing/2014/main" id="{90171622-8D72-402D-8985-84A243E18DC9}"/>
              </a:ext>
            </a:extLst>
          </p:cNvPr>
          <p:cNvSpPr>
            <a:spLocks noChangeShapeType="1"/>
          </p:cNvSpPr>
          <p:nvPr/>
        </p:nvSpPr>
        <p:spPr bwMode="auto">
          <a:xfrm>
            <a:off x="9870313" y="803275"/>
            <a:ext cx="33334" cy="588454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325" name="Line 14">
            <a:extLst>
              <a:ext uri="{FF2B5EF4-FFF2-40B4-BE49-F238E27FC236}">
                <a16:creationId xmlns:a16="http://schemas.microsoft.com/office/drawing/2014/main" id="{0DB1CE6C-450E-41AB-872C-DE827B2AFB80}"/>
              </a:ext>
            </a:extLst>
          </p:cNvPr>
          <p:cNvSpPr>
            <a:spLocks noChangeShapeType="1"/>
          </p:cNvSpPr>
          <p:nvPr/>
        </p:nvSpPr>
        <p:spPr bwMode="auto">
          <a:xfrm>
            <a:off x="1879601" y="3248594"/>
            <a:ext cx="86010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327" name="Line 16">
            <a:extLst>
              <a:ext uri="{FF2B5EF4-FFF2-40B4-BE49-F238E27FC236}">
                <a16:creationId xmlns:a16="http://schemas.microsoft.com/office/drawing/2014/main" id="{BF2741C4-2657-4BE0-ADF3-E9EBAA5B9667}"/>
              </a:ext>
            </a:extLst>
          </p:cNvPr>
          <p:cNvSpPr>
            <a:spLocks noChangeShapeType="1"/>
          </p:cNvSpPr>
          <p:nvPr/>
        </p:nvSpPr>
        <p:spPr bwMode="auto">
          <a:xfrm>
            <a:off x="1867663" y="1984637"/>
            <a:ext cx="86010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328" name="Line 17">
            <a:extLst>
              <a:ext uri="{FF2B5EF4-FFF2-40B4-BE49-F238E27FC236}">
                <a16:creationId xmlns:a16="http://schemas.microsoft.com/office/drawing/2014/main" id="{9532AF84-CFB3-4E43-BE12-37B8FCF2191B}"/>
              </a:ext>
            </a:extLst>
          </p:cNvPr>
          <p:cNvSpPr>
            <a:spLocks noChangeShapeType="1"/>
          </p:cNvSpPr>
          <p:nvPr/>
        </p:nvSpPr>
        <p:spPr bwMode="auto">
          <a:xfrm>
            <a:off x="1889950" y="2384105"/>
            <a:ext cx="86010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329" name="Line 18">
            <a:extLst>
              <a:ext uri="{FF2B5EF4-FFF2-40B4-BE49-F238E27FC236}">
                <a16:creationId xmlns:a16="http://schemas.microsoft.com/office/drawing/2014/main" id="{6D19CC5C-BDC8-4E3D-82DC-00D0CCE4108E}"/>
              </a:ext>
            </a:extLst>
          </p:cNvPr>
          <p:cNvSpPr>
            <a:spLocks noChangeShapeType="1"/>
          </p:cNvSpPr>
          <p:nvPr/>
        </p:nvSpPr>
        <p:spPr bwMode="auto">
          <a:xfrm>
            <a:off x="1868045" y="2869747"/>
            <a:ext cx="86010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330" name="Line 19">
            <a:extLst>
              <a:ext uri="{FF2B5EF4-FFF2-40B4-BE49-F238E27FC236}">
                <a16:creationId xmlns:a16="http://schemas.microsoft.com/office/drawing/2014/main" id="{07F39C55-5CB8-4E90-B4A9-9B366490914D}"/>
              </a:ext>
            </a:extLst>
          </p:cNvPr>
          <p:cNvSpPr>
            <a:spLocks noChangeShapeType="1"/>
          </p:cNvSpPr>
          <p:nvPr/>
        </p:nvSpPr>
        <p:spPr bwMode="auto">
          <a:xfrm>
            <a:off x="1876426" y="4683125"/>
            <a:ext cx="86010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331" name="Line 20">
            <a:extLst>
              <a:ext uri="{FF2B5EF4-FFF2-40B4-BE49-F238E27FC236}">
                <a16:creationId xmlns:a16="http://schemas.microsoft.com/office/drawing/2014/main" id="{5ADE8519-BAA3-48F8-A83C-C0149ED8107D}"/>
              </a:ext>
            </a:extLst>
          </p:cNvPr>
          <p:cNvSpPr>
            <a:spLocks noChangeShapeType="1"/>
          </p:cNvSpPr>
          <p:nvPr/>
        </p:nvSpPr>
        <p:spPr bwMode="auto">
          <a:xfrm>
            <a:off x="1879601" y="5143960"/>
            <a:ext cx="86010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332" name="Line 21">
            <a:extLst>
              <a:ext uri="{FF2B5EF4-FFF2-40B4-BE49-F238E27FC236}">
                <a16:creationId xmlns:a16="http://schemas.microsoft.com/office/drawing/2014/main" id="{9C78F293-E4F8-4A7C-A32F-15CB9EBCFD3F}"/>
              </a:ext>
            </a:extLst>
          </p:cNvPr>
          <p:cNvSpPr>
            <a:spLocks noChangeShapeType="1"/>
          </p:cNvSpPr>
          <p:nvPr/>
        </p:nvSpPr>
        <p:spPr bwMode="auto">
          <a:xfrm>
            <a:off x="1819277" y="6582884"/>
            <a:ext cx="85709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33" name="Line 22">
            <a:extLst>
              <a:ext uri="{FF2B5EF4-FFF2-40B4-BE49-F238E27FC236}">
                <a16:creationId xmlns:a16="http://schemas.microsoft.com/office/drawing/2014/main" id="{8CB0B930-B46A-43EF-84C4-6380E6D6DAE5}"/>
              </a:ext>
            </a:extLst>
          </p:cNvPr>
          <p:cNvSpPr>
            <a:spLocks noChangeShapeType="1"/>
          </p:cNvSpPr>
          <p:nvPr/>
        </p:nvSpPr>
        <p:spPr bwMode="auto">
          <a:xfrm>
            <a:off x="1889126" y="3737911"/>
            <a:ext cx="86010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334" name="Line 23">
            <a:extLst>
              <a:ext uri="{FF2B5EF4-FFF2-40B4-BE49-F238E27FC236}">
                <a16:creationId xmlns:a16="http://schemas.microsoft.com/office/drawing/2014/main" id="{065EC7F3-7424-44CD-A2F5-D63CE962930F}"/>
              </a:ext>
            </a:extLst>
          </p:cNvPr>
          <p:cNvSpPr>
            <a:spLocks noChangeShapeType="1"/>
          </p:cNvSpPr>
          <p:nvPr/>
        </p:nvSpPr>
        <p:spPr bwMode="auto">
          <a:xfrm>
            <a:off x="1889126" y="4234090"/>
            <a:ext cx="86010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336" name="Line 25">
            <a:extLst>
              <a:ext uri="{FF2B5EF4-FFF2-40B4-BE49-F238E27FC236}">
                <a16:creationId xmlns:a16="http://schemas.microsoft.com/office/drawing/2014/main" id="{4A03B7F6-B171-4599-83BF-8D63538D748D}"/>
              </a:ext>
            </a:extLst>
          </p:cNvPr>
          <p:cNvSpPr>
            <a:spLocks noChangeShapeType="1"/>
          </p:cNvSpPr>
          <p:nvPr/>
        </p:nvSpPr>
        <p:spPr bwMode="auto">
          <a:xfrm>
            <a:off x="1813750" y="5619808"/>
            <a:ext cx="86010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337" name="Line 26">
            <a:extLst>
              <a:ext uri="{FF2B5EF4-FFF2-40B4-BE49-F238E27FC236}">
                <a16:creationId xmlns:a16="http://schemas.microsoft.com/office/drawing/2014/main" id="{7B1CE6AD-B14D-420D-B87B-348DE52CCCD0}"/>
              </a:ext>
            </a:extLst>
          </p:cNvPr>
          <p:cNvSpPr>
            <a:spLocks noChangeShapeType="1"/>
          </p:cNvSpPr>
          <p:nvPr/>
        </p:nvSpPr>
        <p:spPr bwMode="auto">
          <a:xfrm>
            <a:off x="9194799" y="800099"/>
            <a:ext cx="22223" cy="58750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0" name="Line 29">
            <a:extLst>
              <a:ext uri="{FF2B5EF4-FFF2-40B4-BE49-F238E27FC236}">
                <a16:creationId xmlns:a16="http://schemas.microsoft.com/office/drawing/2014/main" id="{B03E5B8A-1EAF-40F8-99BA-E13BB8E04933}"/>
              </a:ext>
            </a:extLst>
          </p:cNvPr>
          <p:cNvSpPr>
            <a:spLocks noChangeShapeType="1"/>
          </p:cNvSpPr>
          <p:nvPr/>
        </p:nvSpPr>
        <p:spPr bwMode="auto">
          <a:xfrm>
            <a:off x="1841044" y="6081951"/>
            <a:ext cx="86010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41" name="Text Box 30">
            <a:extLst>
              <a:ext uri="{FF2B5EF4-FFF2-40B4-BE49-F238E27FC236}">
                <a16:creationId xmlns:a16="http://schemas.microsoft.com/office/drawing/2014/main" id="{DD00C356-8869-4002-A1BA-EDB4193D4038}"/>
              </a:ext>
            </a:extLst>
          </p:cNvPr>
          <p:cNvSpPr txBox="1">
            <a:spLocks noChangeArrowheads="1"/>
          </p:cNvSpPr>
          <p:nvPr/>
        </p:nvSpPr>
        <p:spPr bwMode="auto">
          <a:xfrm>
            <a:off x="1841044" y="5159982"/>
            <a:ext cx="2976766" cy="459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200" dirty="0">
                <a:latin typeface="Arial Narrow" panose="020B0606020202030204" pitchFamily="34" charset="0"/>
              </a:rPr>
              <a:t>Weigh myself each week to gather insight on muscle gains</a:t>
            </a:r>
          </a:p>
        </p:txBody>
      </p:sp>
      <p:sp>
        <p:nvSpPr>
          <p:cNvPr id="13346" name="Text Box 35">
            <a:extLst>
              <a:ext uri="{FF2B5EF4-FFF2-40B4-BE49-F238E27FC236}">
                <a16:creationId xmlns:a16="http://schemas.microsoft.com/office/drawing/2014/main" id="{1C239966-C40D-42EF-A3A9-1FA8D37B2C73}"/>
              </a:ext>
            </a:extLst>
          </p:cNvPr>
          <p:cNvSpPr txBox="1">
            <a:spLocks noChangeArrowheads="1"/>
          </p:cNvSpPr>
          <p:nvPr/>
        </p:nvSpPr>
        <p:spPr bwMode="auto">
          <a:xfrm>
            <a:off x="4790463" y="1535492"/>
            <a:ext cx="1479550" cy="27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Manual data collection</a:t>
            </a:r>
          </a:p>
        </p:txBody>
      </p:sp>
      <p:sp>
        <p:nvSpPr>
          <p:cNvPr id="13348" name="Text Box 37">
            <a:extLst>
              <a:ext uri="{FF2B5EF4-FFF2-40B4-BE49-F238E27FC236}">
                <a16:creationId xmlns:a16="http://schemas.microsoft.com/office/drawing/2014/main" id="{5696B26B-FEA9-43F1-91E7-646ABEAC7D1D}"/>
              </a:ext>
            </a:extLst>
          </p:cNvPr>
          <p:cNvSpPr txBox="1">
            <a:spLocks noChangeArrowheads="1"/>
          </p:cNvSpPr>
          <p:nvPr/>
        </p:nvSpPr>
        <p:spPr bwMode="auto">
          <a:xfrm>
            <a:off x="6511926" y="1356013"/>
            <a:ext cx="1936750" cy="482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Numbers recorded on workout log after each workout </a:t>
            </a:r>
          </a:p>
        </p:txBody>
      </p:sp>
      <p:sp>
        <p:nvSpPr>
          <p:cNvPr id="13351" name="Text Box 40">
            <a:extLst>
              <a:ext uri="{FF2B5EF4-FFF2-40B4-BE49-F238E27FC236}">
                <a16:creationId xmlns:a16="http://schemas.microsoft.com/office/drawing/2014/main" id="{C5EF5F4C-CC81-4757-94CF-C1F9D982BBAD}"/>
              </a:ext>
            </a:extLst>
          </p:cNvPr>
          <p:cNvSpPr txBox="1">
            <a:spLocks noChangeArrowheads="1"/>
          </p:cNvSpPr>
          <p:nvPr/>
        </p:nvSpPr>
        <p:spPr bwMode="auto">
          <a:xfrm>
            <a:off x="6512333" y="1931710"/>
            <a:ext cx="1844676" cy="482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Calculated from records of work out days</a:t>
            </a:r>
          </a:p>
        </p:txBody>
      </p:sp>
      <p:sp>
        <p:nvSpPr>
          <p:cNvPr id="13352" name="Text Box 41">
            <a:extLst>
              <a:ext uri="{FF2B5EF4-FFF2-40B4-BE49-F238E27FC236}">
                <a16:creationId xmlns:a16="http://schemas.microsoft.com/office/drawing/2014/main" id="{9844E020-99F2-465C-913D-B07DFCAF6706}"/>
              </a:ext>
            </a:extLst>
          </p:cNvPr>
          <p:cNvSpPr txBox="1">
            <a:spLocks noChangeArrowheads="1"/>
          </p:cNvSpPr>
          <p:nvPr/>
        </p:nvSpPr>
        <p:spPr bwMode="auto">
          <a:xfrm>
            <a:off x="4793662" y="2473042"/>
            <a:ext cx="1479550" cy="27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Manual data collection</a:t>
            </a:r>
          </a:p>
        </p:txBody>
      </p:sp>
      <p:sp>
        <p:nvSpPr>
          <p:cNvPr id="13353" name="Text Box 42">
            <a:extLst>
              <a:ext uri="{FF2B5EF4-FFF2-40B4-BE49-F238E27FC236}">
                <a16:creationId xmlns:a16="http://schemas.microsoft.com/office/drawing/2014/main" id="{3FB2E68E-ABA0-4908-8DBF-FC03F3352A04}"/>
              </a:ext>
            </a:extLst>
          </p:cNvPr>
          <p:cNvSpPr txBox="1">
            <a:spLocks noChangeArrowheads="1"/>
          </p:cNvSpPr>
          <p:nvPr/>
        </p:nvSpPr>
        <p:spPr bwMode="auto">
          <a:xfrm>
            <a:off x="4810125" y="3299950"/>
            <a:ext cx="1479550" cy="27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Manual data collection</a:t>
            </a:r>
          </a:p>
        </p:txBody>
      </p:sp>
      <p:sp>
        <p:nvSpPr>
          <p:cNvPr id="13356" name="Text Box 45">
            <a:extLst>
              <a:ext uri="{FF2B5EF4-FFF2-40B4-BE49-F238E27FC236}">
                <a16:creationId xmlns:a16="http://schemas.microsoft.com/office/drawing/2014/main" id="{D6DCCC8A-EBDB-40B0-8AE3-907F25D56985}"/>
              </a:ext>
            </a:extLst>
          </p:cNvPr>
          <p:cNvSpPr txBox="1">
            <a:spLocks noChangeArrowheads="1"/>
          </p:cNvSpPr>
          <p:nvPr/>
        </p:nvSpPr>
        <p:spPr bwMode="auto">
          <a:xfrm>
            <a:off x="6502400" y="2907989"/>
            <a:ext cx="1987550" cy="27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Recorded on workout log</a:t>
            </a:r>
          </a:p>
        </p:txBody>
      </p:sp>
      <p:sp>
        <p:nvSpPr>
          <p:cNvPr id="13357" name="Text Box 46">
            <a:extLst>
              <a:ext uri="{FF2B5EF4-FFF2-40B4-BE49-F238E27FC236}">
                <a16:creationId xmlns:a16="http://schemas.microsoft.com/office/drawing/2014/main" id="{3258D2B7-8CA9-4776-AA8C-B87B1586ECAA}"/>
              </a:ext>
            </a:extLst>
          </p:cNvPr>
          <p:cNvSpPr txBox="1">
            <a:spLocks noChangeArrowheads="1"/>
          </p:cNvSpPr>
          <p:nvPr/>
        </p:nvSpPr>
        <p:spPr bwMode="auto">
          <a:xfrm>
            <a:off x="6508750" y="3752626"/>
            <a:ext cx="1957387" cy="482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Calculated from recorded daily sleep hours table</a:t>
            </a:r>
          </a:p>
        </p:txBody>
      </p:sp>
      <p:sp>
        <p:nvSpPr>
          <p:cNvPr id="13358" name="Text Box 47">
            <a:extLst>
              <a:ext uri="{FF2B5EF4-FFF2-40B4-BE49-F238E27FC236}">
                <a16:creationId xmlns:a16="http://schemas.microsoft.com/office/drawing/2014/main" id="{4912B718-3F69-4716-8F11-584B827EC98F}"/>
              </a:ext>
            </a:extLst>
          </p:cNvPr>
          <p:cNvSpPr txBox="1">
            <a:spLocks noChangeArrowheads="1"/>
          </p:cNvSpPr>
          <p:nvPr/>
        </p:nvSpPr>
        <p:spPr bwMode="auto">
          <a:xfrm>
            <a:off x="6513512" y="4235136"/>
            <a:ext cx="2000245" cy="482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Compared CPAP hours to hours of sleep that night </a:t>
            </a:r>
          </a:p>
        </p:txBody>
      </p:sp>
      <p:sp>
        <p:nvSpPr>
          <p:cNvPr id="13359" name="Text Box 48">
            <a:extLst>
              <a:ext uri="{FF2B5EF4-FFF2-40B4-BE49-F238E27FC236}">
                <a16:creationId xmlns:a16="http://schemas.microsoft.com/office/drawing/2014/main" id="{1DA80E88-179F-44C9-B28C-6A8AF558A145}"/>
              </a:ext>
            </a:extLst>
          </p:cNvPr>
          <p:cNvSpPr txBox="1">
            <a:spLocks noChangeArrowheads="1"/>
          </p:cNvSpPr>
          <p:nvPr/>
        </p:nvSpPr>
        <p:spPr bwMode="auto">
          <a:xfrm>
            <a:off x="6470650" y="3217864"/>
            <a:ext cx="2019300" cy="482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Write on workout log, exact time of when I get onto the gym floor </a:t>
            </a:r>
          </a:p>
        </p:txBody>
      </p:sp>
      <p:sp>
        <p:nvSpPr>
          <p:cNvPr id="13373" name="Text Box 62">
            <a:extLst>
              <a:ext uri="{FF2B5EF4-FFF2-40B4-BE49-F238E27FC236}">
                <a16:creationId xmlns:a16="http://schemas.microsoft.com/office/drawing/2014/main" id="{6ADBC02C-DECC-49D3-B57A-39BB392996C7}"/>
              </a:ext>
            </a:extLst>
          </p:cNvPr>
          <p:cNvSpPr txBox="1">
            <a:spLocks noChangeArrowheads="1"/>
          </p:cNvSpPr>
          <p:nvPr/>
        </p:nvSpPr>
        <p:spPr bwMode="auto">
          <a:xfrm>
            <a:off x="6508750" y="2405064"/>
            <a:ext cx="1930400" cy="482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Timed myself on my stretch routine before workouts</a:t>
            </a:r>
          </a:p>
        </p:txBody>
      </p:sp>
      <p:sp>
        <p:nvSpPr>
          <p:cNvPr id="13377" name="Text Box 66">
            <a:extLst>
              <a:ext uri="{FF2B5EF4-FFF2-40B4-BE49-F238E27FC236}">
                <a16:creationId xmlns:a16="http://schemas.microsoft.com/office/drawing/2014/main" id="{4355C578-0116-4BB7-AD3A-78F0088B7840}"/>
              </a:ext>
            </a:extLst>
          </p:cNvPr>
          <p:cNvSpPr txBox="1">
            <a:spLocks noChangeArrowheads="1"/>
          </p:cNvSpPr>
          <p:nvPr/>
        </p:nvSpPr>
        <p:spPr bwMode="auto">
          <a:xfrm>
            <a:off x="9152085" y="2036334"/>
            <a:ext cx="752857" cy="2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buFontTx/>
              <a:buNone/>
            </a:pPr>
            <a:r>
              <a:rPr lang="en-US" altLang="en-US" sz="1000" dirty="0">
                <a:latin typeface="Arial Narrow" panose="020B0606020202030204" pitchFamily="34" charset="0"/>
              </a:rPr>
              <a:t>10/12 - 12/6</a:t>
            </a:r>
          </a:p>
        </p:txBody>
      </p:sp>
      <p:sp>
        <p:nvSpPr>
          <p:cNvPr id="13382" name="Text Box 71">
            <a:extLst>
              <a:ext uri="{FF2B5EF4-FFF2-40B4-BE49-F238E27FC236}">
                <a16:creationId xmlns:a16="http://schemas.microsoft.com/office/drawing/2014/main" id="{0A76B7A8-5986-41A8-BB56-9EA2854AFFF6}"/>
              </a:ext>
            </a:extLst>
          </p:cNvPr>
          <p:cNvSpPr txBox="1">
            <a:spLocks noChangeArrowheads="1"/>
          </p:cNvSpPr>
          <p:nvPr/>
        </p:nvSpPr>
        <p:spPr bwMode="auto">
          <a:xfrm>
            <a:off x="4830046" y="3802000"/>
            <a:ext cx="1479550" cy="27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Manual data collection</a:t>
            </a:r>
          </a:p>
        </p:txBody>
      </p:sp>
      <p:sp>
        <p:nvSpPr>
          <p:cNvPr id="13391" name="Text Box 80">
            <a:extLst>
              <a:ext uri="{FF2B5EF4-FFF2-40B4-BE49-F238E27FC236}">
                <a16:creationId xmlns:a16="http://schemas.microsoft.com/office/drawing/2014/main" id="{6B3B40AE-F454-4F8E-922E-CCA50556ABCC}"/>
              </a:ext>
            </a:extLst>
          </p:cNvPr>
          <p:cNvSpPr txBox="1">
            <a:spLocks noChangeArrowheads="1"/>
          </p:cNvSpPr>
          <p:nvPr/>
        </p:nvSpPr>
        <p:spPr bwMode="auto">
          <a:xfrm>
            <a:off x="9851949" y="2036570"/>
            <a:ext cx="628650" cy="2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buFontTx/>
              <a:buNone/>
            </a:pPr>
            <a:r>
              <a:rPr lang="en-US" altLang="en-US" sz="1000" dirty="0">
                <a:latin typeface="Arial Narrow" panose="020B0606020202030204" pitchFamily="34" charset="0"/>
              </a:rPr>
              <a:t>8 weeks</a:t>
            </a:r>
          </a:p>
        </p:txBody>
      </p:sp>
      <p:sp>
        <p:nvSpPr>
          <p:cNvPr id="13398" name="Text Box 87">
            <a:extLst>
              <a:ext uri="{FF2B5EF4-FFF2-40B4-BE49-F238E27FC236}">
                <a16:creationId xmlns:a16="http://schemas.microsoft.com/office/drawing/2014/main" id="{D5B41D9C-72CC-40CE-8D87-563E4FA5F7B5}"/>
              </a:ext>
            </a:extLst>
          </p:cNvPr>
          <p:cNvSpPr txBox="1">
            <a:spLocks noChangeArrowheads="1"/>
          </p:cNvSpPr>
          <p:nvPr/>
        </p:nvSpPr>
        <p:spPr bwMode="auto">
          <a:xfrm>
            <a:off x="4852989" y="5158087"/>
            <a:ext cx="1606550" cy="27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Digital scale</a:t>
            </a:r>
          </a:p>
        </p:txBody>
      </p:sp>
      <p:sp>
        <p:nvSpPr>
          <p:cNvPr id="13399" name="Text Box 88">
            <a:extLst>
              <a:ext uri="{FF2B5EF4-FFF2-40B4-BE49-F238E27FC236}">
                <a16:creationId xmlns:a16="http://schemas.microsoft.com/office/drawing/2014/main" id="{D7CDB873-9E9B-46CA-ABE6-32A21E474D43}"/>
              </a:ext>
            </a:extLst>
          </p:cNvPr>
          <p:cNvSpPr txBox="1">
            <a:spLocks noChangeArrowheads="1"/>
          </p:cNvSpPr>
          <p:nvPr/>
        </p:nvSpPr>
        <p:spPr bwMode="auto">
          <a:xfrm>
            <a:off x="8455405" y="3867968"/>
            <a:ext cx="704850" cy="27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Me</a:t>
            </a:r>
          </a:p>
        </p:txBody>
      </p:sp>
      <p:sp>
        <p:nvSpPr>
          <p:cNvPr id="13400" name="Text Box 89">
            <a:extLst>
              <a:ext uri="{FF2B5EF4-FFF2-40B4-BE49-F238E27FC236}">
                <a16:creationId xmlns:a16="http://schemas.microsoft.com/office/drawing/2014/main" id="{E97F6DD4-CC0A-484E-8B0E-1A7F30F2CB8D}"/>
              </a:ext>
            </a:extLst>
          </p:cNvPr>
          <p:cNvSpPr txBox="1">
            <a:spLocks noChangeArrowheads="1"/>
          </p:cNvSpPr>
          <p:nvPr/>
        </p:nvSpPr>
        <p:spPr bwMode="auto">
          <a:xfrm>
            <a:off x="1817252" y="1199376"/>
            <a:ext cx="29130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200" dirty="0">
                <a:latin typeface="Arial Narrow" panose="020B0606020202030204" pitchFamily="34" charset="0"/>
              </a:rPr>
              <a:t>Pounds I lift for each exercise (squat, bench or military press, &amp; deadlift)  on every work out. Compare numbers at end of 8 weeks to see if I hit the 90% goal of Pre-Covid-19 numbers</a:t>
            </a:r>
          </a:p>
        </p:txBody>
      </p:sp>
      <p:sp>
        <p:nvSpPr>
          <p:cNvPr id="13401" name="Text Box 90">
            <a:extLst>
              <a:ext uri="{FF2B5EF4-FFF2-40B4-BE49-F238E27FC236}">
                <a16:creationId xmlns:a16="http://schemas.microsoft.com/office/drawing/2014/main" id="{5D3FEF47-D0F3-45FE-B1BD-A88FAE1A2847}"/>
              </a:ext>
            </a:extLst>
          </p:cNvPr>
          <p:cNvSpPr txBox="1">
            <a:spLocks noChangeArrowheads="1"/>
          </p:cNvSpPr>
          <p:nvPr/>
        </p:nvSpPr>
        <p:spPr bwMode="auto">
          <a:xfrm>
            <a:off x="1841500" y="2852299"/>
            <a:ext cx="2730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200" dirty="0">
                <a:latin typeface="Arial Narrow" panose="020B0606020202030204" pitchFamily="34" charset="0"/>
              </a:rPr>
              <a:t>See if different gym location can contribute to strength output</a:t>
            </a:r>
          </a:p>
        </p:txBody>
      </p:sp>
      <p:sp>
        <p:nvSpPr>
          <p:cNvPr id="13402" name="Text Box 91">
            <a:extLst>
              <a:ext uri="{FF2B5EF4-FFF2-40B4-BE49-F238E27FC236}">
                <a16:creationId xmlns:a16="http://schemas.microsoft.com/office/drawing/2014/main" id="{1505A2F9-7526-4B7B-9E17-F9220FC8B4AC}"/>
              </a:ext>
            </a:extLst>
          </p:cNvPr>
          <p:cNvSpPr txBox="1">
            <a:spLocks noChangeArrowheads="1"/>
          </p:cNvSpPr>
          <p:nvPr/>
        </p:nvSpPr>
        <p:spPr bwMode="auto">
          <a:xfrm>
            <a:off x="1825305" y="6156497"/>
            <a:ext cx="29466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200" dirty="0">
                <a:latin typeface="Arial Narrow" panose="020B0606020202030204" pitchFamily="34" charset="0"/>
              </a:rPr>
              <a:t>Number of days I hit my calorie goals each week</a:t>
            </a:r>
          </a:p>
        </p:txBody>
      </p:sp>
      <p:sp>
        <p:nvSpPr>
          <p:cNvPr id="13403" name="Text Box 92">
            <a:extLst>
              <a:ext uri="{FF2B5EF4-FFF2-40B4-BE49-F238E27FC236}">
                <a16:creationId xmlns:a16="http://schemas.microsoft.com/office/drawing/2014/main" id="{0E844551-AA4A-4B63-AE8B-A10DD9089FE5}"/>
              </a:ext>
            </a:extLst>
          </p:cNvPr>
          <p:cNvSpPr txBox="1">
            <a:spLocks noChangeArrowheads="1"/>
          </p:cNvSpPr>
          <p:nvPr/>
        </p:nvSpPr>
        <p:spPr bwMode="auto">
          <a:xfrm>
            <a:off x="1869219" y="2412065"/>
            <a:ext cx="28956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200" dirty="0">
                <a:latin typeface="Arial Narrow" panose="020B0606020202030204" pitchFamily="34" charset="0"/>
              </a:rPr>
              <a:t>Stretch duration of each workout. Do I usually stretch longer than the recommended 10mins? </a:t>
            </a:r>
          </a:p>
        </p:txBody>
      </p:sp>
      <p:sp>
        <p:nvSpPr>
          <p:cNvPr id="13404" name="Text Box 93">
            <a:extLst>
              <a:ext uri="{FF2B5EF4-FFF2-40B4-BE49-F238E27FC236}">
                <a16:creationId xmlns:a16="http://schemas.microsoft.com/office/drawing/2014/main" id="{BECBEEEF-DB12-4C52-9495-352E72E54F0E}"/>
              </a:ext>
            </a:extLst>
          </p:cNvPr>
          <p:cNvSpPr txBox="1">
            <a:spLocks noChangeArrowheads="1"/>
          </p:cNvSpPr>
          <p:nvPr/>
        </p:nvSpPr>
        <p:spPr bwMode="auto">
          <a:xfrm>
            <a:off x="1791110" y="4227228"/>
            <a:ext cx="29183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200" dirty="0">
                <a:latin typeface="Arial Narrow" panose="020B0606020202030204" pitchFamily="34" charset="0"/>
              </a:rPr>
              <a:t>CPAP usage from each night to measure sleep quality</a:t>
            </a:r>
          </a:p>
        </p:txBody>
      </p:sp>
      <p:sp>
        <p:nvSpPr>
          <p:cNvPr id="13406" name="Text Box 95">
            <a:extLst>
              <a:ext uri="{FF2B5EF4-FFF2-40B4-BE49-F238E27FC236}">
                <a16:creationId xmlns:a16="http://schemas.microsoft.com/office/drawing/2014/main" id="{D1933734-820F-4E24-89D0-D3D188DBCCFF}"/>
              </a:ext>
            </a:extLst>
          </p:cNvPr>
          <p:cNvSpPr txBox="1">
            <a:spLocks noChangeArrowheads="1"/>
          </p:cNvSpPr>
          <p:nvPr/>
        </p:nvSpPr>
        <p:spPr bwMode="auto">
          <a:xfrm>
            <a:off x="1834415" y="3785910"/>
            <a:ext cx="26318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200" dirty="0">
                <a:latin typeface="Arial Narrow" panose="020B0606020202030204" pitchFamily="34" charset="0"/>
              </a:rPr>
              <a:t>Average hours of sleep I get for each week</a:t>
            </a:r>
          </a:p>
        </p:txBody>
      </p:sp>
      <p:sp>
        <p:nvSpPr>
          <p:cNvPr id="13407" name="Text Box 96">
            <a:extLst>
              <a:ext uri="{FF2B5EF4-FFF2-40B4-BE49-F238E27FC236}">
                <a16:creationId xmlns:a16="http://schemas.microsoft.com/office/drawing/2014/main" id="{57576B58-81D9-4DD8-9526-9F38F5A7D903}"/>
              </a:ext>
            </a:extLst>
          </p:cNvPr>
          <p:cNvSpPr txBox="1">
            <a:spLocks noChangeArrowheads="1"/>
          </p:cNvSpPr>
          <p:nvPr/>
        </p:nvSpPr>
        <p:spPr bwMode="auto">
          <a:xfrm>
            <a:off x="1875344" y="2074574"/>
            <a:ext cx="28499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200" dirty="0">
                <a:latin typeface="Arial Narrow" panose="020B0606020202030204" pitchFamily="34" charset="0"/>
              </a:rPr>
              <a:t>Number of workouts I do each week</a:t>
            </a:r>
          </a:p>
        </p:txBody>
      </p:sp>
      <p:sp>
        <p:nvSpPr>
          <p:cNvPr id="13408" name="Text Box 97">
            <a:extLst>
              <a:ext uri="{FF2B5EF4-FFF2-40B4-BE49-F238E27FC236}">
                <a16:creationId xmlns:a16="http://schemas.microsoft.com/office/drawing/2014/main" id="{B66C61A5-12F9-4B8B-AD30-2BC3DE66486D}"/>
              </a:ext>
            </a:extLst>
          </p:cNvPr>
          <p:cNvSpPr txBox="1">
            <a:spLocks noChangeArrowheads="1"/>
          </p:cNvSpPr>
          <p:nvPr/>
        </p:nvSpPr>
        <p:spPr bwMode="auto">
          <a:xfrm>
            <a:off x="1823475" y="3304300"/>
            <a:ext cx="29691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200" dirty="0">
                <a:latin typeface="Arial Narrow" panose="020B0606020202030204" pitchFamily="34" charset="0"/>
              </a:rPr>
              <a:t>Time of day that I start each workout</a:t>
            </a:r>
          </a:p>
        </p:txBody>
      </p:sp>
      <p:sp>
        <p:nvSpPr>
          <p:cNvPr id="13409" name="Text Box 98">
            <a:extLst>
              <a:ext uri="{FF2B5EF4-FFF2-40B4-BE49-F238E27FC236}">
                <a16:creationId xmlns:a16="http://schemas.microsoft.com/office/drawing/2014/main" id="{BD3C2A97-B1B0-4297-BDD3-173FC7219DF1}"/>
              </a:ext>
            </a:extLst>
          </p:cNvPr>
          <p:cNvSpPr txBox="1">
            <a:spLocks noChangeArrowheads="1"/>
          </p:cNvSpPr>
          <p:nvPr/>
        </p:nvSpPr>
        <p:spPr bwMode="auto">
          <a:xfrm>
            <a:off x="1817380" y="4715555"/>
            <a:ext cx="28539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200" dirty="0">
                <a:latin typeface="Arial Narrow" panose="020B0606020202030204" pitchFamily="34" charset="0"/>
              </a:rPr>
              <a:t>Total Alcohol drink intake each week </a:t>
            </a:r>
          </a:p>
        </p:txBody>
      </p:sp>
      <p:sp>
        <p:nvSpPr>
          <p:cNvPr id="13410" name="Text Box 99">
            <a:extLst>
              <a:ext uri="{FF2B5EF4-FFF2-40B4-BE49-F238E27FC236}">
                <a16:creationId xmlns:a16="http://schemas.microsoft.com/office/drawing/2014/main" id="{88FD0252-E52A-4548-872F-80C7DD54B787}"/>
              </a:ext>
            </a:extLst>
          </p:cNvPr>
          <p:cNvSpPr txBox="1">
            <a:spLocks noChangeArrowheads="1"/>
          </p:cNvSpPr>
          <p:nvPr/>
        </p:nvSpPr>
        <p:spPr bwMode="auto">
          <a:xfrm>
            <a:off x="9821701" y="1483369"/>
            <a:ext cx="750822" cy="2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buFontTx/>
              <a:buNone/>
            </a:pPr>
            <a:r>
              <a:rPr lang="en-US" altLang="en-US" sz="1000" dirty="0">
                <a:latin typeface="Arial Narrow" panose="020B0606020202030204" pitchFamily="34" charset="0"/>
              </a:rPr>
              <a:t>24 sessions</a:t>
            </a:r>
          </a:p>
        </p:txBody>
      </p:sp>
      <p:sp>
        <p:nvSpPr>
          <p:cNvPr id="13417" name="Text Box 106">
            <a:extLst>
              <a:ext uri="{FF2B5EF4-FFF2-40B4-BE49-F238E27FC236}">
                <a16:creationId xmlns:a16="http://schemas.microsoft.com/office/drawing/2014/main" id="{1BEC4F70-FDAA-4215-8317-7A932D3477A7}"/>
              </a:ext>
            </a:extLst>
          </p:cNvPr>
          <p:cNvSpPr txBox="1">
            <a:spLocks noChangeArrowheads="1"/>
          </p:cNvSpPr>
          <p:nvPr/>
        </p:nvSpPr>
        <p:spPr bwMode="auto">
          <a:xfrm>
            <a:off x="6527801" y="5143960"/>
            <a:ext cx="1924050" cy="482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Weigh myself every Tuesday morning before my first meal</a:t>
            </a:r>
          </a:p>
        </p:txBody>
      </p:sp>
      <p:sp>
        <p:nvSpPr>
          <p:cNvPr id="13419" name="Text Box 108">
            <a:extLst>
              <a:ext uri="{FF2B5EF4-FFF2-40B4-BE49-F238E27FC236}">
                <a16:creationId xmlns:a16="http://schemas.microsoft.com/office/drawing/2014/main" id="{2E62F7F6-2940-41D2-9BB2-97CC2AC6475D}"/>
              </a:ext>
            </a:extLst>
          </p:cNvPr>
          <p:cNvSpPr txBox="1">
            <a:spLocks noChangeArrowheads="1"/>
          </p:cNvSpPr>
          <p:nvPr/>
        </p:nvSpPr>
        <p:spPr bwMode="auto">
          <a:xfrm>
            <a:off x="6546852" y="5634141"/>
            <a:ext cx="1965322" cy="27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Analysis provided by my PT</a:t>
            </a:r>
          </a:p>
        </p:txBody>
      </p:sp>
      <p:sp>
        <p:nvSpPr>
          <p:cNvPr id="13421" name="Text Box 110">
            <a:extLst>
              <a:ext uri="{FF2B5EF4-FFF2-40B4-BE49-F238E27FC236}">
                <a16:creationId xmlns:a16="http://schemas.microsoft.com/office/drawing/2014/main" id="{319F7B07-8CE4-4BEA-8F60-B4A6414821DD}"/>
              </a:ext>
            </a:extLst>
          </p:cNvPr>
          <p:cNvSpPr txBox="1">
            <a:spLocks noChangeArrowheads="1"/>
          </p:cNvSpPr>
          <p:nvPr/>
        </p:nvSpPr>
        <p:spPr bwMode="auto">
          <a:xfrm>
            <a:off x="6512433" y="4672043"/>
            <a:ext cx="1999741" cy="482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Count each drink as I finish them on a given night</a:t>
            </a:r>
          </a:p>
        </p:txBody>
      </p:sp>
      <p:sp>
        <p:nvSpPr>
          <p:cNvPr id="13423" name="Text Box 112">
            <a:extLst>
              <a:ext uri="{FF2B5EF4-FFF2-40B4-BE49-F238E27FC236}">
                <a16:creationId xmlns:a16="http://schemas.microsoft.com/office/drawing/2014/main" id="{A20ACED2-F9A4-4634-A3CC-5E1A638179A7}"/>
              </a:ext>
            </a:extLst>
          </p:cNvPr>
          <p:cNvSpPr txBox="1">
            <a:spLocks noChangeArrowheads="1"/>
          </p:cNvSpPr>
          <p:nvPr/>
        </p:nvSpPr>
        <p:spPr bwMode="auto">
          <a:xfrm>
            <a:off x="6502274" y="6111281"/>
            <a:ext cx="2020058" cy="482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Pulled from my daily eating records</a:t>
            </a:r>
          </a:p>
        </p:txBody>
      </p:sp>
      <p:sp>
        <p:nvSpPr>
          <p:cNvPr id="123" name="Text Box 98">
            <a:extLst>
              <a:ext uri="{FF2B5EF4-FFF2-40B4-BE49-F238E27FC236}">
                <a16:creationId xmlns:a16="http://schemas.microsoft.com/office/drawing/2014/main" id="{B2837989-988E-4E35-B616-34A5BE00F696}"/>
              </a:ext>
            </a:extLst>
          </p:cNvPr>
          <p:cNvSpPr txBox="1">
            <a:spLocks noChangeArrowheads="1"/>
          </p:cNvSpPr>
          <p:nvPr/>
        </p:nvSpPr>
        <p:spPr bwMode="auto">
          <a:xfrm>
            <a:off x="1819277" y="5578652"/>
            <a:ext cx="29339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200" dirty="0">
                <a:latin typeface="Arial Narrow" panose="020B0606020202030204" pitchFamily="34" charset="0"/>
              </a:rPr>
              <a:t>Record monthly PT session to see if injury prevention measures are adequate</a:t>
            </a:r>
          </a:p>
        </p:txBody>
      </p:sp>
      <p:sp>
        <p:nvSpPr>
          <p:cNvPr id="124" name="Text Box 35">
            <a:extLst>
              <a:ext uri="{FF2B5EF4-FFF2-40B4-BE49-F238E27FC236}">
                <a16:creationId xmlns:a16="http://schemas.microsoft.com/office/drawing/2014/main" id="{395115F8-1E84-4AFD-8E34-9E75750295A5}"/>
              </a:ext>
            </a:extLst>
          </p:cNvPr>
          <p:cNvSpPr txBox="1">
            <a:spLocks noChangeArrowheads="1"/>
          </p:cNvSpPr>
          <p:nvPr/>
        </p:nvSpPr>
        <p:spPr bwMode="auto">
          <a:xfrm>
            <a:off x="4800600" y="2065449"/>
            <a:ext cx="1479550" cy="27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Manual data collection</a:t>
            </a:r>
          </a:p>
        </p:txBody>
      </p:sp>
      <p:sp>
        <p:nvSpPr>
          <p:cNvPr id="125" name="Text Box 41">
            <a:extLst>
              <a:ext uri="{FF2B5EF4-FFF2-40B4-BE49-F238E27FC236}">
                <a16:creationId xmlns:a16="http://schemas.microsoft.com/office/drawing/2014/main" id="{4E18E3C0-7A61-4D6A-947D-4964134DB56C}"/>
              </a:ext>
            </a:extLst>
          </p:cNvPr>
          <p:cNvSpPr txBox="1">
            <a:spLocks noChangeArrowheads="1"/>
          </p:cNvSpPr>
          <p:nvPr/>
        </p:nvSpPr>
        <p:spPr bwMode="auto">
          <a:xfrm>
            <a:off x="4811545" y="2893550"/>
            <a:ext cx="1479550" cy="27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Manual data collection</a:t>
            </a:r>
          </a:p>
        </p:txBody>
      </p:sp>
      <p:sp>
        <p:nvSpPr>
          <p:cNvPr id="126" name="Text Box 71">
            <a:extLst>
              <a:ext uri="{FF2B5EF4-FFF2-40B4-BE49-F238E27FC236}">
                <a16:creationId xmlns:a16="http://schemas.microsoft.com/office/drawing/2014/main" id="{C13272C5-BE37-4EF6-8398-6A22DC4ACC9D}"/>
              </a:ext>
            </a:extLst>
          </p:cNvPr>
          <p:cNvSpPr txBox="1">
            <a:spLocks noChangeArrowheads="1"/>
          </p:cNvSpPr>
          <p:nvPr/>
        </p:nvSpPr>
        <p:spPr bwMode="auto">
          <a:xfrm>
            <a:off x="4874035" y="4318861"/>
            <a:ext cx="1479550" cy="27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CPAP machine</a:t>
            </a:r>
          </a:p>
        </p:txBody>
      </p:sp>
      <p:sp>
        <p:nvSpPr>
          <p:cNvPr id="127" name="Text Box 71">
            <a:extLst>
              <a:ext uri="{FF2B5EF4-FFF2-40B4-BE49-F238E27FC236}">
                <a16:creationId xmlns:a16="http://schemas.microsoft.com/office/drawing/2014/main" id="{6A27578E-DE02-4324-A868-A58F830F9C47}"/>
              </a:ext>
            </a:extLst>
          </p:cNvPr>
          <p:cNvSpPr txBox="1">
            <a:spLocks noChangeArrowheads="1"/>
          </p:cNvSpPr>
          <p:nvPr/>
        </p:nvSpPr>
        <p:spPr bwMode="auto">
          <a:xfrm>
            <a:off x="4820205" y="4758596"/>
            <a:ext cx="1643315" cy="27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Manual data collection</a:t>
            </a:r>
          </a:p>
        </p:txBody>
      </p:sp>
      <p:sp>
        <p:nvSpPr>
          <p:cNvPr id="128" name="Text Box 71">
            <a:extLst>
              <a:ext uri="{FF2B5EF4-FFF2-40B4-BE49-F238E27FC236}">
                <a16:creationId xmlns:a16="http://schemas.microsoft.com/office/drawing/2014/main" id="{B3BAD112-51F7-4140-994F-E43AB28D68C2}"/>
              </a:ext>
            </a:extLst>
          </p:cNvPr>
          <p:cNvSpPr txBox="1">
            <a:spLocks noChangeArrowheads="1"/>
          </p:cNvSpPr>
          <p:nvPr/>
        </p:nvSpPr>
        <p:spPr bwMode="auto">
          <a:xfrm>
            <a:off x="4841871" y="5667191"/>
            <a:ext cx="1479550" cy="27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Manual data collection</a:t>
            </a:r>
          </a:p>
        </p:txBody>
      </p:sp>
      <p:sp>
        <p:nvSpPr>
          <p:cNvPr id="129" name="Text Box 71">
            <a:extLst>
              <a:ext uri="{FF2B5EF4-FFF2-40B4-BE49-F238E27FC236}">
                <a16:creationId xmlns:a16="http://schemas.microsoft.com/office/drawing/2014/main" id="{959328A4-2EB0-4BC3-9C58-76B12F7F7330}"/>
              </a:ext>
            </a:extLst>
          </p:cNvPr>
          <p:cNvSpPr txBox="1">
            <a:spLocks noChangeArrowheads="1"/>
          </p:cNvSpPr>
          <p:nvPr/>
        </p:nvSpPr>
        <p:spPr bwMode="auto">
          <a:xfrm>
            <a:off x="4830046" y="6135579"/>
            <a:ext cx="1479550" cy="27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Manual data collection</a:t>
            </a:r>
          </a:p>
        </p:txBody>
      </p:sp>
      <p:sp>
        <p:nvSpPr>
          <p:cNvPr id="130" name="Text Box 88">
            <a:extLst>
              <a:ext uri="{FF2B5EF4-FFF2-40B4-BE49-F238E27FC236}">
                <a16:creationId xmlns:a16="http://schemas.microsoft.com/office/drawing/2014/main" id="{06520E1D-5B3D-430F-B54D-4ECA4FC692AA}"/>
              </a:ext>
            </a:extLst>
          </p:cNvPr>
          <p:cNvSpPr txBox="1">
            <a:spLocks noChangeArrowheads="1"/>
          </p:cNvSpPr>
          <p:nvPr/>
        </p:nvSpPr>
        <p:spPr bwMode="auto">
          <a:xfrm>
            <a:off x="8460614" y="2021213"/>
            <a:ext cx="704850" cy="27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Me</a:t>
            </a:r>
          </a:p>
        </p:txBody>
      </p:sp>
      <p:sp>
        <p:nvSpPr>
          <p:cNvPr id="131" name="Text Box 88">
            <a:extLst>
              <a:ext uri="{FF2B5EF4-FFF2-40B4-BE49-F238E27FC236}">
                <a16:creationId xmlns:a16="http://schemas.microsoft.com/office/drawing/2014/main" id="{C45EE66F-870D-4884-B01E-1FFC958C0019}"/>
              </a:ext>
            </a:extLst>
          </p:cNvPr>
          <p:cNvSpPr txBox="1">
            <a:spLocks noChangeArrowheads="1"/>
          </p:cNvSpPr>
          <p:nvPr/>
        </p:nvSpPr>
        <p:spPr bwMode="auto">
          <a:xfrm>
            <a:off x="8441564" y="2516307"/>
            <a:ext cx="704850" cy="27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Me</a:t>
            </a:r>
          </a:p>
        </p:txBody>
      </p:sp>
      <p:sp>
        <p:nvSpPr>
          <p:cNvPr id="132" name="Text Box 88">
            <a:extLst>
              <a:ext uri="{FF2B5EF4-FFF2-40B4-BE49-F238E27FC236}">
                <a16:creationId xmlns:a16="http://schemas.microsoft.com/office/drawing/2014/main" id="{9E7222E2-5134-4FC6-B0AA-762B215093D6}"/>
              </a:ext>
            </a:extLst>
          </p:cNvPr>
          <p:cNvSpPr txBox="1">
            <a:spLocks noChangeArrowheads="1"/>
          </p:cNvSpPr>
          <p:nvPr/>
        </p:nvSpPr>
        <p:spPr bwMode="auto">
          <a:xfrm>
            <a:off x="8455405" y="2924163"/>
            <a:ext cx="704850" cy="27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Me</a:t>
            </a:r>
          </a:p>
        </p:txBody>
      </p:sp>
      <p:sp>
        <p:nvSpPr>
          <p:cNvPr id="133" name="Text Box 88">
            <a:extLst>
              <a:ext uri="{FF2B5EF4-FFF2-40B4-BE49-F238E27FC236}">
                <a16:creationId xmlns:a16="http://schemas.microsoft.com/office/drawing/2014/main" id="{ECCF3C50-9C5B-4AB4-8732-2204ADB3A866}"/>
              </a:ext>
            </a:extLst>
          </p:cNvPr>
          <p:cNvSpPr txBox="1">
            <a:spLocks noChangeArrowheads="1"/>
          </p:cNvSpPr>
          <p:nvPr/>
        </p:nvSpPr>
        <p:spPr bwMode="auto">
          <a:xfrm>
            <a:off x="8460106" y="3356097"/>
            <a:ext cx="704850" cy="27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Me</a:t>
            </a:r>
          </a:p>
        </p:txBody>
      </p:sp>
      <p:sp>
        <p:nvSpPr>
          <p:cNvPr id="134" name="Text Box 88">
            <a:extLst>
              <a:ext uri="{FF2B5EF4-FFF2-40B4-BE49-F238E27FC236}">
                <a16:creationId xmlns:a16="http://schemas.microsoft.com/office/drawing/2014/main" id="{60161E79-AF3B-4E2D-B07B-9050C35AA7C5}"/>
              </a:ext>
            </a:extLst>
          </p:cNvPr>
          <p:cNvSpPr txBox="1">
            <a:spLocks noChangeArrowheads="1"/>
          </p:cNvSpPr>
          <p:nvPr/>
        </p:nvSpPr>
        <p:spPr bwMode="auto">
          <a:xfrm>
            <a:off x="8519727" y="1547629"/>
            <a:ext cx="704850" cy="27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Me</a:t>
            </a:r>
          </a:p>
        </p:txBody>
      </p:sp>
      <p:sp>
        <p:nvSpPr>
          <p:cNvPr id="135" name="Text Box 88">
            <a:extLst>
              <a:ext uri="{FF2B5EF4-FFF2-40B4-BE49-F238E27FC236}">
                <a16:creationId xmlns:a16="http://schemas.microsoft.com/office/drawing/2014/main" id="{FB540390-B398-455F-A265-938C0E7527F4}"/>
              </a:ext>
            </a:extLst>
          </p:cNvPr>
          <p:cNvSpPr txBox="1">
            <a:spLocks noChangeArrowheads="1"/>
          </p:cNvSpPr>
          <p:nvPr/>
        </p:nvSpPr>
        <p:spPr bwMode="auto">
          <a:xfrm>
            <a:off x="8447235" y="4295828"/>
            <a:ext cx="704850" cy="27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Me</a:t>
            </a:r>
          </a:p>
        </p:txBody>
      </p:sp>
      <p:sp>
        <p:nvSpPr>
          <p:cNvPr id="136" name="Text Box 88">
            <a:extLst>
              <a:ext uri="{FF2B5EF4-FFF2-40B4-BE49-F238E27FC236}">
                <a16:creationId xmlns:a16="http://schemas.microsoft.com/office/drawing/2014/main" id="{F905C1FB-9479-4EFD-B5AE-70CAF68B8EC2}"/>
              </a:ext>
            </a:extLst>
          </p:cNvPr>
          <p:cNvSpPr txBox="1">
            <a:spLocks noChangeArrowheads="1"/>
          </p:cNvSpPr>
          <p:nvPr/>
        </p:nvSpPr>
        <p:spPr bwMode="auto">
          <a:xfrm>
            <a:off x="8447235" y="4792930"/>
            <a:ext cx="655130" cy="27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Me</a:t>
            </a:r>
          </a:p>
        </p:txBody>
      </p:sp>
      <p:sp>
        <p:nvSpPr>
          <p:cNvPr id="137" name="Text Box 88">
            <a:extLst>
              <a:ext uri="{FF2B5EF4-FFF2-40B4-BE49-F238E27FC236}">
                <a16:creationId xmlns:a16="http://schemas.microsoft.com/office/drawing/2014/main" id="{D88EF9D0-FDC5-4B73-9A5E-7502A7802F44}"/>
              </a:ext>
            </a:extLst>
          </p:cNvPr>
          <p:cNvSpPr txBox="1">
            <a:spLocks noChangeArrowheads="1"/>
          </p:cNvSpPr>
          <p:nvPr/>
        </p:nvSpPr>
        <p:spPr bwMode="auto">
          <a:xfrm>
            <a:off x="8447235" y="5258325"/>
            <a:ext cx="704850" cy="27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Me</a:t>
            </a:r>
          </a:p>
        </p:txBody>
      </p:sp>
      <p:sp>
        <p:nvSpPr>
          <p:cNvPr id="138" name="Text Box 88">
            <a:extLst>
              <a:ext uri="{FF2B5EF4-FFF2-40B4-BE49-F238E27FC236}">
                <a16:creationId xmlns:a16="http://schemas.microsoft.com/office/drawing/2014/main" id="{816C357A-6583-4520-B014-2F193DA3E16B}"/>
              </a:ext>
            </a:extLst>
          </p:cNvPr>
          <p:cNvSpPr txBox="1">
            <a:spLocks noChangeArrowheads="1"/>
          </p:cNvSpPr>
          <p:nvPr/>
        </p:nvSpPr>
        <p:spPr bwMode="auto">
          <a:xfrm>
            <a:off x="8482394" y="5713543"/>
            <a:ext cx="704850" cy="27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Me</a:t>
            </a:r>
          </a:p>
        </p:txBody>
      </p:sp>
      <p:sp>
        <p:nvSpPr>
          <p:cNvPr id="139" name="Text Box 88">
            <a:extLst>
              <a:ext uri="{FF2B5EF4-FFF2-40B4-BE49-F238E27FC236}">
                <a16:creationId xmlns:a16="http://schemas.microsoft.com/office/drawing/2014/main" id="{3649269D-9890-41F6-B8AE-AB2F96B1238B}"/>
              </a:ext>
            </a:extLst>
          </p:cNvPr>
          <p:cNvSpPr txBox="1">
            <a:spLocks noChangeArrowheads="1"/>
          </p:cNvSpPr>
          <p:nvPr/>
        </p:nvSpPr>
        <p:spPr bwMode="auto">
          <a:xfrm>
            <a:off x="8465757" y="6148182"/>
            <a:ext cx="704850" cy="27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pPr>
            <a:r>
              <a:rPr lang="en-US" altLang="en-US" sz="1200" dirty="0">
                <a:latin typeface="Arial Narrow" panose="020B0606020202030204" pitchFamily="34" charset="0"/>
              </a:rPr>
              <a:t>Me</a:t>
            </a:r>
          </a:p>
        </p:txBody>
      </p:sp>
      <p:sp>
        <p:nvSpPr>
          <p:cNvPr id="140" name="Text Box 66">
            <a:extLst>
              <a:ext uri="{FF2B5EF4-FFF2-40B4-BE49-F238E27FC236}">
                <a16:creationId xmlns:a16="http://schemas.microsoft.com/office/drawing/2014/main" id="{B24E4D9B-925A-4818-90EC-EF139F0E3000}"/>
              </a:ext>
            </a:extLst>
          </p:cNvPr>
          <p:cNvSpPr txBox="1">
            <a:spLocks noChangeArrowheads="1"/>
          </p:cNvSpPr>
          <p:nvPr/>
        </p:nvSpPr>
        <p:spPr bwMode="auto">
          <a:xfrm>
            <a:off x="9163050" y="1476922"/>
            <a:ext cx="793750" cy="2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buFontTx/>
              <a:buNone/>
            </a:pPr>
            <a:r>
              <a:rPr lang="en-US" altLang="en-US" sz="1000" dirty="0">
                <a:latin typeface="Arial Narrow" panose="020B0606020202030204" pitchFamily="34" charset="0"/>
              </a:rPr>
              <a:t>10/12 - 12/6</a:t>
            </a:r>
          </a:p>
        </p:txBody>
      </p:sp>
      <p:sp>
        <p:nvSpPr>
          <p:cNvPr id="141" name="Text Box 66">
            <a:extLst>
              <a:ext uri="{FF2B5EF4-FFF2-40B4-BE49-F238E27FC236}">
                <a16:creationId xmlns:a16="http://schemas.microsoft.com/office/drawing/2014/main" id="{D8543897-5661-42BA-99A3-3F34552C84E4}"/>
              </a:ext>
            </a:extLst>
          </p:cNvPr>
          <p:cNvSpPr txBox="1">
            <a:spLocks noChangeArrowheads="1"/>
          </p:cNvSpPr>
          <p:nvPr/>
        </p:nvSpPr>
        <p:spPr bwMode="auto">
          <a:xfrm>
            <a:off x="9170607" y="2932852"/>
            <a:ext cx="793750" cy="2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buFontTx/>
              <a:buNone/>
            </a:pPr>
            <a:r>
              <a:rPr lang="en-US" altLang="en-US" sz="1000" dirty="0">
                <a:latin typeface="Arial Narrow" panose="020B0606020202030204" pitchFamily="34" charset="0"/>
              </a:rPr>
              <a:t>10/12 - 12/6</a:t>
            </a:r>
          </a:p>
        </p:txBody>
      </p:sp>
      <p:sp>
        <p:nvSpPr>
          <p:cNvPr id="142" name="Text Box 66">
            <a:extLst>
              <a:ext uri="{FF2B5EF4-FFF2-40B4-BE49-F238E27FC236}">
                <a16:creationId xmlns:a16="http://schemas.microsoft.com/office/drawing/2014/main" id="{6D55BF6E-C8B7-4C63-A18F-53710DC11E85}"/>
              </a:ext>
            </a:extLst>
          </p:cNvPr>
          <p:cNvSpPr txBox="1">
            <a:spLocks noChangeArrowheads="1"/>
          </p:cNvSpPr>
          <p:nvPr/>
        </p:nvSpPr>
        <p:spPr bwMode="auto">
          <a:xfrm>
            <a:off x="9160256" y="2518227"/>
            <a:ext cx="737872" cy="2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buFontTx/>
              <a:buNone/>
            </a:pPr>
            <a:r>
              <a:rPr lang="en-US" altLang="en-US" sz="1000" dirty="0">
                <a:latin typeface="Arial Narrow" panose="020B0606020202030204" pitchFamily="34" charset="0"/>
              </a:rPr>
              <a:t>10/12 - 12/6</a:t>
            </a:r>
          </a:p>
        </p:txBody>
      </p:sp>
      <p:sp>
        <p:nvSpPr>
          <p:cNvPr id="143" name="Text Box 66">
            <a:extLst>
              <a:ext uri="{FF2B5EF4-FFF2-40B4-BE49-F238E27FC236}">
                <a16:creationId xmlns:a16="http://schemas.microsoft.com/office/drawing/2014/main" id="{7B1EAA85-0286-4AE0-8FD6-D8A123631E31}"/>
              </a:ext>
            </a:extLst>
          </p:cNvPr>
          <p:cNvSpPr txBox="1">
            <a:spLocks noChangeArrowheads="1"/>
          </p:cNvSpPr>
          <p:nvPr/>
        </p:nvSpPr>
        <p:spPr bwMode="auto">
          <a:xfrm>
            <a:off x="9145270" y="3340377"/>
            <a:ext cx="793750" cy="2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buFontTx/>
              <a:buNone/>
            </a:pPr>
            <a:r>
              <a:rPr lang="en-US" altLang="en-US" sz="1000" dirty="0">
                <a:latin typeface="Arial Narrow" panose="020B0606020202030204" pitchFamily="34" charset="0"/>
              </a:rPr>
              <a:t>10/12 - 12/6</a:t>
            </a:r>
          </a:p>
        </p:txBody>
      </p:sp>
      <p:sp>
        <p:nvSpPr>
          <p:cNvPr id="144" name="Text Box 66">
            <a:extLst>
              <a:ext uri="{FF2B5EF4-FFF2-40B4-BE49-F238E27FC236}">
                <a16:creationId xmlns:a16="http://schemas.microsoft.com/office/drawing/2014/main" id="{65454B15-D648-4F17-897D-E698F7636851}"/>
              </a:ext>
            </a:extLst>
          </p:cNvPr>
          <p:cNvSpPr txBox="1">
            <a:spLocks noChangeArrowheads="1"/>
          </p:cNvSpPr>
          <p:nvPr/>
        </p:nvSpPr>
        <p:spPr bwMode="auto">
          <a:xfrm>
            <a:off x="9143194" y="3834994"/>
            <a:ext cx="793750" cy="2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buFontTx/>
              <a:buNone/>
            </a:pPr>
            <a:r>
              <a:rPr lang="en-US" altLang="en-US" sz="1000" dirty="0">
                <a:latin typeface="Arial Narrow" panose="020B0606020202030204" pitchFamily="34" charset="0"/>
              </a:rPr>
              <a:t>10/12 - 12/6</a:t>
            </a:r>
          </a:p>
        </p:txBody>
      </p:sp>
      <p:sp>
        <p:nvSpPr>
          <p:cNvPr id="145" name="Text Box 66">
            <a:extLst>
              <a:ext uri="{FF2B5EF4-FFF2-40B4-BE49-F238E27FC236}">
                <a16:creationId xmlns:a16="http://schemas.microsoft.com/office/drawing/2014/main" id="{C3CBD891-0490-4E2D-AC52-02417A28C10C}"/>
              </a:ext>
            </a:extLst>
          </p:cNvPr>
          <p:cNvSpPr txBox="1">
            <a:spLocks noChangeArrowheads="1"/>
          </p:cNvSpPr>
          <p:nvPr/>
        </p:nvSpPr>
        <p:spPr bwMode="auto">
          <a:xfrm>
            <a:off x="9148764" y="4340939"/>
            <a:ext cx="793750" cy="2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buFontTx/>
              <a:buNone/>
            </a:pPr>
            <a:r>
              <a:rPr lang="en-US" altLang="en-US" sz="1000" dirty="0">
                <a:latin typeface="Arial Narrow" panose="020B0606020202030204" pitchFamily="34" charset="0"/>
              </a:rPr>
              <a:t>10/12 - 12/6</a:t>
            </a:r>
          </a:p>
        </p:txBody>
      </p:sp>
      <p:sp>
        <p:nvSpPr>
          <p:cNvPr id="146" name="Text Box 66">
            <a:extLst>
              <a:ext uri="{FF2B5EF4-FFF2-40B4-BE49-F238E27FC236}">
                <a16:creationId xmlns:a16="http://schemas.microsoft.com/office/drawing/2014/main" id="{FB7E2D0D-A65E-489E-9CA9-61F0F106EE33}"/>
              </a:ext>
            </a:extLst>
          </p:cNvPr>
          <p:cNvSpPr txBox="1">
            <a:spLocks noChangeArrowheads="1"/>
          </p:cNvSpPr>
          <p:nvPr/>
        </p:nvSpPr>
        <p:spPr bwMode="auto">
          <a:xfrm>
            <a:off x="9163050" y="4791900"/>
            <a:ext cx="793750" cy="2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buFontTx/>
              <a:buNone/>
            </a:pPr>
            <a:r>
              <a:rPr lang="en-US" altLang="en-US" sz="1000" dirty="0">
                <a:latin typeface="Arial Narrow" panose="020B0606020202030204" pitchFamily="34" charset="0"/>
              </a:rPr>
              <a:t>10/12 - 12/6</a:t>
            </a:r>
          </a:p>
        </p:txBody>
      </p:sp>
      <p:sp>
        <p:nvSpPr>
          <p:cNvPr id="147" name="Text Box 66">
            <a:extLst>
              <a:ext uri="{FF2B5EF4-FFF2-40B4-BE49-F238E27FC236}">
                <a16:creationId xmlns:a16="http://schemas.microsoft.com/office/drawing/2014/main" id="{559183F6-5BDF-4D2B-9543-8A8B9AAE5A25}"/>
              </a:ext>
            </a:extLst>
          </p:cNvPr>
          <p:cNvSpPr txBox="1">
            <a:spLocks noChangeArrowheads="1"/>
          </p:cNvSpPr>
          <p:nvPr/>
        </p:nvSpPr>
        <p:spPr bwMode="auto">
          <a:xfrm>
            <a:off x="9136825" y="5253082"/>
            <a:ext cx="793750" cy="2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buFontTx/>
              <a:buNone/>
            </a:pPr>
            <a:r>
              <a:rPr lang="en-US" altLang="en-US" sz="1000" dirty="0">
                <a:latin typeface="Arial Narrow" panose="020B0606020202030204" pitchFamily="34" charset="0"/>
              </a:rPr>
              <a:t>10/12 - 12/6</a:t>
            </a:r>
          </a:p>
        </p:txBody>
      </p:sp>
      <p:sp>
        <p:nvSpPr>
          <p:cNvPr id="148" name="Text Box 66">
            <a:extLst>
              <a:ext uri="{FF2B5EF4-FFF2-40B4-BE49-F238E27FC236}">
                <a16:creationId xmlns:a16="http://schemas.microsoft.com/office/drawing/2014/main" id="{2AB7D227-EF01-465F-AB3C-6A7894AEB755}"/>
              </a:ext>
            </a:extLst>
          </p:cNvPr>
          <p:cNvSpPr txBox="1">
            <a:spLocks noChangeArrowheads="1"/>
          </p:cNvSpPr>
          <p:nvPr/>
        </p:nvSpPr>
        <p:spPr bwMode="auto">
          <a:xfrm>
            <a:off x="9133206" y="5713176"/>
            <a:ext cx="793750" cy="2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buFontTx/>
              <a:buNone/>
            </a:pPr>
            <a:r>
              <a:rPr lang="en-US" altLang="en-US" sz="1000" dirty="0">
                <a:latin typeface="Arial Narrow" panose="020B0606020202030204" pitchFamily="34" charset="0"/>
              </a:rPr>
              <a:t>10/12 - 12/6</a:t>
            </a:r>
          </a:p>
        </p:txBody>
      </p:sp>
      <p:sp>
        <p:nvSpPr>
          <p:cNvPr id="149" name="Text Box 66">
            <a:extLst>
              <a:ext uri="{FF2B5EF4-FFF2-40B4-BE49-F238E27FC236}">
                <a16:creationId xmlns:a16="http://schemas.microsoft.com/office/drawing/2014/main" id="{9BEC6AB6-3DA2-4840-88EA-10BA4E2D0BAE}"/>
              </a:ext>
            </a:extLst>
          </p:cNvPr>
          <p:cNvSpPr txBox="1">
            <a:spLocks noChangeArrowheads="1"/>
          </p:cNvSpPr>
          <p:nvPr/>
        </p:nvSpPr>
        <p:spPr bwMode="auto">
          <a:xfrm>
            <a:off x="9133206" y="6151129"/>
            <a:ext cx="793750" cy="2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buFontTx/>
              <a:buNone/>
            </a:pPr>
            <a:r>
              <a:rPr lang="en-US" altLang="en-US" sz="1000" dirty="0">
                <a:latin typeface="Arial Narrow" panose="020B0606020202030204" pitchFamily="34" charset="0"/>
              </a:rPr>
              <a:t>10/12 - 12/6</a:t>
            </a:r>
          </a:p>
        </p:txBody>
      </p:sp>
      <p:sp>
        <p:nvSpPr>
          <p:cNvPr id="150" name="Text Box 99">
            <a:extLst>
              <a:ext uri="{FF2B5EF4-FFF2-40B4-BE49-F238E27FC236}">
                <a16:creationId xmlns:a16="http://schemas.microsoft.com/office/drawing/2014/main" id="{C29A3EC7-7E51-4C59-A335-62B970D6F65F}"/>
              </a:ext>
            </a:extLst>
          </p:cNvPr>
          <p:cNvSpPr txBox="1">
            <a:spLocks noChangeArrowheads="1"/>
          </p:cNvSpPr>
          <p:nvPr/>
        </p:nvSpPr>
        <p:spPr bwMode="auto">
          <a:xfrm>
            <a:off x="9840088" y="2506433"/>
            <a:ext cx="750822" cy="2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buFontTx/>
              <a:buNone/>
            </a:pPr>
            <a:r>
              <a:rPr lang="en-US" altLang="en-US" sz="1000" dirty="0">
                <a:latin typeface="Arial Narrow" panose="020B0606020202030204" pitchFamily="34" charset="0"/>
              </a:rPr>
              <a:t>24 sessions</a:t>
            </a:r>
          </a:p>
        </p:txBody>
      </p:sp>
      <p:sp>
        <p:nvSpPr>
          <p:cNvPr id="151" name="Text Box 99">
            <a:extLst>
              <a:ext uri="{FF2B5EF4-FFF2-40B4-BE49-F238E27FC236}">
                <a16:creationId xmlns:a16="http://schemas.microsoft.com/office/drawing/2014/main" id="{9B57031B-FE64-406E-85CB-045862C48D5B}"/>
              </a:ext>
            </a:extLst>
          </p:cNvPr>
          <p:cNvSpPr txBox="1">
            <a:spLocks noChangeArrowheads="1"/>
          </p:cNvSpPr>
          <p:nvPr/>
        </p:nvSpPr>
        <p:spPr bwMode="auto">
          <a:xfrm>
            <a:off x="9840088" y="2939612"/>
            <a:ext cx="750822" cy="2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buFontTx/>
              <a:buNone/>
            </a:pPr>
            <a:r>
              <a:rPr lang="en-US" altLang="en-US" sz="1000" dirty="0">
                <a:latin typeface="Arial Narrow" panose="020B0606020202030204" pitchFamily="34" charset="0"/>
              </a:rPr>
              <a:t>24 sessions</a:t>
            </a:r>
          </a:p>
        </p:txBody>
      </p:sp>
      <p:sp>
        <p:nvSpPr>
          <p:cNvPr id="152" name="Text Box 99">
            <a:extLst>
              <a:ext uri="{FF2B5EF4-FFF2-40B4-BE49-F238E27FC236}">
                <a16:creationId xmlns:a16="http://schemas.microsoft.com/office/drawing/2014/main" id="{906F6528-B462-4001-AB87-1E3E9137BB2F}"/>
              </a:ext>
            </a:extLst>
          </p:cNvPr>
          <p:cNvSpPr txBox="1">
            <a:spLocks noChangeArrowheads="1"/>
          </p:cNvSpPr>
          <p:nvPr/>
        </p:nvSpPr>
        <p:spPr bwMode="auto">
          <a:xfrm>
            <a:off x="9840088" y="3349168"/>
            <a:ext cx="750822" cy="2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buFontTx/>
              <a:buNone/>
            </a:pPr>
            <a:r>
              <a:rPr lang="en-US" altLang="en-US" sz="1000" dirty="0">
                <a:latin typeface="Arial Narrow" panose="020B0606020202030204" pitchFamily="34" charset="0"/>
              </a:rPr>
              <a:t>24 sessions</a:t>
            </a:r>
          </a:p>
        </p:txBody>
      </p:sp>
      <p:sp>
        <p:nvSpPr>
          <p:cNvPr id="153" name="Text Box 80">
            <a:extLst>
              <a:ext uri="{FF2B5EF4-FFF2-40B4-BE49-F238E27FC236}">
                <a16:creationId xmlns:a16="http://schemas.microsoft.com/office/drawing/2014/main" id="{5A22214E-93BF-4A6C-BA64-96DD6E21EA2A}"/>
              </a:ext>
            </a:extLst>
          </p:cNvPr>
          <p:cNvSpPr txBox="1">
            <a:spLocks noChangeArrowheads="1"/>
          </p:cNvSpPr>
          <p:nvPr/>
        </p:nvSpPr>
        <p:spPr bwMode="auto">
          <a:xfrm>
            <a:off x="9840088" y="3841441"/>
            <a:ext cx="628650" cy="2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buFontTx/>
              <a:buNone/>
            </a:pPr>
            <a:r>
              <a:rPr lang="en-US" altLang="en-US" sz="1000" dirty="0">
                <a:latin typeface="Arial Narrow" panose="020B0606020202030204" pitchFamily="34" charset="0"/>
              </a:rPr>
              <a:t>8 weeks</a:t>
            </a:r>
          </a:p>
        </p:txBody>
      </p:sp>
      <p:sp>
        <p:nvSpPr>
          <p:cNvPr id="154" name="Text Box 80">
            <a:extLst>
              <a:ext uri="{FF2B5EF4-FFF2-40B4-BE49-F238E27FC236}">
                <a16:creationId xmlns:a16="http://schemas.microsoft.com/office/drawing/2014/main" id="{D4FF384A-28BE-49B1-B7B9-40298E7C1B42}"/>
              </a:ext>
            </a:extLst>
          </p:cNvPr>
          <p:cNvSpPr txBox="1">
            <a:spLocks noChangeArrowheads="1"/>
          </p:cNvSpPr>
          <p:nvPr/>
        </p:nvSpPr>
        <p:spPr bwMode="auto">
          <a:xfrm>
            <a:off x="9882787" y="4322905"/>
            <a:ext cx="628650" cy="2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buFontTx/>
              <a:buNone/>
            </a:pPr>
            <a:r>
              <a:rPr lang="en-US" altLang="en-US" sz="1000" dirty="0">
                <a:latin typeface="Arial Narrow" panose="020B0606020202030204" pitchFamily="34" charset="0"/>
              </a:rPr>
              <a:t>56 days</a:t>
            </a:r>
          </a:p>
        </p:txBody>
      </p:sp>
      <p:sp>
        <p:nvSpPr>
          <p:cNvPr id="155" name="Text Box 80">
            <a:extLst>
              <a:ext uri="{FF2B5EF4-FFF2-40B4-BE49-F238E27FC236}">
                <a16:creationId xmlns:a16="http://schemas.microsoft.com/office/drawing/2014/main" id="{7D11031F-BADC-4A44-B79D-469D2F1E1EF8}"/>
              </a:ext>
            </a:extLst>
          </p:cNvPr>
          <p:cNvSpPr txBox="1">
            <a:spLocks noChangeArrowheads="1"/>
          </p:cNvSpPr>
          <p:nvPr/>
        </p:nvSpPr>
        <p:spPr bwMode="auto">
          <a:xfrm>
            <a:off x="9891332" y="4791900"/>
            <a:ext cx="628650" cy="2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buFontTx/>
              <a:buNone/>
            </a:pPr>
            <a:r>
              <a:rPr lang="en-US" altLang="en-US" sz="1000" dirty="0">
                <a:latin typeface="Arial Narrow" panose="020B0606020202030204" pitchFamily="34" charset="0"/>
              </a:rPr>
              <a:t>8 weeks</a:t>
            </a:r>
          </a:p>
        </p:txBody>
      </p:sp>
      <p:sp>
        <p:nvSpPr>
          <p:cNvPr id="156" name="Text Box 80">
            <a:extLst>
              <a:ext uri="{FF2B5EF4-FFF2-40B4-BE49-F238E27FC236}">
                <a16:creationId xmlns:a16="http://schemas.microsoft.com/office/drawing/2014/main" id="{C9918166-28E1-40AF-B599-20E0EF250472}"/>
              </a:ext>
            </a:extLst>
          </p:cNvPr>
          <p:cNvSpPr txBox="1">
            <a:spLocks noChangeArrowheads="1"/>
          </p:cNvSpPr>
          <p:nvPr/>
        </p:nvSpPr>
        <p:spPr bwMode="auto">
          <a:xfrm>
            <a:off x="9846883" y="5262675"/>
            <a:ext cx="628650" cy="2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buFontTx/>
              <a:buNone/>
            </a:pPr>
            <a:r>
              <a:rPr lang="en-US" altLang="en-US" sz="1000" dirty="0">
                <a:latin typeface="Arial Narrow" panose="020B0606020202030204" pitchFamily="34" charset="0"/>
              </a:rPr>
              <a:t>8 weeks</a:t>
            </a:r>
          </a:p>
        </p:txBody>
      </p:sp>
      <p:sp>
        <p:nvSpPr>
          <p:cNvPr id="157" name="Text Box 80">
            <a:extLst>
              <a:ext uri="{FF2B5EF4-FFF2-40B4-BE49-F238E27FC236}">
                <a16:creationId xmlns:a16="http://schemas.microsoft.com/office/drawing/2014/main" id="{56C77583-D879-466E-8EB3-6DEE415FAC7B}"/>
              </a:ext>
            </a:extLst>
          </p:cNvPr>
          <p:cNvSpPr txBox="1">
            <a:spLocks noChangeArrowheads="1"/>
          </p:cNvSpPr>
          <p:nvPr/>
        </p:nvSpPr>
        <p:spPr bwMode="auto">
          <a:xfrm>
            <a:off x="9885644" y="5713176"/>
            <a:ext cx="628650" cy="2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buFontTx/>
              <a:buNone/>
            </a:pPr>
            <a:r>
              <a:rPr lang="en-US" altLang="en-US" sz="1000" dirty="0">
                <a:latin typeface="Arial Narrow" panose="020B0606020202030204" pitchFamily="34" charset="0"/>
              </a:rPr>
              <a:t>2 months</a:t>
            </a:r>
          </a:p>
        </p:txBody>
      </p:sp>
      <p:sp>
        <p:nvSpPr>
          <p:cNvPr id="158" name="Text Box 80">
            <a:extLst>
              <a:ext uri="{FF2B5EF4-FFF2-40B4-BE49-F238E27FC236}">
                <a16:creationId xmlns:a16="http://schemas.microsoft.com/office/drawing/2014/main" id="{25E61F82-8074-444F-BDB8-0691BBC3F330}"/>
              </a:ext>
            </a:extLst>
          </p:cNvPr>
          <p:cNvSpPr txBox="1">
            <a:spLocks noChangeArrowheads="1"/>
          </p:cNvSpPr>
          <p:nvPr/>
        </p:nvSpPr>
        <p:spPr bwMode="auto">
          <a:xfrm>
            <a:off x="9910827" y="6163677"/>
            <a:ext cx="628650" cy="2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buFontTx/>
              <a:buNone/>
            </a:pPr>
            <a:r>
              <a:rPr lang="en-US" altLang="en-US" sz="1000" dirty="0">
                <a:latin typeface="Arial Narrow" panose="020B0606020202030204" pitchFamily="34" charset="0"/>
              </a:rPr>
              <a:t>8 weeks</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F5473-167C-4898-BEE8-156BCB99726A}"/>
              </a:ext>
            </a:extLst>
          </p:cNvPr>
          <p:cNvSpPr>
            <a:spLocks noGrp="1"/>
          </p:cNvSpPr>
          <p:nvPr>
            <p:ph type="title"/>
          </p:nvPr>
        </p:nvSpPr>
        <p:spPr>
          <a:xfrm>
            <a:off x="646111" y="452718"/>
            <a:ext cx="9404723" cy="871115"/>
          </a:xfrm>
        </p:spPr>
        <p:txBody>
          <a:bodyPr/>
          <a:lstStyle/>
          <a:p>
            <a:r>
              <a:rPr lang="en-US" dirty="0"/>
              <a:t>“Starting Strength” program details </a:t>
            </a:r>
          </a:p>
        </p:txBody>
      </p:sp>
      <p:pic>
        <p:nvPicPr>
          <p:cNvPr id="4" name="Content Placeholder 3">
            <a:extLst>
              <a:ext uri="{FF2B5EF4-FFF2-40B4-BE49-F238E27FC236}">
                <a16:creationId xmlns:a16="http://schemas.microsoft.com/office/drawing/2014/main" id="{DA6CF3CF-81F4-4436-B495-096B6E6E1587}"/>
              </a:ext>
            </a:extLst>
          </p:cNvPr>
          <p:cNvPicPr>
            <a:picLocks noGrp="1" noChangeAspect="1"/>
          </p:cNvPicPr>
          <p:nvPr>
            <p:ph idx="1"/>
          </p:nvPr>
        </p:nvPicPr>
        <p:blipFill>
          <a:blip r:embed="rId2"/>
          <a:stretch>
            <a:fillRect/>
          </a:stretch>
        </p:blipFill>
        <p:spPr>
          <a:xfrm>
            <a:off x="175574" y="4099818"/>
            <a:ext cx="3871187" cy="2672838"/>
          </a:xfrm>
          <a:prstGeom prst="rect">
            <a:avLst/>
          </a:prstGeom>
        </p:spPr>
      </p:pic>
      <p:pic>
        <p:nvPicPr>
          <p:cNvPr id="5" name="Picture 4">
            <a:extLst>
              <a:ext uri="{FF2B5EF4-FFF2-40B4-BE49-F238E27FC236}">
                <a16:creationId xmlns:a16="http://schemas.microsoft.com/office/drawing/2014/main" id="{1B4222F3-F437-485B-90A2-9AE4FCD35662}"/>
              </a:ext>
            </a:extLst>
          </p:cNvPr>
          <p:cNvPicPr/>
          <p:nvPr/>
        </p:nvPicPr>
        <p:blipFill>
          <a:blip r:embed="rId3"/>
          <a:stretch>
            <a:fillRect/>
          </a:stretch>
        </p:blipFill>
        <p:spPr>
          <a:xfrm>
            <a:off x="175574" y="2892099"/>
            <a:ext cx="3957227" cy="1127974"/>
          </a:xfrm>
          <a:prstGeom prst="rect">
            <a:avLst/>
          </a:prstGeom>
        </p:spPr>
      </p:pic>
      <p:graphicFrame>
        <p:nvGraphicFramePr>
          <p:cNvPr id="8" name="Table 7">
            <a:extLst>
              <a:ext uri="{FF2B5EF4-FFF2-40B4-BE49-F238E27FC236}">
                <a16:creationId xmlns:a16="http://schemas.microsoft.com/office/drawing/2014/main" id="{B467805B-C228-4518-8C8A-3F5B43BE00D3}"/>
              </a:ext>
            </a:extLst>
          </p:cNvPr>
          <p:cNvGraphicFramePr>
            <a:graphicFrameLocks noGrp="1"/>
          </p:cNvGraphicFramePr>
          <p:nvPr>
            <p:extLst>
              <p:ext uri="{D42A27DB-BD31-4B8C-83A1-F6EECF244321}">
                <p14:modId xmlns:p14="http://schemas.microsoft.com/office/powerpoint/2010/main" val="3668345401"/>
              </p:ext>
            </p:extLst>
          </p:nvPr>
        </p:nvGraphicFramePr>
        <p:xfrm>
          <a:off x="6473664" y="3429000"/>
          <a:ext cx="3577170" cy="3113605"/>
        </p:xfrm>
        <a:graphic>
          <a:graphicData uri="http://schemas.openxmlformats.org/drawingml/2006/table">
            <a:tbl>
              <a:tblPr firstRow="1" firstCol="1" bandRow="1">
                <a:tableStyleId>{5C22544A-7EE6-4342-B048-85BDC9FD1C3A}</a:tableStyleId>
              </a:tblPr>
              <a:tblGrid>
                <a:gridCol w="854986">
                  <a:extLst>
                    <a:ext uri="{9D8B030D-6E8A-4147-A177-3AD203B41FA5}">
                      <a16:colId xmlns:a16="http://schemas.microsoft.com/office/drawing/2014/main" val="573574062"/>
                    </a:ext>
                  </a:extLst>
                </a:gridCol>
                <a:gridCol w="698497">
                  <a:extLst>
                    <a:ext uri="{9D8B030D-6E8A-4147-A177-3AD203B41FA5}">
                      <a16:colId xmlns:a16="http://schemas.microsoft.com/office/drawing/2014/main" val="3037780646"/>
                    </a:ext>
                  </a:extLst>
                </a:gridCol>
                <a:gridCol w="614176">
                  <a:extLst>
                    <a:ext uri="{9D8B030D-6E8A-4147-A177-3AD203B41FA5}">
                      <a16:colId xmlns:a16="http://schemas.microsoft.com/office/drawing/2014/main" val="666490396"/>
                    </a:ext>
                  </a:extLst>
                </a:gridCol>
                <a:gridCol w="567045">
                  <a:extLst>
                    <a:ext uri="{9D8B030D-6E8A-4147-A177-3AD203B41FA5}">
                      <a16:colId xmlns:a16="http://schemas.microsoft.com/office/drawing/2014/main" val="1467213359"/>
                    </a:ext>
                  </a:extLst>
                </a:gridCol>
                <a:gridCol w="842466">
                  <a:extLst>
                    <a:ext uri="{9D8B030D-6E8A-4147-A177-3AD203B41FA5}">
                      <a16:colId xmlns:a16="http://schemas.microsoft.com/office/drawing/2014/main" val="2105019918"/>
                    </a:ext>
                  </a:extLst>
                </a:gridCol>
              </a:tblGrid>
              <a:tr h="0">
                <a:tc gridSpan="5">
                  <a:txBody>
                    <a:bodyPr/>
                    <a:lstStyle/>
                    <a:p>
                      <a:pPr marL="0" marR="0" algn="ctr">
                        <a:lnSpc>
                          <a:spcPct val="107000"/>
                        </a:lnSpc>
                        <a:spcBef>
                          <a:spcPts val="0"/>
                        </a:spcBef>
                        <a:spcAft>
                          <a:spcPts val="0"/>
                        </a:spcAft>
                      </a:pPr>
                      <a:r>
                        <a:rPr lang="en-US" sz="1100" dirty="0">
                          <a:effectLst/>
                        </a:rPr>
                        <a:t>Pre-</a:t>
                      </a:r>
                      <a:r>
                        <a:rPr lang="en-US" sz="1100" dirty="0" err="1">
                          <a:effectLst/>
                        </a:rPr>
                        <a:t>Covid</a:t>
                      </a:r>
                      <a:r>
                        <a:rPr lang="en-US" sz="1100" dirty="0">
                          <a:effectLst/>
                        </a:rPr>
                        <a:t> numbers(</a:t>
                      </a:r>
                      <a:r>
                        <a:rPr lang="en-US" sz="1100" dirty="0" err="1">
                          <a:effectLst/>
                        </a:rPr>
                        <a:t>lbs</a:t>
                      </a:r>
                      <a:r>
                        <a:rPr lang="en-US" sz="11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68748655"/>
                  </a:ext>
                </a:extLst>
              </a:tr>
              <a:tr h="183972">
                <a:tc>
                  <a:txBody>
                    <a:bodyPr/>
                    <a:lstStyle/>
                    <a:p>
                      <a:pPr marL="0" marR="0">
                        <a:lnSpc>
                          <a:spcPct val="107000"/>
                        </a:lnSpc>
                        <a:spcBef>
                          <a:spcPts val="0"/>
                        </a:spcBef>
                        <a:spcAft>
                          <a:spcPts val="0"/>
                        </a:spcAft>
                      </a:pPr>
                      <a:r>
                        <a:rPr lang="en-US" sz="1100">
                          <a:effectLst/>
                        </a:rPr>
                        <a:t>Exercise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Bench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Squat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Press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Deadlift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34425662"/>
                  </a:ext>
                </a:extLst>
              </a:tr>
              <a:tr h="183972">
                <a:tc>
                  <a:txBody>
                    <a:bodyPr/>
                    <a:lstStyle/>
                    <a:p>
                      <a:pPr marL="0" marR="0">
                        <a:lnSpc>
                          <a:spcPct val="107000"/>
                        </a:lnSpc>
                        <a:spcBef>
                          <a:spcPts val="0"/>
                        </a:spcBef>
                        <a:spcAft>
                          <a:spcPts val="0"/>
                        </a:spcAft>
                      </a:pPr>
                      <a:r>
                        <a:rPr lang="en-US" sz="1100">
                          <a:effectLst/>
                        </a:rPr>
                        <a:t>3 x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315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355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15896136"/>
                  </a:ext>
                </a:extLst>
              </a:tr>
              <a:tr h="183972">
                <a:tc>
                  <a:txBody>
                    <a:bodyPr/>
                    <a:lstStyle/>
                    <a:p>
                      <a:pPr marL="0" marR="0">
                        <a:lnSpc>
                          <a:spcPct val="107000"/>
                        </a:lnSpc>
                        <a:spcBef>
                          <a:spcPts val="0"/>
                        </a:spcBef>
                        <a:spcAft>
                          <a:spcPts val="0"/>
                        </a:spcAft>
                      </a:pPr>
                      <a:r>
                        <a:rPr lang="en-US" sz="1100">
                          <a:effectLst/>
                        </a:rPr>
                        <a:t>1 x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345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395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10908238"/>
                  </a:ext>
                </a:extLst>
              </a:tr>
              <a:tr h="183972">
                <a:tc>
                  <a:txBody>
                    <a:bodyPr/>
                    <a:lstStyle/>
                    <a:p>
                      <a:pPr marL="0" marR="0">
                        <a:lnSpc>
                          <a:spcPct val="107000"/>
                        </a:lnSpc>
                        <a:spcBef>
                          <a:spcPts val="0"/>
                        </a:spcBef>
                        <a:spcAft>
                          <a:spcPts val="0"/>
                        </a:spcAft>
                      </a:pPr>
                      <a:r>
                        <a:rPr lang="en-US" sz="1100">
                          <a:effectLst/>
                        </a:rPr>
                        <a:t>1 x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365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425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19809230"/>
                  </a:ext>
                </a:extLst>
              </a:tr>
              <a:tr h="183972">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25031212"/>
                  </a:ext>
                </a:extLst>
              </a:tr>
              <a:tr h="183972">
                <a:tc gridSpan="5">
                  <a:txBody>
                    <a:bodyPr/>
                    <a:lstStyle/>
                    <a:p>
                      <a:pPr marL="0" marR="0" algn="ctr">
                        <a:lnSpc>
                          <a:spcPct val="107000"/>
                        </a:lnSpc>
                        <a:spcBef>
                          <a:spcPts val="0"/>
                        </a:spcBef>
                        <a:spcAft>
                          <a:spcPts val="0"/>
                        </a:spcAft>
                      </a:pPr>
                      <a:r>
                        <a:rPr lang="en-US" sz="1100" dirty="0">
                          <a:effectLst/>
                        </a:rPr>
                        <a:t>Current Baseline numbers(10/6)(</a:t>
                      </a:r>
                      <a:r>
                        <a:rPr lang="en-US" sz="1100" dirty="0" err="1">
                          <a:effectLst/>
                        </a:rPr>
                        <a:t>lbs</a:t>
                      </a:r>
                      <a:r>
                        <a:rPr lang="en-US" sz="11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37883658"/>
                  </a:ext>
                </a:extLst>
              </a:tr>
              <a:tr h="183972">
                <a:tc>
                  <a:txBody>
                    <a:bodyPr/>
                    <a:lstStyle/>
                    <a:p>
                      <a:pPr marL="0" marR="0">
                        <a:lnSpc>
                          <a:spcPct val="107000"/>
                        </a:lnSpc>
                        <a:spcBef>
                          <a:spcPts val="0"/>
                        </a:spcBef>
                        <a:spcAft>
                          <a:spcPts val="0"/>
                        </a:spcAft>
                      </a:pPr>
                      <a:r>
                        <a:rPr lang="en-US" sz="1100">
                          <a:effectLst/>
                        </a:rPr>
                        <a:t>Exercise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Bench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Squat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Press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Deadlift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1662081"/>
                  </a:ext>
                </a:extLst>
              </a:tr>
              <a:tr h="183972">
                <a:tc>
                  <a:txBody>
                    <a:bodyPr/>
                    <a:lstStyle/>
                    <a:p>
                      <a:pPr marL="0" marR="0">
                        <a:lnSpc>
                          <a:spcPct val="107000"/>
                        </a:lnSpc>
                        <a:spcBef>
                          <a:spcPts val="0"/>
                        </a:spcBef>
                        <a:spcAft>
                          <a:spcPts val="0"/>
                        </a:spcAft>
                      </a:pPr>
                      <a:r>
                        <a:rPr lang="en-US" sz="1100">
                          <a:effectLst/>
                        </a:rPr>
                        <a:t>3 x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68402124"/>
                  </a:ext>
                </a:extLst>
              </a:tr>
              <a:tr h="183972">
                <a:tc>
                  <a:txBody>
                    <a:bodyPr/>
                    <a:lstStyle/>
                    <a:p>
                      <a:pPr marL="0" marR="0">
                        <a:lnSpc>
                          <a:spcPct val="107000"/>
                        </a:lnSpc>
                        <a:spcBef>
                          <a:spcPts val="0"/>
                        </a:spcBef>
                        <a:spcAft>
                          <a:spcPts val="0"/>
                        </a:spcAft>
                      </a:pPr>
                      <a:r>
                        <a:rPr lang="en-US" sz="1100">
                          <a:effectLst/>
                        </a:rPr>
                        <a:t>1 x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36501031"/>
                  </a:ext>
                </a:extLst>
              </a:tr>
              <a:tr h="183972">
                <a:tc>
                  <a:txBody>
                    <a:bodyPr/>
                    <a:lstStyle/>
                    <a:p>
                      <a:pPr marL="0" marR="0">
                        <a:lnSpc>
                          <a:spcPct val="107000"/>
                        </a:lnSpc>
                        <a:spcBef>
                          <a:spcPts val="0"/>
                        </a:spcBef>
                        <a:spcAft>
                          <a:spcPts val="0"/>
                        </a:spcAft>
                      </a:pPr>
                      <a:r>
                        <a:rPr lang="en-US" sz="1100">
                          <a:effectLst/>
                        </a:rPr>
                        <a:t>1 x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77149999"/>
                  </a:ext>
                </a:extLst>
              </a:tr>
              <a:tr h="183972">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04623335"/>
                  </a:ext>
                </a:extLst>
              </a:tr>
              <a:tr h="183972">
                <a:tc gridSpan="5">
                  <a:txBody>
                    <a:bodyPr/>
                    <a:lstStyle/>
                    <a:p>
                      <a:pPr marL="0" marR="0" algn="ctr">
                        <a:lnSpc>
                          <a:spcPct val="107000"/>
                        </a:lnSpc>
                        <a:spcBef>
                          <a:spcPts val="0"/>
                        </a:spcBef>
                        <a:spcAft>
                          <a:spcPts val="0"/>
                        </a:spcAft>
                      </a:pPr>
                      <a:r>
                        <a:rPr lang="en-US" sz="1100" dirty="0">
                          <a:effectLst/>
                        </a:rPr>
                        <a:t>Goal numbers(After 8 weeks) (</a:t>
                      </a:r>
                      <a:r>
                        <a:rPr lang="en-US" sz="1100" dirty="0" err="1">
                          <a:effectLst/>
                        </a:rPr>
                        <a:t>lbs</a:t>
                      </a:r>
                      <a:r>
                        <a:rPr lang="en-US" sz="11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67397255"/>
                  </a:ext>
                </a:extLst>
              </a:tr>
              <a:tr h="183972">
                <a:tc>
                  <a:txBody>
                    <a:bodyPr/>
                    <a:lstStyle/>
                    <a:p>
                      <a:pPr marL="0" marR="0">
                        <a:lnSpc>
                          <a:spcPct val="107000"/>
                        </a:lnSpc>
                        <a:spcBef>
                          <a:spcPts val="0"/>
                        </a:spcBef>
                        <a:spcAft>
                          <a:spcPts val="0"/>
                        </a:spcAft>
                      </a:pPr>
                      <a:r>
                        <a:rPr lang="en-US" sz="1100">
                          <a:effectLst/>
                        </a:rPr>
                        <a:t>Exercise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Bench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Squat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Press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Deadlift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78708123"/>
                  </a:ext>
                </a:extLst>
              </a:tr>
              <a:tr h="183972">
                <a:tc>
                  <a:txBody>
                    <a:bodyPr/>
                    <a:lstStyle/>
                    <a:p>
                      <a:pPr marL="0" marR="0">
                        <a:lnSpc>
                          <a:spcPct val="107000"/>
                        </a:lnSpc>
                        <a:spcBef>
                          <a:spcPts val="0"/>
                        </a:spcBef>
                        <a:spcAft>
                          <a:spcPts val="0"/>
                        </a:spcAft>
                      </a:pPr>
                      <a:r>
                        <a:rPr lang="en-US" sz="1100">
                          <a:effectLst/>
                        </a:rPr>
                        <a:t>3 x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53862503"/>
                  </a:ext>
                </a:extLst>
              </a:tr>
              <a:tr h="183972">
                <a:tc>
                  <a:txBody>
                    <a:bodyPr/>
                    <a:lstStyle/>
                    <a:p>
                      <a:pPr marL="0" marR="0">
                        <a:lnSpc>
                          <a:spcPct val="107000"/>
                        </a:lnSpc>
                        <a:spcBef>
                          <a:spcPts val="0"/>
                        </a:spcBef>
                        <a:spcAft>
                          <a:spcPts val="0"/>
                        </a:spcAft>
                      </a:pPr>
                      <a:r>
                        <a:rPr lang="en-US" sz="1100">
                          <a:effectLst/>
                        </a:rPr>
                        <a:t>1 x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355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31881857"/>
                  </a:ext>
                </a:extLst>
              </a:tr>
              <a:tr h="183972">
                <a:tc>
                  <a:txBody>
                    <a:bodyPr/>
                    <a:lstStyle/>
                    <a:p>
                      <a:pPr marL="0" marR="0">
                        <a:lnSpc>
                          <a:spcPct val="107000"/>
                        </a:lnSpc>
                        <a:spcBef>
                          <a:spcPts val="0"/>
                        </a:spcBef>
                        <a:spcAft>
                          <a:spcPts val="0"/>
                        </a:spcAft>
                      </a:pPr>
                      <a:r>
                        <a:rPr lang="en-US" sz="1100">
                          <a:effectLst/>
                        </a:rPr>
                        <a:t>1 x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80666509"/>
                  </a:ext>
                </a:extLst>
              </a:tr>
            </a:tbl>
          </a:graphicData>
        </a:graphic>
      </p:graphicFrame>
      <p:sp>
        <p:nvSpPr>
          <p:cNvPr id="9" name="TextBox 8">
            <a:extLst>
              <a:ext uri="{FF2B5EF4-FFF2-40B4-BE49-F238E27FC236}">
                <a16:creationId xmlns:a16="http://schemas.microsoft.com/office/drawing/2014/main" id="{8C53C2C6-CDEE-447D-AE40-BC1540215B5C}"/>
              </a:ext>
            </a:extLst>
          </p:cNvPr>
          <p:cNvSpPr txBox="1"/>
          <p:nvPr/>
        </p:nvSpPr>
        <p:spPr>
          <a:xfrm>
            <a:off x="6273967" y="1120676"/>
            <a:ext cx="5918033" cy="2308324"/>
          </a:xfrm>
          <a:prstGeom prst="rect">
            <a:avLst/>
          </a:prstGeom>
          <a:noFill/>
        </p:spPr>
        <p:txBody>
          <a:bodyPr wrap="square" rtlCol="0">
            <a:spAutoFit/>
          </a:bodyPr>
          <a:lstStyle/>
          <a:p>
            <a:r>
              <a:rPr lang="en-US" b="1" u="sng" dirty="0"/>
              <a:t>Baseline:</a:t>
            </a:r>
          </a:p>
          <a:p>
            <a:r>
              <a:rPr lang="en-US" dirty="0"/>
              <a:t>My goal is to get back 90% of what my old 3 sets of 5 rep numbers were for squatting, military pressing, and benching. For deadlifting, my goal will be to get back 90% of what my old 1 set of 5 rep numbers were since this is a more strenuous exercise and there is only one working set in the “Starting Strength program”.  </a:t>
            </a:r>
          </a:p>
        </p:txBody>
      </p:sp>
      <p:sp>
        <p:nvSpPr>
          <p:cNvPr id="3" name="TextBox 2">
            <a:extLst>
              <a:ext uri="{FF2B5EF4-FFF2-40B4-BE49-F238E27FC236}">
                <a16:creationId xmlns:a16="http://schemas.microsoft.com/office/drawing/2014/main" id="{898FB580-68EF-4AED-ABD6-52AD91C6E22C}"/>
              </a:ext>
            </a:extLst>
          </p:cNvPr>
          <p:cNvSpPr txBox="1"/>
          <p:nvPr/>
        </p:nvSpPr>
        <p:spPr>
          <a:xfrm>
            <a:off x="95916" y="1190233"/>
            <a:ext cx="6061043" cy="1661993"/>
          </a:xfrm>
          <a:prstGeom prst="rect">
            <a:avLst/>
          </a:prstGeom>
          <a:noFill/>
        </p:spPr>
        <p:txBody>
          <a:bodyPr wrap="square" rtlCol="0">
            <a:spAutoFit/>
          </a:bodyPr>
          <a:lstStyle/>
          <a:p>
            <a:r>
              <a:rPr lang="en-US" sz="1700" b="1" u="sng" dirty="0"/>
              <a:t>Program Logistics:</a:t>
            </a:r>
          </a:p>
          <a:p>
            <a:r>
              <a:rPr lang="en-US" sz="1700" dirty="0"/>
              <a:t>The workout program has 2 different workouts which each will consist 3 out of the 4 exercises that I’ve mentioned. The workout sessions will alternate between workout A and B. There should be one or two rest days in between workouts. </a:t>
            </a:r>
          </a:p>
        </p:txBody>
      </p:sp>
    </p:spTree>
    <p:extLst>
      <p:ext uri="{BB962C8B-B14F-4D97-AF65-F5344CB8AC3E}">
        <p14:creationId xmlns:p14="http://schemas.microsoft.com/office/powerpoint/2010/main" val="204229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C454-6B0D-4555-9068-98EAD21098C4}"/>
              </a:ext>
            </a:extLst>
          </p:cNvPr>
          <p:cNvSpPr>
            <a:spLocks noGrp="1"/>
          </p:cNvSpPr>
          <p:nvPr>
            <p:ph type="title"/>
          </p:nvPr>
        </p:nvSpPr>
        <p:spPr/>
        <p:txBody>
          <a:bodyPr/>
          <a:lstStyle/>
          <a:p>
            <a:r>
              <a:rPr lang="en-US" dirty="0"/>
              <a:t>Potential Measurement Errors:</a:t>
            </a:r>
          </a:p>
        </p:txBody>
      </p:sp>
      <p:sp>
        <p:nvSpPr>
          <p:cNvPr id="3" name="Content Placeholder 2">
            <a:extLst>
              <a:ext uri="{FF2B5EF4-FFF2-40B4-BE49-F238E27FC236}">
                <a16:creationId xmlns:a16="http://schemas.microsoft.com/office/drawing/2014/main" id="{D1B5294A-92AD-451F-84F5-421763259622}"/>
              </a:ext>
            </a:extLst>
          </p:cNvPr>
          <p:cNvSpPr>
            <a:spLocks noGrp="1"/>
          </p:cNvSpPr>
          <p:nvPr>
            <p:ph idx="1"/>
          </p:nvPr>
        </p:nvSpPr>
        <p:spPr>
          <a:xfrm>
            <a:off x="170688" y="1219200"/>
            <a:ext cx="11911584" cy="5498592"/>
          </a:xfrm>
        </p:spPr>
        <p:txBody>
          <a:bodyPr>
            <a:normAutofit fontScale="85000" lnSpcReduction="10000"/>
          </a:bodyPr>
          <a:lstStyle/>
          <a:p>
            <a:r>
              <a:rPr lang="en-US" sz="1900" dirty="0"/>
              <a:t>Since most of the project consist of manual data collection, there are many potential areas of measurement errors. The best solution is to be diligent in my process and be mindful of potential errors when it comes time for the analyze phase.</a:t>
            </a:r>
          </a:p>
          <a:p>
            <a:r>
              <a:rPr lang="en-US" sz="1900" dirty="0"/>
              <a:t>For my weightlifting output, I recorded each working set in my workout logbook as I finished them. My timed stretch duration and other workout details get recorded the same way. Then I put this data in Excel on the same day. </a:t>
            </a:r>
          </a:p>
          <a:p>
            <a:r>
              <a:rPr lang="en-US" sz="1900" dirty="0"/>
              <a:t>For sleep, I estimate the time that I fell asleep. When I wake up, I record to the closest quarter hour of how much sleep I got for that night on Excel. Sleep quality is measured with CPAP usage. Sometimes I forget to put on my mask, or I take it off subconsciously. I record that input in the morning too. </a:t>
            </a:r>
          </a:p>
          <a:p>
            <a:r>
              <a:rPr lang="en-US" sz="1900" dirty="0"/>
              <a:t>The input most prone to measurement errors is my eating habits. The Calorie Goal input requires my own intuition on if I hit 2,800 calories each day. This is challenging since I do not prepare my own meals. It is hard to record the exact calories on each meal I eat but I have a lot experience in estimating calories. I must be mindful of the portions I am eating and how frequently I eat. There are days where I barely miss the goal and days where I easily ate more than 2,800 calories. This measure does not account for that. It is too challenging to record the exact daily calorie count. It is more important if I hit the goal than heavily going over it. Every night before bed, I record this input on my Excel file. My weekly weight-ins give further analysis on if I really do hit my calorie goals. I made sure to weight myself every Tuesday morning after I use the restroom and before I have my first meal to minimize the weight fluctuations that people have throughout the day. </a:t>
            </a:r>
          </a:p>
          <a:p>
            <a:r>
              <a:rPr lang="en-US" sz="1900" dirty="0"/>
              <a:t>Alcohol intake is also prone to errors since it is hard to keep track of that when you’re having a good time. I did my best to record each drink I have as I finish them on my phone. Drinks have different alcohol percentages. A beer and a shot counted the same but the best way I accounted for this was I mostly stuck to beer and seltzers when I was drinking to keep alcoholic units of measurement somewhat consistent. This wasn’t perfect but it gave us an idea of the effects that alcohol has had on my weightlifting output and habits.    </a:t>
            </a:r>
          </a:p>
        </p:txBody>
      </p:sp>
    </p:spTree>
    <p:extLst>
      <p:ext uri="{BB962C8B-B14F-4D97-AF65-F5344CB8AC3E}">
        <p14:creationId xmlns:p14="http://schemas.microsoft.com/office/powerpoint/2010/main" val="2965543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105D-9B81-4426-8E67-AC2C05E4EF65}"/>
              </a:ext>
            </a:extLst>
          </p:cNvPr>
          <p:cNvSpPr>
            <a:spLocks noGrp="1"/>
          </p:cNvSpPr>
          <p:nvPr>
            <p:ph type="title"/>
          </p:nvPr>
        </p:nvSpPr>
        <p:spPr>
          <a:xfrm>
            <a:off x="121855" y="68670"/>
            <a:ext cx="9404723" cy="1400530"/>
          </a:xfrm>
        </p:spPr>
        <p:txBody>
          <a:bodyPr/>
          <a:lstStyle/>
          <a:p>
            <a:r>
              <a:rPr lang="en-US" dirty="0"/>
              <a:t>DM</a:t>
            </a:r>
            <a:r>
              <a:rPr lang="en-US" b="1" dirty="0"/>
              <a:t>A</a:t>
            </a:r>
            <a:r>
              <a:rPr lang="en-US" dirty="0"/>
              <a:t>IC:</a:t>
            </a:r>
            <a:r>
              <a:rPr lang="en-US" b="1" dirty="0"/>
              <a:t> Analyze</a:t>
            </a:r>
          </a:p>
        </p:txBody>
      </p:sp>
      <p:sp>
        <p:nvSpPr>
          <p:cNvPr id="3" name="Content Placeholder 2">
            <a:extLst>
              <a:ext uri="{FF2B5EF4-FFF2-40B4-BE49-F238E27FC236}">
                <a16:creationId xmlns:a16="http://schemas.microsoft.com/office/drawing/2014/main" id="{04DC2F26-05B0-4B2D-911F-1BEB39D02D52}"/>
              </a:ext>
            </a:extLst>
          </p:cNvPr>
          <p:cNvSpPr>
            <a:spLocks noGrp="1"/>
          </p:cNvSpPr>
          <p:nvPr>
            <p:ph idx="1"/>
          </p:nvPr>
        </p:nvSpPr>
        <p:spPr>
          <a:xfrm>
            <a:off x="0" y="1139952"/>
            <a:ext cx="12192000" cy="5649378"/>
          </a:xfrm>
        </p:spPr>
        <p:txBody>
          <a:bodyPr/>
          <a:lstStyle/>
          <a:p>
            <a:r>
              <a:rPr lang="en-US" dirty="0"/>
              <a:t>I was able to get 23 workout sessions which was 1 off from my goal. I recorded 56 daily entries of sleeping and eating habits. I recorded 8 weekly weigh-ins and 2 physical therapy sessions.   </a:t>
            </a:r>
          </a:p>
          <a:p>
            <a:r>
              <a:rPr lang="en-US" dirty="0"/>
              <a:t>As seen from my hours of sleep histogram, I was able to get more than 7 hours of sleep(59%) 33 days out of the 56 days. 7 hours is the bare minimum required for an adult. For someone with a more active lifestyle, my body should require more than 7 hours. There is room for improvement in getting more sleep. More sleep will most likely improve my muscle recovery to maximize my lifting output. It is much harder to be alert with less than 7 hours of sleep.</a:t>
            </a:r>
          </a:p>
          <a:p>
            <a:r>
              <a:rPr lang="en-US" dirty="0"/>
              <a:t>I applied the Chi-Square test to see if adequate sleep and hitting my calorie goals were linked together. The test showed that adequate sleep and hitting 2,800 daily calories are independent. Intuitively we would think sleep would affect appetite, but the test of this sample states otherwise.    </a:t>
            </a:r>
          </a:p>
          <a:p>
            <a:r>
              <a:rPr lang="en-US" dirty="0"/>
              <a:t>I ran a normal distribution test on me stretching more than the recommended 10 minutes before a workout. The test returned a 71% chance that I’ll stretch longer than 10 minutes. While that is a good probability, there is room for improvement to at least 90%+. </a:t>
            </a:r>
          </a:p>
          <a:p>
            <a:r>
              <a:rPr lang="en-US" dirty="0"/>
              <a:t>Moving average forecast shows my next workout output will be very similar to my previous one. </a:t>
            </a:r>
          </a:p>
        </p:txBody>
      </p:sp>
    </p:spTree>
    <p:extLst>
      <p:ext uri="{BB962C8B-B14F-4D97-AF65-F5344CB8AC3E}">
        <p14:creationId xmlns:p14="http://schemas.microsoft.com/office/powerpoint/2010/main" val="3707995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A59122D-3BC9-4637-AD98-04AEF6B40798}"/>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dirty="0">
                <a:solidFill>
                  <a:srgbClr val="EBEBEB"/>
                </a:solidFill>
              </a:rPr>
              <a:t>Sleep Chart</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mc:AlternateContent xmlns:mc="http://schemas.openxmlformats.org/markup-compatibility/2006" xmlns:cx1="http://schemas.microsoft.com/office/drawing/2015/9/8/chartex">
        <mc:Choice Requires="cx1">
          <p:graphicFrame>
            <p:nvGraphicFramePr>
              <p:cNvPr id="4" name="Content Placeholder 3" descr="Hours of Sleep">
                <a:extLst>
                  <a:ext uri="{FF2B5EF4-FFF2-40B4-BE49-F238E27FC236}">
                    <a16:creationId xmlns:a16="http://schemas.microsoft.com/office/drawing/2014/main" id="{28568443-3AFC-415B-AD7E-ED0498723618}"/>
                  </a:ext>
                </a:extLst>
              </p:cNvPr>
              <p:cNvGraphicFramePr>
                <a:graphicFrameLocks noGrp="1"/>
              </p:cNvGraphicFramePr>
              <p:nvPr>
                <p:ph idx="1"/>
                <p:extLst>
                  <p:ext uri="{D42A27DB-BD31-4B8C-83A1-F6EECF244321}">
                    <p14:modId xmlns:p14="http://schemas.microsoft.com/office/powerpoint/2010/main" val="1586443527"/>
                  </p:ext>
                </p:extLst>
              </p:nvPr>
            </p:nvGraphicFramePr>
            <p:xfrm>
              <a:off x="648930" y="2810256"/>
              <a:ext cx="10895370" cy="3404277"/>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descr="Hours of Sleep">
                <a:extLst>
                  <a:ext uri="{FF2B5EF4-FFF2-40B4-BE49-F238E27FC236}">
                    <a16:creationId xmlns:a16="http://schemas.microsoft.com/office/drawing/2014/main" id="{28568443-3AFC-415B-AD7E-ED0498723618}"/>
                  </a:ext>
                </a:extLst>
              </p:cNvPr>
              <p:cNvPicPr>
                <a:picLocks noGrp="1" noRot="1" noChangeAspect="1" noMove="1" noResize="1" noEditPoints="1" noAdjustHandles="1" noChangeArrowheads="1" noChangeShapeType="1"/>
              </p:cNvPicPr>
              <p:nvPr/>
            </p:nvPicPr>
            <p:blipFill>
              <a:blip r:embed="rId3"/>
              <a:stretch>
                <a:fillRect/>
              </a:stretch>
            </p:blipFill>
            <p:spPr>
              <a:xfrm>
                <a:off x="648930" y="2810256"/>
                <a:ext cx="10895370" cy="3404277"/>
              </a:xfrm>
              <a:prstGeom prst="rect">
                <a:avLst/>
              </a:prstGeom>
            </p:spPr>
          </p:pic>
        </mc:Fallback>
      </mc:AlternateContent>
      <p:sp>
        <p:nvSpPr>
          <p:cNvPr id="5" name="TextBox 4">
            <a:extLst>
              <a:ext uri="{FF2B5EF4-FFF2-40B4-BE49-F238E27FC236}">
                <a16:creationId xmlns:a16="http://schemas.microsoft.com/office/drawing/2014/main" id="{6E437BF7-8FF8-4D42-B37E-3279C790F0EC}"/>
              </a:ext>
            </a:extLst>
          </p:cNvPr>
          <p:cNvSpPr txBox="1"/>
          <p:nvPr/>
        </p:nvSpPr>
        <p:spPr>
          <a:xfrm>
            <a:off x="4163568" y="6214533"/>
            <a:ext cx="4443984" cy="369332"/>
          </a:xfrm>
          <a:prstGeom prst="rect">
            <a:avLst/>
          </a:prstGeom>
          <a:noFill/>
        </p:spPr>
        <p:txBody>
          <a:bodyPr wrap="square" rtlCol="0">
            <a:spAutoFit/>
          </a:bodyPr>
          <a:lstStyle/>
          <a:p>
            <a:pPr algn="ctr">
              <a:spcAft>
                <a:spcPts val="600"/>
              </a:spcAft>
            </a:pPr>
            <a:r>
              <a:rPr lang="en-US" dirty="0"/>
              <a:t>Hours</a:t>
            </a:r>
          </a:p>
        </p:txBody>
      </p:sp>
      <p:sp>
        <p:nvSpPr>
          <p:cNvPr id="6" name="TextBox 5">
            <a:extLst>
              <a:ext uri="{FF2B5EF4-FFF2-40B4-BE49-F238E27FC236}">
                <a16:creationId xmlns:a16="http://schemas.microsoft.com/office/drawing/2014/main" id="{F8D08970-CA1F-4419-822C-4D2D534BD8B9}"/>
              </a:ext>
            </a:extLst>
          </p:cNvPr>
          <p:cNvSpPr txBox="1"/>
          <p:nvPr/>
        </p:nvSpPr>
        <p:spPr>
          <a:xfrm>
            <a:off x="0" y="4327728"/>
            <a:ext cx="756198" cy="369332"/>
          </a:xfrm>
          <a:prstGeom prst="rect">
            <a:avLst/>
          </a:prstGeom>
          <a:noFill/>
        </p:spPr>
        <p:txBody>
          <a:bodyPr wrap="square" rtlCol="0">
            <a:spAutoFit/>
          </a:bodyPr>
          <a:lstStyle/>
          <a:p>
            <a:r>
              <a:rPr lang="en-US" dirty="0"/>
              <a:t>Days</a:t>
            </a:r>
          </a:p>
        </p:txBody>
      </p:sp>
    </p:spTree>
    <p:extLst>
      <p:ext uri="{BB962C8B-B14F-4D97-AF65-F5344CB8AC3E}">
        <p14:creationId xmlns:p14="http://schemas.microsoft.com/office/powerpoint/2010/main" val="407246212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318</TotalTime>
  <Words>3456</Words>
  <Application>Microsoft Office PowerPoint</Application>
  <PresentationFormat>Widescreen</PresentationFormat>
  <Paragraphs>648</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Narrow</vt:lpstr>
      <vt:lpstr>Calibri</vt:lpstr>
      <vt:lpstr>Calibri Light</vt:lpstr>
      <vt:lpstr>Century Gothic</vt:lpstr>
      <vt:lpstr>Times New Roman</vt:lpstr>
      <vt:lpstr>Wingdings 3</vt:lpstr>
      <vt:lpstr>Ion</vt:lpstr>
      <vt:lpstr>Process Improvement Project</vt:lpstr>
      <vt:lpstr>PowerPoint Presentation</vt:lpstr>
      <vt:lpstr>DMAIC: Define</vt:lpstr>
      <vt:lpstr>DMAIC: Measure</vt:lpstr>
      <vt:lpstr>Data Measurement Plan</vt:lpstr>
      <vt:lpstr>“Starting Strength” program details </vt:lpstr>
      <vt:lpstr>Potential Measurement Errors:</vt:lpstr>
      <vt:lpstr>DMAIC: Analyze</vt:lpstr>
      <vt:lpstr>Sleep Chart</vt:lpstr>
      <vt:lpstr>Chi-Square Test- Sleep vs Calorie Goal </vt:lpstr>
      <vt:lpstr>Normal Distribution: What is the probability that I stretch longer than the recommended 10 minutes before exercising?  </vt:lpstr>
      <vt:lpstr>Moving Average Forecast</vt:lpstr>
      <vt:lpstr>Working Set Output After 8 Weeks:</vt:lpstr>
      <vt:lpstr>SQL- Sigma Quality Level</vt:lpstr>
      <vt:lpstr>PowerPoint Presentation</vt:lpstr>
      <vt:lpstr>DMAIC: Improve</vt:lpstr>
      <vt:lpstr>DMAIC: Control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Improvement Project</dc:title>
  <dc:creator>Gary Chen</dc:creator>
  <cp:lastModifiedBy>Gary Chen</cp:lastModifiedBy>
  <cp:revision>25</cp:revision>
  <dcterms:created xsi:type="dcterms:W3CDTF">2020-12-10T22:13:20Z</dcterms:created>
  <dcterms:modified xsi:type="dcterms:W3CDTF">2020-12-11T16:32:18Z</dcterms:modified>
</cp:coreProperties>
</file>