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0"/>
  </p:notesMasterIdLst>
  <p:handoutMasterIdLst>
    <p:handoutMasterId r:id="rId81"/>
  </p:handoutMasterIdLst>
  <p:sldIdLst>
    <p:sldId id="440" r:id="rId2"/>
    <p:sldId id="441" r:id="rId3"/>
    <p:sldId id="418" r:id="rId4"/>
    <p:sldId id="416" r:id="rId5"/>
    <p:sldId id="417" r:id="rId6"/>
    <p:sldId id="420" r:id="rId7"/>
    <p:sldId id="442" r:id="rId8"/>
    <p:sldId id="447" r:id="rId9"/>
    <p:sldId id="427" r:id="rId10"/>
    <p:sldId id="448" r:id="rId11"/>
    <p:sldId id="423" r:id="rId12"/>
    <p:sldId id="424" r:id="rId13"/>
    <p:sldId id="438" r:id="rId14"/>
    <p:sldId id="445" r:id="rId15"/>
    <p:sldId id="434" r:id="rId16"/>
    <p:sldId id="429" r:id="rId17"/>
    <p:sldId id="430" r:id="rId18"/>
    <p:sldId id="443" r:id="rId19"/>
    <p:sldId id="435" r:id="rId20"/>
    <p:sldId id="439" r:id="rId21"/>
    <p:sldId id="444" r:id="rId22"/>
    <p:sldId id="446"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71" r:id="rId46"/>
    <p:sldId id="472" r:id="rId47"/>
    <p:sldId id="473" r:id="rId48"/>
    <p:sldId id="474" r:id="rId49"/>
    <p:sldId id="475" r:id="rId50"/>
    <p:sldId id="476" r:id="rId51"/>
    <p:sldId id="477" r:id="rId52"/>
    <p:sldId id="478" r:id="rId53"/>
    <p:sldId id="479" r:id="rId54"/>
    <p:sldId id="480" r:id="rId55"/>
    <p:sldId id="481" r:id="rId56"/>
    <p:sldId id="482" r:id="rId57"/>
    <p:sldId id="483" r:id="rId58"/>
    <p:sldId id="484" r:id="rId59"/>
    <p:sldId id="485" r:id="rId60"/>
    <p:sldId id="486" r:id="rId61"/>
    <p:sldId id="487" r:id="rId62"/>
    <p:sldId id="488" r:id="rId63"/>
    <p:sldId id="489" r:id="rId64"/>
    <p:sldId id="490" r:id="rId65"/>
    <p:sldId id="491" r:id="rId66"/>
    <p:sldId id="492" r:id="rId67"/>
    <p:sldId id="493" r:id="rId68"/>
    <p:sldId id="494" r:id="rId69"/>
    <p:sldId id="495" r:id="rId70"/>
    <p:sldId id="496" r:id="rId71"/>
    <p:sldId id="497" r:id="rId72"/>
    <p:sldId id="498" r:id="rId73"/>
    <p:sldId id="499" r:id="rId74"/>
    <p:sldId id="500" r:id="rId75"/>
    <p:sldId id="501" r:id="rId76"/>
    <p:sldId id="502" r:id="rId77"/>
    <p:sldId id="503" r:id="rId78"/>
    <p:sldId id="504" r:id="rId7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ahoma" pitchFamily="34" charset="0"/>
        <a:ea typeface="+mn-ea"/>
        <a:cs typeface="+mn-cs"/>
      </a:defRPr>
    </a:lvl1pPr>
    <a:lvl2pPr marL="457200" algn="l" rtl="0" fontAlgn="base">
      <a:spcBef>
        <a:spcPct val="0"/>
      </a:spcBef>
      <a:spcAft>
        <a:spcPct val="0"/>
      </a:spcAft>
      <a:defRPr sz="2400" b="1" kern="1200">
        <a:solidFill>
          <a:schemeClr val="tx1"/>
        </a:solidFill>
        <a:latin typeface="Tahoma" pitchFamily="34" charset="0"/>
        <a:ea typeface="+mn-ea"/>
        <a:cs typeface="+mn-cs"/>
      </a:defRPr>
    </a:lvl2pPr>
    <a:lvl3pPr marL="914400" algn="l" rtl="0" fontAlgn="base">
      <a:spcBef>
        <a:spcPct val="0"/>
      </a:spcBef>
      <a:spcAft>
        <a:spcPct val="0"/>
      </a:spcAft>
      <a:defRPr sz="2400" b="1" kern="1200">
        <a:solidFill>
          <a:schemeClr val="tx1"/>
        </a:solidFill>
        <a:latin typeface="Tahoma" pitchFamily="34" charset="0"/>
        <a:ea typeface="+mn-ea"/>
        <a:cs typeface="+mn-cs"/>
      </a:defRPr>
    </a:lvl3pPr>
    <a:lvl4pPr marL="1371600" algn="l" rtl="0" fontAlgn="base">
      <a:spcBef>
        <a:spcPct val="0"/>
      </a:spcBef>
      <a:spcAft>
        <a:spcPct val="0"/>
      </a:spcAft>
      <a:defRPr sz="2400" b="1" kern="1200">
        <a:solidFill>
          <a:schemeClr val="tx1"/>
        </a:solidFill>
        <a:latin typeface="Tahoma" pitchFamily="34" charset="0"/>
        <a:ea typeface="+mn-ea"/>
        <a:cs typeface="+mn-cs"/>
      </a:defRPr>
    </a:lvl4pPr>
    <a:lvl5pPr marL="1828800" algn="l" rtl="0" fontAlgn="base">
      <a:spcBef>
        <a:spcPct val="0"/>
      </a:spcBef>
      <a:spcAft>
        <a:spcPct val="0"/>
      </a:spcAft>
      <a:defRPr sz="2400" b="1" kern="1200">
        <a:solidFill>
          <a:schemeClr val="tx1"/>
        </a:solidFill>
        <a:latin typeface="Tahoma" pitchFamily="34" charset="0"/>
        <a:ea typeface="+mn-ea"/>
        <a:cs typeface="+mn-cs"/>
      </a:defRPr>
    </a:lvl5pPr>
    <a:lvl6pPr marL="2286000" algn="l" defTabSz="914400" rtl="0" eaLnBrk="1" latinLnBrk="0" hangingPunct="1">
      <a:defRPr sz="2400" b="1" kern="1200">
        <a:solidFill>
          <a:schemeClr val="tx1"/>
        </a:solidFill>
        <a:latin typeface="Tahoma" pitchFamily="34" charset="0"/>
        <a:ea typeface="+mn-ea"/>
        <a:cs typeface="+mn-cs"/>
      </a:defRPr>
    </a:lvl6pPr>
    <a:lvl7pPr marL="2743200" algn="l" defTabSz="914400" rtl="0" eaLnBrk="1" latinLnBrk="0" hangingPunct="1">
      <a:defRPr sz="2400" b="1" kern="1200">
        <a:solidFill>
          <a:schemeClr val="tx1"/>
        </a:solidFill>
        <a:latin typeface="Tahoma" pitchFamily="34" charset="0"/>
        <a:ea typeface="+mn-ea"/>
        <a:cs typeface="+mn-cs"/>
      </a:defRPr>
    </a:lvl7pPr>
    <a:lvl8pPr marL="3200400" algn="l" defTabSz="914400" rtl="0" eaLnBrk="1" latinLnBrk="0" hangingPunct="1">
      <a:defRPr sz="2400" b="1" kern="1200">
        <a:solidFill>
          <a:schemeClr val="tx1"/>
        </a:solidFill>
        <a:latin typeface="Tahoma" pitchFamily="34" charset="0"/>
        <a:ea typeface="+mn-ea"/>
        <a:cs typeface="+mn-cs"/>
      </a:defRPr>
    </a:lvl8pPr>
    <a:lvl9pPr marL="3657600" algn="l" defTabSz="914400" rtl="0" eaLnBrk="1" latinLnBrk="0" hangingPunct="1">
      <a:defRPr sz="24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3333FF"/>
    <a:srgbClr val="660033"/>
    <a:srgbClr val="000066"/>
    <a:srgbClr val="000099"/>
    <a:srgbClr val="FF0000"/>
    <a:srgbClr val="FFFF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57527" autoAdjust="0"/>
  </p:normalViewPr>
  <p:slideViewPr>
    <p:cSldViewPr>
      <p:cViewPr varScale="1">
        <p:scale>
          <a:sx n="75" d="100"/>
          <a:sy n="75" d="100"/>
        </p:scale>
        <p:origin x="26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55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D3A0F8FD-A47E-4861-A694-102021AC8F3D}" type="slidenum">
              <a:rPr lang="en-US"/>
              <a:pPr>
                <a:defRPr/>
              </a:pPr>
              <a:t>‹#›</a:t>
            </a:fld>
            <a:endParaRPr lang="en-US"/>
          </a:p>
        </p:txBody>
      </p:sp>
    </p:spTree>
    <p:extLst>
      <p:ext uri="{BB962C8B-B14F-4D97-AF65-F5344CB8AC3E}">
        <p14:creationId xmlns:p14="http://schemas.microsoft.com/office/powerpoint/2010/main" val="3159543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6"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77078105-F8BD-465C-B09E-FD2063830FAC}" type="slidenum">
              <a:rPr lang="en-US" sz="1200"/>
              <a:pPr algn="r">
                <a:defRPr/>
              </a:pPr>
              <a:t>‹#›</a:t>
            </a:fld>
            <a:endParaRPr lang="en-US"/>
          </a:p>
        </p:txBody>
      </p:sp>
    </p:spTree>
    <p:extLst>
      <p:ext uri="{BB962C8B-B14F-4D97-AF65-F5344CB8AC3E}">
        <p14:creationId xmlns:p14="http://schemas.microsoft.com/office/powerpoint/2010/main" val="1904286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246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3558127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en-US" sz="1600" dirty="0" smtClean="0"/>
              <a:t>Selection sort puts all items in an array in descending or ascending order.</a:t>
            </a:r>
          </a:p>
          <a:p>
            <a:pPr eaLnBrk="1" hangingPunct="1"/>
            <a:r>
              <a:rPr lang="en-US" sz="1600" dirty="0" smtClean="0"/>
              <a:t>Selection consists of two loops.  The outer loop will run length-1 times.   </a:t>
            </a:r>
          </a:p>
          <a:p>
            <a:pPr eaLnBrk="1" hangingPunct="1"/>
            <a:r>
              <a:rPr lang="en-US" sz="1600" dirty="0" smtClean="0"/>
              <a:t>The inner loop will run to completion each time the outer loop runs.  </a:t>
            </a:r>
          </a:p>
          <a:p>
            <a:pPr eaLnBrk="1" hangingPunct="1"/>
            <a:r>
              <a:rPr lang="en-US" sz="1600" dirty="0" smtClean="0"/>
              <a:t>The inner loop’s job is to find the current smallest or largest item.  </a:t>
            </a:r>
          </a:p>
          <a:p>
            <a:pPr eaLnBrk="1" hangingPunct="1"/>
            <a:r>
              <a:rPr lang="en-US" sz="1600" dirty="0" smtClean="0"/>
              <a:t>The spot where the item was found is saved.  </a:t>
            </a:r>
          </a:p>
          <a:p>
            <a:pPr eaLnBrk="1" hangingPunct="1"/>
            <a:r>
              <a:rPr lang="en-US" sz="1600" dirty="0" smtClean="0"/>
              <a:t>After the inner loop completes, the saved spot is examined and a swap occurs if needed.  </a:t>
            </a:r>
          </a:p>
          <a:p>
            <a:pPr eaLnBrk="1" hangingPunct="1"/>
            <a:r>
              <a:rPr lang="en-US" sz="1600" dirty="0" smtClean="0"/>
              <a:t>As items are places in the correct spot, those spots are no longer accessed.   </a:t>
            </a:r>
          </a:p>
          <a:p>
            <a:pPr eaLnBrk="1" hangingPunct="1"/>
            <a:r>
              <a:rPr lang="en-US" sz="1600" dirty="0" smtClean="0"/>
              <a:t>The inner loop start value is i+1 to account for items that have been ordered.</a:t>
            </a:r>
          </a:p>
          <a:p>
            <a:pPr eaLnBrk="1" hangingPunct="1"/>
            <a:endParaRPr lang="en-US" sz="1600" dirty="0" smtClean="0"/>
          </a:p>
        </p:txBody>
      </p:sp>
    </p:spTree>
    <p:extLst>
      <p:ext uri="{BB962C8B-B14F-4D97-AF65-F5344CB8AC3E}">
        <p14:creationId xmlns:p14="http://schemas.microsoft.com/office/powerpoint/2010/main" val="195273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r>
              <a:rPr lang="en-US" sz="1600" smtClean="0"/>
              <a:t>An item is placed in the correct spot after each pass.   A pass is one iteration of the outer loop.</a:t>
            </a:r>
          </a:p>
          <a:p>
            <a:pPr eaLnBrk="1" hangingPunct="1"/>
            <a:endParaRPr lang="en-US" sz="1600" smtClean="0"/>
          </a:p>
          <a:p>
            <a:pPr eaLnBrk="1" hangingPunct="1"/>
            <a:r>
              <a:rPr lang="en-US" sz="1600" smtClean="0"/>
              <a:t>Pass 1 – 1 is placed in spot 0.</a:t>
            </a:r>
          </a:p>
          <a:p>
            <a:pPr eaLnBrk="1" hangingPunct="1"/>
            <a:r>
              <a:rPr lang="en-US" sz="1600" smtClean="0"/>
              <a:t>Pass 2 – 2 is not moved as it was in spot 1 already.</a:t>
            </a:r>
          </a:p>
          <a:p>
            <a:pPr eaLnBrk="1" hangingPunct="1"/>
            <a:r>
              <a:rPr lang="en-US" sz="1600" smtClean="0"/>
              <a:t>Pass 3 – 5 is placed in spot 2.</a:t>
            </a:r>
          </a:p>
          <a:p>
            <a:pPr eaLnBrk="1" hangingPunct="1"/>
            <a:r>
              <a:rPr lang="en-US" sz="1600" smtClean="0"/>
              <a:t>Pass 4 – 8 is not moved as it was in spot 3 already.</a:t>
            </a:r>
          </a:p>
          <a:p>
            <a:pPr eaLnBrk="1" hangingPunct="1"/>
            <a:r>
              <a:rPr lang="en-US" sz="1600" smtClean="0"/>
              <a:t>Pass 5 – 9 is not moved as it was in spot 4 already.</a:t>
            </a:r>
          </a:p>
        </p:txBody>
      </p:sp>
    </p:spTree>
    <p:extLst>
      <p:ext uri="{BB962C8B-B14F-4D97-AF65-F5344CB8AC3E}">
        <p14:creationId xmlns:p14="http://schemas.microsoft.com/office/powerpoint/2010/main" val="155872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6176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2990896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sz="1600" smtClean="0"/>
              <a:t>String arrays are arrays of String references.  Each spot in the array stores the location/memory address of a String Object.   All spots in the array are initialized to null.</a:t>
            </a:r>
          </a:p>
        </p:txBody>
      </p:sp>
    </p:spTree>
    <p:extLst>
      <p:ext uri="{BB962C8B-B14F-4D97-AF65-F5344CB8AC3E}">
        <p14:creationId xmlns:p14="http://schemas.microsoft.com/office/powerpoint/2010/main" val="3953147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r>
              <a:rPr lang="en-US" sz="1600" smtClean="0"/>
              <a:t>String arrays are arrays of String references.  Each spot in the array stores the location/memory address of a String Object.   All spots in the array are initialized to null.</a:t>
            </a:r>
          </a:p>
          <a:p>
            <a:pPr eaLnBrk="1" hangingPunct="1"/>
            <a:endParaRPr lang="en-US" smtClean="0"/>
          </a:p>
        </p:txBody>
      </p:sp>
    </p:spTree>
    <p:extLst>
      <p:ext uri="{BB962C8B-B14F-4D97-AF65-F5344CB8AC3E}">
        <p14:creationId xmlns:p14="http://schemas.microsoft.com/office/powerpoint/2010/main" val="3992717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sz="1600" smtClean="0">
                <a:latin typeface="Courier New" pitchFamily="49" charset="0"/>
                <a:cs typeface="Courier New" pitchFamily="49" charset="0"/>
              </a:rPr>
              <a:t>split()</a:t>
            </a:r>
            <a:r>
              <a:rPr lang="en-US" sz="1600" smtClean="0"/>
              <a:t> is a String method that returns an array of String references.</a:t>
            </a:r>
          </a:p>
          <a:p>
            <a:pPr eaLnBrk="1" hangingPunct="1"/>
            <a:r>
              <a:rPr lang="en-US" sz="1600" smtClean="0">
                <a:latin typeface="Courier New" pitchFamily="49" charset="0"/>
                <a:cs typeface="Courier New" pitchFamily="49" charset="0"/>
              </a:rPr>
              <a:t>split()</a:t>
            </a:r>
            <a:r>
              <a:rPr lang="en-US" sz="1600" smtClean="0"/>
              <a:t> is very useful and functions like using a Scanner to chop up a multi-word line.</a:t>
            </a:r>
          </a:p>
          <a:p>
            <a:pPr eaLnBrk="1" hangingPunct="1"/>
            <a:r>
              <a:rPr lang="en-US" sz="1600" smtClean="0">
                <a:latin typeface="Courier New" pitchFamily="49" charset="0"/>
                <a:cs typeface="Courier New" pitchFamily="49" charset="0"/>
              </a:rPr>
              <a:t>split()</a:t>
            </a:r>
            <a:r>
              <a:rPr lang="en-US" sz="1600" smtClean="0"/>
              <a:t> requires that a split value be provided.  The split value tells </a:t>
            </a:r>
            <a:r>
              <a:rPr lang="en-US" sz="1600" smtClean="0">
                <a:latin typeface="Courier New" pitchFamily="49" charset="0"/>
                <a:cs typeface="Courier New" pitchFamily="49" charset="0"/>
              </a:rPr>
              <a:t>split()</a:t>
            </a:r>
            <a:r>
              <a:rPr lang="en-US" sz="1600" smtClean="0"/>
              <a:t> what to split around.</a:t>
            </a:r>
          </a:p>
        </p:txBody>
      </p:sp>
    </p:spTree>
    <p:extLst>
      <p:ext uri="{BB962C8B-B14F-4D97-AF65-F5344CB8AC3E}">
        <p14:creationId xmlns:p14="http://schemas.microsoft.com/office/powerpoint/2010/main" val="204268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178634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z="1600" smtClean="0">
                <a:latin typeface="Courier New" pitchFamily="49" charset="0"/>
                <a:cs typeface="Courier New" pitchFamily="49" charset="0"/>
              </a:rPr>
              <a:t>split()</a:t>
            </a:r>
            <a:r>
              <a:rPr lang="en-US" sz="1600" smtClean="0"/>
              <a:t> is a String method that returns an array of String references.</a:t>
            </a:r>
          </a:p>
          <a:p>
            <a:pPr eaLnBrk="1" hangingPunct="1"/>
            <a:r>
              <a:rPr lang="en-US" sz="1600" smtClean="0">
                <a:latin typeface="Courier New" pitchFamily="49" charset="0"/>
                <a:cs typeface="Courier New" pitchFamily="49" charset="0"/>
              </a:rPr>
              <a:t>split()</a:t>
            </a:r>
            <a:r>
              <a:rPr lang="en-US" sz="1600" smtClean="0"/>
              <a:t> is very useful and functions like using a Scanner to chop up a multi-word line.</a:t>
            </a:r>
          </a:p>
          <a:p>
            <a:pPr eaLnBrk="1" hangingPunct="1"/>
            <a:r>
              <a:rPr lang="en-US" sz="1600" smtClean="0">
                <a:latin typeface="Courier New" pitchFamily="49" charset="0"/>
                <a:cs typeface="Courier New" pitchFamily="49" charset="0"/>
              </a:rPr>
              <a:t>split()</a:t>
            </a:r>
            <a:r>
              <a:rPr lang="en-US" sz="1600" smtClean="0"/>
              <a:t> requires that a split value be provided. </a:t>
            </a:r>
            <a:r>
              <a:rPr lang="en-US" sz="1600" smtClean="0">
                <a:latin typeface="Courier New" pitchFamily="49" charset="0"/>
                <a:cs typeface="Courier New" pitchFamily="49" charset="0"/>
              </a:rPr>
              <a:t>-</a:t>
            </a:r>
            <a:r>
              <a:rPr lang="en-US" sz="1600" smtClean="0"/>
              <a:t> is being used as the split value in the example above.   </a:t>
            </a:r>
            <a:r>
              <a:rPr lang="en-US" sz="1600" smtClean="0">
                <a:latin typeface="Courier New" pitchFamily="49" charset="0"/>
                <a:cs typeface="Courier New" pitchFamily="49" charset="0"/>
              </a:rPr>
              <a:t>-</a:t>
            </a:r>
            <a:r>
              <a:rPr lang="en-US" sz="1600" smtClean="0"/>
              <a:t> is a regular expression symbol; as a result, </a:t>
            </a:r>
            <a:r>
              <a:rPr lang="en-US" sz="1600" smtClean="0">
                <a:latin typeface="Courier New" pitchFamily="49" charset="0"/>
                <a:cs typeface="Courier New" pitchFamily="49" charset="0"/>
              </a:rPr>
              <a:t>\\-</a:t>
            </a:r>
            <a:r>
              <a:rPr lang="en-US" sz="1600" smtClean="0"/>
              <a:t> must be used if the </a:t>
            </a:r>
            <a:r>
              <a:rPr lang="en-US" sz="1600" smtClean="0">
                <a:latin typeface="Courier New" pitchFamily="49" charset="0"/>
                <a:cs typeface="Courier New" pitchFamily="49" charset="0"/>
              </a:rPr>
              <a:t>–</a:t>
            </a:r>
            <a:r>
              <a:rPr lang="en-US" sz="1600" smtClean="0"/>
              <a:t> is to be treated literally and not as a reg ex symbol. </a:t>
            </a:r>
          </a:p>
          <a:p>
            <a:pPr eaLnBrk="1" hangingPunct="1"/>
            <a:endParaRPr lang="en-US" smtClean="0"/>
          </a:p>
        </p:txBody>
      </p:sp>
    </p:spTree>
    <p:extLst>
      <p:ext uri="{BB962C8B-B14F-4D97-AF65-F5344CB8AC3E}">
        <p14:creationId xmlns:p14="http://schemas.microsoft.com/office/powerpoint/2010/main" val="151730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197426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sz="1600" dirty="0" smtClean="0">
                <a:latin typeface="Courier New" pitchFamily="49" charset="0"/>
                <a:cs typeface="Courier New" pitchFamily="49" charset="0"/>
              </a:rPr>
              <a:t>String s  = "10?25?109?1?23?18";</a:t>
            </a:r>
          </a:p>
          <a:p>
            <a:pPr eaLnBrk="1" hangingPunct="1"/>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nums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s.split</a:t>
            </a:r>
            <a:r>
              <a:rPr lang="en-US" sz="1600" dirty="0" smtClean="0">
                <a:latin typeface="Courier New" pitchFamily="49" charset="0"/>
                <a:cs typeface="Courier New" pitchFamily="49" charset="0"/>
              </a:rPr>
              <a:t>("\\D+");   //split around non-digit characters</a:t>
            </a:r>
          </a:p>
          <a:p>
            <a:pPr eaLnBrk="1" hangingPunct="1"/>
            <a:r>
              <a:rPr lang="en-US" sz="1600" dirty="0" smtClean="0">
                <a:latin typeface="Courier New" pitchFamily="49" charset="0"/>
                <a:cs typeface="Courier New" pitchFamily="49" charset="0"/>
              </a:rPr>
              <a:t>		</a:t>
            </a:r>
            <a:r>
              <a:rPr lang="en-US" sz="1600" baseline="0" dirty="0" smtClean="0">
                <a:latin typeface="Courier New" pitchFamily="49" charset="0"/>
                <a:cs typeface="Courier New" pitchFamily="49" charset="0"/>
              </a:rPr>
              <a:t>    //  \\? </a:t>
            </a:r>
            <a:r>
              <a:rPr lang="en-US" sz="1600" baseline="0" smtClean="0">
                <a:latin typeface="Courier New" pitchFamily="49" charset="0"/>
                <a:cs typeface="Courier New" pitchFamily="49" charset="0"/>
              </a:rPr>
              <a:t>Would also work</a:t>
            </a:r>
            <a:endParaRPr lang="en-US" sz="1600" dirty="0" smtClean="0">
              <a:latin typeface="Courier New" pitchFamily="49" charset="0"/>
              <a:cs typeface="Courier New" pitchFamily="49" charset="0"/>
            </a:endParaRPr>
          </a:p>
          <a:p>
            <a:pPr eaLnBrk="1" hangingPunct="1"/>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sum = 0;</a:t>
            </a:r>
          </a:p>
          <a:p>
            <a:pPr eaLnBrk="1" hangingPunct="1"/>
            <a:r>
              <a:rPr lang="en-US" sz="1600" dirty="0" smtClean="0">
                <a:latin typeface="Courier New" pitchFamily="49" charset="0"/>
                <a:cs typeface="Courier New" pitchFamily="49" charset="0"/>
              </a:rPr>
              <a:t>for(String </a:t>
            </a:r>
            <a:r>
              <a:rPr lang="en-US" sz="1600" dirty="0" err="1" smtClean="0">
                <a:latin typeface="Courier New" pitchFamily="49" charset="0"/>
                <a:cs typeface="Courier New" pitchFamily="49" charset="0"/>
              </a:rPr>
              <a:t>num</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nums</a:t>
            </a:r>
            <a:r>
              <a:rPr lang="en-US" sz="1600" dirty="0" smtClean="0">
                <a:latin typeface="Courier New" pitchFamily="49" charset="0"/>
                <a:cs typeface="Courier New" pitchFamily="49" charset="0"/>
              </a:rPr>
              <a:t> )</a:t>
            </a:r>
          </a:p>
          <a:p>
            <a:pPr eaLnBrk="1" hangingPunct="1"/>
            <a:r>
              <a:rPr lang="en-US" sz="1600" dirty="0" smtClean="0">
                <a:latin typeface="Courier New" pitchFamily="49" charset="0"/>
                <a:cs typeface="Courier New" pitchFamily="49" charset="0"/>
              </a:rPr>
              <a:t>  sum += </a:t>
            </a:r>
            <a:r>
              <a:rPr lang="en-US" sz="1600" dirty="0" err="1" smtClean="0">
                <a:latin typeface="Courier New" pitchFamily="49" charset="0"/>
                <a:cs typeface="Courier New" pitchFamily="49" charset="0"/>
              </a:rPr>
              <a:t>Integer.parseInt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num</a:t>
            </a:r>
            <a:r>
              <a:rPr lang="en-US" sz="1600" dirty="0" smtClean="0">
                <a:latin typeface="Courier New" pitchFamily="49" charset="0"/>
                <a:cs typeface="Courier New" pitchFamily="49" charset="0"/>
              </a:rPr>
              <a:t>);    //converts the String value to an integer</a:t>
            </a:r>
          </a:p>
          <a:p>
            <a:pPr eaLnBrk="1" hangingPunct="1"/>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 sum );</a:t>
            </a:r>
          </a:p>
          <a:p>
            <a:pPr eaLnBrk="1" hangingPunct="1"/>
            <a:endParaRPr lang="en-US" sz="1600" dirty="0" smtClean="0">
              <a:latin typeface="Courier New" pitchFamily="49" charset="0"/>
              <a:cs typeface="Courier New" pitchFamily="49" charset="0"/>
            </a:endParaRPr>
          </a:p>
          <a:p>
            <a:pPr eaLnBrk="1" hangingPunct="1"/>
            <a:r>
              <a:rPr lang="en-US" sz="1600" dirty="0" smtClean="0">
                <a:latin typeface="Courier New" pitchFamily="49" charset="0"/>
                <a:cs typeface="Courier New" pitchFamily="49" charset="0"/>
              </a:rPr>
              <a:t>This code will also output 186, but uses a different regex notation to accomplish the splitting.</a:t>
            </a:r>
          </a:p>
          <a:p>
            <a:pPr eaLnBrk="1" hangingPunct="1"/>
            <a:r>
              <a:rPr lang="en-US" sz="1600" dirty="0" smtClean="0">
                <a:latin typeface="Courier New" pitchFamily="49" charset="0"/>
                <a:cs typeface="Courier New" pitchFamily="49" charset="0"/>
              </a:rPr>
              <a:t>The Pattern class has extensive documentation on regex notation for Java.</a:t>
            </a:r>
            <a:endParaRPr lang="en-US" dirty="0" smtClean="0"/>
          </a:p>
        </p:txBody>
      </p:sp>
    </p:spTree>
    <p:extLst>
      <p:ext uri="{BB962C8B-B14F-4D97-AF65-F5344CB8AC3E}">
        <p14:creationId xmlns:p14="http://schemas.microsoft.com/office/powerpoint/2010/main" val="2742250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170211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4162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23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89360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24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6654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smtClean="0"/>
              <a:t>©A+ Computer Science     www.apluscompsci.com                 </a:t>
            </a:r>
            <a:fld id="{DC5D744A-5FC4-41A5-895E-95E35C9166FC}" type="slidenum">
              <a:rPr lang="en-US" smtClean="0"/>
              <a:pPr/>
              <a:t>25</a:t>
            </a:fld>
            <a:endParaRPr lang="en-US" smtClean="0"/>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smtClean="0"/>
          </a:p>
        </p:txBody>
      </p:sp>
    </p:spTree>
    <p:extLst>
      <p:ext uri="{BB962C8B-B14F-4D97-AF65-F5344CB8AC3E}">
        <p14:creationId xmlns:p14="http://schemas.microsoft.com/office/powerpoint/2010/main" val="702330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3074098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List interface which is implemented by the ArrayList class has many useful methods.</a:t>
            </a:r>
            <a:r>
              <a:rPr lang="en-US" sz="1600" smtClean="0"/>
              <a:t>  </a:t>
            </a:r>
          </a:p>
          <a:p>
            <a:r>
              <a:rPr lang="en-US" sz="1600" smtClean="0">
                <a:latin typeface="Courier New" pitchFamily="49" charset="0"/>
              </a:rPr>
              <a:t>indexOf() and contains()</a:t>
            </a:r>
            <a:r>
              <a:rPr lang="en-US" sz="1600" smtClean="0"/>
              <a:t>  will search a list for a specified item.</a:t>
            </a:r>
          </a:p>
          <a:p>
            <a:r>
              <a:rPr lang="en-US" sz="1600" smtClean="0">
                <a:latin typeface="Courier New" pitchFamily="49" charset="0"/>
              </a:rPr>
              <a:t>equals()</a:t>
            </a:r>
            <a:r>
              <a:rPr lang="en-US" sz="1600" smtClean="0"/>
              <a:t> will see if two lists contain the exact same items in the exact same order.</a:t>
            </a:r>
          </a:p>
        </p:txBody>
      </p:sp>
    </p:spTree>
    <p:extLst>
      <p:ext uri="{BB962C8B-B14F-4D97-AF65-F5344CB8AC3E}">
        <p14:creationId xmlns:p14="http://schemas.microsoft.com/office/powerpoint/2010/main" val="507359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indexOf</a:t>
            </a:r>
            <a:r>
              <a:rPr lang="en-US" sz="1600" dirty="0" smtClean="0">
                <a:latin typeface="Courier New" pitchFamily="49" charset="0"/>
              </a:rPr>
              <a:t>()</a:t>
            </a:r>
            <a:r>
              <a:rPr lang="en-US" sz="1600" dirty="0" smtClean="0"/>
              <a:t> and </a:t>
            </a:r>
            <a:r>
              <a:rPr lang="en-US" sz="1600" dirty="0" smtClean="0">
                <a:latin typeface="Courier New" pitchFamily="49" charset="0"/>
              </a:rPr>
              <a:t>contains()</a:t>
            </a:r>
            <a:r>
              <a:rPr lang="en-US" sz="1600" dirty="0" smtClean="0"/>
              <a:t> both search for a specified value.</a:t>
            </a:r>
          </a:p>
          <a:p>
            <a:r>
              <a:rPr lang="en-US" sz="1600" dirty="0" err="1" smtClean="0"/>
              <a:t>indexOf</a:t>
            </a:r>
            <a:r>
              <a:rPr lang="en-US" sz="1600" dirty="0" smtClean="0"/>
              <a:t>()</a:t>
            </a:r>
            <a:r>
              <a:rPr lang="en-US" sz="1600" baseline="0" dirty="0" smtClean="0"/>
              <a:t> will return -1 if not found or the position of the value if found.</a:t>
            </a:r>
          </a:p>
          <a:p>
            <a:r>
              <a:rPr lang="en-US" sz="1600" baseline="0" dirty="0" smtClean="0"/>
              <a:t>contains() will return true if found or false if not found.</a:t>
            </a:r>
          </a:p>
          <a:p>
            <a:r>
              <a:rPr lang="en-US" sz="1600" baseline="0" dirty="0" smtClean="0"/>
              <a:t>equals() checks to see if both groups have the same values in the same order.</a:t>
            </a:r>
            <a:endParaRPr lang="en-US" sz="1600" dirty="0" smtClean="0"/>
          </a:p>
          <a:p>
            <a:endParaRPr lang="en-US" sz="1600" dirty="0" smtClean="0"/>
          </a:p>
        </p:txBody>
      </p:sp>
    </p:spTree>
    <p:extLst>
      <p:ext uri="{BB962C8B-B14F-4D97-AF65-F5344CB8AC3E}">
        <p14:creationId xmlns:p14="http://schemas.microsoft.com/office/powerpoint/2010/main" val="189607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extLst>
      <p:ext uri="{BB962C8B-B14F-4D97-AF65-F5344CB8AC3E}">
        <p14:creationId xmlns:p14="http://schemas.microsoft.com/office/powerpoint/2010/main" val="25527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sz="1600" smtClean="0"/>
              <a:t>Class Arrays contains many static methods that are very useful when manipulating and analyzing arrays.</a:t>
            </a:r>
          </a:p>
        </p:txBody>
      </p:sp>
    </p:spTree>
    <p:extLst>
      <p:ext uri="{BB962C8B-B14F-4D97-AF65-F5344CB8AC3E}">
        <p14:creationId xmlns:p14="http://schemas.microsoft.com/office/powerpoint/2010/main" val="46731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Arrays</a:t>
            </a:r>
            <a:r>
              <a:rPr lang="en-US" sz="1600" smtClean="0"/>
              <a:t> class methods above are very useful methods for manipulating Java arrays.  </a:t>
            </a:r>
          </a:p>
          <a:p>
            <a:r>
              <a:rPr lang="en-US" sz="1600" smtClean="0">
                <a:latin typeface="Courier New" pitchFamily="49" charset="0"/>
              </a:rPr>
              <a:t>sort()</a:t>
            </a:r>
            <a:r>
              <a:rPr lang="en-US" sz="1600" smtClean="0"/>
              <a:t> will naturally order the items in an array.</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equals()</a:t>
            </a:r>
            <a:r>
              <a:rPr lang="en-US" sz="1600" smtClean="0"/>
              <a:t> will see if two arrays contain the exact same items in the exact same order.</a:t>
            </a:r>
          </a:p>
          <a:p>
            <a:r>
              <a:rPr lang="en-US" sz="1600" smtClean="0">
                <a:latin typeface="Courier New" pitchFamily="49" charset="0"/>
              </a:rPr>
              <a:t>fill()</a:t>
            </a:r>
            <a:r>
              <a:rPr lang="en-US" sz="1600" smtClean="0"/>
              <a:t> will fill in all spots in the array with a provided value.</a:t>
            </a:r>
          </a:p>
        </p:txBody>
      </p:sp>
    </p:spTree>
    <p:extLst>
      <p:ext uri="{BB962C8B-B14F-4D97-AF65-F5344CB8AC3E}">
        <p14:creationId xmlns:p14="http://schemas.microsoft.com/office/powerpoint/2010/main" val="313028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binarySearch</a:t>
            </a:r>
            <a:r>
              <a:rPr lang="en-US" sz="1600" dirty="0" smtClean="0">
                <a:latin typeface="Courier New" pitchFamily="49" charset="0"/>
              </a:rPr>
              <a:t>()</a:t>
            </a:r>
            <a:r>
              <a:rPr lang="en-US" sz="1600" dirty="0" smtClean="0"/>
              <a:t> will return the spot at which the item was found.   </a:t>
            </a:r>
          </a:p>
          <a:p>
            <a:r>
              <a:rPr lang="en-US" sz="1600" dirty="0" err="1" smtClean="0"/>
              <a:t>binarySearch</a:t>
            </a:r>
            <a:r>
              <a:rPr lang="en-US" sz="1600" dirty="0" smtClean="0"/>
              <a:t>() will return -1 + -location(where the item should be) if the item was not present.</a:t>
            </a:r>
          </a:p>
          <a:p>
            <a:endParaRPr lang="en-US" sz="1600" dirty="0" smtClean="0"/>
          </a:p>
        </p:txBody>
      </p:sp>
    </p:spTree>
    <p:extLst>
      <p:ext uri="{BB962C8B-B14F-4D97-AF65-F5344CB8AC3E}">
        <p14:creationId xmlns:p14="http://schemas.microsoft.com/office/powerpoint/2010/main" val="1877226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smtClean="0">
                <a:latin typeface="Courier New" pitchFamily="49" charset="0"/>
              </a:rPr>
              <a:t>equals() will check</a:t>
            </a:r>
            <a:r>
              <a:rPr lang="en-US" sz="1600" baseline="0" dirty="0" smtClean="0">
                <a:latin typeface="Courier New" pitchFamily="49" charset="0"/>
              </a:rPr>
              <a:t> to see if both groups have the same values in the same order.</a:t>
            </a:r>
            <a:endParaRPr lang="en-US" sz="1600" dirty="0" smtClean="0"/>
          </a:p>
          <a:p>
            <a:endParaRPr lang="en-US" sz="1600" dirty="0" smtClean="0"/>
          </a:p>
        </p:txBody>
      </p:sp>
    </p:spTree>
    <p:extLst>
      <p:ext uri="{BB962C8B-B14F-4D97-AF65-F5344CB8AC3E}">
        <p14:creationId xmlns:p14="http://schemas.microsoft.com/office/powerpoint/2010/main" val="3539110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an array.</a:t>
            </a:r>
          </a:p>
          <a:p>
            <a:endParaRPr lang="en-US" smtClean="0"/>
          </a:p>
        </p:txBody>
      </p:sp>
    </p:spTree>
    <p:extLst>
      <p:ext uri="{BB962C8B-B14F-4D97-AF65-F5344CB8AC3E}">
        <p14:creationId xmlns:p14="http://schemas.microsoft.com/office/powerpoint/2010/main" val="1038531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extLst>
      <p:ext uri="{BB962C8B-B14F-4D97-AF65-F5344CB8AC3E}">
        <p14:creationId xmlns:p14="http://schemas.microsoft.com/office/powerpoint/2010/main" val="2153854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Collections</a:t>
            </a:r>
            <a:r>
              <a:rPr lang="en-US" sz="1600" smtClean="0"/>
              <a:t> class methods above are very useful methods for manipulating Java Collections.  </a:t>
            </a:r>
          </a:p>
          <a:p>
            <a:r>
              <a:rPr lang="en-US" sz="1600" smtClean="0">
                <a:latin typeface="Courier New" pitchFamily="49" charset="0"/>
              </a:rPr>
              <a:t>sort()</a:t>
            </a:r>
            <a:r>
              <a:rPr lang="en-US" sz="1600" smtClean="0"/>
              <a:t> will naturally order the items in the collection.</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fill()</a:t>
            </a:r>
            <a:r>
              <a:rPr lang="en-US" sz="1600" smtClean="0"/>
              <a:t> will fill in all spots in the array with a provided value.</a:t>
            </a:r>
          </a:p>
          <a:p>
            <a:r>
              <a:rPr lang="en-US" sz="1600" smtClean="0">
                <a:latin typeface="Courier New" pitchFamily="49" charset="0"/>
              </a:rPr>
              <a:t>rotate()</a:t>
            </a:r>
            <a:r>
              <a:rPr lang="en-US" sz="1600" smtClean="0"/>
              <a:t> will shift items to the left(- negative x) a specified amount or shift items to the right(+ positive x) a specified amount.</a:t>
            </a:r>
          </a:p>
          <a:p>
            <a:r>
              <a:rPr lang="en-US" sz="1600" smtClean="0">
                <a:latin typeface="Courier New" pitchFamily="49" charset="0"/>
              </a:rPr>
              <a:t>reverse()</a:t>
            </a:r>
            <a:r>
              <a:rPr lang="en-US" sz="1600" smtClean="0"/>
              <a:t> will reverse the order of all items.</a:t>
            </a:r>
          </a:p>
          <a:p>
            <a:endParaRPr lang="en-US" smtClean="0"/>
          </a:p>
        </p:txBody>
      </p:sp>
    </p:spTree>
    <p:extLst>
      <p:ext uri="{BB962C8B-B14F-4D97-AF65-F5344CB8AC3E}">
        <p14:creationId xmlns:p14="http://schemas.microsoft.com/office/powerpoint/2010/main" val="2420865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extLst>
      <p:ext uri="{BB962C8B-B14F-4D97-AF65-F5344CB8AC3E}">
        <p14:creationId xmlns:p14="http://schemas.microsoft.com/office/powerpoint/2010/main" val="3288322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603684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131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1954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r>
              <a:rPr lang="en-US" sz="1600" smtClean="0"/>
              <a:t>Arrays.sort() will put all items in an array in natural order.</a:t>
            </a:r>
          </a:p>
          <a:p>
            <a:pPr eaLnBrk="1" hangingPunct="1"/>
            <a:r>
              <a:rPr lang="en-US" sz="1600" smtClean="0"/>
              <a:t>Arrays.sort() uses a quick sort algorithm when sorting primitive values.</a:t>
            </a:r>
          </a:p>
          <a:p>
            <a:pPr eaLnBrk="1" hangingPunct="1"/>
            <a:r>
              <a:rPr lang="en-US" sz="1600" smtClean="0"/>
              <a:t>Arrays.sort() uses a merge sort algorithm when sorting references.</a:t>
            </a:r>
          </a:p>
        </p:txBody>
      </p:sp>
    </p:spTree>
    <p:extLst>
      <p:ext uri="{BB962C8B-B14F-4D97-AF65-F5344CB8AC3E}">
        <p14:creationId xmlns:p14="http://schemas.microsoft.com/office/powerpoint/2010/main" val="4212096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773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extLst>
      <p:ext uri="{BB962C8B-B14F-4D97-AF65-F5344CB8AC3E}">
        <p14:creationId xmlns:p14="http://schemas.microsoft.com/office/powerpoint/2010/main" val="4219627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59732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90850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40354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95196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3485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6120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extLst>
      <p:ext uri="{BB962C8B-B14F-4D97-AF65-F5344CB8AC3E}">
        <p14:creationId xmlns:p14="http://schemas.microsoft.com/office/powerpoint/2010/main" val="2452296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319753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lnSpc>
                <a:spcPct val="90000"/>
              </a:lnSpc>
            </a:pPr>
            <a:r>
              <a:rPr lang="en-US" sz="1600" smtClean="0">
                <a:latin typeface="Courier New" pitchFamily="49" charset="0"/>
                <a:cs typeface="Courier New" pitchFamily="49" charset="0"/>
              </a:rPr>
              <a:t>Arrays.binarySearch()</a:t>
            </a:r>
            <a:r>
              <a:rPr lang="en-US" sz="1600" smtClean="0"/>
              <a:t> will search an array for a specified value.   </a:t>
            </a:r>
          </a:p>
          <a:p>
            <a:pPr eaLnBrk="1" hangingPunct="1">
              <a:lnSpc>
                <a:spcPct val="90000"/>
              </a:lnSpc>
            </a:pPr>
            <a:r>
              <a:rPr lang="en-US" sz="1600" smtClean="0">
                <a:latin typeface="Courier New" pitchFamily="49" charset="0"/>
                <a:cs typeface="Courier New" pitchFamily="49" charset="0"/>
              </a:rPr>
              <a:t>Arrays.binarySearch()</a:t>
            </a:r>
            <a:r>
              <a:rPr lang="en-US" sz="1600" smtClean="0"/>
              <a:t> works best when used on a sorted array.   </a:t>
            </a:r>
          </a:p>
          <a:p>
            <a:pPr eaLnBrk="1" hangingPunct="1">
              <a:lnSpc>
                <a:spcPct val="90000"/>
              </a:lnSpc>
            </a:pPr>
            <a:r>
              <a:rPr lang="en-US" sz="1600" smtClean="0">
                <a:latin typeface="Courier New" pitchFamily="49" charset="0"/>
                <a:cs typeface="Courier New" pitchFamily="49" charset="0"/>
              </a:rPr>
              <a:t>Arrays.binarySearch()</a:t>
            </a:r>
            <a:r>
              <a:rPr lang="en-US" sz="1600" smtClean="0"/>
              <a:t> will return the spot at which the specified value is found if the value is present.</a:t>
            </a:r>
          </a:p>
          <a:p>
            <a:pPr eaLnBrk="1" hangingPunct="1">
              <a:lnSpc>
                <a:spcPct val="90000"/>
              </a:lnSpc>
            </a:pPr>
            <a:r>
              <a:rPr lang="en-US" sz="1600" smtClean="0">
                <a:latin typeface="Courier New" pitchFamily="49" charset="0"/>
                <a:cs typeface="Courier New" pitchFamily="49" charset="0"/>
              </a:rPr>
              <a:t>Arrays.binarySearch()</a:t>
            </a:r>
            <a:r>
              <a:rPr lang="en-US" sz="1600" smtClean="0"/>
              <a:t> will return -1 + -(where it should/would be if it was present).</a:t>
            </a:r>
          </a:p>
          <a:p>
            <a:pPr eaLnBrk="1" hangingPunct="1">
              <a:lnSpc>
                <a:spcPct val="90000"/>
              </a:lnSpc>
            </a:pPr>
            <a:endParaRPr lang="en-US" sz="1600" smtClean="0"/>
          </a:p>
          <a:p>
            <a:pPr eaLnBrk="1" hangingPunct="1">
              <a:lnSpc>
                <a:spcPct val="90000"/>
              </a:lnSpc>
            </a:pPr>
            <a:r>
              <a:rPr lang="en-US" sz="1600" smtClean="0"/>
              <a:t>Given the array </a:t>
            </a:r>
            <a:r>
              <a:rPr lang="en-US" sz="1600" smtClean="0">
                <a:latin typeface="Courier New" pitchFamily="49" charset="0"/>
                <a:cs typeface="Courier New" pitchFamily="49" charset="0"/>
              </a:rPr>
              <a:t>{3,6,8,11,20,25}</a:t>
            </a:r>
            <a:r>
              <a:rPr lang="en-US" sz="1600" smtClean="0"/>
              <a:t>, a </a:t>
            </a:r>
            <a:r>
              <a:rPr lang="en-US" sz="1600" smtClean="0">
                <a:latin typeface="Courier New" pitchFamily="49" charset="0"/>
                <a:cs typeface="Courier New" pitchFamily="49" charset="0"/>
              </a:rPr>
              <a:t>binarySearch()</a:t>
            </a:r>
            <a:r>
              <a:rPr lang="en-US" sz="1600" smtClean="0"/>
              <a:t> call for 8 would return 2 as 8 is in spot 2.</a:t>
            </a:r>
          </a:p>
          <a:p>
            <a:pPr eaLnBrk="1" hangingPunct="1">
              <a:lnSpc>
                <a:spcPct val="90000"/>
              </a:lnSpc>
            </a:pPr>
            <a:r>
              <a:rPr lang="en-US" sz="1600" smtClean="0"/>
              <a:t>A </a:t>
            </a:r>
            <a:r>
              <a:rPr lang="en-US" sz="1600" smtClean="0">
                <a:latin typeface="Courier New" pitchFamily="49" charset="0"/>
                <a:cs typeface="Courier New" pitchFamily="49" charset="0"/>
              </a:rPr>
              <a:t>binarySearch()</a:t>
            </a:r>
            <a:r>
              <a:rPr lang="en-US" sz="1600" smtClean="0"/>
              <a:t>call for 23 would return -6 as 23 would/should be in spot 5 if it were present.  As it is not preset, -1 + -5(-6) is returned.</a:t>
            </a:r>
          </a:p>
        </p:txBody>
      </p:sp>
    </p:spTree>
    <p:extLst>
      <p:ext uri="{BB962C8B-B14F-4D97-AF65-F5344CB8AC3E}">
        <p14:creationId xmlns:p14="http://schemas.microsoft.com/office/powerpoint/2010/main" val="39624751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76174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extLst>
      <p:ext uri="{BB962C8B-B14F-4D97-AF65-F5344CB8AC3E}">
        <p14:creationId xmlns:p14="http://schemas.microsoft.com/office/powerpoint/2010/main" val="3347611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smtClean="0"/>
          </a:p>
        </p:txBody>
      </p:sp>
    </p:spTree>
    <p:extLst>
      <p:ext uri="{BB962C8B-B14F-4D97-AF65-F5344CB8AC3E}">
        <p14:creationId xmlns:p14="http://schemas.microsoft.com/office/powerpoint/2010/main" val="11140819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6693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914666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extLst>
      <p:ext uri="{BB962C8B-B14F-4D97-AF65-F5344CB8AC3E}">
        <p14:creationId xmlns:p14="http://schemas.microsoft.com/office/powerpoint/2010/main" val="37834993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289554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25113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388502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extLst>
      <p:ext uri="{BB962C8B-B14F-4D97-AF65-F5344CB8AC3E}">
        <p14:creationId xmlns:p14="http://schemas.microsoft.com/office/powerpoint/2010/main" val="169052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r>
              <a:rPr lang="en-US" sz="1600" smtClean="0">
                <a:latin typeface="Courier New" pitchFamily="49" charset="0"/>
                <a:cs typeface="Courier New" pitchFamily="49" charset="0"/>
              </a:rPr>
              <a:t>Arrays.toString()</a:t>
            </a:r>
            <a:r>
              <a:rPr lang="en-US" sz="1600" smtClean="0"/>
              <a:t> is useful for printing out an array.</a:t>
            </a:r>
          </a:p>
          <a:p>
            <a:pPr eaLnBrk="1" hangingPunct="1"/>
            <a:r>
              <a:rPr lang="en-US" sz="1600" smtClean="0">
                <a:latin typeface="Courier New" pitchFamily="49" charset="0"/>
                <a:cs typeface="Courier New" pitchFamily="49" charset="0"/>
              </a:rPr>
              <a:t>Arrays.toString()</a:t>
            </a:r>
            <a:r>
              <a:rPr lang="en-US" sz="1600" smtClean="0"/>
              <a:t> returns a String will all values in the array separated by commas and bounded by brackets.</a:t>
            </a:r>
          </a:p>
        </p:txBody>
      </p:sp>
    </p:spTree>
    <p:extLst>
      <p:ext uri="{BB962C8B-B14F-4D97-AF65-F5344CB8AC3E}">
        <p14:creationId xmlns:p14="http://schemas.microsoft.com/office/powerpoint/2010/main" val="17517238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1702385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50934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smtClean="0"/>
          </a:p>
        </p:txBody>
      </p:sp>
    </p:spTree>
    <p:extLst>
      <p:ext uri="{BB962C8B-B14F-4D97-AF65-F5344CB8AC3E}">
        <p14:creationId xmlns:p14="http://schemas.microsoft.com/office/powerpoint/2010/main" val="213059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244447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193395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z="1600" dirty="0" smtClean="0"/>
              <a:t>Linear  / sequential search is a very basic search algorithm.</a:t>
            </a:r>
          </a:p>
          <a:p>
            <a:pPr eaLnBrk="1" hangingPunct="1"/>
            <a:r>
              <a:rPr lang="en-US" sz="1600" dirty="0" smtClean="0"/>
              <a:t>Linear / sequential search accesses each spot in the array and checks each item in each spot to see if that item is the specified search value.   </a:t>
            </a:r>
          </a:p>
          <a:p>
            <a:pPr eaLnBrk="1" hangingPunct="1"/>
            <a:r>
              <a:rPr lang="en-US" sz="1600" dirty="0" smtClean="0"/>
              <a:t>If a match occurs, the spot where the match was found is returned.</a:t>
            </a:r>
          </a:p>
          <a:p>
            <a:pPr eaLnBrk="1" hangingPunct="1"/>
            <a:r>
              <a:rPr lang="en-US" sz="1600" dirty="0" smtClean="0"/>
              <a:t>Linear / sequential search is most commonly written using a for loop and an if statement.</a:t>
            </a:r>
          </a:p>
          <a:p>
            <a:pPr eaLnBrk="1" hangingPunct="1"/>
            <a:endParaRPr lang="en-US" sz="1600" dirty="0" smtClean="0"/>
          </a:p>
          <a:p>
            <a:pPr eaLnBrk="1" hangingPunct="1"/>
            <a:endParaRPr lang="en-US" sz="1600" dirty="0" smtClean="0"/>
          </a:p>
        </p:txBody>
      </p:sp>
    </p:spTree>
    <p:extLst>
      <p:ext uri="{BB962C8B-B14F-4D97-AF65-F5344CB8AC3E}">
        <p14:creationId xmlns:p14="http://schemas.microsoft.com/office/powerpoint/2010/main" val="411318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ABECE49-F2E5-4517-9C42-17627E1346F4}"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r>
              <a:rPr lang="en-US" smtClean="0"/>
              <a:t>Sorting and Searching</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7B596D57-2C78-4791-9E39-1EC815170DE9}"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r>
              <a:rPr lang="en-US" smtClean="0"/>
              <a:t>Sorting and Searching</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658A3D65-71A2-4DE5-9449-B07A7FB62735}"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r>
              <a:rPr lang="en-US" smtClean="0"/>
              <a:t>Sorting and Searching</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6874A0C1-E4B2-483B-B576-52E20CE1224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r>
              <a:rPr lang="en-US" smtClean="0"/>
              <a:t>Sorting and Searching</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mn-lt"/>
              </a:defRPr>
            </a:lvl1pPr>
          </a:lstStyle>
          <a:p>
            <a:pPr>
              <a:defRPr/>
            </a:pPr>
            <a:fld id="{3D761B43-6009-44D5-A3BF-4FC3D3A14B3B}"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r>
              <a:rPr lang="en-US" smtClean="0"/>
              <a:t>Sorting and Searching</a:t>
            </a:r>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5334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endPar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 I</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Sorting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5603" name="Rectangle 2"/>
          <p:cNvSpPr>
            <a:spLocks noChangeArrowheads="1"/>
          </p:cNvSpPr>
          <p:nvPr/>
        </p:nvSpPr>
        <p:spPr bwMode="auto">
          <a:xfrm>
            <a:off x="914400" y="1371600"/>
            <a:ext cx="7258718" cy="5016758"/>
          </a:xfrm>
          <a:prstGeom prst="rect">
            <a:avLst/>
          </a:prstGeom>
          <a:noFill/>
          <a:ln w="9525">
            <a:noFill/>
            <a:miter lim="800000"/>
            <a:headEnd/>
            <a:tailEnd/>
          </a:ln>
        </p:spPr>
        <p:txBody>
          <a:bodyPr wrap="none">
            <a:spAutoFit/>
          </a:bodyPr>
          <a:lstStyle/>
          <a:p>
            <a:pPr eaLnBrk="0" hangingPunct="0"/>
            <a:r>
              <a:rPr lang="en-US" sz="2000" dirty="0"/>
              <a:t>void </a:t>
            </a:r>
            <a:r>
              <a:rPr lang="en-US" sz="2000" dirty="0" err="1"/>
              <a:t>selectionSort</a:t>
            </a:r>
            <a:r>
              <a:rPr lang="en-US" sz="2000" dirty="0"/>
              <a:t>( </a:t>
            </a:r>
            <a:r>
              <a:rPr lang="en-US" sz="2000" dirty="0" err="1"/>
              <a:t>int</a:t>
            </a:r>
            <a:r>
              <a:rPr lang="en-US" sz="2000" dirty="0"/>
              <a:t>[]  </a:t>
            </a:r>
            <a:r>
              <a:rPr lang="en-US" sz="2000" dirty="0" smtClean="0"/>
              <a:t>stuff  </a:t>
            </a:r>
            <a:r>
              <a:rPr lang="en-US" sz="2000" dirty="0"/>
              <a:t>)</a:t>
            </a:r>
            <a:br>
              <a:rPr lang="en-US" sz="2000" dirty="0"/>
            </a:br>
            <a:r>
              <a:rPr lang="en-US" sz="2000" dirty="0"/>
              <a:t>{</a:t>
            </a:r>
          </a:p>
          <a:p>
            <a:pPr eaLnBrk="0" hangingPunct="0"/>
            <a:r>
              <a:rPr lang="en-US" sz="2000" dirty="0"/>
              <a:t>   for(</a:t>
            </a:r>
            <a:r>
              <a:rPr lang="en-US" sz="2000" dirty="0" err="1"/>
              <a:t>int</a:t>
            </a:r>
            <a:r>
              <a:rPr lang="en-US" sz="2000" dirty="0"/>
              <a:t> i=0; i&lt; </a:t>
            </a:r>
            <a:r>
              <a:rPr lang="en-US" sz="2000" dirty="0" smtClean="0"/>
              <a:t>stuff.length-1</a:t>
            </a:r>
            <a:r>
              <a:rPr lang="en-US" sz="2000" dirty="0"/>
              <a:t>; i++){</a:t>
            </a:r>
          </a:p>
          <a:p>
            <a:pPr eaLnBrk="0" hangingPunct="0"/>
            <a:r>
              <a:rPr lang="en-US" sz="2000" dirty="0"/>
              <a:t>      </a:t>
            </a:r>
            <a:r>
              <a:rPr lang="en-US" sz="2000" dirty="0" err="1"/>
              <a:t>int</a:t>
            </a:r>
            <a:r>
              <a:rPr lang="en-US" sz="2000" dirty="0"/>
              <a:t> min = </a:t>
            </a:r>
            <a:r>
              <a:rPr lang="en-US" sz="2000" dirty="0" err="1"/>
              <a:t>i</a:t>
            </a:r>
            <a:r>
              <a:rPr lang="en-US" sz="2000" dirty="0"/>
              <a:t>;</a:t>
            </a:r>
          </a:p>
          <a:p>
            <a:pPr eaLnBrk="0" hangingPunct="0"/>
            <a:r>
              <a:rPr lang="en-US" sz="2000" dirty="0"/>
              <a:t>      for(</a:t>
            </a:r>
            <a:r>
              <a:rPr lang="en-US" sz="2000" dirty="0" err="1"/>
              <a:t>int</a:t>
            </a:r>
            <a:r>
              <a:rPr lang="en-US" sz="2000" dirty="0"/>
              <a:t> j = i+1; j&lt;  </a:t>
            </a:r>
            <a:r>
              <a:rPr lang="en-US" sz="2000" dirty="0" err="1" smtClean="0"/>
              <a:t>stuff.length</a:t>
            </a:r>
            <a:r>
              <a:rPr lang="en-US" sz="2000" dirty="0"/>
              <a:t>; j++)</a:t>
            </a:r>
          </a:p>
          <a:p>
            <a:pPr eaLnBrk="0" hangingPunct="0"/>
            <a:r>
              <a:rPr lang="en-US" sz="2000" dirty="0"/>
              <a:t>      {</a:t>
            </a:r>
          </a:p>
          <a:p>
            <a:pPr eaLnBrk="0" hangingPunct="0"/>
            <a:r>
              <a:rPr lang="en-US" sz="2000" dirty="0"/>
              <a:t>         </a:t>
            </a:r>
            <a:r>
              <a:rPr lang="en-US" sz="2000" dirty="0" smtClean="0"/>
              <a:t>if( stuff[j</a:t>
            </a:r>
            <a:r>
              <a:rPr lang="en-US" sz="2000" dirty="0"/>
              <a:t>] &lt; </a:t>
            </a:r>
            <a:r>
              <a:rPr lang="en-US" sz="2000" dirty="0" smtClean="0"/>
              <a:t>stuff[min] )</a:t>
            </a:r>
            <a:endParaRPr lang="en-US" sz="2000" dirty="0"/>
          </a:p>
          <a:p>
            <a:pPr eaLnBrk="0" hangingPunct="0"/>
            <a:r>
              <a:rPr lang="en-US" sz="2000" dirty="0"/>
              <a:t>            min = j;    		</a:t>
            </a:r>
            <a:r>
              <a:rPr lang="en-US" sz="2000" dirty="0">
                <a:solidFill>
                  <a:srgbClr val="009900"/>
                </a:solidFill>
              </a:rPr>
              <a:t>//find location of smallest</a:t>
            </a:r>
          </a:p>
          <a:p>
            <a:pPr eaLnBrk="0" hangingPunct="0"/>
            <a:r>
              <a:rPr lang="en-US" sz="2000" dirty="0">
                <a:solidFill>
                  <a:srgbClr val="009900"/>
                </a:solidFill>
              </a:rPr>
              <a:t>      </a:t>
            </a:r>
            <a:r>
              <a:rPr lang="en-US" sz="2000" dirty="0"/>
              <a:t>}</a:t>
            </a:r>
          </a:p>
          <a:p>
            <a:pPr eaLnBrk="0" hangingPunct="0"/>
            <a:r>
              <a:rPr lang="en-US" sz="2000" dirty="0"/>
              <a:t>      if(min != </a:t>
            </a:r>
            <a:r>
              <a:rPr lang="en-US" sz="2000" dirty="0" err="1"/>
              <a:t>i</a:t>
            </a:r>
            <a:r>
              <a:rPr lang="en-US" sz="2000" dirty="0"/>
              <a:t>) {</a:t>
            </a:r>
          </a:p>
          <a:p>
            <a:pPr eaLnBrk="0" hangingPunct="0"/>
            <a:r>
              <a:rPr lang="en-US" sz="2000" dirty="0"/>
              <a:t>         </a:t>
            </a:r>
            <a:r>
              <a:rPr lang="en-US" sz="2000" dirty="0" err="1"/>
              <a:t>int</a:t>
            </a:r>
            <a:r>
              <a:rPr lang="en-US" sz="2000" dirty="0"/>
              <a:t> temp = </a:t>
            </a:r>
            <a:r>
              <a:rPr lang="en-US" sz="2000" dirty="0" smtClean="0"/>
              <a:t>stuff[min</a:t>
            </a:r>
            <a:r>
              <a:rPr lang="en-US" sz="2000" dirty="0"/>
              <a:t>];</a:t>
            </a:r>
          </a:p>
          <a:p>
            <a:pPr eaLnBrk="0" hangingPunct="0"/>
            <a:r>
              <a:rPr lang="en-US" sz="2000" dirty="0"/>
              <a:t>         </a:t>
            </a:r>
            <a:r>
              <a:rPr lang="en-US" sz="2000" dirty="0" smtClean="0"/>
              <a:t>stuff[min</a:t>
            </a:r>
            <a:r>
              <a:rPr lang="en-US" sz="2000" dirty="0"/>
              <a:t>] = </a:t>
            </a:r>
            <a:r>
              <a:rPr lang="en-US" sz="2000" dirty="0" smtClean="0"/>
              <a:t>stuff[i</a:t>
            </a:r>
            <a:r>
              <a:rPr lang="en-US" sz="2000" dirty="0"/>
              <a:t>];</a:t>
            </a:r>
          </a:p>
          <a:p>
            <a:pPr eaLnBrk="0" hangingPunct="0"/>
            <a:r>
              <a:rPr lang="en-US" sz="2000" dirty="0"/>
              <a:t>         </a:t>
            </a:r>
            <a:r>
              <a:rPr lang="en-US" sz="2000" dirty="0" smtClean="0"/>
              <a:t>stuff[i</a:t>
            </a:r>
            <a:r>
              <a:rPr lang="en-US" sz="2000" dirty="0"/>
              <a:t>] = temp;   </a:t>
            </a:r>
            <a:r>
              <a:rPr lang="en-US" sz="2000" dirty="0">
                <a:solidFill>
                  <a:srgbClr val="009900"/>
                </a:solidFill>
              </a:rPr>
              <a:t>	//put smallest in spot i</a:t>
            </a:r>
          </a:p>
          <a:p>
            <a:pPr eaLnBrk="0" hangingPunct="0"/>
            <a:r>
              <a:rPr lang="en-US" sz="2000" dirty="0">
                <a:solidFill>
                  <a:srgbClr val="009900"/>
                </a:solidFill>
              </a:rPr>
              <a:t>      </a:t>
            </a:r>
            <a:r>
              <a:rPr lang="en-US" sz="2000" dirty="0"/>
              <a:t>}</a:t>
            </a:r>
          </a:p>
          <a:p>
            <a:pPr eaLnBrk="0" hangingPunct="0"/>
            <a:r>
              <a:rPr lang="en-US" sz="2000" dirty="0"/>
              <a:t>   }</a:t>
            </a:r>
          </a:p>
          <a:p>
            <a:pPr eaLnBrk="0" hangingPunct="0"/>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Selection Sort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6628" name="Text Box 3"/>
          <p:cNvSpPr txBox="1">
            <a:spLocks noChangeArrowheads="1"/>
          </p:cNvSpPr>
          <p:nvPr/>
        </p:nvSpPr>
        <p:spPr bwMode="auto">
          <a:xfrm>
            <a:off x="1752600" y="2057400"/>
            <a:ext cx="1317625" cy="519113"/>
          </a:xfrm>
          <a:prstGeom prst="rect">
            <a:avLst/>
          </a:prstGeom>
          <a:noFill/>
          <a:ln w="12700">
            <a:noFill/>
            <a:miter lim="800000"/>
            <a:headEnd type="none" w="sm" len="sm"/>
            <a:tailEnd type="none" w="sm" len="sm"/>
          </a:ln>
        </p:spPr>
        <p:txBody>
          <a:bodyPr wrap="none">
            <a:spAutoFit/>
          </a:bodyPr>
          <a:lstStyle/>
          <a:p>
            <a:r>
              <a:rPr lang="en-US" sz="2800"/>
              <a:t>pass 0</a:t>
            </a:r>
          </a:p>
        </p:txBody>
      </p:sp>
      <p:graphicFrame>
        <p:nvGraphicFramePr>
          <p:cNvPr id="234500" name="Group 4"/>
          <p:cNvGraphicFramePr>
            <a:graphicFrameLocks noGrp="1"/>
          </p:cNvGraphicFramePr>
          <p:nvPr/>
        </p:nvGraphicFramePr>
        <p:xfrm>
          <a:off x="3140075" y="2057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6643" name="Text Box 18"/>
          <p:cNvSpPr txBox="1">
            <a:spLocks noChangeArrowheads="1"/>
          </p:cNvSpPr>
          <p:nvPr/>
        </p:nvSpPr>
        <p:spPr bwMode="auto">
          <a:xfrm>
            <a:off x="3276600" y="1371600"/>
            <a:ext cx="3124200" cy="519113"/>
          </a:xfrm>
          <a:prstGeom prst="rect">
            <a:avLst/>
          </a:prstGeom>
          <a:noFill/>
          <a:ln w="12700">
            <a:noFill/>
            <a:miter lim="800000"/>
            <a:headEnd type="none" w="sm" len="sm"/>
            <a:tailEnd type="none" w="sm" len="sm"/>
          </a:ln>
        </p:spPr>
        <p:txBody>
          <a:bodyPr>
            <a:spAutoFit/>
          </a:bodyPr>
          <a:lstStyle/>
          <a:p>
            <a:r>
              <a:rPr lang="en-US" sz="2800"/>
              <a:t>0    1     2    3    4 </a:t>
            </a:r>
          </a:p>
        </p:txBody>
      </p:sp>
      <p:sp>
        <p:nvSpPr>
          <p:cNvPr id="234515" name="Text Box 19"/>
          <p:cNvSpPr txBox="1">
            <a:spLocks noChangeArrowheads="1"/>
          </p:cNvSpPr>
          <p:nvPr/>
        </p:nvSpPr>
        <p:spPr bwMode="auto">
          <a:xfrm>
            <a:off x="1736725" y="2819400"/>
            <a:ext cx="1317625" cy="519113"/>
          </a:xfrm>
          <a:prstGeom prst="rect">
            <a:avLst/>
          </a:prstGeom>
          <a:noFill/>
          <a:ln w="12700">
            <a:noFill/>
            <a:miter lim="800000"/>
            <a:headEnd type="none" w="sm" len="sm"/>
            <a:tailEnd type="none" w="sm" len="sm"/>
          </a:ln>
        </p:spPr>
        <p:txBody>
          <a:bodyPr wrap="none">
            <a:spAutoFit/>
          </a:bodyPr>
          <a:lstStyle/>
          <a:p>
            <a:r>
              <a:rPr lang="en-US" sz="2800"/>
              <a:t>pass 1</a:t>
            </a:r>
          </a:p>
        </p:txBody>
      </p:sp>
      <p:graphicFrame>
        <p:nvGraphicFramePr>
          <p:cNvPr id="234516" name="Group 20"/>
          <p:cNvGraphicFramePr>
            <a:graphicFrameLocks noGrp="1"/>
          </p:cNvGraphicFramePr>
          <p:nvPr/>
        </p:nvGraphicFramePr>
        <p:xfrm>
          <a:off x="3124200" y="2819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34530" name="Text Box 34"/>
          <p:cNvSpPr txBox="1">
            <a:spLocks noChangeArrowheads="1"/>
          </p:cNvSpPr>
          <p:nvPr/>
        </p:nvSpPr>
        <p:spPr bwMode="auto">
          <a:xfrm>
            <a:off x="1736725" y="3581400"/>
            <a:ext cx="1317625" cy="519113"/>
          </a:xfrm>
          <a:prstGeom prst="rect">
            <a:avLst/>
          </a:prstGeom>
          <a:noFill/>
          <a:ln w="12700">
            <a:noFill/>
            <a:miter lim="800000"/>
            <a:headEnd type="none" w="sm" len="sm"/>
            <a:tailEnd type="none" w="sm" len="sm"/>
          </a:ln>
        </p:spPr>
        <p:txBody>
          <a:bodyPr wrap="none">
            <a:spAutoFit/>
          </a:bodyPr>
          <a:lstStyle/>
          <a:p>
            <a:r>
              <a:rPr lang="en-US" sz="2800"/>
              <a:t>pass 2</a:t>
            </a:r>
          </a:p>
        </p:txBody>
      </p:sp>
      <p:graphicFrame>
        <p:nvGraphicFramePr>
          <p:cNvPr id="234531" name="Group 35"/>
          <p:cNvGraphicFramePr>
            <a:graphicFrameLocks noGrp="1"/>
          </p:cNvGraphicFramePr>
          <p:nvPr/>
        </p:nvGraphicFramePr>
        <p:xfrm>
          <a:off x="3124200" y="3581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34545" name="Text Box 49"/>
          <p:cNvSpPr txBox="1">
            <a:spLocks noChangeArrowheads="1"/>
          </p:cNvSpPr>
          <p:nvPr/>
        </p:nvSpPr>
        <p:spPr bwMode="auto">
          <a:xfrm>
            <a:off x="1736725" y="4343400"/>
            <a:ext cx="1317625" cy="519113"/>
          </a:xfrm>
          <a:prstGeom prst="rect">
            <a:avLst/>
          </a:prstGeom>
          <a:noFill/>
          <a:ln w="12700">
            <a:noFill/>
            <a:miter lim="800000"/>
            <a:headEnd type="none" w="sm" len="sm"/>
            <a:tailEnd type="none" w="sm" len="sm"/>
          </a:ln>
        </p:spPr>
        <p:txBody>
          <a:bodyPr wrap="none">
            <a:spAutoFit/>
          </a:bodyPr>
          <a:lstStyle/>
          <a:p>
            <a:r>
              <a:rPr lang="en-US" sz="2800"/>
              <a:t>pass 3</a:t>
            </a:r>
          </a:p>
        </p:txBody>
      </p:sp>
      <p:graphicFrame>
        <p:nvGraphicFramePr>
          <p:cNvPr id="234546" name="Group 50"/>
          <p:cNvGraphicFramePr>
            <a:graphicFrameLocks noGrp="1"/>
          </p:cNvGraphicFramePr>
          <p:nvPr/>
        </p:nvGraphicFramePr>
        <p:xfrm>
          <a:off x="3124200" y="4343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34560" name="Text Box 64"/>
          <p:cNvSpPr txBox="1">
            <a:spLocks noChangeArrowheads="1"/>
          </p:cNvSpPr>
          <p:nvPr/>
        </p:nvSpPr>
        <p:spPr bwMode="auto">
          <a:xfrm>
            <a:off x="1736725" y="5105400"/>
            <a:ext cx="1317625" cy="519113"/>
          </a:xfrm>
          <a:prstGeom prst="rect">
            <a:avLst/>
          </a:prstGeom>
          <a:noFill/>
          <a:ln w="12700">
            <a:noFill/>
            <a:miter lim="800000"/>
            <a:headEnd type="none" w="sm" len="sm"/>
            <a:tailEnd type="none" w="sm" len="sm"/>
          </a:ln>
        </p:spPr>
        <p:txBody>
          <a:bodyPr wrap="none">
            <a:spAutoFit/>
          </a:bodyPr>
          <a:lstStyle/>
          <a:p>
            <a:r>
              <a:rPr lang="en-US" sz="2800"/>
              <a:t>pass 4</a:t>
            </a:r>
          </a:p>
        </p:txBody>
      </p:sp>
      <p:graphicFrame>
        <p:nvGraphicFramePr>
          <p:cNvPr id="234561" name="Group 65"/>
          <p:cNvGraphicFramePr>
            <a:graphicFrameLocks noGrp="1"/>
          </p:cNvGraphicFramePr>
          <p:nvPr/>
        </p:nvGraphicFramePr>
        <p:xfrm>
          <a:off x="3124200" y="5105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Selection Sort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4515"/>
                                        </p:tgtEl>
                                        <p:attrNameLst>
                                          <p:attrName>style.visibility</p:attrName>
                                        </p:attrNameLst>
                                      </p:cBhvr>
                                      <p:to>
                                        <p:strVal val="visible"/>
                                      </p:to>
                                    </p:set>
                                    <p:animEffect transition="in" filter="checkerboard(across)">
                                      <p:cBhvr>
                                        <p:cTn id="7" dur="500"/>
                                        <p:tgtEl>
                                          <p:spTgt spid="234515"/>
                                        </p:tgtEl>
                                      </p:cBhvr>
                                    </p:animEffect>
                                  </p:childTnLst>
                                </p:cTn>
                              </p:par>
                              <p:par>
                                <p:cTn id="8" presetID="5" presetClass="entr" presetSubtype="10" fill="hold" nodeType="withEffect">
                                  <p:stCondLst>
                                    <p:cond delay="0"/>
                                  </p:stCondLst>
                                  <p:childTnLst>
                                    <p:set>
                                      <p:cBhvr>
                                        <p:cTn id="9" dur="1" fill="hold">
                                          <p:stCondLst>
                                            <p:cond delay="0"/>
                                          </p:stCondLst>
                                        </p:cTn>
                                        <p:tgtEl>
                                          <p:spTgt spid="234516"/>
                                        </p:tgtEl>
                                        <p:attrNameLst>
                                          <p:attrName>style.visibility</p:attrName>
                                        </p:attrNameLst>
                                      </p:cBhvr>
                                      <p:to>
                                        <p:strVal val="visible"/>
                                      </p:to>
                                    </p:set>
                                    <p:animEffect transition="in" filter="checkerboard(across)">
                                      <p:cBhvr>
                                        <p:cTn id="10" dur="500"/>
                                        <p:tgtEl>
                                          <p:spTgt spid="2345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4530"/>
                                        </p:tgtEl>
                                        <p:attrNameLst>
                                          <p:attrName>style.visibility</p:attrName>
                                        </p:attrNameLst>
                                      </p:cBhvr>
                                      <p:to>
                                        <p:strVal val="visible"/>
                                      </p:to>
                                    </p:set>
                                    <p:animEffect transition="in" filter="checkerboard(across)">
                                      <p:cBhvr>
                                        <p:cTn id="15" dur="500"/>
                                        <p:tgtEl>
                                          <p:spTgt spid="234530"/>
                                        </p:tgtEl>
                                      </p:cBhvr>
                                    </p:animEffect>
                                  </p:childTnLst>
                                </p:cTn>
                              </p:par>
                              <p:par>
                                <p:cTn id="16" presetID="5" presetClass="entr" presetSubtype="10" fill="hold" nodeType="withEffect">
                                  <p:stCondLst>
                                    <p:cond delay="0"/>
                                  </p:stCondLst>
                                  <p:childTnLst>
                                    <p:set>
                                      <p:cBhvr>
                                        <p:cTn id="17" dur="1" fill="hold">
                                          <p:stCondLst>
                                            <p:cond delay="0"/>
                                          </p:stCondLst>
                                        </p:cTn>
                                        <p:tgtEl>
                                          <p:spTgt spid="234531"/>
                                        </p:tgtEl>
                                        <p:attrNameLst>
                                          <p:attrName>style.visibility</p:attrName>
                                        </p:attrNameLst>
                                      </p:cBhvr>
                                      <p:to>
                                        <p:strVal val="visible"/>
                                      </p:to>
                                    </p:set>
                                    <p:animEffect transition="in" filter="checkerboard(across)">
                                      <p:cBhvr>
                                        <p:cTn id="18" dur="500"/>
                                        <p:tgtEl>
                                          <p:spTgt spid="2345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34545"/>
                                        </p:tgtEl>
                                        <p:attrNameLst>
                                          <p:attrName>style.visibility</p:attrName>
                                        </p:attrNameLst>
                                      </p:cBhvr>
                                      <p:to>
                                        <p:strVal val="visible"/>
                                      </p:to>
                                    </p:set>
                                    <p:animEffect transition="in" filter="checkerboard(across)">
                                      <p:cBhvr>
                                        <p:cTn id="23" dur="500"/>
                                        <p:tgtEl>
                                          <p:spTgt spid="234545"/>
                                        </p:tgtEl>
                                      </p:cBhvr>
                                    </p:animEffect>
                                  </p:childTnLst>
                                </p:cTn>
                              </p:par>
                              <p:par>
                                <p:cTn id="24" presetID="5" presetClass="entr" presetSubtype="10" fill="hold" nodeType="withEffect">
                                  <p:stCondLst>
                                    <p:cond delay="0"/>
                                  </p:stCondLst>
                                  <p:childTnLst>
                                    <p:set>
                                      <p:cBhvr>
                                        <p:cTn id="25" dur="1" fill="hold">
                                          <p:stCondLst>
                                            <p:cond delay="0"/>
                                          </p:stCondLst>
                                        </p:cTn>
                                        <p:tgtEl>
                                          <p:spTgt spid="234546"/>
                                        </p:tgtEl>
                                        <p:attrNameLst>
                                          <p:attrName>style.visibility</p:attrName>
                                        </p:attrNameLst>
                                      </p:cBhvr>
                                      <p:to>
                                        <p:strVal val="visible"/>
                                      </p:to>
                                    </p:set>
                                    <p:animEffect transition="in" filter="checkerboard(across)">
                                      <p:cBhvr>
                                        <p:cTn id="26" dur="500"/>
                                        <p:tgtEl>
                                          <p:spTgt spid="2345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34560"/>
                                        </p:tgtEl>
                                        <p:attrNameLst>
                                          <p:attrName>style.visibility</p:attrName>
                                        </p:attrNameLst>
                                      </p:cBhvr>
                                      <p:to>
                                        <p:strVal val="visible"/>
                                      </p:to>
                                    </p:set>
                                    <p:animEffect transition="in" filter="checkerboard(across)">
                                      <p:cBhvr>
                                        <p:cTn id="31" dur="500"/>
                                        <p:tgtEl>
                                          <p:spTgt spid="234560"/>
                                        </p:tgtEl>
                                      </p:cBhvr>
                                    </p:animEffect>
                                  </p:childTnLst>
                                </p:cTn>
                              </p:par>
                              <p:par>
                                <p:cTn id="32" presetID="5" presetClass="entr" presetSubtype="10" fill="hold" nodeType="withEffect">
                                  <p:stCondLst>
                                    <p:cond delay="0"/>
                                  </p:stCondLst>
                                  <p:childTnLst>
                                    <p:set>
                                      <p:cBhvr>
                                        <p:cTn id="33" dur="1" fill="hold">
                                          <p:stCondLst>
                                            <p:cond delay="0"/>
                                          </p:stCondLst>
                                        </p:cTn>
                                        <p:tgtEl>
                                          <p:spTgt spid="234561"/>
                                        </p:tgtEl>
                                        <p:attrNameLst>
                                          <p:attrName>style.visibility</p:attrName>
                                        </p:attrNameLst>
                                      </p:cBhvr>
                                      <p:to>
                                        <p:strVal val="visible"/>
                                      </p:to>
                                    </p:set>
                                    <p:animEffect transition="in" filter="checkerboard(across)">
                                      <p:cBhvr>
                                        <p:cTn id="34" dur="500"/>
                                        <p:tgtEl>
                                          <p:spTgt spid="23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5" grpId="0"/>
      <p:bldP spid="234530" grpId="0"/>
      <p:bldP spid="234545" grpId="0"/>
      <p:bldP spid="2345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7651" name="Text Box 2"/>
          <p:cNvSpPr txBox="1">
            <a:spLocks noChangeArrowheads="1"/>
          </p:cNvSpPr>
          <p:nvPr/>
        </p:nvSpPr>
        <p:spPr bwMode="auto">
          <a:xfrm>
            <a:off x="1066800" y="1447800"/>
            <a:ext cx="6781800" cy="4973638"/>
          </a:xfrm>
          <a:prstGeom prst="rect">
            <a:avLst/>
          </a:prstGeom>
          <a:noFill/>
          <a:ln w="9525">
            <a:noFill/>
            <a:miter lim="800000"/>
            <a:headEnd/>
            <a:tailEnd/>
          </a:ln>
        </p:spPr>
        <p:txBody>
          <a:bodyPr>
            <a:spAutoFit/>
          </a:bodyPr>
          <a:lstStyle/>
          <a:p>
            <a:r>
              <a:rPr lang="en-US" dirty="0"/>
              <a:t>void </a:t>
            </a:r>
            <a:r>
              <a:rPr lang="en-US" dirty="0" err="1"/>
              <a:t>insertionSort</a:t>
            </a:r>
            <a:r>
              <a:rPr lang="en-US" dirty="0"/>
              <a:t>( </a:t>
            </a:r>
            <a:r>
              <a:rPr lang="en-US" dirty="0" err="1"/>
              <a:t>int</a:t>
            </a:r>
            <a:r>
              <a:rPr lang="en-US" dirty="0"/>
              <a:t>[] stuff)</a:t>
            </a:r>
          </a:p>
          <a:p>
            <a:r>
              <a:rPr lang="en-US" dirty="0"/>
              <a:t>{</a:t>
            </a:r>
          </a:p>
          <a:p>
            <a:r>
              <a:rPr lang="en-US" dirty="0"/>
              <a:t>   for (</a:t>
            </a:r>
            <a:r>
              <a:rPr lang="en-US" dirty="0" err="1"/>
              <a:t>int</a:t>
            </a:r>
            <a:r>
              <a:rPr lang="en-US" dirty="0"/>
              <a:t> </a:t>
            </a:r>
            <a:r>
              <a:rPr lang="en-US" dirty="0" err="1"/>
              <a:t>i</a:t>
            </a:r>
            <a:r>
              <a:rPr lang="en-US" dirty="0"/>
              <a:t>=1; </a:t>
            </a:r>
            <a:r>
              <a:rPr lang="en-US" dirty="0" err="1"/>
              <a:t>i</a:t>
            </a:r>
            <a:r>
              <a:rPr lang="en-US" dirty="0"/>
              <a:t>&lt; </a:t>
            </a:r>
            <a:r>
              <a:rPr lang="en-US" dirty="0" err="1"/>
              <a:t>stuff.length</a:t>
            </a:r>
            <a:r>
              <a:rPr lang="en-US" dirty="0"/>
              <a:t>; ++</a:t>
            </a:r>
            <a:r>
              <a:rPr lang="en-US" dirty="0" err="1"/>
              <a:t>i</a:t>
            </a:r>
            <a:r>
              <a:rPr lang="en-US" dirty="0"/>
              <a:t>)</a:t>
            </a:r>
          </a:p>
          <a:p>
            <a:r>
              <a:rPr lang="en-US" dirty="0"/>
              <a:t>   {</a:t>
            </a:r>
          </a:p>
          <a:p>
            <a:r>
              <a:rPr lang="en-US" dirty="0"/>
              <a:t>      </a:t>
            </a:r>
            <a:r>
              <a:rPr lang="en-US" dirty="0" err="1"/>
              <a:t>int</a:t>
            </a:r>
            <a:r>
              <a:rPr lang="en-US" dirty="0"/>
              <a:t> </a:t>
            </a:r>
            <a:r>
              <a:rPr lang="en-US" dirty="0" err="1"/>
              <a:t>val</a:t>
            </a:r>
            <a:r>
              <a:rPr lang="en-US" dirty="0"/>
              <a:t> = stuff[</a:t>
            </a:r>
            <a:r>
              <a:rPr lang="en-US" dirty="0" err="1"/>
              <a:t>i</a:t>
            </a:r>
            <a:r>
              <a:rPr lang="en-US" dirty="0"/>
              <a:t>];</a:t>
            </a:r>
          </a:p>
          <a:p>
            <a:r>
              <a:rPr lang="en-US" dirty="0"/>
              <a:t>      </a:t>
            </a:r>
            <a:r>
              <a:rPr lang="en-US" dirty="0" err="1"/>
              <a:t>int</a:t>
            </a:r>
            <a:r>
              <a:rPr lang="en-US" dirty="0"/>
              <a:t> j=</a:t>
            </a:r>
            <a:r>
              <a:rPr lang="en-US" dirty="0" err="1"/>
              <a:t>i</a:t>
            </a:r>
            <a:r>
              <a:rPr lang="en-US" dirty="0"/>
              <a:t>;</a:t>
            </a:r>
          </a:p>
          <a:p>
            <a:r>
              <a:rPr lang="en-US" dirty="0"/>
              <a:t>      while(j&gt;0&amp;&amp;</a:t>
            </a:r>
            <a:r>
              <a:rPr lang="en-US" dirty="0" err="1"/>
              <a:t>val</a:t>
            </a:r>
            <a:r>
              <a:rPr lang="en-US" dirty="0"/>
              <a:t>&lt;stuff[j-1]){         </a:t>
            </a:r>
          </a:p>
          <a:p>
            <a:r>
              <a:rPr lang="en-US" dirty="0"/>
              <a:t>         stuff[j]=stuff[j-1];</a:t>
            </a:r>
          </a:p>
          <a:p>
            <a:r>
              <a:rPr lang="en-US" dirty="0"/>
              <a:t>         j--;</a:t>
            </a:r>
          </a:p>
          <a:p>
            <a:r>
              <a:rPr lang="en-US" dirty="0"/>
              <a:t>      }</a:t>
            </a:r>
          </a:p>
          <a:p>
            <a:r>
              <a:rPr lang="en-US" dirty="0"/>
              <a:t>      stuff[j]=</a:t>
            </a:r>
            <a:r>
              <a:rPr lang="en-US" dirty="0" err="1"/>
              <a:t>val</a:t>
            </a:r>
            <a:r>
              <a:rPr lang="en-US" dirty="0"/>
              <a:t>;</a:t>
            </a:r>
          </a:p>
          <a:p>
            <a:r>
              <a:rPr lang="en-US" dirty="0"/>
              <a:t>   }</a:t>
            </a:r>
          </a:p>
          <a:p>
            <a:r>
              <a:rPr lang="en-US"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Insertion Sort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981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String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Arrays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9699" name="Rectangle 2"/>
          <p:cNvSpPr>
            <a:spLocks noChangeArrowheads="1"/>
          </p:cNvSpPr>
          <p:nvPr/>
        </p:nvSpPr>
        <p:spPr bwMode="auto">
          <a:xfrm>
            <a:off x="685800" y="1600200"/>
            <a:ext cx="7543800" cy="3016250"/>
          </a:xfrm>
          <a:prstGeom prst="rect">
            <a:avLst/>
          </a:prstGeom>
          <a:noFill/>
          <a:ln w="9525">
            <a:noFill/>
            <a:miter lim="800000"/>
            <a:headEnd/>
            <a:tailEnd/>
          </a:ln>
        </p:spPr>
        <p:txBody>
          <a:bodyPr lIns="92075" tIns="46038" rIns="92075" bIns="46038">
            <a:spAutoFit/>
          </a:bodyPr>
          <a:lstStyle/>
          <a:p>
            <a:pPr eaLnBrk="0" hangingPunct="0"/>
            <a:r>
              <a:rPr lang="en-US" sz="3000">
                <a:solidFill>
                  <a:srgbClr val="000066"/>
                </a:solidFill>
                <a:latin typeface="Arial" charset="0"/>
              </a:rPr>
              <a:t> </a:t>
            </a:r>
            <a:r>
              <a:rPr lang="en-US" sz="3200">
                <a:solidFill>
                  <a:srgbClr val="000066"/>
                </a:solidFill>
              </a:rPr>
              <a:t>String[] words = new String[5];      </a:t>
            </a:r>
          </a:p>
          <a:p>
            <a:r>
              <a:rPr lang="en-US" sz="3200">
                <a:solidFill>
                  <a:srgbClr val="000066"/>
                </a:solidFill>
              </a:rPr>
              <a:t> words[0] = "abc";</a:t>
            </a:r>
          </a:p>
          <a:p>
            <a:r>
              <a:rPr lang="en-US" sz="3200">
                <a:solidFill>
                  <a:srgbClr val="000066"/>
                </a:solidFill>
              </a:rPr>
              <a:t> words[4] = "def";</a:t>
            </a:r>
          </a:p>
          <a:p>
            <a:r>
              <a:rPr lang="en-US" sz="3200">
                <a:solidFill>
                  <a:srgbClr val="000066"/>
                </a:solidFill>
              </a:rPr>
              <a:t> out.println(words[0]);</a:t>
            </a:r>
          </a:p>
          <a:p>
            <a:r>
              <a:rPr lang="en-US" sz="3200">
                <a:solidFill>
                  <a:srgbClr val="000066"/>
                </a:solidFill>
              </a:rPr>
              <a:t> out.println(words[4]);</a:t>
            </a:r>
          </a:p>
          <a:p>
            <a:r>
              <a:rPr lang="en-US" sz="3200">
                <a:solidFill>
                  <a:srgbClr val="000066"/>
                </a:solidFill>
              </a:rPr>
              <a:t> out.println(words[1]);</a:t>
            </a:r>
          </a:p>
        </p:txBody>
      </p:sp>
      <p:sp>
        <p:nvSpPr>
          <p:cNvPr id="29700" name="Text Box 3"/>
          <p:cNvSpPr txBox="1">
            <a:spLocks noChangeArrowheads="1"/>
          </p:cNvSpPr>
          <p:nvPr/>
        </p:nvSpPr>
        <p:spPr bwMode="auto">
          <a:xfrm>
            <a:off x="6858000" y="2438400"/>
            <a:ext cx="1905000" cy="2054225"/>
          </a:xfrm>
          <a:prstGeom prst="rect">
            <a:avLst/>
          </a:prstGeom>
          <a:noFill/>
          <a:ln w="12700">
            <a:solidFill>
              <a:srgbClr val="993300"/>
            </a:solidFill>
            <a:miter lim="800000"/>
            <a:headEnd type="none" w="sm" len="sm"/>
            <a:tailEnd type="none" w="sm" len="sm"/>
          </a:ln>
        </p:spPr>
        <p:txBody>
          <a:bodyPr>
            <a:spAutoFit/>
          </a:bodyPr>
          <a:lstStyle/>
          <a:p>
            <a:pPr algn="ctr" eaLnBrk="0" hangingPunct="0">
              <a:spcBef>
                <a:spcPct val="50000"/>
              </a:spcBef>
            </a:pPr>
            <a:r>
              <a:rPr lang="en-US" sz="3200" u="sng">
                <a:solidFill>
                  <a:srgbClr val="FF0000"/>
                </a:solidFill>
              </a:rPr>
              <a:t>OUTPUT</a:t>
            </a:r>
            <a:r>
              <a:rPr lang="en-US" sz="3200"/>
              <a:t>abc</a:t>
            </a:r>
            <a:br>
              <a:rPr lang="en-US" sz="3200"/>
            </a:br>
            <a:r>
              <a:rPr lang="en-US" sz="3200"/>
              <a:t>def</a:t>
            </a:r>
            <a:br>
              <a:rPr lang="en-US" sz="3200"/>
            </a:br>
            <a:r>
              <a:rPr lang="en-US" sz="3200"/>
              <a:t>null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Arrays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0723" name="Rectangle 2"/>
          <p:cNvSpPr>
            <a:spLocks noChangeArrowheads="1"/>
          </p:cNvSpPr>
          <p:nvPr/>
        </p:nvSpPr>
        <p:spPr bwMode="auto">
          <a:xfrm>
            <a:off x="685800" y="1600200"/>
            <a:ext cx="7543800" cy="1554163"/>
          </a:xfrm>
          <a:prstGeom prst="rect">
            <a:avLst/>
          </a:prstGeom>
          <a:noFill/>
          <a:ln w="9525">
            <a:noFill/>
            <a:miter lim="800000"/>
            <a:headEnd/>
            <a:tailEnd/>
          </a:ln>
        </p:spPr>
        <p:txBody>
          <a:bodyPr lIns="92075" tIns="46038" rIns="92075" bIns="46038">
            <a:spAutoFit/>
          </a:bodyPr>
          <a:lstStyle/>
          <a:p>
            <a:pPr eaLnBrk="0" hangingPunct="0"/>
            <a:r>
              <a:rPr lang="en-US" sz="3200">
                <a:solidFill>
                  <a:srgbClr val="000066"/>
                </a:solidFill>
                <a:latin typeface="Arial" charset="0"/>
              </a:rPr>
              <a:t> </a:t>
            </a:r>
            <a:r>
              <a:rPr lang="en-US" sz="3200">
                <a:solidFill>
                  <a:srgbClr val="000066"/>
                </a:solidFill>
              </a:rPr>
              <a:t>String[] words = new String[5];      </a:t>
            </a:r>
          </a:p>
          <a:p>
            <a:r>
              <a:rPr lang="en-US" sz="3200">
                <a:solidFill>
                  <a:srgbClr val="000066"/>
                </a:solidFill>
              </a:rPr>
              <a:t> words[0] = "abc";</a:t>
            </a:r>
          </a:p>
          <a:p>
            <a:r>
              <a:rPr lang="en-US" sz="3200">
                <a:solidFill>
                  <a:srgbClr val="000066"/>
                </a:solidFill>
              </a:rPr>
              <a:t> words[4] = "def";</a:t>
            </a:r>
          </a:p>
        </p:txBody>
      </p:sp>
      <p:sp>
        <p:nvSpPr>
          <p:cNvPr id="30725" name="Text Box 5"/>
          <p:cNvSpPr txBox="1">
            <a:spLocks noChangeArrowheads="1"/>
          </p:cNvSpPr>
          <p:nvPr/>
        </p:nvSpPr>
        <p:spPr bwMode="auto">
          <a:xfrm>
            <a:off x="838200" y="4038600"/>
            <a:ext cx="1279525" cy="519113"/>
          </a:xfrm>
          <a:prstGeom prst="rect">
            <a:avLst/>
          </a:prstGeom>
          <a:noFill/>
          <a:ln w="12700">
            <a:noFill/>
            <a:miter lim="800000"/>
            <a:headEnd type="none" w="sm" len="sm"/>
            <a:tailEnd type="none" w="sm" len="sm"/>
          </a:ln>
        </p:spPr>
        <p:txBody>
          <a:bodyPr wrap="none">
            <a:spAutoFit/>
          </a:bodyPr>
          <a:lstStyle/>
          <a:p>
            <a:r>
              <a:rPr lang="en-US" sz="2800"/>
              <a:t>words</a:t>
            </a:r>
          </a:p>
        </p:txBody>
      </p:sp>
      <p:graphicFrame>
        <p:nvGraphicFramePr>
          <p:cNvPr id="240646" name="Group 6"/>
          <p:cNvGraphicFramePr>
            <a:graphicFrameLocks noGrp="1"/>
          </p:cNvGraphicFramePr>
          <p:nvPr/>
        </p:nvGraphicFramePr>
        <p:xfrm>
          <a:off x="2301875" y="4038600"/>
          <a:ext cx="5622925" cy="584200"/>
        </p:xfrm>
        <a:graphic>
          <a:graphicData uri="http://schemas.openxmlformats.org/drawingml/2006/table">
            <a:tbl>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gridCol w="1123950">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ahoma" pitchFamily="34" charset="0"/>
                        </a:rPr>
                        <a:t>0x12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ahoma" pitchFamily="34" charset="0"/>
                        </a:rPr>
                        <a:t>0xA4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30740" name="Text Box 20"/>
          <p:cNvSpPr txBox="1">
            <a:spLocks noChangeArrowheads="1"/>
          </p:cNvSpPr>
          <p:nvPr/>
        </p:nvSpPr>
        <p:spPr bwMode="auto">
          <a:xfrm>
            <a:off x="2438400" y="3352800"/>
            <a:ext cx="5257800" cy="519113"/>
          </a:xfrm>
          <a:prstGeom prst="rect">
            <a:avLst/>
          </a:prstGeom>
          <a:noFill/>
          <a:ln w="12700">
            <a:noFill/>
            <a:miter lim="800000"/>
            <a:headEnd type="none" w="sm" len="sm"/>
            <a:tailEnd type="none" w="sm" len="sm"/>
          </a:ln>
        </p:spPr>
        <p:txBody>
          <a:bodyPr>
            <a:spAutoFit/>
          </a:bodyPr>
          <a:lstStyle/>
          <a:p>
            <a:r>
              <a:rPr lang="en-US" sz="2800"/>
              <a:t>  0    	    1        2         3        4    </a:t>
            </a:r>
          </a:p>
        </p:txBody>
      </p:sp>
      <p:sp>
        <p:nvSpPr>
          <p:cNvPr id="30741" name="Line 21"/>
          <p:cNvSpPr>
            <a:spLocks noChangeShapeType="1"/>
          </p:cNvSpPr>
          <p:nvPr/>
        </p:nvSpPr>
        <p:spPr bwMode="auto">
          <a:xfrm>
            <a:off x="2819400" y="4495800"/>
            <a:ext cx="0" cy="533400"/>
          </a:xfrm>
          <a:prstGeom prst="line">
            <a:avLst/>
          </a:prstGeom>
          <a:noFill/>
          <a:ln w="38100">
            <a:solidFill>
              <a:srgbClr val="FF0000"/>
            </a:solidFill>
            <a:round/>
            <a:headEnd type="none" w="sm" len="sm"/>
            <a:tailEnd type="triangle" w="sm" len="sm"/>
          </a:ln>
        </p:spPr>
        <p:txBody>
          <a:bodyPr/>
          <a:lstStyle/>
          <a:p>
            <a:endParaRPr lang="en-US"/>
          </a:p>
        </p:txBody>
      </p:sp>
      <p:sp>
        <p:nvSpPr>
          <p:cNvPr id="30742" name="Text Box 22"/>
          <p:cNvSpPr txBox="1">
            <a:spLocks noChangeArrowheads="1"/>
          </p:cNvSpPr>
          <p:nvPr/>
        </p:nvSpPr>
        <p:spPr bwMode="auto">
          <a:xfrm>
            <a:off x="2286000" y="5029200"/>
            <a:ext cx="1030288" cy="469900"/>
          </a:xfrm>
          <a:prstGeom prst="rect">
            <a:avLst/>
          </a:prstGeom>
          <a:noFill/>
          <a:ln w="12700">
            <a:solidFill>
              <a:srgbClr val="000000"/>
            </a:solidFill>
            <a:miter lim="800000"/>
            <a:headEnd type="none" w="sm" len="sm"/>
            <a:tailEnd type="none" w="sm" len="sm"/>
          </a:ln>
        </p:spPr>
        <p:txBody>
          <a:bodyPr wrap="none">
            <a:spAutoFit/>
          </a:bodyPr>
          <a:lstStyle/>
          <a:p>
            <a:r>
              <a:rPr lang="en-US">
                <a:solidFill>
                  <a:srgbClr val="000066"/>
                </a:solidFill>
              </a:rPr>
              <a:t>"abc"</a:t>
            </a:r>
          </a:p>
        </p:txBody>
      </p:sp>
      <p:sp>
        <p:nvSpPr>
          <p:cNvPr id="30743" name="Line 23"/>
          <p:cNvSpPr>
            <a:spLocks noChangeShapeType="1"/>
          </p:cNvSpPr>
          <p:nvPr/>
        </p:nvSpPr>
        <p:spPr bwMode="auto">
          <a:xfrm>
            <a:off x="7315200" y="4495800"/>
            <a:ext cx="0" cy="533400"/>
          </a:xfrm>
          <a:prstGeom prst="line">
            <a:avLst/>
          </a:prstGeom>
          <a:noFill/>
          <a:ln w="38100">
            <a:solidFill>
              <a:srgbClr val="FF0000"/>
            </a:solidFill>
            <a:round/>
            <a:headEnd type="none" w="sm" len="sm"/>
            <a:tailEnd type="triangle" w="sm" len="sm"/>
          </a:ln>
        </p:spPr>
        <p:txBody>
          <a:bodyPr/>
          <a:lstStyle/>
          <a:p>
            <a:endParaRPr lang="en-US"/>
          </a:p>
        </p:txBody>
      </p:sp>
      <p:sp>
        <p:nvSpPr>
          <p:cNvPr id="30744" name="Text Box 24"/>
          <p:cNvSpPr txBox="1">
            <a:spLocks noChangeArrowheads="1"/>
          </p:cNvSpPr>
          <p:nvPr/>
        </p:nvSpPr>
        <p:spPr bwMode="auto">
          <a:xfrm>
            <a:off x="6781800" y="5029200"/>
            <a:ext cx="984250" cy="469900"/>
          </a:xfrm>
          <a:prstGeom prst="rect">
            <a:avLst/>
          </a:prstGeom>
          <a:noFill/>
          <a:ln w="12700">
            <a:solidFill>
              <a:srgbClr val="000000"/>
            </a:solidFill>
            <a:miter lim="800000"/>
            <a:headEnd type="none" w="sm" len="sm"/>
            <a:tailEnd type="none" w="sm" len="sm"/>
          </a:ln>
        </p:spPr>
        <p:txBody>
          <a:bodyPr wrap="none">
            <a:spAutoFit/>
          </a:bodyPr>
          <a:lstStyle/>
          <a:p>
            <a:r>
              <a:rPr lang="en-US">
                <a:solidFill>
                  <a:srgbClr val="000066"/>
                </a:solidFill>
              </a:rPr>
              <a:t>"def"</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Arrays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1747" name="Rectangle 2"/>
          <p:cNvSpPr>
            <a:spLocks noChangeArrowheads="1"/>
          </p:cNvSpPr>
          <p:nvPr/>
        </p:nvSpPr>
        <p:spPr bwMode="auto">
          <a:xfrm>
            <a:off x="762000" y="1219200"/>
            <a:ext cx="7543800" cy="4448175"/>
          </a:xfrm>
          <a:prstGeom prst="rect">
            <a:avLst/>
          </a:prstGeom>
          <a:noFill/>
          <a:ln w="9525">
            <a:noFill/>
            <a:miter lim="800000"/>
            <a:headEnd/>
            <a:tailEnd/>
          </a:ln>
        </p:spPr>
        <p:txBody>
          <a:bodyPr lIns="92075" tIns="46038" rIns="92075" bIns="46038">
            <a:spAutoFit/>
          </a:bodyPr>
          <a:lstStyle/>
          <a:p>
            <a:pPr eaLnBrk="0" hangingPunct="0"/>
            <a:endParaRPr lang="en-US" sz="3000">
              <a:solidFill>
                <a:srgbClr val="000066"/>
              </a:solidFill>
              <a:latin typeface="Arial" charset="0"/>
            </a:endParaRPr>
          </a:p>
          <a:p>
            <a:pPr eaLnBrk="0" hangingPunct="0"/>
            <a:r>
              <a:rPr lang="en-US" sz="3200">
                <a:solidFill>
                  <a:srgbClr val="000066"/>
                </a:solidFill>
              </a:rPr>
              <a:t>String s  = "one two four five"; </a:t>
            </a:r>
          </a:p>
          <a:p>
            <a:endParaRPr lang="en-US" sz="3200">
              <a:solidFill>
                <a:srgbClr val="000066"/>
              </a:solidFill>
            </a:endParaRPr>
          </a:p>
          <a:p>
            <a:r>
              <a:rPr lang="en-US" sz="3200">
                <a:solidFill>
                  <a:srgbClr val="000066"/>
                </a:solidFill>
              </a:rPr>
              <a:t>String[] words = s.split(" ");</a:t>
            </a:r>
          </a:p>
          <a:p>
            <a:endParaRPr lang="en-US" sz="3200">
              <a:solidFill>
                <a:srgbClr val="000066"/>
              </a:solidFill>
            </a:endParaRPr>
          </a:p>
          <a:p>
            <a:r>
              <a:rPr lang="en-US" sz="3200">
                <a:solidFill>
                  <a:srgbClr val="000066"/>
                </a:solidFill>
              </a:rPr>
              <a:t>out.println(words[0]);</a:t>
            </a:r>
          </a:p>
          <a:p>
            <a:r>
              <a:rPr lang="en-US" sz="3200">
                <a:solidFill>
                  <a:srgbClr val="000066"/>
                </a:solidFill>
              </a:rPr>
              <a:t>out.println(words[1]);</a:t>
            </a:r>
          </a:p>
          <a:p>
            <a:r>
              <a:rPr lang="en-US" sz="3200">
                <a:solidFill>
                  <a:srgbClr val="000066"/>
                </a:solidFill>
              </a:rPr>
              <a:t>out.println(words[3]);</a:t>
            </a:r>
          </a:p>
          <a:p>
            <a:endParaRPr lang="en-US" sz="3200">
              <a:solidFill>
                <a:srgbClr val="000099"/>
              </a:solidFill>
            </a:endParaRPr>
          </a:p>
        </p:txBody>
      </p:sp>
      <p:sp>
        <p:nvSpPr>
          <p:cNvPr id="31748" name="Text Box 3"/>
          <p:cNvSpPr txBox="1">
            <a:spLocks noChangeArrowheads="1"/>
          </p:cNvSpPr>
          <p:nvPr/>
        </p:nvSpPr>
        <p:spPr bwMode="auto">
          <a:xfrm>
            <a:off x="6934200" y="3429000"/>
            <a:ext cx="1905000" cy="20542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r>
              <a:rPr lang="en-US" sz="3200"/>
              <a:t>one</a:t>
            </a:r>
            <a:br>
              <a:rPr lang="en-US" sz="3200"/>
            </a:br>
            <a:r>
              <a:rPr lang="en-US" sz="3200"/>
              <a:t>two</a:t>
            </a:r>
            <a:br>
              <a:rPr lang="en-US" sz="3200"/>
            </a:br>
            <a:r>
              <a:rPr lang="en-US" sz="3200"/>
              <a:t>five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Arrays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914400" y="2438400"/>
            <a:ext cx="71628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stringray.java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s</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plitone.java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3795" name="Rectangle 2"/>
          <p:cNvSpPr>
            <a:spLocks noChangeArrowheads="1"/>
          </p:cNvSpPr>
          <p:nvPr/>
        </p:nvSpPr>
        <p:spPr bwMode="auto">
          <a:xfrm>
            <a:off x="762000" y="1219200"/>
            <a:ext cx="7543800" cy="4448175"/>
          </a:xfrm>
          <a:prstGeom prst="rect">
            <a:avLst/>
          </a:prstGeom>
          <a:noFill/>
          <a:ln w="9525">
            <a:noFill/>
            <a:miter lim="800000"/>
            <a:headEnd/>
            <a:tailEnd/>
          </a:ln>
        </p:spPr>
        <p:txBody>
          <a:bodyPr lIns="92075" tIns="46038" rIns="92075" bIns="46038">
            <a:spAutoFit/>
          </a:bodyPr>
          <a:lstStyle/>
          <a:p>
            <a:pPr eaLnBrk="0" hangingPunct="0"/>
            <a:endParaRPr lang="en-US" sz="3000">
              <a:solidFill>
                <a:srgbClr val="000066"/>
              </a:solidFill>
              <a:latin typeface="Arial" charset="0"/>
            </a:endParaRPr>
          </a:p>
          <a:p>
            <a:pPr eaLnBrk="0" hangingPunct="0"/>
            <a:r>
              <a:rPr lang="en-US" sz="3200">
                <a:solidFill>
                  <a:srgbClr val="000066"/>
                </a:solidFill>
              </a:rPr>
              <a:t>String s  = "one-two-four-five"; </a:t>
            </a:r>
          </a:p>
          <a:p>
            <a:endParaRPr lang="en-US" sz="3200">
              <a:solidFill>
                <a:srgbClr val="000066"/>
              </a:solidFill>
            </a:endParaRPr>
          </a:p>
          <a:p>
            <a:r>
              <a:rPr lang="en-US" sz="3200">
                <a:solidFill>
                  <a:srgbClr val="000066"/>
                </a:solidFill>
              </a:rPr>
              <a:t>String[] words = s.split("\\-");</a:t>
            </a:r>
          </a:p>
          <a:p>
            <a:endParaRPr lang="en-US" sz="3200">
              <a:solidFill>
                <a:srgbClr val="000066"/>
              </a:solidFill>
            </a:endParaRPr>
          </a:p>
          <a:p>
            <a:r>
              <a:rPr lang="en-US" sz="3200">
                <a:solidFill>
                  <a:srgbClr val="000066"/>
                </a:solidFill>
              </a:rPr>
              <a:t>out.println(words[0]);</a:t>
            </a:r>
          </a:p>
          <a:p>
            <a:r>
              <a:rPr lang="en-US" sz="3200">
                <a:solidFill>
                  <a:srgbClr val="000066"/>
                </a:solidFill>
              </a:rPr>
              <a:t>out.println(words[1]);</a:t>
            </a:r>
          </a:p>
          <a:p>
            <a:r>
              <a:rPr lang="en-US" sz="3200">
                <a:solidFill>
                  <a:srgbClr val="000066"/>
                </a:solidFill>
              </a:rPr>
              <a:t>out.println(words[3]);</a:t>
            </a:r>
          </a:p>
          <a:p>
            <a:endParaRPr lang="en-US" sz="3200">
              <a:solidFill>
                <a:srgbClr val="000099"/>
              </a:solidFill>
            </a:endParaRPr>
          </a:p>
        </p:txBody>
      </p:sp>
      <p:sp>
        <p:nvSpPr>
          <p:cNvPr id="33796" name="Text Box 3"/>
          <p:cNvSpPr txBox="1">
            <a:spLocks noChangeArrowheads="1"/>
          </p:cNvSpPr>
          <p:nvPr/>
        </p:nvSpPr>
        <p:spPr bwMode="auto">
          <a:xfrm>
            <a:off x="6934200" y="3429000"/>
            <a:ext cx="1905000" cy="20542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r>
              <a:rPr lang="en-US" sz="3200"/>
              <a:t>one</a:t>
            </a:r>
            <a:br>
              <a:rPr lang="en-US" sz="3200"/>
            </a:br>
            <a:r>
              <a:rPr lang="en-US" sz="3200"/>
              <a:t>two</a:t>
            </a:r>
            <a:br>
              <a:rPr lang="en-US" sz="3200"/>
            </a:br>
            <a:r>
              <a:rPr lang="en-US" sz="3200"/>
              <a:t>five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Arrays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Arrays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Class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4819" name="Rectangle 2"/>
          <p:cNvSpPr>
            <a:spLocks noChangeArrowheads="1"/>
          </p:cNvSpPr>
          <p:nvPr/>
        </p:nvSpPr>
        <p:spPr bwMode="auto">
          <a:xfrm>
            <a:off x="533400" y="1752600"/>
            <a:ext cx="7543800" cy="4032250"/>
          </a:xfrm>
          <a:prstGeom prst="rect">
            <a:avLst/>
          </a:prstGeom>
          <a:noFill/>
          <a:ln w="9525">
            <a:noFill/>
            <a:miter lim="800000"/>
            <a:headEnd/>
            <a:tailEnd/>
          </a:ln>
        </p:spPr>
        <p:txBody>
          <a:bodyPr lIns="92075" tIns="46038" rIns="92075" bIns="46038">
            <a:spAutoFit/>
          </a:bodyPr>
          <a:lstStyle/>
          <a:p>
            <a:pPr eaLnBrk="0" hangingPunct="0"/>
            <a:r>
              <a:rPr lang="en-US" sz="3200" dirty="0"/>
              <a:t>String s  = "10?25?109?1?23?18"; </a:t>
            </a:r>
          </a:p>
          <a:p>
            <a:r>
              <a:rPr lang="en-US" sz="3200" dirty="0"/>
              <a:t>String[] </a:t>
            </a:r>
            <a:r>
              <a:rPr lang="en-US" sz="3200" dirty="0" err="1"/>
              <a:t>nums</a:t>
            </a:r>
            <a:r>
              <a:rPr lang="en-US" sz="3200" dirty="0"/>
              <a:t> = </a:t>
            </a:r>
            <a:r>
              <a:rPr lang="en-US" sz="3200" dirty="0" err="1"/>
              <a:t>s.split</a:t>
            </a:r>
            <a:r>
              <a:rPr lang="en-US" sz="3200" dirty="0" smtClean="0"/>
              <a:t>("\\?");</a:t>
            </a:r>
            <a:endParaRPr lang="en-US" sz="3200" dirty="0"/>
          </a:p>
          <a:p>
            <a:endParaRPr lang="en-US" sz="3200" dirty="0"/>
          </a:p>
          <a:p>
            <a:endParaRPr lang="en-US" sz="3200" dirty="0"/>
          </a:p>
          <a:p>
            <a:r>
              <a:rPr lang="en-US" sz="3200" dirty="0" err="1"/>
              <a:t>int</a:t>
            </a:r>
            <a:r>
              <a:rPr lang="en-US" sz="3200" dirty="0"/>
              <a:t> sum = 0;</a:t>
            </a:r>
          </a:p>
          <a:p>
            <a:r>
              <a:rPr lang="en-US" sz="3200" dirty="0"/>
              <a:t>for(String </a:t>
            </a:r>
            <a:r>
              <a:rPr lang="en-US" sz="3200" dirty="0" err="1"/>
              <a:t>num</a:t>
            </a:r>
            <a:r>
              <a:rPr lang="en-US" sz="3200" dirty="0"/>
              <a:t> : </a:t>
            </a:r>
            <a:r>
              <a:rPr lang="en-US" sz="3200" dirty="0" err="1"/>
              <a:t>nums</a:t>
            </a:r>
            <a:r>
              <a:rPr lang="en-US" sz="3200" dirty="0"/>
              <a:t> )</a:t>
            </a:r>
          </a:p>
          <a:p>
            <a:r>
              <a:rPr lang="en-US" sz="3200" dirty="0"/>
              <a:t>  sum += </a:t>
            </a:r>
            <a:r>
              <a:rPr lang="en-US" sz="3200" dirty="0" err="1"/>
              <a:t>Integer.parseInt</a:t>
            </a:r>
            <a:r>
              <a:rPr lang="en-US" sz="3200" dirty="0"/>
              <a:t>(</a:t>
            </a:r>
            <a:r>
              <a:rPr lang="en-US" sz="3200" dirty="0" err="1"/>
              <a:t>num</a:t>
            </a:r>
            <a:r>
              <a:rPr lang="en-US" sz="3200" dirty="0"/>
              <a:t>);</a:t>
            </a:r>
            <a:br>
              <a:rPr lang="en-US" sz="3200" dirty="0"/>
            </a:br>
            <a:r>
              <a:rPr lang="en-US" sz="3200" dirty="0" err="1"/>
              <a:t>System.out.println</a:t>
            </a:r>
            <a:r>
              <a:rPr lang="en-US" sz="3200" dirty="0"/>
              <a:t>( sum );</a:t>
            </a:r>
          </a:p>
        </p:txBody>
      </p:sp>
      <p:sp>
        <p:nvSpPr>
          <p:cNvPr id="34820" name="Text Box 3"/>
          <p:cNvSpPr txBox="1">
            <a:spLocks noChangeArrowheads="1"/>
          </p:cNvSpPr>
          <p:nvPr/>
        </p:nvSpPr>
        <p:spPr bwMode="auto">
          <a:xfrm>
            <a:off x="6477000" y="3200400"/>
            <a:ext cx="1905000" cy="107791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a:solidFill>
                  <a:srgbClr val="FF0000"/>
                </a:solidFill>
              </a:rPr>
              <a:t>OUTPUT</a:t>
            </a:r>
            <a:r>
              <a:rPr lang="en-US" sz="3200"/>
              <a:t/>
            </a:r>
            <a:br>
              <a:rPr lang="en-US" sz="3200"/>
            </a:br>
            <a:r>
              <a:rPr lang="en-US" sz="3200"/>
              <a:t>186</a:t>
            </a:r>
            <a:endParaRPr lang="en-US" sz="3200" u="sng">
              <a:solidFill>
                <a:srgbClr val="FF0000"/>
              </a:solidFill>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Arrays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914400" y="1600200"/>
            <a:ext cx="71628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splittwo.java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splitthree.java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splitfour.java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533400"/>
            <a:ext cx="8153400" cy="5016758"/>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800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t>
            </a: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&amp;  Searching I</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2" name="Footer Placeholder 1"/>
          <p:cNvSpPr>
            <a:spLocks noGrp="1"/>
          </p:cNvSpPr>
          <p:nvPr>
            <p:ph type="ftr" sz="quarter" idx="12"/>
          </p:nvPr>
        </p:nvSpPr>
        <p:spPr/>
        <p:txBody>
          <a:bodyPr/>
          <a:lstStyle/>
          <a:p>
            <a:pPr>
              <a:defRPr/>
            </a:pPr>
            <a:r>
              <a:rPr lang="en-US" smtClean="0"/>
              <a:t>Sorting and Searching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5334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 I</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2" name="Footer Placeholder 1"/>
          <p:cNvSpPr>
            <a:spLocks noGrp="1"/>
          </p:cNvSpPr>
          <p:nvPr>
            <p:ph type="ftr" sz="quarter" idx="12"/>
          </p:nvPr>
        </p:nvSpPr>
        <p:spPr/>
        <p:txBody>
          <a:bodyPr/>
          <a:lstStyle/>
          <a:p>
            <a:pPr>
              <a:defRPr/>
            </a:pPr>
            <a:r>
              <a:rPr lang="en-US" smtClean="0"/>
              <a:t>Sorting and Searching</a:t>
            </a:r>
            <a:endParaRPr lang="en-US"/>
          </a:p>
        </p:txBody>
      </p:sp>
    </p:spTree>
    <p:extLst>
      <p:ext uri="{BB962C8B-B14F-4D97-AF65-F5344CB8AC3E}">
        <p14:creationId xmlns:p14="http://schemas.microsoft.com/office/powerpoint/2010/main" val="2109734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2" name="Footer Placeholder 1"/>
          <p:cNvSpPr>
            <a:spLocks noGrp="1"/>
          </p:cNvSpPr>
          <p:nvPr>
            <p:ph type="ftr" sz="quarter" idx="12"/>
          </p:nvPr>
        </p:nvSpPr>
        <p:spPr/>
        <p:txBody>
          <a:bodyPr/>
          <a:lstStyle/>
          <a:p>
            <a:pPr>
              <a:defRPr/>
            </a:pPr>
            <a:r>
              <a:rPr lang="en-US" smtClean="0"/>
              <a:t>Sorting and Searching</a:t>
            </a:r>
            <a:endParaRPr lang="en-US"/>
          </a:p>
        </p:txBody>
      </p:sp>
    </p:spTree>
    <p:extLst>
      <p:ext uri="{BB962C8B-B14F-4D97-AF65-F5344CB8AC3E}">
        <p14:creationId xmlns:p14="http://schemas.microsoft.com/office/powerpoint/2010/main" val="1334640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75146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graphicFrame>
        <p:nvGraphicFramePr>
          <p:cNvPr id="104475" name="Group 27"/>
          <p:cNvGraphicFramePr>
            <a:graphicFrameLocks noGrp="1"/>
          </p:cNvGraphicFramePr>
          <p:nvPr>
            <p:extLst/>
          </p:nvPr>
        </p:nvGraphicFramePr>
        <p:xfrm>
          <a:off x="609600" y="533400"/>
          <a:ext cx="8077200" cy="401351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smtClean="0">
                          <a:ln>
                            <a:noFill/>
                          </a:ln>
                          <a:solidFill>
                            <a:srgbClr val="FF0000"/>
                          </a:solidFill>
                          <a:effectLst/>
                          <a:latin typeface="Tahoma" pitchFamily="34" charset="0"/>
                        </a:rPr>
                        <a:t>List and String</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search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accent2"/>
                          </a:solidFill>
                          <a:effectLst/>
                          <a:latin typeface="Tahoma" pitchFamily="34" charset="0"/>
                        </a:rPr>
                        <a:t>indexOf</a:t>
                      </a:r>
                      <a:r>
                        <a:rPr kumimoji="0" lang="en-US" sz="2000" b="1" i="0" u="none" strike="noStrike" cap="none" normalizeH="0" baseline="0" dirty="0" smtClean="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-1 if not found</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x exists in list</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extLst>
      <p:ext uri="{BB962C8B-B14F-4D97-AF65-F5344CB8AC3E}">
        <p14:creationId xmlns:p14="http://schemas.microsoft.com/office/powerpoint/2010/main" val="1199276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1605786"/>
            <a:ext cx="8305800" cy="2677656"/>
          </a:xfrm>
          <a:prstGeom prst="rect">
            <a:avLst/>
          </a:prstGeom>
          <a:noFill/>
          <a:ln w="9525">
            <a:noFill/>
            <a:miter lim="800000"/>
            <a:headEnd/>
            <a:tailEnd/>
          </a:ln>
        </p:spPr>
        <p:txBody>
          <a:bodyPr>
            <a:spAutoFit/>
          </a:bodyPr>
          <a:lstStyle/>
          <a:p>
            <a:pPr algn="l"/>
            <a:r>
              <a:rPr lang="en-US" sz="2400" dirty="0"/>
              <a:t>String s  = </a:t>
            </a:r>
            <a:r>
              <a:rPr lang="en-US" sz="2400" dirty="0" smtClean="0"/>
              <a:t>"apluscompsci.com";</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(".com") );   </a:t>
            </a:r>
          </a:p>
          <a:p>
            <a:pPr algn="l"/>
            <a:r>
              <a:rPr lang="en-US" sz="2400" dirty="0" err="1" smtClean="0"/>
              <a:t>System.out.println</a:t>
            </a:r>
            <a:r>
              <a:rPr lang="en-US" sz="2400" dirty="0" smtClean="0"/>
              <a:t>( </a:t>
            </a:r>
            <a:r>
              <a:rPr lang="en-US" sz="2400" dirty="0" err="1" smtClean="0"/>
              <a:t>s.contains</a:t>
            </a:r>
            <a:r>
              <a:rPr lang="en-US" sz="2400" dirty="0" smtClean="0"/>
              <a:t>("comp") );   </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("p") );   </a:t>
            </a:r>
            <a:r>
              <a:rPr lang="en-US" sz="2400" dirty="0" err="1"/>
              <a:t>System.out.println</a:t>
            </a:r>
            <a:r>
              <a:rPr lang="en-US" sz="2400" dirty="0"/>
              <a:t>( </a:t>
            </a:r>
            <a:r>
              <a:rPr lang="en-US" sz="2400" dirty="0" err="1"/>
              <a:t>s.indexOf</a:t>
            </a:r>
            <a:r>
              <a:rPr lang="en-US" sz="2400" dirty="0" smtClean="0"/>
              <a:t>("x") </a:t>
            </a:r>
            <a:r>
              <a:rPr lang="en-US" sz="2400" dirty="0"/>
              <a:t>);</a:t>
            </a:r>
            <a:r>
              <a:rPr lang="en-US" sz="2400" dirty="0" smtClean="0"/>
              <a:t> </a:t>
            </a:r>
            <a:endParaRPr lang="en-US" sz="2400" dirty="0"/>
          </a:p>
          <a:p>
            <a:pPr algn="l"/>
            <a:r>
              <a:rPr lang="en-US" sz="2400" dirty="0" err="1"/>
              <a:t>System.out.println</a:t>
            </a:r>
            <a:r>
              <a:rPr lang="en-US" sz="2400" dirty="0"/>
              <a:t>( </a:t>
            </a:r>
            <a:r>
              <a:rPr lang="en-US" sz="2400" dirty="0" err="1" smtClean="0"/>
              <a:t>s.equals</a:t>
            </a:r>
            <a:r>
              <a:rPr lang="en-US" sz="2400" dirty="0" smtClean="0"/>
              <a:t>("</a:t>
            </a:r>
            <a:r>
              <a:rPr lang="en-US" sz="2400" dirty="0"/>
              <a:t>x") ); </a:t>
            </a:r>
          </a:p>
          <a:p>
            <a:pPr algn="l"/>
            <a:endParaRPr lang="en-US" sz="2400" dirty="0"/>
          </a:p>
        </p:txBody>
      </p:sp>
      <p:sp>
        <p:nvSpPr>
          <p:cNvPr id="22534" name="Text Box 5"/>
          <p:cNvSpPr txBox="1">
            <a:spLocks noChangeArrowheads="1"/>
          </p:cNvSpPr>
          <p:nvPr/>
        </p:nvSpPr>
        <p:spPr bwMode="auto">
          <a:xfrm>
            <a:off x="6766560" y="2970143"/>
            <a:ext cx="2057400" cy="3293209"/>
          </a:xfrm>
          <a:prstGeom prst="rect">
            <a:avLst/>
          </a:prstGeom>
          <a:noFill/>
          <a:ln w="12700">
            <a:solidFill>
              <a:srgbClr val="993300"/>
            </a:solidFill>
            <a:miter lim="800000"/>
            <a:headEnd type="none" w="sm" len="sm"/>
            <a:tailEnd type="none" w="sm" len="sm"/>
          </a:ln>
        </p:spPr>
        <p:txBody>
          <a:bodyPr wrap="square">
            <a:spAutoFit/>
          </a:bodyPr>
          <a:lstStyle/>
          <a:p>
            <a:pPr algn="l">
              <a:spcBef>
                <a:spcPct val="50000"/>
              </a:spcBef>
            </a:pPr>
            <a:r>
              <a:rPr lang="en-US" sz="3200" u="sng" dirty="0">
                <a:solidFill>
                  <a:srgbClr val="FF0000"/>
                </a:solidFill>
              </a:rPr>
              <a:t>OUTPUT</a:t>
            </a:r>
          </a:p>
          <a:p>
            <a:pPr algn="l">
              <a:spcBef>
                <a:spcPct val="50000"/>
              </a:spcBef>
            </a:pPr>
            <a:r>
              <a:rPr lang="en-US" sz="3200" dirty="0" smtClean="0"/>
              <a:t>12</a:t>
            </a:r>
            <a:br>
              <a:rPr lang="en-US" sz="3200" dirty="0" smtClean="0"/>
            </a:br>
            <a:r>
              <a:rPr lang="en-US" sz="3200" dirty="0" smtClean="0"/>
              <a:t>true</a:t>
            </a:r>
            <a:br>
              <a:rPr lang="en-US" sz="3200" dirty="0" smtClean="0"/>
            </a:br>
            <a:r>
              <a:rPr lang="en-US" sz="3200" dirty="0" smtClean="0"/>
              <a:t>1</a:t>
            </a:r>
            <a:br>
              <a:rPr lang="en-US" sz="3200" dirty="0" smtClean="0"/>
            </a:br>
            <a:r>
              <a:rPr lang="en-US" sz="3200" dirty="0" smtClean="0"/>
              <a:t>-1</a:t>
            </a:r>
            <a:br>
              <a:rPr lang="en-US" sz="3200" dirty="0" smtClean="0"/>
            </a:br>
            <a:r>
              <a:rPr lang="en-US" sz="3200" dirty="0" smtClean="0"/>
              <a:t>false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879219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(14);</a:t>
            </a:r>
          </a:p>
          <a:p>
            <a:pPr algn="l"/>
            <a:r>
              <a:rPr lang="en-US" dirty="0" err="1"/>
              <a:t>ray.add</a:t>
            </a:r>
            <a:r>
              <a:rPr lang="en-US" dirty="0"/>
              <a:t>(0,13);</a:t>
            </a:r>
          </a:p>
          <a:p>
            <a:pPr algn="l"/>
            <a:r>
              <a:rPr lang="en-US" dirty="0" err="1"/>
              <a:t>ray.add</a:t>
            </a:r>
            <a:r>
              <a:rPr lang="en-US" dirty="0"/>
              <a:t>(25);</a:t>
            </a:r>
          </a:p>
          <a:p>
            <a:pPr algn="l"/>
            <a:r>
              <a:rPr lang="en-US" dirty="0" err="1"/>
              <a:t>out.println</a:t>
            </a:r>
            <a:r>
              <a:rPr lang="en-US" dirty="0"/>
              <a:t>( </a:t>
            </a:r>
            <a:r>
              <a:rPr lang="en-US" dirty="0" err="1"/>
              <a:t>ray.indexOf</a:t>
            </a:r>
            <a:r>
              <a:rPr lang="en-US" dirty="0"/>
              <a:t>( 21 ) );</a:t>
            </a:r>
          </a:p>
          <a:p>
            <a:pPr algn="l"/>
            <a:r>
              <a:rPr lang="en-US" dirty="0" err="1"/>
              <a:t>out.println</a:t>
            </a:r>
            <a:r>
              <a:rPr lang="en-US" dirty="0"/>
              <a:t>( </a:t>
            </a:r>
            <a:r>
              <a:rPr lang="en-US" dirty="0" err="1"/>
              <a:t>ray.indexOf</a:t>
            </a:r>
            <a:r>
              <a:rPr lang="en-US" dirty="0"/>
              <a:t>( 17 ) );</a:t>
            </a:r>
          </a:p>
          <a:p>
            <a:pPr algn="l"/>
            <a:r>
              <a:rPr lang="en-US" dirty="0" err="1"/>
              <a:t>out.println</a:t>
            </a:r>
            <a:r>
              <a:rPr lang="en-US" dirty="0"/>
              <a:t>( </a:t>
            </a:r>
            <a:r>
              <a:rPr lang="en-US" dirty="0" err="1"/>
              <a:t>ray.contains</a:t>
            </a:r>
            <a:r>
              <a:rPr lang="en-US" dirty="0"/>
              <a:t>(25 ) );</a:t>
            </a:r>
          </a:p>
          <a:p>
            <a:pPr algn="l"/>
            <a:r>
              <a:rPr lang="en-US" dirty="0" err="1"/>
              <a:t>out.println</a:t>
            </a:r>
            <a:r>
              <a:rPr lang="en-US" dirty="0"/>
              <a:t>( </a:t>
            </a:r>
            <a:r>
              <a:rPr lang="en-US" dirty="0" err="1"/>
              <a:t>ray.contains</a:t>
            </a:r>
            <a:r>
              <a:rPr lang="en-US" dirty="0"/>
              <a:t>( 63 )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r>
              <a:rPr lang="en-US" sz="3200"/>
              <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182188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graphicFrame>
        <p:nvGraphicFramePr>
          <p:cNvPr id="223267" name="Group 35"/>
          <p:cNvGraphicFramePr>
            <a:graphicFrameLocks noGrp="1"/>
          </p:cNvGraphicFramePr>
          <p:nvPr/>
        </p:nvGraphicFramePr>
        <p:xfrm>
          <a:off x="609600" y="533400"/>
          <a:ext cx="8077200" cy="443388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Arrays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toString(x)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string version of x in [ , ] 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388" name="Text Box 24"/>
          <p:cNvSpPr txBox="1">
            <a:spLocks noChangeArrowheads="1"/>
          </p:cNvSpPr>
          <p:nvPr/>
        </p:nvSpPr>
        <p:spPr bwMode="auto">
          <a:xfrm>
            <a:off x="2209800" y="5486400"/>
            <a:ext cx="4495800" cy="531813"/>
          </a:xfrm>
          <a:prstGeom prst="rect">
            <a:avLst/>
          </a:prstGeom>
          <a:noFill/>
          <a:ln w="12700">
            <a:solidFill>
              <a:srgbClr val="0000FF"/>
            </a:solidFill>
            <a:miter lim="800000"/>
            <a:headEnd type="none" w="sm" len="sm"/>
            <a:tailEnd type="none" w="sm" len="sm"/>
          </a:ln>
        </p:spPr>
        <p:txBody>
          <a:bodyPr>
            <a:spAutoFit/>
          </a:bodyPr>
          <a:lstStyle/>
          <a:p>
            <a:r>
              <a:rPr lang="en-US" sz="2800">
                <a:solidFill>
                  <a:schemeClr val="accent2"/>
                </a:solidFill>
              </a:rPr>
              <a:t>import  java.util.Arrays;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extLst>
      <p:ext uri="{BB962C8B-B14F-4D97-AF65-F5344CB8AC3E}">
        <p14:creationId xmlns:p14="http://schemas.microsoft.com/office/powerpoint/2010/main" val="112925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2308324"/>
          </a:xfrm>
          <a:prstGeom prst="rect">
            <a:avLst/>
          </a:prstGeom>
          <a:noFill/>
          <a:ln w="9525">
            <a:noFill/>
            <a:miter lim="800000"/>
            <a:headEnd/>
            <a:tailEnd/>
          </a:ln>
        </p:spPr>
        <p:txBody>
          <a:bodyPr>
            <a:spAutoFit/>
          </a:bodyPr>
          <a:lstStyle/>
          <a:p>
            <a:pPr algn="l"/>
            <a:r>
              <a:rPr lang="en-US" sz="2400" dirty="0" err="1" smtClean="0"/>
              <a:t>int</a:t>
            </a:r>
            <a:r>
              <a:rPr lang="en-US" sz="2400" dirty="0"/>
              <a:t>[] stuff = {3,4,5,6,11,18,91</a:t>
            </a:r>
            <a:r>
              <a:rPr lang="en-US" sz="2400" dirty="0" smtClean="0"/>
              <a:t>};</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stuff,5) );    </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stuff,15) ); </a:t>
            </a:r>
            <a:endParaRPr lang="en-US" sz="2400" dirty="0" smtClean="0"/>
          </a:p>
          <a:p>
            <a:pPr algn="l"/>
            <a:endParaRPr lang="en-US" sz="2400" dirty="0"/>
          </a:p>
        </p:txBody>
      </p:sp>
      <p:sp>
        <p:nvSpPr>
          <p:cNvPr id="22534" name="Text Box 5"/>
          <p:cNvSpPr txBox="1">
            <a:spLocks noChangeArrowheads="1"/>
          </p:cNvSpPr>
          <p:nvPr/>
        </p:nvSpPr>
        <p:spPr bwMode="auto">
          <a:xfrm>
            <a:off x="6934200" y="4097148"/>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a:t>2</a:t>
            </a:r>
            <a:br>
              <a:rPr lang="en-US" sz="3200" dirty="0"/>
            </a:br>
            <a:r>
              <a:rPr lang="en-US" sz="3200" dirty="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021721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3046988"/>
          </a:xfrm>
          <a:prstGeom prst="rect">
            <a:avLst/>
          </a:prstGeom>
          <a:noFill/>
          <a:ln w="9525">
            <a:noFill/>
            <a:miter lim="800000"/>
            <a:headEnd/>
            <a:tailEnd/>
          </a:ln>
        </p:spPr>
        <p:txBody>
          <a:bodyPr>
            <a:spAutoFit/>
          </a:bodyPr>
          <a:lstStyle/>
          <a:p>
            <a:pPr algn="l"/>
            <a:r>
              <a:rPr lang="en-US" sz="2400" dirty="0" err="1"/>
              <a:t>int</a:t>
            </a:r>
            <a:r>
              <a:rPr lang="en-US" sz="2400" dirty="0"/>
              <a:t>[] stuff = {3,4,5,6,11,18,91};</a:t>
            </a:r>
          </a:p>
          <a:p>
            <a:pPr algn="l"/>
            <a:r>
              <a:rPr lang="en-US" sz="2400" dirty="0" err="1" smtClean="0"/>
              <a:t>int</a:t>
            </a:r>
            <a:r>
              <a:rPr lang="en-US" sz="2400" dirty="0"/>
              <a:t>[] one = {3,4,5,6,11,18,91};</a:t>
            </a:r>
          </a:p>
          <a:p>
            <a:pPr algn="l"/>
            <a:r>
              <a:rPr lang="en-US" sz="2400" dirty="0" err="1" smtClean="0"/>
              <a:t>int</a:t>
            </a:r>
            <a:r>
              <a:rPr lang="en-US" sz="2400" dirty="0"/>
              <a:t>[] two = {3,4,5,6,10,18,91</a:t>
            </a:r>
            <a:r>
              <a:rPr lang="en-US" sz="2400" dirty="0" smtClean="0"/>
              <a:t>};</a:t>
            </a:r>
          </a:p>
          <a:p>
            <a:pPr algn="l"/>
            <a:r>
              <a:rPr lang="en-US" sz="2400" dirty="0"/>
              <a:t>			</a:t>
            </a:r>
          </a:p>
          <a:p>
            <a:pPr algn="l"/>
            <a:r>
              <a:rPr lang="en-US" sz="2400" dirty="0" err="1" smtClean="0"/>
              <a:t>System.out.println</a:t>
            </a:r>
            <a:r>
              <a:rPr lang="en-US" sz="2400" dirty="0"/>
              <a:t>( </a:t>
            </a:r>
            <a:r>
              <a:rPr lang="en-US" sz="2400" dirty="0" err="1"/>
              <a:t>Arrays.equals</a:t>
            </a:r>
            <a:r>
              <a:rPr lang="en-US" sz="2400" dirty="0"/>
              <a:t>( one, two) ); </a:t>
            </a:r>
          </a:p>
          <a:p>
            <a:pPr algn="l"/>
            <a:endParaRPr lang="en-US" sz="2400" dirty="0" smtClean="0"/>
          </a:p>
          <a:p>
            <a:pPr algn="l"/>
            <a:r>
              <a:rPr lang="en-US" sz="2400" dirty="0" err="1" smtClean="0"/>
              <a:t>System.out.println</a:t>
            </a:r>
            <a:r>
              <a:rPr lang="en-US" sz="2400" dirty="0"/>
              <a:t>( </a:t>
            </a:r>
            <a:r>
              <a:rPr lang="en-US" sz="2400" dirty="0" err="1"/>
              <a:t>Arrays.equals</a:t>
            </a:r>
            <a:r>
              <a:rPr lang="en-US" sz="2400" dirty="0"/>
              <a:t>( one, stuff) ); </a:t>
            </a:r>
          </a:p>
          <a:p>
            <a:pPr algn="l"/>
            <a:endParaRPr lang="en-US" sz="2400" dirty="0"/>
          </a:p>
        </p:txBody>
      </p:sp>
      <p:sp>
        <p:nvSpPr>
          <p:cNvPr id="22534" name="Text Box 5"/>
          <p:cNvSpPr txBox="1">
            <a:spLocks noChangeArrowheads="1"/>
          </p:cNvSpPr>
          <p:nvPr/>
        </p:nvSpPr>
        <p:spPr bwMode="auto">
          <a:xfrm>
            <a:off x="6979920" y="4767322"/>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smtClean="0"/>
              <a:t>false</a:t>
            </a:r>
            <a:r>
              <a:rPr lang="en-US" sz="3200" dirty="0"/>
              <a:t/>
            </a:r>
            <a:br>
              <a:rPr lang="en-US" sz="3200" dirty="0"/>
            </a:br>
            <a:r>
              <a:rPr lang="en-US" sz="3200" dirty="0" smtClean="0"/>
              <a:t>true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621895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dirty="0"/>
          </a:p>
          <a:p>
            <a:pPr algn="l"/>
            <a:r>
              <a:rPr lang="en-US" dirty="0" err="1"/>
              <a:t>int</a:t>
            </a:r>
            <a:r>
              <a:rPr lang="en-US" dirty="0"/>
              <a:t>[] ray = {13,6,17,18,2,-5};</a:t>
            </a:r>
          </a:p>
          <a:p>
            <a:pPr algn="l"/>
            <a:r>
              <a:rPr lang="en-US" dirty="0" err="1"/>
              <a:t>Arrays.sort</a:t>
            </a:r>
            <a:r>
              <a:rPr lang="en-US" dirty="0"/>
              <a:t>(ray);   </a:t>
            </a:r>
            <a:endParaRPr lang="en-US" sz="2000" dirty="0"/>
          </a:p>
          <a:p>
            <a:pPr algn="l"/>
            <a:endParaRPr lang="en-US" dirty="0"/>
          </a:p>
          <a:p>
            <a:pPr algn="l"/>
            <a:r>
              <a:rPr lang="en-US" dirty="0"/>
              <a:t>for(</a:t>
            </a:r>
            <a:r>
              <a:rPr lang="en-US" dirty="0" err="1"/>
              <a:t>int</a:t>
            </a:r>
            <a:r>
              <a:rPr lang="en-US" dirty="0"/>
              <a:t> i = 0; i &lt; </a:t>
            </a:r>
            <a:r>
              <a:rPr lang="en-US" dirty="0" err="1"/>
              <a:t>ray.length</a:t>
            </a:r>
            <a:r>
              <a:rPr lang="en-US" dirty="0"/>
              <a:t>; i++)</a:t>
            </a:r>
          </a:p>
          <a:p>
            <a:pPr algn="l"/>
            <a:r>
              <a:rPr lang="en-US" dirty="0"/>
              <a:t>{</a:t>
            </a:r>
          </a:p>
          <a:p>
            <a:pPr algn="l"/>
            <a:r>
              <a:rPr lang="en-US" dirty="0"/>
              <a:t>     </a:t>
            </a:r>
            <a:r>
              <a:rPr lang="en-US" dirty="0" err="1"/>
              <a:t>out.println</a:t>
            </a:r>
            <a:r>
              <a:rPr lang="en-US" dirty="0"/>
              <a:t>(ray[i]);</a:t>
            </a:r>
          </a:p>
          <a:p>
            <a:pPr algn="l"/>
            <a:r>
              <a:rPr lang="en-US" dirty="0"/>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143768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(2);</a:t>
            </a:r>
          </a:p>
          <a:p>
            <a:pPr algn="l"/>
            <a:r>
              <a:rPr lang="en-US" dirty="0" err="1"/>
              <a:t>ray.add</a:t>
            </a:r>
            <a:r>
              <a:rPr lang="en-US" dirty="0"/>
              <a:t>(13);</a:t>
            </a:r>
          </a:p>
          <a:p>
            <a:pPr algn="l"/>
            <a:r>
              <a:rPr lang="en-US" dirty="0" err="1"/>
              <a:t>ray.add</a:t>
            </a:r>
            <a:r>
              <a:rPr lang="en-US" dirty="0"/>
              <a:t>(-1);</a:t>
            </a:r>
          </a:p>
          <a:p>
            <a:pPr algn="l"/>
            <a:r>
              <a:rPr lang="en-US" dirty="0" err="1"/>
              <a:t>ray.add</a:t>
            </a:r>
            <a:r>
              <a:rPr lang="en-US" dirty="0"/>
              <a:t>(3);</a:t>
            </a:r>
          </a:p>
          <a:p>
            <a:pPr algn="l"/>
            <a:r>
              <a:rPr lang="en-US" dirty="0" err="1"/>
              <a:t>Collections.sort</a:t>
            </a:r>
            <a:r>
              <a:rPr lang="en-US" dirty="0"/>
              <a:t>(ray);</a:t>
            </a:r>
          </a:p>
          <a:p>
            <a:pPr algn="l"/>
            <a:endParaRPr lang="en-US" dirty="0"/>
          </a:p>
          <a:p>
            <a:pPr algn="l"/>
            <a:r>
              <a:rPr lang="en-US" dirty="0"/>
              <a:t>for(</a:t>
            </a:r>
            <a:r>
              <a:rPr lang="en-US" dirty="0" err="1"/>
              <a:t>int</a:t>
            </a:r>
            <a:r>
              <a:rPr lang="en-US" dirty="0"/>
              <a:t>  </a:t>
            </a:r>
            <a:r>
              <a:rPr lang="en-US" dirty="0" err="1"/>
              <a:t>num</a:t>
            </a:r>
            <a:r>
              <a:rPr lang="en-US" dirty="0"/>
              <a:t>  :  ray )</a:t>
            </a:r>
          </a:p>
          <a:p>
            <a:pPr algn="l"/>
            <a:r>
              <a:rPr lang="en-US" dirty="0"/>
              <a:t>   </a:t>
            </a:r>
            <a:r>
              <a:rPr lang="en-US" dirty="0" err="1"/>
              <a:t>out.println</a:t>
            </a:r>
            <a:r>
              <a:rPr lang="en-US" dirty="0"/>
              <a:t>(</a:t>
            </a:r>
            <a:r>
              <a:rPr lang="en-US" dirty="0" err="1"/>
              <a:t>num</a:t>
            </a:r>
            <a:r>
              <a:rPr lang="en-US" dirty="0"/>
              <a:t>);</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247436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extLst>
      <p:ext uri="{BB962C8B-B14F-4D97-AF65-F5344CB8AC3E}">
        <p14:creationId xmlns:p14="http://schemas.microsoft.com/office/powerpoint/2010/main" val="257573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0" y="1905000"/>
            <a:ext cx="9144000" cy="258532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sorts.java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searches.java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c</a:t>
            </a:r>
            <a:r>
              <a:rPr lang="en-US" sz="5400" b="1" cap="none" spc="50" dirty="0" smtClean="0">
                <a:ln w="11430">
                  <a:solidFill>
                    <a:srgbClr val="FFFF00"/>
                  </a:solidFill>
                </a:ln>
                <a:solidFill>
                  <a:srgbClr val="FF3300"/>
                </a:solidFill>
                <a:effectLst>
                  <a:outerShdw blurRad="76200" dist="50800" dir="5400000" algn="tl" rotWithShape="0">
                    <a:srgbClr val="FFFF00">
                      <a:alpha val="65000"/>
                    </a:srgbClr>
                  </a:outerShdw>
                </a:effectLst>
              </a:rPr>
              <a:t>ollectionsmethods.java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2660499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88181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smtClean="0">
                <a:latin typeface="Arial" charset="0"/>
              </a:rPr>
              <a:t>The </a:t>
            </a:r>
            <a:r>
              <a:rPr lang="en-US" dirty="0">
                <a:latin typeface="Arial" charset="0"/>
              </a:rPr>
              <a:t>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Linear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extLst>
      <p:ext uri="{BB962C8B-B14F-4D97-AF65-F5344CB8AC3E}">
        <p14:creationId xmlns:p14="http://schemas.microsoft.com/office/powerpoint/2010/main" val="1763192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26021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16387" name="Rectangle 2"/>
          <p:cNvSpPr>
            <a:spLocks noChangeArrowheads="1"/>
          </p:cNvSpPr>
          <p:nvPr/>
        </p:nvSpPr>
        <p:spPr bwMode="auto">
          <a:xfrm>
            <a:off x="609600" y="1600200"/>
            <a:ext cx="6662738" cy="3016250"/>
          </a:xfrm>
          <a:prstGeom prst="rect">
            <a:avLst/>
          </a:prstGeom>
          <a:noFill/>
          <a:ln w="12700">
            <a:noFill/>
            <a:miter lim="800000"/>
            <a:headEnd type="none" w="sm" len="sm"/>
            <a:tailEnd type="none" w="sm" len="sm"/>
          </a:ln>
        </p:spPr>
        <p:txBody>
          <a:bodyPr wrap="none">
            <a:spAutoFit/>
          </a:bodyPr>
          <a:lstStyle/>
          <a:p>
            <a:r>
              <a:rPr lang="en-US" sz="3200">
                <a:solidFill>
                  <a:srgbClr val="000099"/>
                </a:solidFill>
              </a:rPr>
              <a:t>int nums[] = {45,78,90,66,11};</a:t>
            </a:r>
          </a:p>
          <a:p>
            <a:endParaRPr lang="en-US" sz="3200">
              <a:solidFill>
                <a:srgbClr val="000099"/>
              </a:solidFill>
            </a:endParaRPr>
          </a:p>
          <a:p>
            <a:r>
              <a:rPr lang="en-US" sz="3200">
                <a:solidFill>
                  <a:srgbClr val="000099"/>
                </a:solidFill>
              </a:rPr>
              <a:t>Arrays.sort(nums);</a:t>
            </a:r>
          </a:p>
          <a:p>
            <a:endParaRPr lang="en-US" sz="3200">
              <a:solidFill>
                <a:srgbClr val="000099"/>
              </a:solidFill>
            </a:endParaRPr>
          </a:p>
          <a:p>
            <a:r>
              <a:rPr lang="en-US" sz="3200">
                <a:solidFill>
                  <a:srgbClr val="000099"/>
                </a:solidFill>
              </a:rPr>
              <a:t>for(int item : nums)</a:t>
            </a:r>
          </a:p>
          <a:p>
            <a:r>
              <a:rPr lang="en-US" sz="3200">
                <a:solidFill>
                  <a:srgbClr val="000099"/>
                </a:solidFill>
              </a:rPr>
              <a:t>   out.println(item);</a:t>
            </a:r>
          </a:p>
        </p:txBody>
      </p:sp>
      <p:sp>
        <p:nvSpPr>
          <p:cNvPr id="16389" name="Text Box 4"/>
          <p:cNvSpPr txBox="1">
            <a:spLocks noChangeArrowheads="1"/>
          </p:cNvSpPr>
          <p:nvPr/>
        </p:nvSpPr>
        <p:spPr bwMode="auto">
          <a:xfrm>
            <a:off x="7086600" y="2057400"/>
            <a:ext cx="1905000" cy="3028950"/>
          </a:xfrm>
          <a:prstGeom prst="rect">
            <a:avLst/>
          </a:prstGeom>
          <a:noFill/>
          <a:ln w="12700">
            <a:solidFill>
              <a:srgbClr val="993300"/>
            </a:solidFill>
            <a:miter lim="800000"/>
            <a:headEnd type="none" w="sm" len="sm"/>
            <a:tailEnd type="none" w="sm" len="sm"/>
          </a:ln>
        </p:spPr>
        <p:txBody>
          <a:bodyPr>
            <a:spAutoFit/>
          </a:bodyPr>
          <a:lstStyle/>
          <a:p>
            <a:pPr algn="ctr"/>
            <a:r>
              <a:rPr lang="en-US" sz="3200" u="sng">
                <a:solidFill>
                  <a:srgbClr val="FF0000"/>
                </a:solidFill>
              </a:rPr>
              <a:t>OUTPUT</a:t>
            </a:r>
            <a:r>
              <a:rPr lang="en-US" sz="3200"/>
              <a:t/>
            </a:r>
            <a:br>
              <a:rPr lang="en-US" sz="3200"/>
            </a:br>
            <a:r>
              <a:rPr lang="en-US" sz="3200"/>
              <a:t>11</a:t>
            </a:r>
          </a:p>
          <a:p>
            <a:pPr algn="ctr"/>
            <a:r>
              <a:rPr lang="en-US" sz="3200"/>
              <a:t>45</a:t>
            </a:r>
          </a:p>
          <a:p>
            <a:pPr algn="ctr"/>
            <a:r>
              <a:rPr lang="en-US" sz="3200"/>
              <a:t>66</a:t>
            </a:r>
          </a:p>
          <a:p>
            <a:pPr algn="ctr"/>
            <a:r>
              <a:rPr lang="en-US" sz="3200"/>
              <a:t>78</a:t>
            </a:r>
          </a:p>
          <a:p>
            <a:pPr algn="ctr"/>
            <a:r>
              <a:rPr lang="en-US" sz="3200"/>
              <a:t>90</a:t>
            </a:r>
          </a:p>
        </p:txBody>
      </p:sp>
      <p:sp>
        <p:nvSpPr>
          <p:cNvPr id="16390" name="Text Box 5"/>
          <p:cNvSpPr txBox="1">
            <a:spLocks noChangeArrowheads="1"/>
          </p:cNvSpPr>
          <p:nvPr/>
        </p:nvSpPr>
        <p:spPr bwMode="auto">
          <a:xfrm>
            <a:off x="1158875" y="5486400"/>
            <a:ext cx="755650" cy="519113"/>
          </a:xfrm>
          <a:prstGeom prst="rect">
            <a:avLst/>
          </a:prstGeom>
          <a:noFill/>
          <a:ln w="12700">
            <a:noFill/>
            <a:miter lim="800000"/>
            <a:headEnd type="none" w="sm" len="sm"/>
            <a:tailEnd type="none" w="sm" len="sm"/>
          </a:ln>
        </p:spPr>
        <p:txBody>
          <a:bodyPr wrap="none">
            <a:spAutoFit/>
          </a:bodyPr>
          <a:lstStyle/>
          <a:p>
            <a:r>
              <a:rPr lang="en-US" sz="2800"/>
              <a:t>ray</a:t>
            </a:r>
          </a:p>
        </p:txBody>
      </p:sp>
      <p:graphicFrame>
        <p:nvGraphicFramePr>
          <p:cNvPr id="220183" name="Group 23"/>
          <p:cNvGraphicFramePr>
            <a:graphicFrameLocks noGrp="1"/>
          </p:cNvGraphicFramePr>
          <p:nvPr/>
        </p:nvGraphicFramePr>
        <p:xfrm>
          <a:off x="2378075" y="5486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45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66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78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6405" name="Text Box 22"/>
          <p:cNvSpPr txBox="1">
            <a:spLocks noChangeArrowheads="1"/>
          </p:cNvSpPr>
          <p:nvPr/>
        </p:nvSpPr>
        <p:spPr bwMode="auto">
          <a:xfrm>
            <a:off x="2514600" y="4800600"/>
            <a:ext cx="4572000" cy="519113"/>
          </a:xfrm>
          <a:prstGeom prst="rect">
            <a:avLst/>
          </a:prstGeom>
          <a:noFill/>
          <a:ln w="12700">
            <a:noFill/>
            <a:miter lim="800000"/>
            <a:headEnd type="none" w="sm" len="sm"/>
            <a:tailEnd type="none" w="sm" len="sm"/>
          </a:ln>
        </p:spPr>
        <p:txBody>
          <a:bodyPr>
            <a:spAutoFit/>
          </a:bodyPr>
          <a:lstStyle/>
          <a:p>
            <a:r>
              <a:rPr lang="en-US" sz="2800"/>
              <a:t>0    1     2    3    4    </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Arrays.sort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923826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a:t>
            </a: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4102246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t>The </a:t>
            </a:r>
            <a:r>
              <a:rPr lang="en-US" dirty="0"/>
              <a:t>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Binary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extLst>
      <p:ext uri="{BB962C8B-B14F-4D97-AF65-F5344CB8AC3E}">
        <p14:creationId xmlns:p14="http://schemas.microsoft.com/office/powerpoint/2010/main" val="3428828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extLst>
      <p:ext uri="{BB962C8B-B14F-4D97-AF65-F5344CB8AC3E}">
        <p14:creationId xmlns:p14="http://schemas.microsoft.com/office/powerpoint/2010/main" val="358738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dirty="0"/>
              <a:t>public static </a:t>
            </a:r>
            <a:r>
              <a:rPr lang="en-US" sz="2600" dirty="0" err="1"/>
              <a:t>int</a:t>
            </a:r>
            <a:r>
              <a:rPr lang="en-US" sz="2600" dirty="0"/>
              <a:t> </a:t>
            </a:r>
            <a:r>
              <a:rPr lang="en-US" sz="2600" dirty="0" err="1"/>
              <a:t>binarySearch</a:t>
            </a:r>
            <a:r>
              <a:rPr lang="en-US" sz="2600" dirty="0"/>
              <a:t> (</a:t>
            </a:r>
            <a:r>
              <a:rPr lang="en-US" sz="2600" dirty="0" err="1"/>
              <a:t>int</a:t>
            </a:r>
            <a:r>
              <a:rPr lang="en-US" sz="2600" dirty="0"/>
              <a:t> [] </a:t>
            </a:r>
            <a:r>
              <a:rPr lang="en-US" sz="2600" dirty="0" smtClean="0"/>
              <a:t>stuff, </a:t>
            </a:r>
            <a:r>
              <a:rPr lang="en-US" sz="2600" dirty="0" err="1"/>
              <a:t>int</a:t>
            </a:r>
            <a:r>
              <a:rPr lang="en-US" sz="2600" dirty="0"/>
              <a:t> v, </a:t>
            </a:r>
          </a:p>
          <a:p>
            <a:pPr algn="l"/>
            <a:r>
              <a:rPr lang="en-US" sz="2600" dirty="0"/>
              <a:t>                                                                  </a:t>
            </a:r>
            <a:r>
              <a:rPr lang="en-US" sz="2600" dirty="0" err="1"/>
              <a:t>int</a:t>
            </a:r>
            <a:r>
              <a:rPr lang="en-US" sz="2600" dirty="0"/>
              <a:t> b, </a:t>
            </a:r>
            <a:r>
              <a:rPr lang="en-US" sz="2600" dirty="0" err="1"/>
              <a:t>int</a:t>
            </a:r>
            <a:r>
              <a:rPr lang="en-US" sz="2600" dirty="0"/>
              <a:t> t )</a:t>
            </a:r>
          </a:p>
          <a:p>
            <a:pPr algn="l"/>
            <a:r>
              <a:rPr lang="en-US" sz="2600" dirty="0"/>
              <a:t>{</a:t>
            </a:r>
          </a:p>
          <a:p>
            <a:pPr algn="l"/>
            <a:r>
              <a:rPr lang="en-US" sz="2600" dirty="0"/>
              <a:t>   if(b&lt;=t)</a:t>
            </a:r>
          </a:p>
          <a:p>
            <a:pPr algn="l"/>
            <a:r>
              <a:rPr lang="en-US" sz="2600" dirty="0"/>
              <a:t>   {</a:t>
            </a:r>
          </a:p>
          <a:p>
            <a:pPr algn="l"/>
            <a:r>
              <a:rPr lang="en-US" sz="2600" dirty="0"/>
              <a:t>      </a:t>
            </a:r>
            <a:r>
              <a:rPr lang="en-US" sz="2600" dirty="0" err="1"/>
              <a:t>int</a:t>
            </a:r>
            <a:r>
              <a:rPr lang="en-US" sz="2600" dirty="0"/>
              <a:t> m = (b + t) / 2;</a:t>
            </a:r>
          </a:p>
          <a:p>
            <a:pPr algn="l"/>
            <a:r>
              <a:rPr lang="en-US" sz="2600" dirty="0"/>
              <a:t>      if (</a:t>
            </a:r>
            <a:r>
              <a:rPr lang="en-US" sz="2600" dirty="0" smtClean="0"/>
              <a:t>stuff[m</a:t>
            </a:r>
            <a:r>
              <a:rPr lang="en-US" sz="2600" dirty="0"/>
              <a:t>] == v)</a:t>
            </a:r>
          </a:p>
          <a:p>
            <a:pPr algn="l"/>
            <a:r>
              <a:rPr lang="en-US" sz="2600" dirty="0"/>
              <a:t>          return m;</a:t>
            </a:r>
          </a:p>
          <a:p>
            <a:pPr algn="l"/>
            <a:r>
              <a:rPr lang="en-US" sz="2600" dirty="0"/>
              <a:t>      if (</a:t>
            </a:r>
            <a:r>
              <a:rPr lang="en-US" sz="2600" dirty="0" smtClean="0"/>
              <a:t>stuff[m</a:t>
            </a:r>
            <a:r>
              <a:rPr lang="en-US" sz="2600" dirty="0"/>
              <a:t>] &gt; v)</a:t>
            </a:r>
          </a:p>
          <a:p>
            <a:pPr algn="l"/>
            <a:r>
              <a:rPr lang="en-US" sz="2600" dirty="0"/>
              <a:t>            return </a:t>
            </a:r>
            <a:r>
              <a:rPr lang="en-US" sz="2600" dirty="0" err="1" smtClean="0"/>
              <a:t>binarySearch</a:t>
            </a:r>
            <a:r>
              <a:rPr lang="en-US" sz="2600" dirty="0" smtClean="0"/>
              <a:t>(stuff, </a:t>
            </a:r>
            <a:r>
              <a:rPr lang="en-US" sz="2600" dirty="0"/>
              <a:t>v, b, m-1);</a:t>
            </a:r>
          </a:p>
          <a:p>
            <a:pPr algn="l"/>
            <a:r>
              <a:rPr lang="en-US" sz="2600" dirty="0"/>
              <a:t>      return </a:t>
            </a:r>
            <a:r>
              <a:rPr lang="en-US" sz="2600" dirty="0" err="1" smtClean="0"/>
              <a:t>binarySearch</a:t>
            </a:r>
            <a:r>
              <a:rPr lang="en-US" sz="2600" dirty="0" smtClean="0"/>
              <a:t>(stuff, </a:t>
            </a:r>
            <a:r>
              <a:rPr lang="en-US" sz="2600" dirty="0"/>
              <a:t>v, m+1, t);</a:t>
            </a:r>
          </a:p>
          <a:p>
            <a:pPr algn="l"/>
            <a:r>
              <a:rPr lang="en-US" sz="2600" dirty="0"/>
              <a:t>   }</a:t>
            </a:r>
          </a:p>
          <a:p>
            <a:pPr algn="l"/>
            <a:r>
              <a:rPr lang="en-US" sz="2600" dirty="0"/>
              <a:t>   return -1;</a:t>
            </a:r>
          </a:p>
          <a:p>
            <a:pPr algn="l"/>
            <a:r>
              <a:rPr lang="en-US" sz="2600" dirty="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extLst>
      <p:ext uri="{BB962C8B-B14F-4D97-AF65-F5344CB8AC3E}">
        <p14:creationId xmlns:p14="http://schemas.microsoft.com/office/powerpoint/2010/main" val="1865987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a:t>
            </a:r>
            <a:r>
              <a:rPr lang="en-US" sz="2600" dirty="0" smtClean="0"/>
              <a:t>30</a:t>
            </a:r>
            <a:endParaRPr lang="en-US" sz="2600" dirty="0"/>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680897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985007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279622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2783429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829026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17411" name="Rectangle 2"/>
          <p:cNvSpPr>
            <a:spLocks noChangeArrowheads="1"/>
          </p:cNvSpPr>
          <p:nvPr/>
        </p:nvSpPr>
        <p:spPr bwMode="auto">
          <a:xfrm>
            <a:off x="304800" y="1981200"/>
            <a:ext cx="7053534" cy="3416320"/>
          </a:xfrm>
          <a:prstGeom prst="rect">
            <a:avLst/>
          </a:prstGeom>
          <a:noFill/>
          <a:ln w="12700">
            <a:noFill/>
            <a:miter lim="800000"/>
            <a:headEnd type="none" w="sm" len="sm"/>
            <a:tailEnd type="none" w="sm" len="sm"/>
          </a:ln>
        </p:spPr>
        <p:txBody>
          <a:bodyPr wrap="none">
            <a:spAutoFit/>
          </a:bodyPr>
          <a:lstStyle/>
          <a:p>
            <a:r>
              <a:rPr lang="en-US" dirty="0" err="1"/>
              <a:t>int</a:t>
            </a:r>
            <a:r>
              <a:rPr lang="en-US" dirty="0"/>
              <a:t>[] </a:t>
            </a:r>
            <a:r>
              <a:rPr lang="en-US" dirty="0" err="1"/>
              <a:t>nums</a:t>
            </a:r>
            <a:r>
              <a:rPr lang="en-US" dirty="0"/>
              <a:t> = {45,7,34,66,11};</a:t>
            </a:r>
          </a:p>
          <a:p>
            <a:endParaRPr lang="en-US" dirty="0"/>
          </a:p>
          <a:p>
            <a:r>
              <a:rPr lang="en-US" dirty="0" err="1"/>
              <a:t>Arrays.sort</a:t>
            </a:r>
            <a:r>
              <a:rPr lang="en-US" dirty="0"/>
              <a:t>(</a:t>
            </a:r>
            <a:r>
              <a:rPr lang="en-US" dirty="0" err="1"/>
              <a:t>nums</a:t>
            </a:r>
            <a:r>
              <a:rPr lang="en-US" dirty="0"/>
              <a:t>);</a:t>
            </a:r>
          </a:p>
          <a:p>
            <a:endParaRPr lang="en-US" dirty="0"/>
          </a:p>
          <a:p>
            <a:r>
              <a:rPr lang="en-US" dirty="0"/>
              <a:t>for(</a:t>
            </a:r>
            <a:r>
              <a:rPr lang="en-US" dirty="0" err="1"/>
              <a:t>int</a:t>
            </a:r>
            <a:r>
              <a:rPr lang="en-US" dirty="0"/>
              <a:t> spot=0; spot&lt;</a:t>
            </a:r>
            <a:r>
              <a:rPr lang="en-US" dirty="0" err="1"/>
              <a:t>nums.length</a:t>
            </a:r>
            <a:r>
              <a:rPr lang="en-US" dirty="0"/>
              <a:t>; spot++)</a:t>
            </a:r>
          </a:p>
          <a:p>
            <a:r>
              <a:rPr lang="en-US" dirty="0"/>
              <a:t>   </a:t>
            </a:r>
            <a:r>
              <a:rPr lang="en-US" dirty="0" err="1"/>
              <a:t>out.println</a:t>
            </a:r>
            <a:r>
              <a:rPr lang="en-US" dirty="0"/>
              <a:t>(</a:t>
            </a:r>
            <a:r>
              <a:rPr lang="en-US" dirty="0" err="1"/>
              <a:t>nums</a:t>
            </a:r>
            <a:r>
              <a:rPr lang="en-US" dirty="0"/>
              <a:t>[spot]);</a:t>
            </a:r>
          </a:p>
          <a:p>
            <a:endParaRPr lang="en-US" dirty="0"/>
          </a:p>
          <a:p>
            <a:r>
              <a:rPr lang="en-US" dirty="0" err="1"/>
              <a:t>out.println</a:t>
            </a:r>
            <a:r>
              <a:rPr lang="en-US" dirty="0"/>
              <a:t>(</a:t>
            </a:r>
            <a:r>
              <a:rPr lang="en-US" dirty="0" err="1"/>
              <a:t>Arrays.binarySearch</a:t>
            </a:r>
            <a:r>
              <a:rPr lang="en-US" dirty="0"/>
              <a:t>(</a:t>
            </a:r>
            <a:r>
              <a:rPr lang="en-US" dirty="0" err="1"/>
              <a:t>nums</a:t>
            </a:r>
            <a:r>
              <a:rPr lang="en-US" dirty="0"/>
              <a:t>, 34));</a:t>
            </a:r>
          </a:p>
          <a:p>
            <a:r>
              <a:rPr lang="en-US" dirty="0" err="1"/>
              <a:t>out.println</a:t>
            </a:r>
            <a:r>
              <a:rPr lang="en-US" dirty="0"/>
              <a:t>(</a:t>
            </a:r>
            <a:r>
              <a:rPr lang="en-US" dirty="0" err="1"/>
              <a:t>Arrays.binarySearch</a:t>
            </a:r>
            <a:r>
              <a:rPr lang="en-US" dirty="0"/>
              <a:t>(</a:t>
            </a:r>
            <a:r>
              <a:rPr lang="en-US" dirty="0" err="1"/>
              <a:t>nums</a:t>
            </a:r>
            <a:r>
              <a:rPr lang="en-US" dirty="0"/>
              <a:t>, 9));</a:t>
            </a:r>
          </a:p>
        </p:txBody>
      </p:sp>
      <p:sp>
        <p:nvSpPr>
          <p:cNvPr id="17413" name="Text Box 4"/>
          <p:cNvSpPr txBox="1">
            <a:spLocks noChangeArrowheads="1"/>
          </p:cNvSpPr>
          <p:nvPr/>
        </p:nvSpPr>
        <p:spPr bwMode="auto">
          <a:xfrm>
            <a:off x="7467600" y="2057400"/>
            <a:ext cx="1676400" cy="3108543"/>
          </a:xfrm>
          <a:prstGeom prst="rect">
            <a:avLst/>
          </a:prstGeom>
          <a:noFill/>
          <a:ln w="12700">
            <a:solidFill>
              <a:srgbClr val="993300"/>
            </a:solidFill>
            <a:miter lim="800000"/>
            <a:headEnd type="none" w="sm" len="sm"/>
            <a:tailEnd type="none" w="sm" len="sm"/>
          </a:ln>
        </p:spPr>
        <p:txBody>
          <a:bodyPr wrap="square">
            <a:spAutoFit/>
          </a:bodyPr>
          <a:lstStyle/>
          <a:p>
            <a:pPr algn="ctr"/>
            <a:r>
              <a:rPr lang="en-US" sz="2800" u="sng" dirty="0">
                <a:solidFill>
                  <a:srgbClr val="FF0000"/>
                </a:solidFill>
              </a:rPr>
              <a:t>OUTPUT</a:t>
            </a:r>
            <a:r>
              <a:rPr lang="en-US" sz="2800" dirty="0"/>
              <a:t/>
            </a:r>
            <a:br>
              <a:rPr lang="en-US" sz="2800" dirty="0"/>
            </a:br>
            <a:r>
              <a:rPr lang="en-US" dirty="0"/>
              <a:t>7</a:t>
            </a:r>
          </a:p>
          <a:p>
            <a:pPr algn="ctr"/>
            <a:r>
              <a:rPr lang="en-US" dirty="0"/>
              <a:t>11</a:t>
            </a:r>
          </a:p>
          <a:p>
            <a:pPr algn="ctr"/>
            <a:r>
              <a:rPr lang="en-US" dirty="0"/>
              <a:t>34</a:t>
            </a:r>
          </a:p>
          <a:p>
            <a:pPr algn="ctr"/>
            <a:r>
              <a:rPr lang="en-US" dirty="0"/>
              <a:t>45</a:t>
            </a:r>
          </a:p>
          <a:p>
            <a:pPr algn="ctr"/>
            <a:r>
              <a:rPr lang="en-US" dirty="0"/>
              <a:t>66</a:t>
            </a:r>
          </a:p>
          <a:p>
            <a:pPr algn="ctr"/>
            <a:r>
              <a:rPr lang="en-US" dirty="0"/>
              <a:t>2</a:t>
            </a:r>
          </a:p>
          <a:p>
            <a:pPr algn="ctr"/>
            <a:r>
              <a:rPr lang="en-US" dirty="0"/>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Arrays.binarySearch</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The </a:t>
            </a:r>
            <a:r>
              <a:rPr lang="en-US" dirty="0">
                <a:latin typeface="Arial" charset="0"/>
              </a:rPr>
              <a:t>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21857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a:t>
            </a:r>
            <a:r>
              <a:rPr lang="en-US" sz="2000" dirty="0" smtClean="0"/>
              <a:t>stuff </a:t>
            </a:r>
            <a:r>
              <a:rPr lang="en-US" sz="2000" dirty="0"/>
              <a:t>)</a:t>
            </a:r>
            <a:br>
              <a:rPr lang="en-US" sz="2000" dirty="0"/>
            </a:br>
            <a:r>
              <a:rPr lang="en-US" sz="2000" dirty="0"/>
              <a:t>{</a:t>
            </a:r>
          </a:p>
          <a:p>
            <a:pPr algn="l"/>
            <a:r>
              <a:rPr lang="en-US" sz="2000" dirty="0"/>
              <a:t>      for(</a:t>
            </a:r>
            <a:r>
              <a:rPr lang="en-US" sz="2000" dirty="0" err="1"/>
              <a:t>int</a:t>
            </a:r>
            <a:r>
              <a:rPr lang="en-US" sz="2000" dirty="0"/>
              <a:t> i=0; i&lt; </a:t>
            </a:r>
            <a:r>
              <a:rPr lang="en-US" sz="2000" dirty="0" smtClean="0"/>
              <a:t>stuff.length-1</a:t>
            </a:r>
            <a:r>
              <a:rPr lang="en-US" sz="2000" dirty="0"/>
              <a:t>; i++){</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smtClean="0"/>
              <a:t>stuff.length</a:t>
            </a:r>
            <a:r>
              <a:rPr lang="en-US" sz="2000" dirty="0"/>
              <a:t>; j++)</a:t>
            </a:r>
          </a:p>
          <a:p>
            <a:pPr algn="l"/>
            <a:r>
              <a:rPr lang="en-US" sz="2000" dirty="0"/>
              <a:t>        {</a:t>
            </a:r>
          </a:p>
          <a:p>
            <a:pPr algn="l"/>
            <a:r>
              <a:rPr lang="en-US" sz="2000" dirty="0"/>
              <a:t>           </a:t>
            </a:r>
            <a:r>
              <a:rPr lang="en-US" sz="2000" dirty="0" smtClean="0"/>
              <a:t>if( stuff[j</a:t>
            </a:r>
            <a:r>
              <a:rPr lang="en-US" sz="2000" dirty="0"/>
              <a:t>] &lt;  </a:t>
            </a:r>
            <a:r>
              <a:rPr lang="en-US" sz="2000" dirty="0" smtClean="0"/>
              <a:t>stuff[min</a:t>
            </a:r>
            <a:r>
              <a:rPr lang="en-US" sz="2000" dirty="0"/>
              <a:t>])</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a:t>
            </a:r>
            <a:r>
              <a:rPr lang="en-US" sz="2000" dirty="0" smtClean="0"/>
              <a:t>stuff[min</a:t>
            </a:r>
            <a:r>
              <a:rPr lang="en-US" sz="2000" dirty="0"/>
              <a:t>];</a:t>
            </a:r>
          </a:p>
          <a:p>
            <a:pPr algn="l"/>
            <a:r>
              <a:rPr lang="en-US" sz="2000" dirty="0"/>
              <a:t>	 </a:t>
            </a:r>
            <a:r>
              <a:rPr lang="en-US" sz="2000" dirty="0" smtClean="0"/>
              <a:t>stuff[min</a:t>
            </a:r>
            <a:r>
              <a:rPr lang="en-US" sz="2000" dirty="0"/>
              <a:t>] = </a:t>
            </a:r>
            <a:r>
              <a:rPr lang="en-US" sz="2000" dirty="0" smtClean="0"/>
              <a:t>stuff[i</a:t>
            </a:r>
            <a:r>
              <a:rPr lang="en-US" sz="2000" dirty="0"/>
              <a:t>];</a:t>
            </a:r>
          </a:p>
          <a:p>
            <a:pPr algn="l"/>
            <a:r>
              <a:rPr lang="en-US" sz="2000" dirty="0"/>
              <a:t>	 </a:t>
            </a:r>
            <a:r>
              <a:rPr lang="en-US" sz="2000" dirty="0" smtClean="0"/>
              <a:t>stuff[i</a:t>
            </a:r>
            <a:r>
              <a:rPr lang="en-US" sz="2000" dirty="0"/>
              <a:t>] = temp;   </a:t>
            </a:r>
            <a:r>
              <a:rPr lang="en-US" sz="2000" dirty="0">
                <a:solidFill>
                  <a:srgbClr val="009900"/>
                </a:solidFill>
              </a:rPr>
              <a:t>	//put smallest in pos i</a:t>
            </a: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8563783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1701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extLst>
      <p:ext uri="{BB962C8B-B14F-4D97-AF65-F5344CB8AC3E}">
        <p14:creationId xmlns:p14="http://schemas.microsoft.com/office/powerpoint/2010/main" val="3515098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extLst>
      <p:ext uri="{BB962C8B-B14F-4D97-AF65-F5344CB8AC3E}">
        <p14:creationId xmlns:p14="http://schemas.microsoft.com/office/powerpoint/2010/main" val="426844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15633844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smtClean="0">
                <a:latin typeface="Arial" charset="0"/>
              </a:rPr>
              <a:t>The </a:t>
            </a:r>
            <a:r>
              <a:rPr lang="en-US" dirty="0">
                <a:latin typeface="Arial" charset="0"/>
              </a:rPr>
              <a:t>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019973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extLst>
      <p:ext uri="{BB962C8B-B14F-4D97-AF65-F5344CB8AC3E}">
        <p14:creationId xmlns:p14="http://schemas.microsoft.com/office/powerpoint/2010/main" val="9062122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4275" name="Text Box 2"/>
          <p:cNvSpPr txBox="1">
            <a:spLocks noChangeArrowheads="1"/>
          </p:cNvSpPr>
          <p:nvPr/>
        </p:nvSpPr>
        <p:spPr bwMode="auto">
          <a:xfrm>
            <a:off x="188492" y="243840"/>
            <a:ext cx="8940268" cy="6555641"/>
          </a:xfrm>
          <a:prstGeom prst="rect">
            <a:avLst/>
          </a:prstGeom>
          <a:noFill/>
          <a:ln w="9525">
            <a:noFill/>
            <a:miter lim="800000"/>
            <a:headEnd/>
            <a:tailEnd/>
          </a:ln>
        </p:spPr>
        <p:txBody>
          <a:bodyPr wrap="none">
            <a:spAutoFit/>
          </a:bodyPr>
          <a:lstStyle/>
          <a:p>
            <a:pPr algn="l"/>
            <a:r>
              <a:rPr lang="en-US" dirty="0"/>
              <a:t>public static void </a:t>
            </a:r>
            <a:r>
              <a:rPr lang="en-US" dirty="0" err="1"/>
              <a:t>insertionSortC</a:t>
            </a:r>
            <a:r>
              <a:rPr lang="en-US" dirty="0"/>
              <a:t>( </a:t>
            </a:r>
            <a:endParaRPr lang="en-US" dirty="0" smtClean="0"/>
          </a:p>
          <a:p>
            <a:pPr algn="l"/>
            <a:r>
              <a:rPr lang="en-US" dirty="0"/>
              <a:t> </a:t>
            </a:r>
            <a:r>
              <a:rPr lang="en-US" dirty="0" smtClean="0"/>
              <a:t>                                          Comparable</a:t>
            </a:r>
            <a:r>
              <a:rPr lang="en-US" dirty="0"/>
              <a:t>[] stuff)</a:t>
            </a:r>
          </a:p>
          <a:p>
            <a:pPr algn="l"/>
            <a:r>
              <a:rPr lang="en-US" dirty="0"/>
              <a:t>{</a:t>
            </a:r>
          </a:p>
          <a:p>
            <a:pPr algn="l"/>
            <a:r>
              <a:rPr lang="en-US" dirty="0"/>
              <a:t>   for(</a:t>
            </a:r>
            <a:r>
              <a:rPr lang="en-US" dirty="0" err="1"/>
              <a:t>int</a:t>
            </a:r>
            <a:r>
              <a:rPr lang="en-US" dirty="0"/>
              <a:t> i=1; i&lt; </a:t>
            </a:r>
            <a:r>
              <a:rPr lang="en-US" dirty="0" err="1"/>
              <a:t>stuff.length</a:t>
            </a:r>
            <a:r>
              <a:rPr lang="en-US" dirty="0"/>
              <a:t>; ++i)</a:t>
            </a:r>
          </a:p>
          <a:p>
            <a:pPr algn="l"/>
            <a:r>
              <a:rPr lang="en-US" dirty="0"/>
              <a:t>   {</a:t>
            </a:r>
          </a:p>
          <a:p>
            <a:pPr algn="l"/>
            <a:r>
              <a:rPr lang="en-US" dirty="0"/>
              <a:t>      Comparable </a:t>
            </a:r>
            <a:r>
              <a:rPr lang="en-US" dirty="0" err="1"/>
              <a:t>val</a:t>
            </a:r>
            <a:r>
              <a:rPr lang="en-US" dirty="0"/>
              <a:t> = stuff[i];</a:t>
            </a:r>
          </a:p>
          <a:p>
            <a:pPr algn="l"/>
            <a:r>
              <a:rPr lang="en-US" dirty="0"/>
              <a:t>      </a:t>
            </a:r>
            <a:r>
              <a:rPr lang="en-US" dirty="0" err="1"/>
              <a:t>int</a:t>
            </a:r>
            <a:r>
              <a:rPr lang="en-US" dirty="0"/>
              <a:t> j=i;</a:t>
            </a:r>
          </a:p>
          <a:p>
            <a:pPr algn="l"/>
            <a:r>
              <a:rPr lang="en-US" dirty="0"/>
              <a:t>      while( j&gt;0 &amp;&amp; </a:t>
            </a:r>
            <a:r>
              <a:rPr lang="en-US" dirty="0" err="1"/>
              <a:t>val.compareTo</a:t>
            </a:r>
            <a:r>
              <a:rPr lang="en-US" dirty="0"/>
              <a:t>(stuff[j-1])&lt;0 )</a:t>
            </a:r>
          </a:p>
          <a:p>
            <a:pPr algn="l"/>
            <a:r>
              <a:rPr lang="en-US" dirty="0"/>
              <a:t>      {         </a:t>
            </a:r>
          </a:p>
          <a:p>
            <a:pPr algn="l"/>
            <a:r>
              <a:rPr lang="en-US" dirty="0"/>
              <a:t>         stuff[j]=stuff[j-1];</a:t>
            </a:r>
          </a:p>
          <a:p>
            <a:pPr algn="l"/>
            <a:r>
              <a:rPr lang="en-US" dirty="0"/>
              <a:t>         j--;</a:t>
            </a:r>
          </a:p>
          <a:p>
            <a:pPr algn="l"/>
            <a:r>
              <a:rPr lang="en-US" dirty="0"/>
              <a:t>      }</a:t>
            </a:r>
          </a:p>
          <a:p>
            <a:pPr algn="l"/>
            <a:r>
              <a:rPr lang="en-US" dirty="0"/>
              <a:t>      stuff[j]=</a:t>
            </a:r>
            <a:r>
              <a:rPr lang="en-US" dirty="0" err="1"/>
              <a:t>val</a:t>
            </a:r>
            <a:r>
              <a:rPr lang="en-US" dirty="0"/>
              <a:t>;</a:t>
            </a:r>
          </a:p>
          <a:p>
            <a:pPr algn="l"/>
            <a:r>
              <a:rPr lang="en-US" dirty="0"/>
              <a:t>   }</a:t>
            </a:r>
          </a:p>
          <a:p>
            <a:pPr algn="l"/>
            <a:r>
              <a:rPr lang="en-US" dirty="0"/>
              <a:t>}	</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extLst>
      <p:ext uri="{BB962C8B-B14F-4D97-AF65-F5344CB8AC3E}">
        <p14:creationId xmlns:p14="http://schemas.microsoft.com/office/powerpoint/2010/main" val="1828694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131157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18435" name="Rectangle 2"/>
          <p:cNvSpPr>
            <a:spLocks noChangeArrowheads="1"/>
          </p:cNvSpPr>
          <p:nvPr/>
        </p:nvSpPr>
        <p:spPr bwMode="auto">
          <a:xfrm>
            <a:off x="838200" y="1981200"/>
            <a:ext cx="6551613" cy="1373188"/>
          </a:xfrm>
          <a:prstGeom prst="rect">
            <a:avLst/>
          </a:prstGeom>
          <a:noFill/>
          <a:ln w="12700">
            <a:noFill/>
            <a:miter lim="800000"/>
            <a:headEnd type="none" w="sm" len="sm"/>
            <a:tailEnd type="none" w="sm" len="sm"/>
          </a:ln>
        </p:spPr>
        <p:txBody>
          <a:bodyPr wrap="none">
            <a:spAutoFit/>
          </a:bodyPr>
          <a:lstStyle/>
          <a:p>
            <a:r>
              <a:rPr lang="en-US" sz="2800"/>
              <a:t>int nums[] = {45,7,34,66,11};</a:t>
            </a:r>
          </a:p>
          <a:p>
            <a:endParaRPr lang="en-US" sz="2800"/>
          </a:p>
          <a:p>
            <a:r>
              <a:rPr lang="en-US" sz="2800"/>
              <a:t>out.println(Arrays.toString(nums));</a:t>
            </a:r>
          </a:p>
        </p:txBody>
      </p:sp>
      <p:sp>
        <p:nvSpPr>
          <p:cNvPr id="18437" name="Text Box 4"/>
          <p:cNvSpPr txBox="1">
            <a:spLocks noChangeArrowheads="1"/>
          </p:cNvSpPr>
          <p:nvPr/>
        </p:nvSpPr>
        <p:spPr bwMode="auto">
          <a:xfrm>
            <a:off x="1524000" y="3962400"/>
            <a:ext cx="4191000" cy="1079500"/>
          </a:xfrm>
          <a:prstGeom prst="rect">
            <a:avLst/>
          </a:prstGeom>
          <a:noFill/>
          <a:ln w="12700">
            <a:solidFill>
              <a:srgbClr val="993300"/>
            </a:solidFill>
            <a:miter lim="800000"/>
            <a:headEnd type="none" w="sm" len="sm"/>
            <a:tailEnd type="none" w="sm" len="sm"/>
          </a:ln>
        </p:spPr>
        <p:txBody>
          <a:bodyPr>
            <a:spAutoFit/>
          </a:bodyPr>
          <a:lstStyle/>
          <a:p>
            <a:r>
              <a:rPr lang="en-US" sz="3200" u="sng">
                <a:solidFill>
                  <a:srgbClr val="FF0000"/>
                </a:solidFill>
              </a:rPr>
              <a:t>OUTPUT</a:t>
            </a:r>
            <a:r>
              <a:rPr lang="en-US" sz="3200"/>
              <a:t/>
            </a:r>
            <a:br>
              <a:rPr lang="en-US" sz="3200"/>
            </a:br>
            <a:r>
              <a:rPr lang="en-US" sz="3200"/>
              <a:t>[45, 7, 34, 66, 11]</a:t>
            </a:r>
            <a:endParaRPr lang="en-US" sz="28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Arrays.toString</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313920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04657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smtClean="0">
                <a:latin typeface="Arial" charset="0"/>
              </a:rPr>
              <a:t>Quick </a:t>
            </a:r>
            <a:r>
              <a:rPr lang="en-US" b="0" dirty="0">
                <a:latin typeface="Arial" charset="0"/>
              </a:rPr>
              <a:t>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3618143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057901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dirty="0"/>
              <a:t>void</a:t>
            </a:r>
            <a:r>
              <a:rPr lang="en-US" b="0" dirty="0"/>
              <a:t> </a:t>
            </a:r>
            <a:r>
              <a:rPr lang="en-US" b="0" dirty="0" err="1"/>
              <a:t>quickSort</a:t>
            </a:r>
            <a:r>
              <a:rPr lang="en-US" b="0" dirty="0"/>
              <a:t>(Comparable[] stuff, </a:t>
            </a:r>
            <a:r>
              <a:rPr lang="en-US" dirty="0" err="1"/>
              <a:t>int</a:t>
            </a:r>
            <a:r>
              <a:rPr lang="en-US" b="0" dirty="0"/>
              <a:t> low, </a:t>
            </a:r>
            <a:r>
              <a:rPr lang="en-US" dirty="0" err="1"/>
              <a:t>int</a:t>
            </a:r>
            <a:r>
              <a:rPr lang="en-US" b="0" dirty="0"/>
              <a:t> high)</a:t>
            </a:r>
          </a:p>
          <a:p>
            <a:pPr algn="l"/>
            <a:r>
              <a:rPr lang="en-US" b="0" dirty="0"/>
              <a:t>{</a:t>
            </a:r>
          </a:p>
          <a:p>
            <a:pPr algn="l"/>
            <a:r>
              <a:rPr lang="en-US" dirty="0"/>
              <a:t>  if</a:t>
            </a:r>
            <a:r>
              <a:rPr lang="en-US" b="0" dirty="0"/>
              <a:t> (low &lt; high)</a:t>
            </a:r>
          </a:p>
          <a:p>
            <a:pPr algn="l"/>
            <a:r>
              <a:rPr lang="en-US" b="0" dirty="0"/>
              <a:t>  {</a:t>
            </a:r>
          </a:p>
          <a:p>
            <a:pPr algn="l"/>
            <a:r>
              <a:rPr lang="en-US" dirty="0"/>
              <a:t>    </a:t>
            </a:r>
            <a:r>
              <a:rPr lang="en-US" dirty="0" err="1"/>
              <a:t>int</a:t>
            </a:r>
            <a:r>
              <a:rPr lang="en-US" b="0" dirty="0"/>
              <a:t> spot = partition(stuff, low, high);</a:t>
            </a:r>
          </a:p>
          <a:p>
            <a:pPr algn="l"/>
            <a:r>
              <a:rPr lang="en-US" b="0" dirty="0"/>
              <a:t>    </a:t>
            </a:r>
            <a:r>
              <a:rPr lang="en-US" b="0" dirty="0" err="1"/>
              <a:t>quickSort</a:t>
            </a:r>
            <a:r>
              <a:rPr lang="en-US" b="0" dirty="0"/>
              <a:t>(stuff, low, spot);</a:t>
            </a:r>
          </a:p>
          <a:p>
            <a:pPr algn="l"/>
            <a:r>
              <a:rPr lang="en-US" b="0" dirty="0"/>
              <a:t>    </a:t>
            </a:r>
            <a:r>
              <a:rPr lang="en-US" b="0" dirty="0" err="1"/>
              <a:t>quickSort</a:t>
            </a:r>
            <a:r>
              <a:rPr lang="en-US" b="0" dirty="0"/>
              <a:t>(stuff, spot+1, high);</a:t>
            </a:r>
          </a:p>
          <a:p>
            <a:pPr algn="l"/>
            <a:r>
              <a:rPr lang="en-US" b="0" dirty="0"/>
              <a:t>  }</a:t>
            </a:r>
          </a:p>
          <a:p>
            <a:pPr algn="l"/>
            <a:r>
              <a:rPr lang="en-US" b="0" dirty="0"/>
              <a:t>}</a:t>
            </a:r>
          </a:p>
          <a:p>
            <a:pPr algn="l"/>
            <a:endParaRPr lang="en-US" b="0" dirty="0"/>
          </a:p>
          <a:p>
            <a:pPr algn="l"/>
            <a:r>
              <a:rPr lang="en-US" dirty="0" err="1">
                <a:solidFill>
                  <a:srgbClr val="FF3300"/>
                </a:solidFill>
              </a:rPr>
              <a:t>Arrays.sort</a:t>
            </a:r>
            <a:r>
              <a:rPr lang="en-US" dirty="0">
                <a:solidFill>
                  <a:srgbClr val="FF3300"/>
                </a:solidFill>
              </a:rPr>
              <a:t>( ) uses the </a:t>
            </a:r>
            <a:r>
              <a:rPr lang="en-US" dirty="0" err="1">
                <a:solidFill>
                  <a:srgbClr val="FF3300"/>
                </a:solidFill>
              </a:rPr>
              <a:t>quickSort</a:t>
            </a:r>
            <a:r>
              <a:rPr lang="en-US" dirty="0">
                <a:solidFill>
                  <a:srgbClr val="FF3300"/>
                </a:solidFill>
              </a:rPr>
              <a:t> </a:t>
            </a:r>
          </a:p>
          <a:p>
            <a:pPr algn="l"/>
            <a:r>
              <a:rPr lang="en-US" dirty="0">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45158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1444" name="Text Box 3"/>
          <p:cNvSpPr txBox="1">
            <a:spLocks noChangeArrowheads="1"/>
          </p:cNvSpPr>
          <p:nvPr/>
        </p:nvSpPr>
        <p:spPr bwMode="auto">
          <a:xfrm>
            <a:off x="509830" y="1334810"/>
            <a:ext cx="8124340" cy="4708981"/>
          </a:xfrm>
          <a:prstGeom prst="rect">
            <a:avLst/>
          </a:prstGeom>
          <a:noFill/>
          <a:ln w="9525">
            <a:noFill/>
            <a:miter lim="800000"/>
            <a:headEnd/>
            <a:tailEnd/>
          </a:ln>
        </p:spPr>
        <p:txBody>
          <a:bodyPr wrap="none">
            <a:spAutoFit/>
          </a:bodyPr>
          <a:lstStyle/>
          <a:p>
            <a:pPr algn="l"/>
            <a:r>
              <a:rPr lang="en-US" sz="2000" dirty="0"/>
              <a:t>public static </a:t>
            </a:r>
            <a:r>
              <a:rPr lang="en-US" sz="2000" dirty="0" err="1"/>
              <a:t>int</a:t>
            </a:r>
            <a:r>
              <a:rPr lang="en-US" sz="2000" dirty="0"/>
              <a:t> partition(Comparable[] stuff, </a:t>
            </a:r>
            <a:r>
              <a:rPr lang="en-US" sz="2000" dirty="0" err="1"/>
              <a:t>int</a:t>
            </a:r>
            <a:r>
              <a:rPr lang="en-US" sz="2000" dirty="0"/>
              <a:t> </a:t>
            </a:r>
            <a:r>
              <a:rPr lang="en-US" sz="2000" dirty="0" smtClean="0"/>
              <a:t>bot, </a:t>
            </a:r>
            <a:r>
              <a:rPr lang="en-US" sz="2000" dirty="0" err="1"/>
              <a:t>int</a:t>
            </a:r>
            <a:r>
              <a:rPr lang="en-US" sz="2000" dirty="0"/>
              <a:t> </a:t>
            </a:r>
            <a:r>
              <a:rPr lang="en-US" sz="2000" dirty="0" smtClean="0"/>
              <a:t>top) </a:t>
            </a:r>
            <a:endParaRPr lang="en-US" sz="2000" dirty="0"/>
          </a:p>
          <a:p>
            <a:pPr algn="l"/>
            <a:r>
              <a:rPr lang="en-US" sz="2000" dirty="0"/>
              <a:t>{</a:t>
            </a:r>
          </a:p>
          <a:p>
            <a:pPr algn="l"/>
            <a:r>
              <a:rPr lang="en-US" sz="2000" dirty="0" smtClean="0"/>
              <a:t>  Comparable </a:t>
            </a:r>
            <a:r>
              <a:rPr lang="en-US" sz="2000" dirty="0"/>
              <a:t>pivot = stuff</a:t>
            </a:r>
            <a:r>
              <a:rPr lang="en-US" sz="2000" dirty="0" smtClean="0"/>
              <a:t>[(bot + top )/</a:t>
            </a:r>
            <a:r>
              <a:rPr lang="en-US" sz="2000" dirty="0"/>
              <a:t>2]; </a:t>
            </a:r>
          </a:p>
          <a:p>
            <a:pPr algn="l"/>
            <a:r>
              <a:rPr lang="en-US" sz="2000" dirty="0" smtClean="0"/>
              <a:t>  </a:t>
            </a:r>
            <a:r>
              <a:rPr lang="en-US" sz="2000" dirty="0"/>
              <a:t>while(bot&lt;top) </a:t>
            </a:r>
          </a:p>
          <a:p>
            <a:pPr algn="l"/>
            <a:r>
              <a:rPr lang="en-US" sz="2000" dirty="0"/>
              <a:t>  {	</a:t>
            </a:r>
          </a:p>
          <a:p>
            <a:pPr algn="l"/>
            <a:r>
              <a:rPr lang="en-US" sz="2000" dirty="0"/>
              <a:t>    while (stuff[top].</a:t>
            </a:r>
            <a:r>
              <a:rPr lang="en-US" sz="2000" dirty="0" err="1"/>
              <a:t>compareTo</a:t>
            </a:r>
            <a:r>
              <a:rPr lang="en-US" sz="2000" dirty="0"/>
              <a:t>(pivot) &gt; 0 &amp;&amp; bot &lt; top </a:t>
            </a:r>
            <a:r>
              <a:rPr lang="en-US" sz="2000" dirty="0" smtClean="0"/>
              <a:t>)</a:t>
            </a:r>
            <a:endParaRPr lang="en-US" sz="2000" dirty="0"/>
          </a:p>
          <a:p>
            <a:pPr algn="l"/>
            <a:r>
              <a:rPr lang="en-US" sz="2000" dirty="0"/>
              <a:t>    	top = top - 1</a:t>
            </a:r>
            <a:r>
              <a:rPr lang="en-US" sz="2000" dirty="0" smtClean="0"/>
              <a:t>;</a:t>
            </a:r>
            <a:endParaRPr lang="en-US" sz="2000" dirty="0"/>
          </a:p>
          <a:p>
            <a:pPr algn="l"/>
            <a:r>
              <a:rPr lang="en-US" sz="2000" dirty="0"/>
              <a:t>    while (stuff[bot].</a:t>
            </a:r>
            <a:r>
              <a:rPr lang="en-US" sz="2000" dirty="0" err="1"/>
              <a:t>compareTo</a:t>
            </a:r>
            <a:r>
              <a:rPr lang="en-US" sz="2000" dirty="0"/>
              <a:t>(pivot) &lt; 0 &amp;&amp; bot &lt; top </a:t>
            </a:r>
            <a:r>
              <a:rPr lang="en-US" sz="2000" dirty="0" smtClean="0"/>
              <a:t>)</a:t>
            </a:r>
            <a:endParaRPr lang="en-US" sz="2000" dirty="0"/>
          </a:p>
          <a:p>
            <a:pPr algn="l"/>
            <a:r>
              <a:rPr lang="en-US" sz="2000" dirty="0"/>
              <a:t>    	bot = bot + 1</a:t>
            </a:r>
            <a:r>
              <a:rPr lang="en-US" sz="2000" dirty="0" smtClean="0"/>
              <a:t>;      </a:t>
            </a:r>
            <a:endParaRPr lang="en-US" sz="2000" dirty="0"/>
          </a:p>
          <a:p>
            <a:pPr algn="l"/>
            <a:r>
              <a:rPr lang="en-US" sz="2000" dirty="0"/>
              <a:t>    Comparable temp = stuff[bot];</a:t>
            </a:r>
          </a:p>
          <a:p>
            <a:pPr algn="l"/>
            <a:r>
              <a:rPr lang="en-US" sz="2000" dirty="0"/>
              <a:t>    stuff[bot] = stuff[top];</a:t>
            </a:r>
          </a:p>
          <a:p>
            <a:pPr algn="l"/>
            <a:r>
              <a:rPr lang="en-US" sz="2000" dirty="0"/>
              <a:t>    stuff[top] = temp;</a:t>
            </a:r>
          </a:p>
          <a:p>
            <a:pPr algn="l"/>
            <a:r>
              <a:rPr lang="en-US" sz="2000" dirty="0"/>
              <a:t>  }</a:t>
            </a:r>
          </a:p>
          <a:p>
            <a:pPr algn="l"/>
            <a:r>
              <a:rPr lang="en-US" sz="2000" dirty="0"/>
              <a:t>  return top;	  </a:t>
            </a:r>
          </a:p>
          <a:p>
            <a:pPr algn="l"/>
            <a:r>
              <a:rPr lang="en-US" sz="2000" dirty="0"/>
              <a:t>}</a:t>
            </a:r>
            <a:endParaRPr lang="en-US" sz="2000" b="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5105400" y="5105400"/>
            <a:ext cx="3276600" cy="12192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a:t>
            </a:r>
            <a:endPar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endParaRPr>
          </a:p>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Sort</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extLst>
      <p:ext uri="{BB962C8B-B14F-4D97-AF65-F5344CB8AC3E}">
        <p14:creationId xmlns:p14="http://schemas.microsoft.com/office/powerpoint/2010/main" val="27262342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smtClean="0"/>
              <a:t>pass </a:t>
            </a:r>
            <a:r>
              <a:rPr lang="en-US" dirty="0"/>
              <a:t>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extLst>
      <p:ext uri="{BB962C8B-B14F-4D97-AF65-F5344CB8AC3E}">
        <p14:creationId xmlns:p14="http://schemas.microsoft.com/office/powerpoint/2010/main" val="382062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extLst>
      <p:ext uri="{BB962C8B-B14F-4D97-AF65-F5344CB8AC3E}">
        <p14:creationId xmlns:p14="http://schemas.microsoft.com/office/powerpoint/2010/main" val="804445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Merge </a:t>
            </a:r>
            <a:r>
              <a:rPr lang="en-US" dirty="0">
                <a:latin typeface="Arial" charset="0"/>
              </a:rPr>
              <a:t>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957747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07292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4" name="Rectangle 3"/>
          <p:cNvSpPr/>
          <p:nvPr/>
        </p:nvSpPr>
        <p:spPr>
          <a:xfrm>
            <a:off x="990600" y="1524000"/>
            <a:ext cx="71628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sort.java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search.java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tostring.java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6563" name="Text Box 2"/>
          <p:cNvSpPr txBox="1">
            <a:spLocks noChangeArrowheads="1"/>
          </p:cNvSpPr>
          <p:nvPr/>
        </p:nvSpPr>
        <p:spPr bwMode="auto">
          <a:xfrm>
            <a:off x="228600" y="1524000"/>
            <a:ext cx="8582025" cy="3013075"/>
          </a:xfrm>
          <a:prstGeom prst="rect">
            <a:avLst/>
          </a:prstGeom>
          <a:noFill/>
          <a:ln w="9525">
            <a:noFill/>
            <a:miter lim="800000"/>
            <a:headEnd/>
            <a:tailEnd/>
          </a:ln>
        </p:spPr>
        <p:txBody>
          <a:bodyPr wrap="none">
            <a:spAutoFit/>
          </a:bodyPr>
          <a:lstStyle/>
          <a:p>
            <a:pPr algn="l"/>
            <a:r>
              <a:rPr lang="pt-BR" sz="2400" dirty="0"/>
              <a:t>void mergeSort(Comparable[] stuff, int front, int back)</a:t>
            </a:r>
          </a:p>
          <a:p>
            <a:pPr algn="l"/>
            <a:r>
              <a:rPr lang="pt-BR" sz="2400" dirty="0"/>
              <a:t>{</a:t>
            </a:r>
          </a:p>
          <a:p>
            <a:pPr algn="l"/>
            <a:r>
              <a:rPr lang="pt-BR" sz="2400" dirty="0"/>
              <a:t>   int mid = (front+back)/2;</a:t>
            </a:r>
          </a:p>
          <a:p>
            <a:pPr algn="l"/>
            <a:r>
              <a:rPr lang="pt-BR" sz="2400" dirty="0"/>
              <a:t>   if(mid==front) return;</a:t>
            </a:r>
          </a:p>
          <a:p>
            <a:pPr algn="l"/>
            <a:r>
              <a:rPr lang="pt-BR" sz="2400" dirty="0"/>
              <a:t>   mergeSort(stuff, front, mid);</a:t>
            </a:r>
          </a:p>
          <a:p>
            <a:pPr algn="l"/>
            <a:r>
              <a:rPr lang="pt-BR" sz="2400" dirty="0"/>
              <a:t>   mergeSort(stuff, mid, back);</a:t>
            </a:r>
          </a:p>
          <a:p>
            <a:pPr algn="l"/>
            <a:r>
              <a:rPr lang="pt-BR" sz="2400" dirty="0"/>
              <a:t>   merge(stuff, front, back);</a:t>
            </a:r>
          </a:p>
          <a:p>
            <a:pPr algn="l"/>
            <a:r>
              <a:rPr lang="pt-BR" sz="2400" dirty="0"/>
              <a:t>}</a:t>
            </a:r>
            <a:endParaRPr lang="en-US" dirty="0">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a:solidFill>
                  <a:srgbClr val="FF3300"/>
                </a:solidFill>
              </a:rPr>
              <a:t>Collections.sort( ) uses the mergeSort.</a:t>
            </a:r>
          </a:p>
          <a:p>
            <a:pPr>
              <a:spcBef>
                <a:spcPct val="50000"/>
              </a:spcBef>
            </a:pPr>
            <a:r>
              <a:rPr lang="en-US">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597413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7587" name="Text Box 4"/>
          <p:cNvSpPr txBox="1">
            <a:spLocks noChangeArrowheads="1"/>
          </p:cNvSpPr>
          <p:nvPr/>
        </p:nvSpPr>
        <p:spPr bwMode="auto">
          <a:xfrm>
            <a:off x="0" y="117693"/>
            <a:ext cx="8808822" cy="6740307"/>
          </a:xfrm>
          <a:prstGeom prst="rect">
            <a:avLst/>
          </a:prstGeom>
          <a:noFill/>
          <a:ln w="9525">
            <a:noFill/>
            <a:miter lim="800000"/>
            <a:headEnd/>
            <a:tailEnd/>
          </a:ln>
        </p:spPr>
        <p:txBody>
          <a:bodyPr wrap="none">
            <a:spAutoFit/>
          </a:bodyPr>
          <a:lstStyle/>
          <a:p>
            <a:pPr algn="l"/>
            <a:r>
              <a:rPr lang="en-US" sz="2400" dirty="0" smtClean="0"/>
              <a:t>public </a:t>
            </a:r>
            <a:r>
              <a:rPr lang="en-US" sz="2400" dirty="0"/>
              <a:t>static void merge</a:t>
            </a:r>
            <a:r>
              <a:rPr lang="en-US" sz="2400" dirty="0" smtClean="0"/>
              <a:t>(</a:t>
            </a:r>
          </a:p>
          <a:p>
            <a:pPr algn="l"/>
            <a:r>
              <a:rPr lang="en-US" sz="2400" dirty="0"/>
              <a:t> </a:t>
            </a:r>
            <a:r>
              <a:rPr lang="en-US" sz="2400" dirty="0" smtClean="0"/>
              <a:t>                         Comparable</a:t>
            </a:r>
            <a:r>
              <a:rPr lang="en-US" sz="2400" dirty="0"/>
              <a:t>[] stuff, </a:t>
            </a:r>
            <a:r>
              <a:rPr lang="en-US" sz="2400" dirty="0" err="1"/>
              <a:t>int</a:t>
            </a:r>
            <a:r>
              <a:rPr lang="en-US" sz="2400" dirty="0"/>
              <a:t> front, </a:t>
            </a:r>
            <a:r>
              <a:rPr lang="en-US" sz="2400" dirty="0" err="1"/>
              <a:t>int</a:t>
            </a:r>
            <a:r>
              <a:rPr lang="en-US" sz="2400" dirty="0"/>
              <a:t> back)	</a:t>
            </a:r>
            <a:r>
              <a:rPr lang="en-US" sz="2400" dirty="0" smtClean="0"/>
              <a:t> {</a:t>
            </a:r>
            <a:endParaRPr lang="en-US" sz="2400" dirty="0"/>
          </a:p>
          <a:p>
            <a:pPr algn="l"/>
            <a:r>
              <a:rPr lang="en-US" sz="2400" dirty="0" smtClean="0"/>
              <a:t>  </a:t>
            </a:r>
            <a:r>
              <a:rPr lang="en-US" sz="2400" dirty="0" err="1" smtClean="0"/>
              <a:t>int</a:t>
            </a:r>
            <a:r>
              <a:rPr lang="en-US" sz="2400" dirty="0" smtClean="0"/>
              <a:t> </a:t>
            </a:r>
            <a:r>
              <a:rPr lang="en-US" sz="2400" dirty="0" err="1"/>
              <a:t>dif</a:t>
            </a:r>
            <a:r>
              <a:rPr lang="en-US" sz="2400" dirty="0"/>
              <a:t> = </a:t>
            </a:r>
            <a:r>
              <a:rPr lang="en-US" sz="2400" dirty="0" smtClean="0"/>
              <a:t>back-front, spot = 0;</a:t>
            </a:r>
            <a:endParaRPr lang="en-US" sz="2400" dirty="0"/>
          </a:p>
          <a:p>
            <a:pPr algn="l"/>
            <a:r>
              <a:rPr lang="en-US" sz="2400" dirty="0" smtClean="0"/>
              <a:t>  Comparable</a:t>
            </a:r>
            <a:r>
              <a:rPr lang="en-US" sz="2400" dirty="0"/>
              <a:t>[] temp = new Comparable[ </a:t>
            </a:r>
            <a:r>
              <a:rPr lang="en-US" sz="2400" dirty="0" err="1"/>
              <a:t>dif</a:t>
            </a:r>
            <a:r>
              <a:rPr lang="en-US" sz="2400" dirty="0"/>
              <a:t> ];</a:t>
            </a:r>
          </a:p>
          <a:p>
            <a:pPr algn="l"/>
            <a:r>
              <a:rPr lang="en-US" sz="2400" dirty="0" smtClean="0"/>
              <a:t>  </a:t>
            </a:r>
            <a:r>
              <a:rPr lang="en-US" sz="2400" dirty="0" err="1" smtClean="0"/>
              <a:t>int</a:t>
            </a:r>
            <a:r>
              <a:rPr lang="en-US" sz="2400" dirty="0" smtClean="0"/>
              <a:t> </a:t>
            </a:r>
            <a:r>
              <a:rPr lang="en-US" sz="2400" dirty="0"/>
              <a:t>beg = front, mid = (</a:t>
            </a:r>
            <a:r>
              <a:rPr lang="en-US" sz="2400" dirty="0" err="1"/>
              <a:t>front+back</a:t>
            </a:r>
            <a:r>
              <a:rPr lang="en-US" sz="2400" dirty="0"/>
              <a:t>)/2, </a:t>
            </a:r>
            <a:r>
              <a:rPr lang="en-US" sz="2400" dirty="0" err="1"/>
              <a:t>saveMid</a:t>
            </a:r>
            <a:r>
              <a:rPr lang="en-US" sz="2400" dirty="0"/>
              <a:t> = mid;</a:t>
            </a:r>
          </a:p>
          <a:p>
            <a:pPr algn="l"/>
            <a:r>
              <a:rPr lang="en-US" sz="2400" dirty="0" smtClean="0"/>
              <a:t>  while</a:t>
            </a:r>
            <a:r>
              <a:rPr lang="en-US" sz="2400" dirty="0"/>
              <a:t>( beg&lt;</a:t>
            </a:r>
            <a:r>
              <a:rPr lang="en-US" sz="2400" dirty="0" err="1"/>
              <a:t>saveMid</a:t>
            </a:r>
            <a:r>
              <a:rPr lang="en-US" sz="2400" dirty="0"/>
              <a:t> &amp;&amp; mid&lt;back ) {</a:t>
            </a:r>
          </a:p>
          <a:p>
            <a:pPr algn="l"/>
            <a:r>
              <a:rPr lang="en-US" sz="2400" dirty="0" smtClean="0"/>
              <a:t>     </a:t>
            </a:r>
            <a:r>
              <a:rPr lang="en-US" sz="2400" dirty="0"/>
              <a:t>if(stuff[ beg ].</a:t>
            </a:r>
            <a:r>
              <a:rPr lang="en-US" sz="2400" dirty="0" err="1"/>
              <a:t>compareTo</a:t>
            </a:r>
            <a:r>
              <a:rPr lang="en-US" sz="2400" dirty="0"/>
              <a:t>(stuff[ mid ])&lt;0)</a:t>
            </a:r>
          </a:p>
          <a:p>
            <a:pPr algn="l"/>
            <a:r>
              <a:rPr lang="en-US" sz="2400" dirty="0" smtClean="0"/>
              <a:t>        </a:t>
            </a:r>
            <a:r>
              <a:rPr lang="en-US" sz="2400" dirty="0"/>
              <a:t>temp[ spot++ ]= stuff[ beg++ ];</a:t>
            </a:r>
          </a:p>
          <a:p>
            <a:pPr algn="l"/>
            <a:r>
              <a:rPr lang="en-US" sz="2400" dirty="0" smtClean="0"/>
              <a:t>     </a:t>
            </a:r>
            <a:r>
              <a:rPr lang="en-US" sz="2400" dirty="0"/>
              <a:t>else</a:t>
            </a:r>
          </a:p>
          <a:p>
            <a:pPr algn="l"/>
            <a:r>
              <a:rPr lang="en-US" sz="2400" dirty="0" smtClean="0"/>
              <a:t>        </a:t>
            </a:r>
            <a:r>
              <a:rPr lang="en-US" sz="2400" dirty="0"/>
              <a:t>temp[ spot++ ]= stuff[ mid++ ];</a:t>
            </a:r>
          </a:p>
          <a:p>
            <a:pPr algn="l"/>
            <a:r>
              <a:rPr lang="en-US" sz="2400" dirty="0" smtClean="0"/>
              <a:t>  }</a:t>
            </a:r>
            <a:r>
              <a:rPr lang="en-US" sz="2400" dirty="0"/>
              <a:t>		</a:t>
            </a:r>
          </a:p>
          <a:p>
            <a:pPr algn="l"/>
            <a:r>
              <a:rPr lang="en-US" sz="2400" dirty="0" smtClean="0"/>
              <a:t>  while</a:t>
            </a:r>
            <a:r>
              <a:rPr lang="en-US" sz="2400" dirty="0"/>
              <a:t>( beg &lt; </a:t>
            </a:r>
            <a:r>
              <a:rPr lang="en-US" sz="2400" dirty="0" err="1"/>
              <a:t>saveMid</a:t>
            </a:r>
            <a:r>
              <a:rPr lang="en-US" sz="2400" dirty="0"/>
              <a:t> ) </a:t>
            </a:r>
          </a:p>
          <a:p>
            <a:pPr algn="l"/>
            <a:r>
              <a:rPr lang="en-US" sz="2400" dirty="0" smtClean="0"/>
              <a:t>     </a:t>
            </a:r>
            <a:r>
              <a:rPr lang="en-US" sz="2400" dirty="0"/>
              <a:t>temp[ spot++ ]= stuff[ beg++ ];</a:t>
            </a:r>
          </a:p>
          <a:p>
            <a:pPr algn="l"/>
            <a:r>
              <a:rPr lang="en-US" sz="2400" dirty="0" smtClean="0"/>
              <a:t>  while</a:t>
            </a:r>
            <a:r>
              <a:rPr lang="en-US" sz="2400" dirty="0"/>
              <a:t>( mid &lt; back ) </a:t>
            </a:r>
          </a:p>
          <a:p>
            <a:pPr algn="l"/>
            <a:r>
              <a:rPr lang="en-US" sz="2400" dirty="0" smtClean="0"/>
              <a:t>     </a:t>
            </a:r>
            <a:r>
              <a:rPr lang="en-US" sz="2400" dirty="0"/>
              <a:t>temp[ spot++ ]= stuff[ mid++ ];</a:t>
            </a:r>
          </a:p>
          <a:p>
            <a:pPr algn="l"/>
            <a:r>
              <a:rPr lang="en-US" sz="2400" dirty="0" smtClean="0"/>
              <a:t>  for(</a:t>
            </a:r>
            <a:r>
              <a:rPr lang="en-US" sz="2400" dirty="0" err="1" smtClean="0"/>
              <a:t>int</a:t>
            </a:r>
            <a:r>
              <a:rPr lang="en-US" sz="2400" dirty="0" smtClean="0"/>
              <a:t> </a:t>
            </a:r>
            <a:r>
              <a:rPr lang="en-US" sz="2400" dirty="0"/>
              <a:t>i = 0; i &lt; </a:t>
            </a:r>
            <a:r>
              <a:rPr lang="en-US" sz="2400" dirty="0" err="1"/>
              <a:t>dif</a:t>
            </a:r>
            <a:r>
              <a:rPr lang="en-US" sz="2400" dirty="0"/>
              <a:t>; ++i)</a:t>
            </a:r>
          </a:p>
          <a:p>
            <a:pPr algn="l"/>
            <a:r>
              <a:rPr lang="en-US" sz="2400" dirty="0" smtClean="0"/>
              <a:t>     </a:t>
            </a:r>
            <a:r>
              <a:rPr lang="en-US" sz="2400" dirty="0"/>
              <a:t>stuff[</a:t>
            </a:r>
            <a:r>
              <a:rPr lang="en-US" sz="2400" dirty="0" err="1"/>
              <a:t>front+i</a:t>
            </a:r>
            <a:r>
              <a:rPr lang="en-US" sz="2400" dirty="0"/>
              <a:t>]=temp[i];</a:t>
            </a:r>
          </a:p>
          <a:p>
            <a:pPr algn="l"/>
            <a:r>
              <a:rPr lang="en-US" sz="2400" dirty="0"/>
              <a:t>}</a:t>
            </a:r>
          </a:p>
        </p:txBody>
      </p:sp>
      <p:sp>
        <p:nvSpPr>
          <p:cNvPr id="67588" name="WordArt 5"/>
          <p:cNvSpPr>
            <a:spLocks noChangeArrowheads="1" noChangeShapeType="1" noTextEdit="1"/>
          </p:cNvSpPr>
          <p:nvPr/>
        </p:nvSpPr>
        <p:spPr bwMode="auto">
          <a:xfrm>
            <a:off x="6400800" y="5242560"/>
            <a:ext cx="2514600" cy="1447800"/>
          </a:xfrm>
          <a:prstGeom prst="rect">
            <a:avLst/>
          </a:prstGeom>
        </p:spPr>
        <p:txBody>
          <a:bodyPr wrap="none" fromWordArt="1">
            <a:prstTxWarp prst="textPlain">
              <a:avLst>
                <a:gd name="adj" fmla="val 50000"/>
              </a:avLst>
            </a:prstTxWarp>
          </a:bodyPr>
          <a:lstStyle/>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extLst>
      <p:ext uri="{BB962C8B-B14F-4D97-AF65-F5344CB8AC3E}">
        <p14:creationId xmlns:p14="http://schemas.microsoft.com/office/powerpoint/2010/main" val="1923028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r>
              <a:rPr lang="en-US" dirty="0"/>
              <a:t/>
            </a:r>
            <a:br>
              <a:rPr lang="en-US" dirty="0"/>
            </a:br>
            <a:r>
              <a:rPr lang="en-US" dirty="0" smtClean="0"/>
              <a:t>pass </a:t>
            </a:r>
            <a:r>
              <a:rPr lang="en-US" dirty="0"/>
              <a:t>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extLst>
      <p:ext uri="{BB962C8B-B14F-4D97-AF65-F5344CB8AC3E}">
        <p14:creationId xmlns:p14="http://schemas.microsoft.com/office/powerpoint/2010/main" val="2851006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a:t>The mergeSort has a N*Log</a:t>
            </a:r>
            <a:r>
              <a:rPr lang="en-US" baseline="-25000"/>
              <a:t>2</a:t>
            </a:r>
            <a:r>
              <a:rPr lang="en-US"/>
              <a:t>N BigO.  </a:t>
            </a:r>
          </a:p>
          <a:p>
            <a:pPr algn="l"/>
            <a:endParaRPr lang="en-US"/>
          </a:p>
          <a:p>
            <a:pPr algn="l"/>
            <a:endParaRPr lang="en-US"/>
          </a:p>
          <a:p>
            <a:pPr algn="l"/>
            <a:endParaRPr lang="en-US"/>
          </a:p>
          <a:p>
            <a:pPr algn="l"/>
            <a:r>
              <a:rPr lang="en-US"/>
              <a:t>The mergeSort method alone has a Log</a:t>
            </a:r>
            <a:r>
              <a:rPr lang="en-US" baseline="-25000"/>
              <a:t>2</a:t>
            </a:r>
            <a:r>
              <a:rPr lang="en-US"/>
              <a:t>N run time, but cannot be run without the merge method.</a:t>
            </a:r>
          </a:p>
          <a:p>
            <a:pPr algn="l"/>
            <a:endParaRPr lang="en-US"/>
          </a:p>
          <a:p>
            <a:pPr algn="l"/>
            <a:endParaRPr lang="en-US"/>
          </a:p>
          <a:p>
            <a:pPr algn="l"/>
            <a:endParaRPr lang="en-US"/>
          </a:p>
          <a:p>
            <a:pPr algn="l"/>
            <a:r>
              <a:rPr lang="en-US"/>
              <a:t>The merge method alone has an N run time and can be run without the mergeSort method.</a:t>
            </a:r>
          </a:p>
        </p:txBody>
      </p:sp>
    </p:spTree>
    <p:extLst>
      <p:ext uri="{BB962C8B-B14F-4D97-AF65-F5344CB8AC3E}">
        <p14:creationId xmlns:p14="http://schemas.microsoft.com/office/powerpoint/2010/main" val="2661136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7391643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3595280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r>
              <a:rPr lang="en-US" sz="1800" b="0"/>
              <a:t/>
            </a:r>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8124400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r>
              <a:rPr lang="en-US" sz="1800" b="0"/>
              <a:t/>
            </a:r>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r>
              <a:rPr lang="en-US" sz="1800" b="0"/>
              <a:t/>
            </a:r>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7859023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extLst>
      <p:ext uri="{BB962C8B-B14F-4D97-AF65-F5344CB8AC3E}">
        <p14:creationId xmlns:p14="http://schemas.microsoft.com/office/powerpoint/2010/main" val="876419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Searching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r>
              <a:rPr lang="en-US" smtClean="0">
                <a:latin typeface="Times New Roman" pitchFamily="18" charset="0"/>
              </a:rPr>
              <a:t>Sorting and Searching</a:t>
            </a:r>
            <a:endParaRPr lang="en-US" smtClean="0"/>
          </a:p>
        </p:txBody>
      </p:sp>
      <p:sp>
        <p:nvSpPr>
          <p:cNvPr id="23555" name="Rectangle 2"/>
          <p:cNvSpPr>
            <a:spLocks noChangeArrowheads="1"/>
          </p:cNvSpPr>
          <p:nvPr/>
        </p:nvSpPr>
        <p:spPr bwMode="auto">
          <a:xfrm>
            <a:off x="457200" y="1905000"/>
            <a:ext cx="8579593" cy="3970318"/>
          </a:xfrm>
          <a:prstGeom prst="rect">
            <a:avLst/>
          </a:prstGeom>
          <a:noFill/>
          <a:ln w="9525">
            <a:noFill/>
            <a:miter lim="800000"/>
            <a:headEnd/>
            <a:tailEnd/>
          </a:ln>
        </p:spPr>
        <p:txBody>
          <a:bodyPr wrap="none">
            <a:spAutoFit/>
          </a:bodyPr>
          <a:lstStyle/>
          <a:p>
            <a:pPr eaLnBrk="0" hangingPunct="0"/>
            <a:r>
              <a:rPr lang="en-US" sz="2800" dirty="0" err="1"/>
              <a:t>int</a:t>
            </a:r>
            <a:r>
              <a:rPr lang="en-US" sz="2800" dirty="0"/>
              <a:t> </a:t>
            </a:r>
            <a:r>
              <a:rPr lang="en-US" sz="2800" dirty="0" err="1"/>
              <a:t>linearSearch</a:t>
            </a:r>
            <a:r>
              <a:rPr lang="en-US" sz="2800" dirty="0"/>
              <a:t>( </a:t>
            </a:r>
            <a:r>
              <a:rPr lang="en-US" sz="2800" dirty="0" err="1"/>
              <a:t>int</a:t>
            </a:r>
            <a:r>
              <a:rPr lang="en-US" sz="2800" dirty="0"/>
              <a:t>[] </a:t>
            </a:r>
            <a:r>
              <a:rPr lang="en-US" sz="2800" dirty="0" smtClean="0"/>
              <a:t>stuff, </a:t>
            </a:r>
            <a:r>
              <a:rPr lang="en-US" sz="2800" dirty="0" err="1"/>
              <a:t>int</a:t>
            </a:r>
            <a:r>
              <a:rPr lang="en-US" sz="2800" dirty="0"/>
              <a:t> </a:t>
            </a:r>
            <a:r>
              <a:rPr lang="en-US" sz="2800" dirty="0" err="1" smtClean="0"/>
              <a:t>val</a:t>
            </a:r>
            <a:r>
              <a:rPr lang="en-US" sz="2800" dirty="0" smtClean="0"/>
              <a:t> )</a:t>
            </a:r>
            <a:r>
              <a:rPr lang="en-US" sz="2800" dirty="0"/>
              <a:t/>
            </a:r>
            <a:br>
              <a:rPr lang="en-US" sz="2800" dirty="0"/>
            </a:br>
            <a:r>
              <a:rPr lang="en-US" sz="2800" dirty="0"/>
              <a:t>{</a:t>
            </a:r>
          </a:p>
          <a:p>
            <a:pPr eaLnBrk="0" hangingPunct="0"/>
            <a:r>
              <a:rPr lang="en-US" sz="2800" dirty="0"/>
              <a:t>   for(</a:t>
            </a:r>
            <a:r>
              <a:rPr lang="en-US" sz="2800" dirty="0" err="1"/>
              <a:t>int</a:t>
            </a:r>
            <a:r>
              <a:rPr lang="en-US" sz="2800" dirty="0"/>
              <a:t> spot=0; </a:t>
            </a:r>
            <a:r>
              <a:rPr lang="en-US" sz="2800" dirty="0" smtClean="0"/>
              <a:t>spot&lt;</a:t>
            </a:r>
            <a:r>
              <a:rPr lang="en-US" sz="2800" dirty="0" err="1" smtClean="0"/>
              <a:t>stuff.length</a:t>
            </a:r>
            <a:r>
              <a:rPr lang="en-US" sz="2800" dirty="0"/>
              <a:t>; spot++)</a:t>
            </a:r>
          </a:p>
          <a:p>
            <a:pPr eaLnBrk="0" hangingPunct="0"/>
            <a:r>
              <a:rPr lang="en-US" sz="2800" dirty="0"/>
              <a:t>   {</a:t>
            </a:r>
          </a:p>
          <a:p>
            <a:pPr eaLnBrk="0" hangingPunct="0"/>
            <a:r>
              <a:rPr lang="en-US" sz="2800" dirty="0"/>
              <a:t>      </a:t>
            </a:r>
            <a:r>
              <a:rPr lang="en-US" sz="2800" dirty="0" smtClean="0"/>
              <a:t>if(stuff[spot]==</a:t>
            </a:r>
            <a:r>
              <a:rPr lang="en-US" sz="2800" dirty="0" err="1" smtClean="0"/>
              <a:t>val</a:t>
            </a:r>
            <a:r>
              <a:rPr lang="en-US" sz="2800" dirty="0" smtClean="0"/>
              <a:t>)      </a:t>
            </a:r>
            <a:r>
              <a:rPr lang="en-US" dirty="0">
                <a:solidFill>
                  <a:srgbClr val="009900"/>
                </a:solidFill>
              </a:rPr>
              <a:t>//look for a match</a:t>
            </a:r>
          </a:p>
          <a:p>
            <a:pPr eaLnBrk="0" hangingPunct="0"/>
            <a:r>
              <a:rPr lang="en-US" sz="2800" dirty="0"/>
              <a:t>         return spot;    </a:t>
            </a:r>
            <a:r>
              <a:rPr lang="en-US" dirty="0">
                <a:solidFill>
                  <a:srgbClr val="009900"/>
                </a:solidFill>
              </a:rPr>
              <a:t>//return the spot it was found</a:t>
            </a:r>
          </a:p>
          <a:p>
            <a:pPr eaLnBrk="0" hangingPunct="0"/>
            <a:r>
              <a:rPr lang="en-US" sz="2800" dirty="0"/>
              <a:t>   }</a:t>
            </a:r>
          </a:p>
          <a:p>
            <a:pPr eaLnBrk="0" hangingPunct="0"/>
            <a:r>
              <a:rPr lang="en-US" sz="2800" dirty="0"/>
              <a:t>   return -1;</a:t>
            </a:r>
          </a:p>
          <a:p>
            <a:pPr eaLnBrk="0" hangingPunct="0"/>
            <a:r>
              <a:rPr lang="en-US" sz="2800" dirty="0"/>
              <a:t>}</a:t>
            </a:r>
            <a:endParaRPr lang="en-US" sz="28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Linear Search</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2560</TotalTime>
  <Words>3790</Words>
  <Application>Microsoft Office PowerPoint</Application>
  <PresentationFormat>On-screen Show (4:3)</PresentationFormat>
  <Paragraphs>903</Paragraphs>
  <Slides>78</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Comic Sans MS</vt:lpstr>
      <vt:lpstr>Courier New</vt:lpstr>
      <vt:lpstr>Eraser</vt:lpstr>
      <vt:lpstr>Impact</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 basics</dc:title>
  <dc:subject>arrays/sort/search</dc:subject>
  <dc:creator>A+ Computer Science</dc:creator>
  <cp:keywords>www.apluscompsci.com</cp:keywords>
  <dc:description>sort/search/basics_x000d_
©A+ Computer Science_x000d_
www.apluscompsci.com</dc:description>
  <cp:lastModifiedBy>Mark Sabo</cp:lastModifiedBy>
  <cp:revision>418</cp:revision>
  <dcterms:created xsi:type="dcterms:W3CDTF">1997-11-19T18:53:48Z</dcterms:created>
  <dcterms:modified xsi:type="dcterms:W3CDTF">2018-02-26T21:31:51Z</dcterms:modified>
  <cp:category>www.apluscompsci.com</cp:category>
</cp:coreProperties>
</file>