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47228-C304-A34D-A327-46BC1188DA9D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 phldr="1"/>
      <dgm:spPr/>
    </dgm:pt>
    <dgm:pt modelId="{CE181FB3-0A42-2640-8BF0-2314C283A7F2}">
      <dgm:prSet phldrT="[Text]"/>
      <dgm:spPr/>
      <dgm:t>
        <a:bodyPr/>
        <a:lstStyle/>
        <a:p>
          <a:r>
            <a:rPr lang="en-US" dirty="0" smtClean="0"/>
            <a:t>Quantum field theory </a:t>
          </a:r>
        </a:p>
        <a:p>
          <a:r>
            <a:rPr lang="en-US" dirty="0" smtClean="0"/>
            <a:t>for both atoms and light</a:t>
          </a:r>
          <a:endParaRPr lang="en-US" dirty="0"/>
        </a:p>
      </dgm:t>
    </dgm:pt>
    <dgm:pt modelId="{DE75E6EC-E03B-CB40-8A37-D5F5B29A43B2}" type="parTrans" cxnId="{491FF397-7943-A047-B9B4-64508581614D}">
      <dgm:prSet/>
      <dgm:spPr/>
      <dgm:t>
        <a:bodyPr/>
        <a:lstStyle/>
        <a:p>
          <a:endParaRPr lang="en-US"/>
        </a:p>
      </dgm:t>
    </dgm:pt>
    <dgm:pt modelId="{C33EA835-F57D-D04A-A8A1-01AFDF6AD49B}" type="sibTrans" cxnId="{491FF397-7943-A047-B9B4-64508581614D}">
      <dgm:prSet/>
      <dgm:spPr/>
      <dgm:t>
        <a:bodyPr/>
        <a:lstStyle/>
        <a:p>
          <a:endParaRPr lang="en-US"/>
        </a:p>
      </dgm:t>
    </dgm:pt>
    <dgm:pt modelId="{19821B9E-3B1C-7445-A5DF-D7B05394598F}">
      <dgm:prSet phldrT="[Text]"/>
      <dgm:spPr/>
      <dgm:t>
        <a:bodyPr/>
        <a:lstStyle/>
        <a:p>
          <a:r>
            <a:rPr lang="en-US" dirty="0" smtClean="0"/>
            <a:t>Numerical simulations </a:t>
          </a:r>
        </a:p>
        <a:p>
          <a:r>
            <a:rPr lang="en-US" dirty="0" smtClean="0"/>
            <a:t>of classical light and dipoles</a:t>
          </a:r>
          <a:endParaRPr lang="en-US" dirty="0"/>
        </a:p>
      </dgm:t>
    </dgm:pt>
    <dgm:pt modelId="{21528903-548F-844A-9A11-9E004B304DF9}" type="parTrans" cxnId="{1D3828C2-07A7-714E-A151-57AD67B993E8}">
      <dgm:prSet/>
      <dgm:spPr/>
      <dgm:t>
        <a:bodyPr/>
        <a:lstStyle/>
        <a:p>
          <a:endParaRPr lang="en-US"/>
        </a:p>
      </dgm:t>
    </dgm:pt>
    <dgm:pt modelId="{FF8227ED-2438-8249-BAD4-7B44A356B8B9}" type="sibTrans" cxnId="{1D3828C2-07A7-714E-A151-57AD67B993E8}">
      <dgm:prSet/>
      <dgm:spPr/>
      <dgm:t>
        <a:bodyPr/>
        <a:lstStyle/>
        <a:p>
          <a:endParaRPr lang="en-US"/>
        </a:p>
      </dgm:t>
    </dgm:pt>
    <dgm:pt modelId="{E95C2BD7-C089-1A46-868C-198330F1C87C}" type="pres">
      <dgm:prSet presAssocID="{44047228-C304-A34D-A327-46BC1188DA9D}" presName="Name0" presStyleCnt="0">
        <dgm:presLayoutVars>
          <dgm:dir/>
          <dgm:animLvl val="lvl"/>
          <dgm:resizeHandles val="exact"/>
        </dgm:presLayoutVars>
      </dgm:prSet>
      <dgm:spPr/>
    </dgm:pt>
    <dgm:pt modelId="{7C4F6A6B-9578-A546-8A8C-E0FA4A6A28C2}" type="pres">
      <dgm:prSet presAssocID="{19821B9E-3B1C-7445-A5DF-D7B05394598F}" presName="boxAndChildren" presStyleCnt="0"/>
      <dgm:spPr/>
    </dgm:pt>
    <dgm:pt modelId="{ADA66870-314A-A14D-A778-C0D44255A9D0}" type="pres">
      <dgm:prSet presAssocID="{19821B9E-3B1C-7445-A5DF-D7B05394598F}" presName="parentTextBox" presStyleLbl="node1" presStyleIdx="0" presStyleCnt="2" custLinFactNeighborY="50114"/>
      <dgm:spPr/>
    </dgm:pt>
    <dgm:pt modelId="{0F2B2639-D868-D34A-910A-B8245BC69B15}" type="pres">
      <dgm:prSet presAssocID="{C33EA835-F57D-D04A-A8A1-01AFDF6AD49B}" presName="sp" presStyleCnt="0"/>
      <dgm:spPr/>
    </dgm:pt>
    <dgm:pt modelId="{FC7815E7-FDA2-A841-BC21-A95C09FDCE12}" type="pres">
      <dgm:prSet presAssocID="{CE181FB3-0A42-2640-8BF0-2314C283A7F2}" presName="arrowAndChildren" presStyleCnt="0"/>
      <dgm:spPr/>
    </dgm:pt>
    <dgm:pt modelId="{C1302D0F-1727-CD45-A434-3F3876CFDB15}" type="pres">
      <dgm:prSet presAssocID="{CE181FB3-0A42-2640-8BF0-2314C283A7F2}" presName="parentTextArrow" presStyleLbl="node1" presStyleIdx="1" presStyleCnt="2"/>
      <dgm:spPr/>
    </dgm:pt>
  </dgm:ptLst>
  <dgm:cxnLst>
    <dgm:cxn modelId="{18B5DBAC-8B48-D749-9713-C68A0C7E11FD}" type="presOf" srcId="{19821B9E-3B1C-7445-A5DF-D7B05394598F}" destId="{ADA66870-314A-A14D-A778-C0D44255A9D0}" srcOrd="0" destOrd="0" presId="urn:microsoft.com/office/officeart/2005/8/layout/process4"/>
    <dgm:cxn modelId="{491FF397-7943-A047-B9B4-64508581614D}" srcId="{44047228-C304-A34D-A327-46BC1188DA9D}" destId="{CE181FB3-0A42-2640-8BF0-2314C283A7F2}" srcOrd="0" destOrd="0" parTransId="{DE75E6EC-E03B-CB40-8A37-D5F5B29A43B2}" sibTransId="{C33EA835-F57D-D04A-A8A1-01AFDF6AD49B}"/>
    <dgm:cxn modelId="{A6E2BB9D-6B8F-4743-AE1B-531F18BDB460}" type="presOf" srcId="{44047228-C304-A34D-A327-46BC1188DA9D}" destId="{E95C2BD7-C089-1A46-868C-198330F1C87C}" srcOrd="0" destOrd="0" presId="urn:microsoft.com/office/officeart/2005/8/layout/process4"/>
    <dgm:cxn modelId="{1D3828C2-07A7-714E-A151-57AD67B993E8}" srcId="{44047228-C304-A34D-A327-46BC1188DA9D}" destId="{19821B9E-3B1C-7445-A5DF-D7B05394598F}" srcOrd="1" destOrd="0" parTransId="{21528903-548F-844A-9A11-9E004B304DF9}" sibTransId="{FF8227ED-2438-8249-BAD4-7B44A356B8B9}"/>
    <dgm:cxn modelId="{AD4A607A-B62F-8445-9742-38B031E82301}" type="presOf" srcId="{CE181FB3-0A42-2640-8BF0-2314C283A7F2}" destId="{C1302D0F-1727-CD45-A434-3F3876CFDB15}" srcOrd="0" destOrd="0" presId="urn:microsoft.com/office/officeart/2005/8/layout/process4"/>
    <dgm:cxn modelId="{FF686724-65B8-8F43-B4EA-87C486B169BD}" type="presParOf" srcId="{E95C2BD7-C089-1A46-868C-198330F1C87C}" destId="{7C4F6A6B-9578-A546-8A8C-E0FA4A6A28C2}" srcOrd="0" destOrd="0" presId="urn:microsoft.com/office/officeart/2005/8/layout/process4"/>
    <dgm:cxn modelId="{549C4965-74E7-1F44-8016-FA875CE02844}" type="presParOf" srcId="{7C4F6A6B-9578-A546-8A8C-E0FA4A6A28C2}" destId="{ADA66870-314A-A14D-A778-C0D44255A9D0}" srcOrd="0" destOrd="0" presId="urn:microsoft.com/office/officeart/2005/8/layout/process4"/>
    <dgm:cxn modelId="{EB3B59FB-7E24-AA4C-B0EC-17C42F0F0417}" type="presParOf" srcId="{E95C2BD7-C089-1A46-868C-198330F1C87C}" destId="{0F2B2639-D868-D34A-910A-B8245BC69B15}" srcOrd="1" destOrd="0" presId="urn:microsoft.com/office/officeart/2005/8/layout/process4"/>
    <dgm:cxn modelId="{B538CC87-E3DE-EC4D-B307-333D041448E5}" type="presParOf" srcId="{E95C2BD7-C089-1A46-868C-198330F1C87C}" destId="{FC7815E7-FDA2-A841-BC21-A95C09FDCE12}" srcOrd="2" destOrd="0" presId="urn:microsoft.com/office/officeart/2005/8/layout/process4"/>
    <dgm:cxn modelId="{95E4E534-926C-C74D-ACEC-291922125BF5}" type="presParOf" srcId="{FC7815E7-FDA2-A841-BC21-A95C09FDCE12}" destId="{C1302D0F-1727-CD45-A434-3F3876CFDB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A66870-314A-A14D-A778-C0D44255A9D0}">
      <dsp:nvSpPr>
        <dsp:cNvPr id="0" name=""/>
        <dsp:cNvSpPr/>
      </dsp:nvSpPr>
      <dsp:spPr>
        <a:xfrm>
          <a:off x="0" y="2045557"/>
          <a:ext cx="6432558" cy="1341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Numerical simulations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of classical light and dipoles</a:t>
          </a:r>
          <a:endParaRPr lang="en-US" sz="2800" kern="1200" dirty="0"/>
        </a:p>
      </dsp:txBody>
      <dsp:txXfrm>
        <a:off x="0" y="2045557"/>
        <a:ext cx="6432558" cy="1341105"/>
      </dsp:txXfrm>
    </dsp:sp>
    <dsp:sp modelId="{C1302D0F-1727-CD45-A434-3F3876CFDB15}">
      <dsp:nvSpPr>
        <dsp:cNvPr id="0" name=""/>
        <dsp:cNvSpPr/>
      </dsp:nvSpPr>
      <dsp:spPr>
        <a:xfrm rot="10800000">
          <a:off x="0" y="1527"/>
          <a:ext cx="6432558" cy="206261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Quantum field theory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for both atoms and light</a:t>
          </a:r>
          <a:endParaRPr lang="en-US" sz="2800" kern="1200" dirty="0"/>
        </a:p>
      </dsp:txBody>
      <dsp:txXfrm rot="10800000">
        <a:off x="0" y="1527"/>
        <a:ext cx="6432558" cy="206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4ABD-D068-7B4E-896F-C4C715C35F14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87AD-B4F4-1241-82A6-C596110122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687AD-B4F4-1241-82A6-C596110122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Cooperative Effects in the Optical Response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 Dense 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78983"/>
            <a:ext cx="7854696" cy="239148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Ph.D. Dissertation </a:t>
            </a:r>
            <a:r>
              <a:rPr lang="en-US" dirty="0" smtClean="0"/>
              <a:t>Defense by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sz="4300" dirty="0" smtClean="0">
                <a:latin typeface="Arial"/>
                <a:cs typeface="Arial"/>
              </a:rPr>
              <a:t>Yi  Li</a:t>
            </a:r>
          </a:p>
          <a:p>
            <a:pPr algn="ctr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Major Advisor: Juha Javanainen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Mar 23, 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Overview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dissertation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5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Outline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342483" cy="4389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Introduction: light scattering and cooperative effects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Interaction between two-level atom and classical light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Cooperativity in a strongly interacting dipolar system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stationary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moving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Conclusion remarks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Classical models of light scattering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Rayleigh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Mie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Beer-Lambert law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24" y="2598743"/>
            <a:ext cx="2484056" cy="640334"/>
          </a:xfrm>
          <a:prstGeom prst="rect">
            <a:avLst/>
          </a:prstGeom>
        </p:spPr>
      </p:pic>
      <p:pic>
        <p:nvPicPr>
          <p:cNvPr id="7" name="Picture 6" descr="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91" y="2055817"/>
            <a:ext cx="1216923" cy="334380"/>
          </a:xfrm>
          <a:prstGeom prst="rect">
            <a:avLst/>
          </a:prstGeom>
        </p:spPr>
      </p:pic>
      <p:pic>
        <p:nvPicPr>
          <p:cNvPr id="8" name="Picture 7" descr="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44" y="3454535"/>
            <a:ext cx="1222536" cy="332340"/>
          </a:xfrm>
          <a:prstGeom prst="rect">
            <a:avLst/>
          </a:prstGeom>
        </p:spPr>
      </p:pic>
      <p:pic>
        <p:nvPicPr>
          <p:cNvPr id="9" name="Picture 8" descr="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55" y="5367704"/>
            <a:ext cx="6993562" cy="733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L</a:t>
            </a:r>
            <a:r>
              <a:rPr lang="en-US" sz="3700" dirty="0" smtClean="0">
                <a:latin typeface="Arial Rounded MT Bold"/>
                <a:cs typeface="Arial Rounded MT Bold"/>
              </a:rPr>
              <a:t>ight scattering in quantum optics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V</a:t>
            </a:r>
            <a:r>
              <a:rPr lang="en-US" dirty="0" smtClean="0"/>
              <a:t>erify the existence of Bose-Einstein condensate;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Probe quantum statistics of atoms in an optical lattice;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Determine the relative phase of two Bose-Einstein condensates;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Monitor number of atoms in a BEC as they oscillate between two sides of a double-well trap.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   Light-matter interaction</a:t>
            </a:r>
            <a:br>
              <a:rPr lang="en-US" sz="3700" dirty="0" smtClean="0">
                <a:latin typeface="Arial Rounded MT Bold"/>
                <a:cs typeface="Arial Rounded MT Bold"/>
              </a:rPr>
            </a:br>
            <a:r>
              <a:rPr lang="en-US" sz="3700" dirty="0" smtClean="0">
                <a:latin typeface="Arial Rounded MT Bold"/>
                <a:cs typeface="Arial Rounded MT Bold"/>
              </a:rPr>
              <a:t> 			in a broader context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 lnSpcReduction="10000"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Cavity QED: </a:t>
            </a:r>
          </a:p>
          <a:p>
            <a:pPr marL="880110" lvl="1" indent="-514350">
              <a:spcAft>
                <a:spcPts val="2400"/>
              </a:spcAft>
            </a:pPr>
            <a:r>
              <a:rPr lang="en-US" dirty="0" smtClean="0"/>
              <a:t>Weak coupling: atomic state modified</a:t>
            </a:r>
          </a:p>
          <a:p>
            <a:pPr marL="880110" lvl="1" indent="-514350">
              <a:spcAft>
                <a:spcPts val="2400"/>
              </a:spcAft>
            </a:pPr>
            <a:r>
              <a:rPr lang="en-US" dirty="0" smtClean="0"/>
              <a:t>Strong coupling: atoms and photons entangled</a:t>
            </a:r>
          </a:p>
          <a:p>
            <a:pPr marL="514350" indent="-514350">
              <a:spcAft>
                <a:spcPts val="2400"/>
              </a:spcAft>
            </a:pPr>
            <a:r>
              <a:rPr lang="en-US" dirty="0" smtClean="0"/>
              <a:t>Interface between light and atomic ensembles</a:t>
            </a:r>
          </a:p>
          <a:p>
            <a:pPr marL="880110" lvl="1" indent="-514350" algn="ctr">
              <a:spcAft>
                <a:spcPts val="2400"/>
              </a:spcAft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Cooperative effects involved 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063"/>
            <a:ext cx="8377766" cy="1005417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Cooperative effects in the optical 		response of a dense gas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2400"/>
              </a:spcAft>
            </a:pPr>
            <a:r>
              <a:rPr lang="en-US" dirty="0" smtClean="0"/>
              <a:t>Challenge from the dipolar field:</a:t>
            </a:r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4" name="Picture 3" descr="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3" y="3345795"/>
            <a:ext cx="8180917" cy="679111"/>
          </a:xfrm>
          <a:prstGeom prst="rect">
            <a:avLst/>
          </a:prstGeom>
        </p:spPr>
      </p:pic>
      <p:pic>
        <p:nvPicPr>
          <p:cNvPr id="5" name="Picture 4" descr="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14" y="4459798"/>
            <a:ext cx="2978150" cy="5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4" y="680717"/>
            <a:ext cx="7531099" cy="710354"/>
          </a:xfrm>
        </p:spPr>
        <p:txBody>
          <a:bodyPr>
            <a:noAutofit/>
          </a:bodyPr>
          <a:lstStyle/>
          <a:p>
            <a:r>
              <a:rPr lang="en-US" sz="4100" dirty="0" smtClean="0">
                <a:latin typeface="Arial Rounded MT Bold"/>
                <a:cs typeface="Arial Rounded MT Bold"/>
              </a:rPr>
              <a:t>Approach in this dissertation:</a:t>
            </a:r>
            <a:endParaRPr lang="en-US" sz="41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000"/>
            <a:ext cx="8229600" cy="3911600"/>
          </a:xfrm>
        </p:spPr>
        <p:txBody>
          <a:bodyPr>
            <a:normAutofit/>
          </a:bodyPr>
          <a:lstStyle/>
          <a:p>
            <a:pPr marL="880110" lvl="1" indent="-514350">
              <a:spcAft>
                <a:spcPts val="2400"/>
              </a:spcAft>
              <a:buNone/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  <a:p>
            <a:pPr marL="880110" lvl="1" indent="-514350">
              <a:spcAft>
                <a:spcPts val="2400"/>
              </a:spcAft>
            </a:pPr>
            <a:endParaRPr lang="en-US" dirty="0" smtClean="0"/>
          </a:p>
        </p:txBody>
      </p:sp>
      <p:graphicFrame>
        <p:nvGraphicFramePr>
          <p:cNvPr id="7" name="Diagram 6"/>
          <p:cNvGraphicFramePr/>
          <p:nvPr/>
        </p:nvGraphicFramePr>
        <p:xfrm>
          <a:off x="1399109" y="1693336"/>
          <a:ext cx="6432558" cy="33866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8214" y="5520723"/>
            <a:ext cx="7712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Photon recoil and saturation of the atoms may be neglected.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1526</TotalTime>
  <Words>228</Words>
  <Application>Microsoft Macintosh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Cooperative Effects in the Optical Response of  A Dense Gas</vt:lpstr>
      <vt:lpstr>Overview</vt:lpstr>
      <vt:lpstr>Outline</vt:lpstr>
      <vt:lpstr>Classical models of light scattering</vt:lpstr>
      <vt:lpstr>Light scattering in quantum optics</vt:lpstr>
      <vt:lpstr>   Light-matter interaction     in a broader context</vt:lpstr>
      <vt:lpstr>Cooperative effects in the optical   response of a dense gas</vt:lpstr>
      <vt:lpstr>Approach in this dissertation:</vt:lpstr>
    </vt:vector>
  </TitlesOfParts>
  <Company>University of Connecticut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Effects in the Optical Response of Dense Atomic Gases</dc:title>
  <dc:creator>Juha Javanainen</dc:creator>
  <cp:lastModifiedBy>Juha Javanainen</cp:lastModifiedBy>
  <cp:revision>8</cp:revision>
  <dcterms:created xsi:type="dcterms:W3CDTF">2016-02-25T03:17:40Z</dcterms:created>
  <dcterms:modified xsi:type="dcterms:W3CDTF">2016-02-26T04:41:54Z</dcterms:modified>
</cp:coreProperties>
</file>