
<file path=[Content_Types].xml><?xml version="1.0" encoding="utf-8"?>
<Types xmlns="http://schemas.openxmlformats.org/package/2006/content-types">
  <Override PartName="/ppt/diagrams/drawing1.xml" ContentType="application/vnd.ms-office.drawingml.diagramDrawing+xml"/>
  <Default Extension="pdf" ContentType="application/pdf"/>
  <Override PartName="/ppt/slides/slide14.xml" ContentType="application/vnd.openxmlformats-officedocument.presentationml.slide+xml"/>
  <Default Extension="rels" ContentType="application/vnd.openxmlformats-package.relationships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diagrams/layout1.xml" ContentType="application/vnd.openxmlformats-officedocument.drawingml.diagram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diagrams/quickStyle1.xml" ContentType="application/vnd.openxmlformats-officedocument.drawingml.diagramStyl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365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47228-C304-A34D-A327-46BC1188DA9D}" type="doc">
      <dgm:prSet loTypeId="urn:microsoft.com/office/officeart/2005/8/layout/process4" loCatId="process" qsTypeId="urn:microsoft.com/office/officeart/2005/8/quickstyle/3D4" qsCatId="3D" csTypeId="urn:microsoft.com/office/officeart/2005/8/colors/accent1_2" csCatId="accent1" phldr="1"/>
      <dgm:spPr/>
    </dgm:pt>
    <dgm:pt modelId="{CE181FB3-0A42-2640-8BF0-2314C283A7F2}">
      <dgm:prSet phldrT="[Text]"/>
      <dgm:spPr/>
      <dgm:t>
        <a:bodyPr/>
        <a:lstStyle/>
        <a:p>
          <a:r>
            <a:rPr lang="en-US" dirty="0" smtClean="0"/>
            <a:t>Quantum field theory </a:t>
          </a:r>
        </a:p>
        <a:p>
          <a:r>
            <a:rPr lang="en-US" dirty="0" smtClean="0"/>
            <a:t>for both atoms and light</a:t>
          </a:r>
          <a:endParaRPr lang="en-US" dirty="0"/>
        </a:p>
      </dgm:t>
    </dgm:pt>
    <dgm:pt modelId="{DE75E6EC-E03B-CB40-8A37-D5F5B29A43B2}" type="parTrans" cxnId="{491FF397-7943-A047-B9B4-64508581614D}">
      <dgm:prSet/>
      <dgm:spPr/>
      <dgm:t>
        <a:bodyPr/>
        <a:lstStyle/>
        <a:p>
          <a:endParaRPr lang="en-US"/>
        </a:p>
      </dgm:t>
    </dgm:pt>
    <dgm:pt modelId="{C33EA835-F57D-D04A-A8A1-01AFDF6AD49B}" type="sibTrans" cxnId="{491FF397-7943-A047-B9B4-64508581614D}">
      <dgm:prSet/>
      <dgm:spPr/>
      <dgm:t>
        <a:bodyPr/>
        <a:lstStyle/>
        <a:p>
          <a:endParaRPr lang="en-US"/>
        </a:p>
      </dgm:t>
    </dgm:pt>
    <dgm:pt modelId="{19821B9E-3B1C-7445-A5DF-D7B05394598F}">
      <dgm:prSet phldrT="[Text]"/>
      <dgm:spPr/>
      <dgm:t>
        <a:bodyPr/>
        <a:lstStyle/>
        <a:p>
          <a:r>
            <a:rPr lang="en-US" dirty="0" smtClean="0"/>
            <a:t>Numerical simulations </a:t>
          </a:r>
        </a:p>
        <a:p>
          <a:r>
            <a:rPr lang="en-US" dirty="0" smtClean="0"/>
            <a:t>of classical light and dipoles</a:t>
          </a:r>
          <a:endParaRPr lang="en-US" dirty="0"/>
        </a:p>
      </dgm:t>
    </dgm:pt>
    <dgm:pt modelId="{21528903-548F-844A-9A11-9E004B304DF9}" type="parTrans" cxnId="{1D3828C2-07A7-714E-A151-57AD67B993E8}">
      <dgm:prSet/>
      <dgm:spPr/>
      <dgm:t>
        <a:bodyPr/>
        <a:lstStyle/>
        <a:p>
          <a:endParaRPr lang="en-US"/>
        </a:p>
      </dgm:t>
    </dgm:pt>
    <dgm:pt modelId="{FF8227ED-2438-8249-BAD4-7B44A356B8B9}" type="sibTrans" cxnId="{1D3828C2-07A7-714E-A151-57AD67B993E8}">
      <dgm:prSet/>
      <dgm:spPr/>
      <dgm:t>
        <a:bodyPr/>
        <a:lstStyle/>
        <a:p>
          <a:endParaRPr lang="en-US"/>
        </a:p>
      </dgm:t>
    </dgm:pt>
    <dgm:pt modelId="{E95C2BD7-C089-1A46-868C-198330F1C87C}" type="pres">
      <dgm:prSet presAssocID="{44047228-C304-A34D-A327-46BC1188DA9D}" presName="Name0" presStyleCnt="0">
        <dgm:presLayoutVars>
          <dgm:dir/>
          <dgm:animLvl val="lvl"/>
          <dgm:resizeHandles val="exact"/>
        </dgm:presLayoutVars>
      </dgm:prSet>
      <dgm:spPr/>
    </dgm:pt>
    <dgm:pt modelId="{7C4F6A6B-9578-A546-8A8C-E0FA4A6A28C2}" type="pres">
      <dgm:prSet presAssocID="{19821B9E-3B1C-7445-A5DF-D7B05394598F}" presName="boxAndChildren" presStyleCnt="0"/>
      <dgm:spPr/>
    </dgm:pt>
    <dgm:pt modelId="{ADA66870-314A-A14D-A778-C0D44255A9D0}" type="pres">
      <dgm:prSet presAssocID="{19821B9E-3B1C-7445-A5DF-D7B05394598F}" presName="parentTextBox" presStyleLbl="node1" presStyleIdx="0" presStyleCnt="2" custLinFactNeighborY="50114"/>
      <dgm:spPr/>
      <dgm:t>
        <a:bodyPr/>
        <a:lstStyle/>
        <a:p>
          <a:endParaRPr lang="zh-CN" altLang="en-US"/>
        </a:p>
      </dgm:t>
    </dgm:pt>
    <dgm:pt modelId="{0F2B2639-D868-D34A-910A-B8245BC69B15}" type="pres">
      <dgm:prSet presAssocID="{C33EA835-F57D-D04A-A8A1-01AFDF6AD49B}" presName="sp" presStyleCnt="0"/>
      <dgm:spPr/>
    </dgm:pt>
    <dgm:pt modelId="{FC7815E7-FDA2-A841-BC21-A95C09FDCE12}" type="pres">
      <dgm:prSet presAssocID="{CE181FB3-0A42-2640-8BF0-2314C283A7F2}" presName="arrowAndChildren" presStyleCnt="0"/>
      <dgm:spPr/>
    </dgm:pt>
    <dgm:pt modelId="{C1302D0F-1727-CD45-A434-3F3876CFDB15}" type="pres">
      <dgm:prSet presAssocID="{CE181FB3-0A42-2640-8BF0-2314C283A7F2}" presName="parentTextArrow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18B5DBAC-8B48-D749-9713-C68A0C7E11FD}" type="presOf" srcId="{19821B9E-3B1C-7445-A5DF-D7B05394598F}" destId="{ADA66870-314A-A14D-A778-C0D44255A9D0}" srcOrd="0" destOrd="0" presId="urn:microsoft.com/office/officeart/2005/8/layout/process4"/>
    <dgm:cxn modelId="{491FF397-7943-A047-B9B4-64508581614D}" srcId="{44047228-C304-A34D-A327-46BC1188DA9D}" destId="{CE181FB3-0A42-2640-8BF0-2314C283A7F2}" srcOrd="0" destOrd="0" parTransId="{DE75E6EC-E03B-CB40-8A37-D5F5B29A43B2}" sibTransId="{C33EA835-F57D-D04A-A8A1-01AFDF6AD49B}"/>
    <dgm:cxn modelId="{A6E2BB9D-6B8F-4743-AE1B-531F18BDB460}" type="presOf" srcId="{44047228-C304-A34D-A327-46BC1188DA9D}" destId="{E95C2BD7-C089-1A46-868C-198330F1C87C}" srcOrd="0" destOrd="0" presId="urn:microsoft.com/office/officeart/2005/8/layout/process4"/>
    <dgm:cxn modelId="{1D3828C2-07A7-714E-A151-57AD67B993E8}" srcId="{44047228-C304-A34D-A327-46BC1188DA9D}" destId="{19821B9E-3B1C-7445-A5DF-D7B05394598F}" srcOrd="1" destOrd="0" parTransId="{21528903-548F-844A-9A11-9E004B304DF9}" sibTransId="{FF8227ED-2438-8249-BAD4-7B44A356B8B9}"/>
    <dgm:cxn modelId="{AD4A607A-B62F-8445-9742-38B031E82301}" type="presOf" srcId="{CE181FB3-0A42-2640-8BF0-2314C283A7F2}" destId="{C1302D0F-1727-CD45-A434-3F3876CFDB15}" srcOrd="0" destOrd="0" presId="urn:microsoft.com/office/officeart/2005/8/layout/process4"/>
    <dgm:cxn modelId="{FF686724-65B8-8F43-B4EA-87C486B169BD}" type="presParOf" srcId="{E95C2BD7-C089-1A46-868C-198330F1C87C}" destId="{7C4F6A6B-9578-A546-8A8C-E0FA4A6A28C2}" srcOrd="0" destOrd="0" presId="urn:microsoft.com/office/officeart/2005/8/layout/process4"/>
    <dgm:cxn modelId="{549C4965-74E7-1F44-8016-FA875CE02844}" type="presParOf" srcId="{7C4F6A6B-9578-A546-8A8C-E0FA4A6A28C2}" destId="{ADA66870-314A-A14D-A778-C0D44255A9D0}" srcOrd="0" destOrd="0" presId="urn:microsoft.com/office/officeart/2005/8/layout/process4"/>
    <dgm:cxn modelId="{EB3B59FB-7E24-AA4C-B0EC-17C42F0F0417}" type="presParOf" srcId="{E95C2BD7-C089-1A46-868C-198330F1C87C}" destId="{0F2B2639-D868-D34A-910A-B8245BC69B15}" srcOrd="1" destOrd="0" presId="urn:microsoft.com/office/officeart/2005/8/layout/process4"/>
    <dgm:cxn modelId="{B538CC87-E3DE-EC4D-B307-333D041448E5}" type="presParOf" srcId="{E95C2BD7-C089-1A46-868C-198330F1C87C}" destId="{FC7815E7-FDA2-A841-BC21-A95C09FDCE12}" srcOrd="2" destOrd="0" presId="urn:microsoft.com/office/officeart/2005/8/layout/process4"/>
    <dgm:cxn modelId="{95E4E534-926C-C74D-ACEC-291922125BF5}" type="presParOf" srcId="{FC7815E7-FDA2-A841-BC21-A95C09FDCE12}" destId="{C1302D0F-1727-CD45-A434-3F3876CFDB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A66870-314A-A14D-A778-C0D44255A9D0}">
      <dsp:nvSpPr>
        <dsp:cNvPr id="0" name=""/>
        <dsp:cNvSpPr/>
      </dsp:nvSpPr>
      <dsp:spPr>
        <a:xfrm>
          <a:off x="0" y="2045557"/>
          <a:ext cx="6432558" cy="1341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Numerical simulations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of classical light and dipoles</a:t>
          </a:r>
          <a:endParaRPr lang="en-US" sz="2800" kern="1200" dirty="0"/>
        </a:p>
      </dsp:txBody>
      <dsp:txXfrm>
        <a:off x="0" y="2045557"/>
        <a:ext cx="6432558" cy="1341105"/>
      </dsp:txXfrm>
    </dsp:sp>
    <dsp:sp modelId="{C1302D0F-1727-CD45-A434-3F3876CFDB15}">
      <dsp:nvSpPr>
        <dsp:cNvPr id="0" name=""/>
        <dsp:cNvSpPr/>
      </dsp:nvSpPr>
      <dsp:spPr>
        <a:xfrm rot="10800000">
          <a:off x="0" y="1527"/>
          <a:ext cx="6432558" cy="206261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Quantum field theory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for both atoms and light</a:t>
          </a:r>
          <a:endParaRPr lang="en-US" sz="2800" kern="1200" dirty="0"/>
        </a:p>
      </dsp:txBody>
      <dsp:txXfrm rot="10800000">
        <a:off x="0" y="1527"/>
        <a:ext cx="6432558" cy="2062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4ABD-D068-7B4E-896F-C4C715C35F14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687AD-B4F4-1241-82A6-C59611012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9599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87AD-B4F4-1241-82A6-C596110122B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623B59-1C76-364F-A4A7-0DC00B3EE6B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df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d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d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df"/><Relationship Id="rId3" Type="http://schemas.openxmlformats.org/officeDocument/2006/relationships/image" Target="../media/image1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df"/><Relationship Id="rId4" Type="http://schemas.openxmlformats.org/officeDocument/2006/relationships/image" Target="../media/image158.png"/><Relationship Id="rId5" Type="http://schemas.openxmlformats.org/officeDocument/2006/relationships/image" Target="../media/image159.pdf"/><Relationship Id="rId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Cooperative Effects in the Optical Response of </a:t>
            </a:r>
            <a:br>
              <a:rPr lang="en-US" dirty="0" smtClean="0"/>
            </a:br>
            <a:r>
              <a:rPr lang="en-US" dirty="0" smtClean="0"/>
              <a:t>A Dense 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78983"/>
            <a:ext cx="7854696" cy="239148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Ph.D. Dissertation Defense by</a:t>
            </a:r>
            <a:endParaRPr lang="en-US" dirty="0" smtClean="0">
              <a:latin typeface="Arial"/>
              <a:cs typeface="Arial"/>
            </a:endParaRPr>
          </a:p>
          <a:p>
            <a:pPr algn="ctr"/>
            <a:r>
              <a:rPr lang="en-US" sz="4300" dirty="0" smtClean="0">
                <a:latin typeface="Arial"/>
                <a:cs typeface="Arial"/>
              </a:rPr>
              <a:t>Yi  Li</a:t>
            </a:r>
          </a:p>
          <a:p>
            <a:pPr algn="ctr"/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Major Advisor: Juha Javanainen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Mar 23, 2016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100541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Local-field correction in a polarizable medium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639820" y="2173858"/>
            <a:ext cx="2784871" cy="255341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1566429" y="2885534"/>
            <a:ext cx="931652" cy="948906"/>
          </a:xfrm>
          <a:prstGeom prst="ellipse">
            <a:avLst/>
          </a:prstGeom>
          <a:noFill/>
          <a:ln w="3810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loud 13"/>
          <p:cNvSpPr/>
          <p:nvPr/>
        </p:nvSpPr>
        <p:spPr>
          <a:xfrm>
            <a:off x="6036363" y="2053088"/>
            <a:ext cx="2784871" cy="255341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6928474" y="2820839"/>
            <a:ext cx="931652" cy="94890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35514" y="2885534"/>
            <a:ext cx="914400" cy="9489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0000"/>
                </a:solidFill>
              </a:ln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975449" y="3286666"/>
            <a:ext cx="129396" cy="12077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4745268" y="3301044"/>
            <a:ext cx="129396" cy="12077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7338222" y="3240659"/>
            <a:ext cx="129396" cy="12077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88589" y="2758394"/>
            <a:ext cx="664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=</a:t>
            </a:r>
            <a:endParaRPr lang="zh-CN" alt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62052" y="2758394"/>
            <a:ext cx="664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+</a:t>
            </a:r>
            <a:endParaRPr lang="zh-CN" altLang="en-US" sz="6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038357" y="3502327"/>
            <a:ext cx="6100" cy="181154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809966" y="3502326"/>
            <a:ext cx="6100" cy="181154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413894" y="3439066"/>
            <a:ext cx="6100" cy="181154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741742" y="5491432"/>
            <a:ext cx="581025" cy="533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202512" y="5372100"/>
            <a:ext cx="876997" cy="8769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928474" y="5386657"/>
            <a:ext cx="1428750" cy="63817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290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100541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Local-field correction in a polarizable medium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696296" y="2185723"/>
            <a:ext cx="3429000" cy="1188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424599" y="3688874"/>
            <a:ext cx="2415540" cy="510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65207" y="4634990"/>
            <a:ext cx="7059283" cy="124883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3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2004051" y="2144091"/>
            <a:ext cx="5253419" cy="1979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100541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Local-field correction in a polarizable medium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376487" y="2256167"/>
            <a:ext cx="4391025" cy="16383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rot="5400000">
            <a:off x="2251516" y="4461335"/>
            <a:ext cx="1344180" cy="668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5583354" y="4395357"/>
            <a:ext cx="1344181" cy="799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2126" y="5513669"/>
            <a:ext cx="3855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Clausius-Mossotti relation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3810" y="5513669"/>
            <a:ext cx="336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Lorentz-Lorenz formula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273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100541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Interaction of a Two-level Atom with a Classical Field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000"/>
            <a:ext cx="8229600" cy="3911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2400"/>
              </a:spcAft>
            </a:pPr>
            <a:r>
              <a:rPr lang="en-US" dirty="0" smtClean="0"/>
              <a:t>Einstein A and B coefficients</a:t>
            </a:r>
          </a:p>
          <a:p>
            <a:pPr marL="514350" indent="-514350">
              <a:spcAft>
                <a:spcPts val="2400"/>
              </a:spcAft>
            </a:pPr>
            <a:r>
              <a:rPr lang="en-US" dirty="0" smtClean="0"/>
              <a:t>Damped Two-level System</a:t>
            </a:r>
          </a:p>
          <a:p>
            <a:pPr marL="514350" indent="-514350">
              <a:spcAft>
                <a:spcPts val="2400"/>
              </a:spcAft>
            </a:pPr>
            <a:r>
              <a:rPr lang="en-US" dirty="0" smtClean="0"/>
              <a:t>Polarizability of a Two-level Atom</a:t>
            </a:r>
          </a:p>
          <a:p>
            <a:pPr marL="514350" indent="-514350">
              <a:spcAft>
                <a:spcPts val="2400"/>
              </a:spcAft>
            </a:pPr>
            <a:r>
              <a:rPr lang="en-US" dirty="0" smtClean="0"/>
              <a:t>Absorption of Two-level Medium and Lorentz-Lorenz shift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Einstein A and B coefficients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587500" y="1995714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85912" y="3828142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60586" y="3828142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60586" y="1995714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418943" y="3828142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12706" y="1995714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335088" y="2911134"/>
            <a:ext cx="183242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738223" y="2911134"/>
            <a:ext cx="1832428" cy="1588"/>
          </a:xfrm>
          <a:prstGeom prst="straightConnector1">
            <a:avLst/>
          </a:prstGeom>
          <a:ln>
            <a:tailEnd type="arrow" w="lg" len="lg"/>
          </a:ln>
          <a:effectLst>
            <a:outerShdw blurRad="57150" dist="38100" dir="5400000" algn="ctr" rotWithShape="0">
              <a:schemeClr val="accent1">
                <a:shade val="9000"/>
                <a:satMod val="105000"/>
                <a:alpha val="4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6185524" y="2911531"/>
            <a:ext cx="183163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8" y="3681838"/>
            <a:ext cx="825420" cy="292608"/>
          </a:xfrm>
          <a:prstGeom prst="rect">
            <a:avLst/>
          </a:prstGeom>
        </p:spPr>
      </p:pic>
      <p:pic>
        <p:nvPicPr>
          <p:cNvPr id="28" name="Picture 27" descr="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95" y="1850204"/>
            <a:ext cx="825417" cy="292608"/>
          </a:xfrm>
          <a:prstGeom prst="rect">
            <a:avLst/>
          </a:prstGeom>
        </p:spPr>
      </p:pic>
      <p:pic>
        <p:nvPicPr>
          <p:cNvPr id="29" name="Picture 28" descr="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74" y="2747963"/>
            <a:ext cx="757451" cy="457200"/>
          </a:xfrm>
          <a:prstGeom prst="rect">
            <a:avLst/>
          </a:prstGeom>
        </p:spPr>
      </p:pic>
      <p:pic>
        <p:nvPicPr>
          <p:cNvPr id="30" name="Picture 29" descr="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775" y="2839403"/>
            <a:ext cx="757451" cy="457200"/>
          </a:xfrm>
          <a:prstGeom prst="rect">
            <a:avLst/>
          </a:prstGeom>
        </p:spPr>
      </p:pic>
      <p:pic>
        <p:nvPicPr>
          <p:cNvPr id="31" name="Picture 30" descr="1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074" y="2747963"/>
            <a:ext cx="757451" cy="4572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24429" y="4145643"/>
            <a:ext cx="187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Spontaneous</a:t>
            </a:r>
          </a:p>
          <a:p>
            <a:pPr algn="ctr"/>
            <a:r>
              <a:rPr lang="en-US" dirty="0" smtClean="0"/>
              <a:t>Emission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3162" y="4145643"/>
            <a:ext cx="187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Stimulated</a:t>
            </a:r>
          </a:p>
          <a:p>
            <a:pPr algn="ctr"/>
            <a:r>
              <a:rPr lang="en-US" dirty="0" smtClean="0"/>
              <a:t>Emission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98740" y="4302461"/>
            <a:ext cx="187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Absorption</a:t>
            </a:r>
            <a:endParaRPr lang="en-US" dirty="0"/>
          </a:p>
        </p:txBody>
      </p:sp>
      <p:sp>
        <p:nvSpPr>
          <p:cNvPr id="47" name="Notched Right Arrow 46"/>
          <p:cNvSpPr/>
          <p:nvPr/>
        </p:nvSpPr>
        <p:spPr>
          <a:xfrm>
            <a:off x="2385786" y="2976563"/>
            <a:ext cx="548640" cy="13716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Notched Right Arrow 47"/>
          <p:cNvSpPr/>
          <p:nvPr/>
        </p:nvSpPr>
        <p:spPr>
          <a:xfrm>
            <a:off x="3960586" y="2494643"/>
            <a:ext cx="548640" cy="13716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Notched Right Arrow 48"/>
          <p:cNvSpPr/>
          <p:nvPr/>
        </p:nvSpPr>
        <p:spPr>
          <a:xfrm>
            <a:off x="4790803" y="2839403"/>
            <a:ext cx="548640" cy="13716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Notched Right Arrow 49"/>
          <p:cNvSpPr/>
          <p:nvPr/>
        </p:nvSpPr>
        <p:spPr>
          <a:xfrm>
            <a:off x="4790803" y="2494643"/>
            <a:ext cx="548640" cy="13716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Notched Right Arrow 50"/>
          <p:cNvSpPr/>
          <p:nvPr/>
        </p:nvSpPr>
        <p:spPr>
          <a:xfrm>
            <a:off x="6412706" y="2839403"/>
            <a:ext cx="548640" cy="13716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1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5786" y="2702243"/>
            <a:ext cx="454470" cy="274320"/>
          </a:xfrm>
          <a:prstGeom prst="rect">
            <a:avLst/>
          </a:prstGeom>
        </p:spPr>
      </p:pic>
      <p:pic>
        <p:nvPicPr>
          <p:cNvPr id="53" name="Picture 52" descr="1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0586" y="2220323"/>
            <a:ext cx="454470" cy="274320"/>
          </a:xfrm>
          <a:prstGeom prst="rect">
            <a:avLst/>
          </a:prstGeom>
        </p:spPr>
      </p:pic>
      <p:pic>
        <p:nvPicPr>
          <p:cNvPr id="54" name="Picture 53" descr="1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943" y="2565083"/>
            <a:ext cx="454470" cy="27432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0803" y="3068003"/>
            <a:ext cx="589583" cy="274320"/>
          </a:xfrm>
          <a:prstGeom prst="rect">
            <a:avLst/>
          </a:prstGeom>
        </p:spPr>
      </p:pic>
      <p:pic>
        <p:nvPicPr>
          <p:cNvPr id="56" name="Picture 55" descr="2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179" y="5360119"/>
            <a:ext cx="6961346" cy="686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Einstein A and B coefficients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587500" y="1995714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85912" y="3828142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60586" y="3828142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60586" y="1995714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418943" y="3828142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12706" y="1995714"/>
            <a:ext cx="1378857" cy="0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335088" y="2911134"/>
            <a:ext cx="183242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738223" y="2911134"/>
            <a:ext cx="1832428" cy="1588"/>
          </a:xfrm>
          <a:prstGeom prst="straightConnector1">
            <a:avLst/>
          </a:prstGeom>
          <a:ln>
            <a:tailEnd type="arrow" w="lg" len="lg"/>
          </a:ln>
          <a:effectLst>
            <a:outerShdw blurRad="57150" dist="38100" dir="5400000" algn="ctr" rotWithShape="0">
              <a:schemeClr val="accent1">
                <a:shade val="9000"/>
                <a:satMod val="105000"/>
                <a:alpha val="4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6185524" y="2911531"/>
            <a:ext cx="183163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8" y="3681838"/>
            <a:ext cx="825420" cy="292608"/>
          </a:xfrm>
          <a:prstGeom prst="rect">
            <a:avLst/>
          </a:prstGeom>
        </p:spPr>
      </p:pic>
      <p:pic>
        <p:nvPicPr>
          <p:cNvPr id="28" name="Picture 27" descr="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95" y="1850204"/>
            <a:ext cx="825417" cy="292608"/>
          </a:xfrm>
          <a:prstGeom prst="rect">
            <a:avLst/>
          </a:prstGeom>
        </p:spPr>
      </p:pic>
      <p:pic>
        <p:nvPicPr>
          <p:cNvPr id="29" name="Picture 28" descr="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74" y="2747963"/>
            <a:ext cx="757451" cy="457200"/>
          </a:xfrm>
          <a:prstGeom prst="rect">
            <a:avLst/>
          </a:prstGeom>
        </p:spPr>
      </p:pic>
      <p:pic>
        <p:nvPicPr>
          <p:cNvPr id="30" name="Picture 29" descr="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775" y="2839403"/>
            <a:ext cx="757451" cy="457200"/>
          </a:xfrm>
          <a:prstGeom prst="rect">
            <a:avLst/>
          </a:prstGeom>
        </p:spPr>
      </p:pic>
      <p:pic>
        <p:nvPicPr>
          <p:cNvPr id="31" name="Picture 30" descr="1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074" y="2747963"/>
            <a:ext cx="757451" cy="4572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24429" y="4145643"/>
            <a:ext cx="187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Spontaneous</a:t>
            </a:r>
          </a:p>
          <a:p>
            <a:pPr algn="ctr"/>
            <a:r>
              <a:rPr lang="en-US" dirty="0" smtClean="0"/>
              <a:t>Emission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3162" y="4145643"/>
            <a:ext cx="187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Stimulated</a:t>
            </a:r>
          </a:p>
          <a:p>
            <a:pPr algn="ctr"/>
            <a:r>
              <a:rPr lang="en-US" dirty="0" smtClean="0"/>
              <a:t>Emission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98740" y="4302461"/>
            <a:ext cx="187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Absorption</a:t>
            </a:r>
            <a:endParaRPr lang="en-US" dirty="0"/>
          </a:p>
        </p:txBody>
      </p:sp>
      <p:sp>
        <p:nvSpPr>
          <p:cNvPr id="47" name="Notched Right Arrow 46"/>
          <p:cNvSpPr/>
          <p:nvPr/>
        </p:nvSpPr>
        <p:spPr>
          <a:xfrm>
            <a:off x="2385786" y="2976563"/>
            <a:ext cx="548640" cy="13716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Notched Right Arrow 47"/>
          <p:cNvSpPr/>
          <p:nvPr/>
        </p:nvSpPr>
        <p:spPr>
          <a:xfrm>
            <a:off x="3960586" y="2494643"/>
            <a:ext cx="548640" cy="13716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Notched Right Arrow 48"/>
          <p:cNvSpPr/>
          <p:nvPr/>
        </p:nvSpPr>
        <p:spPr>
          <a:xfrm>
            <a:off x="4790803" y="2839403"/>
            <a:ext cx="548640" cy="13716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Notched Right Arrow 49"/>
          <p:cNvSpPr/>
          <p:nvPr/>
        </p:nvSpPr>
        <p:spPr>
          <a:xfrm>
            <a:off x="4790803" y="2494643"/>
            <a:ext cx="548640" cy="13716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Notched Right Arrow 50"/>
          <p:cNvSpPr/>
          <p:nvPr/>
        </p:nvSpPr>
        <p:spPr>
          <a:xfrm>
            <a:off x="6412706" y="2839403"/>
            <a:ext cx="548640" cy="13716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1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5786" y="2702243"/>
            <a:ext cx="454470" cy="274320"/>
          </a:xfrm>
          <a:prstGeom prst="rect">
            <a:avLst/>
          </a:prstGeom>
        </p:spPr>
      </p:pic>
      <p:pic>
        <p:nvPicPr>
          <p:cNvPr id="53" name="Picture 52" descr="1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0586" y="2220323"/>
            <a:ext cx="454470" cy="274320"/>
          </a:xfrm>
          <a:prstGeom prst="rect">
            <a:avLst/>
          </a:prstGeom>
        </p:spPr>
      </p:pic>
      <p:pic>
        <p:nvPicPr>
          <p:cNvPr id="54" name="Picture 53" descr="1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943" y="2565083"/>
            <a:ext cx="454470" cy="27432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0803" y="3068003"/>
            <a:ext cx="589583" cy="274320"/>
          </a:xfrm>
          <a:prstGeom prst="rect">
            <a:avLst/>
          </a:prstGeom>
        </p:spPr>
      </p:pic>
      <p:pic>
        <p:nvPicPr>
          <p:cNvPr id="56" name="Picture 55" descr="2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179" y="5360119"/>
            <a:ext cx="6961346" cy="68612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392714" y="6322786"/>
            <a:ext cx="413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balance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Einstein A and B coefficients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pic>
        <p:nvPicPr>
          <p:cNvPr id="33" name="Picture 3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2776206"/>
            <a:ext cx="7973786" cy="711337"/>
          </a:xfrm>
          <a:prstGeom prst="rect">
            <a:avLst/>
          </a:prstGeom>
        </p:spPr>
      </p:pic>
      <p:pic>
        <p:nvPicPr>
          <p:cNvPr id="34" name="Picture 33" descr="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79" y="3746500"/>
            <a:ext cx="1611992" cy="381989"/>
          </a:xfrm>
          <a:prstGeom prst="rect">
            <a:avLst/>
          </a:prstGeom>
        </p:spPr>
      </p:pic>
      <p:pic>
        <p:nvPicPr>
          <p:cNvPr id="36" name="Picture 35" descr="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315" y="3746500"/>
            <a:ext cx="3327400" cy="1084436"/>
          </a:xfrm>
          <a:prstGeom prst="rect">
            <a:avLst/>
          </a:prstGeom>
        </p:spPr>
      </p:pic>
      <p:pic>
        <p:nvPicPr>
          <p:cNvPr id="37" name="Picture 36" descr="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579" y="5342078"/>
            <a:ext cx="6975929" cy="873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Einstein A and B coefficients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413000"/>
            <a:ext cx="8229600" cy="3911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2400"/>
              </a:spcAft>
            </a:pPr>
            <a:r>
              <a:rPr lang="en-US" dirty="0" smtClean="0"/>
              <a:t>If the external field              : </a:t>
            </a:r>
          </a:p>
        </p:txBody>
      </p:sp>
      <p:pic>
        <p:nvPicPr>
          <p:cNvPr id="9" name="Picture 8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96" y="2472512"/>
            <a:ext cx="1162594" cy="365760"/>
          </a:xfrm>
          <a:prstGeom prst="rect">
            <a:avLst/>
          </a:prstGeom>
        </p:spPr>
      </p:pic>
      <p:pic>
        <p:nvPicPr>
          <p:cNvPr id="10" name="Picture 9" descr="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0" y="3222266"/>
            <a:ext cx="7302499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76502" y="4644571"/>
            <a:ext cx="45810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Spontaneous emission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Damped Two-level System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89000" y="2160362"/>
            <a:ext cx="7583714" cy="3093585"/>
            <a:chOff x="889000" y="2160362"/>
            <a:chExt cx="7583714" cy="309358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89000" y="2160362"/>
              <a:ext cx="75837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89000" y="2766786"/>
              <a:ext cx="75837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89000" y="3374571"/>
              <a:ext cx="75837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89000" y="4618946"/>
              <a:ext cx="75837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89000" y="5252359"/>
              <a:ext cx="75837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89000" y="3989841"/>
              <a:ext cx="75837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37" y="5578802"/>
            <a:ext cx="6311900" cy="9144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3374571" y="2549071"/>
            <a:ext cx="2313215" cy="2313215"/>
            <a:chOff x="3374571" y="2549071"/>
            <a:chExt cx="2313215" cy="2313215"/>
          </a:xfrm>
        </p:grpSpPr>
        <p:sp>
          <p:nvSpPr>
            <p:cNvPr id="15" name="Oval 14"/>
            <p:cNvSpPr/>
            <p:nvPr/>
          </p:nvSpPr>
          <p:spPr>
            <a:xfrm>
              <a:off x="3374571" y="2549071"/>
              <a:ext cx="2313215" cy="231321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100286" y="3247571"/>
              <a:ext cx="1088571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100286" y="4118429"/>
              <a:ext cx="1088571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28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3227" y="3935549"/>
              <a:ext cx="497059" cy="365760"/>
            </a:xfrm>
            <a:prstGeom prst="rect">
              <a:avLst/>
            </a:prstGeom>
          </p:spPr>
        </p:pic>
        <p:pic>
          <p:nvPicPr>
            <p:cNvPr id="34" name="Picture 33" descr="29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3227" y="3064691"/>
              <a:ext cx="497058" cy="365760"/>
            </a:xfrm>
            <a:prstGeom prst="rect">
              <a:avLst/>
            </a:prstGeom>
          </p:spPr>
        </p:pic>
        <p:cxnSp>
          <p:nvCxnSpPr>
            <p:cNvPr id="38" name="Straight Arrow Connector 37"/>
            <p:cNvCxnSpPr/>
            <p:nvPr/>
          </p:nvCxnSpPr>
          <p:spPr>
            <a:xfrm rot="5400000">
              <a:off x="4467281" y="3968353"/>
              <a:ext cx="300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4463937" y="3402580"/>
              <a:ext cx="3068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16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0917" y="3544751"/>
              <a:ext cx="454470" cy="2743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Damped Two-level System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1868714"/>
            <a:ext cx="8229600" cy="3911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7800"/>
              </a:spcAft>
            </a:pPr>
            <a:r>
              <a:rPr lang="en-US" dirty="0" smtClean="0"/>
              <a:t>Hamiltonian in the dipole approximation:</a:t>
            </a:r>
          </a:p>
        </p:txBody>
      </p:sp>
      <p:pic>
        <p:nvPicPr>
          <p:cNvPr id="26" name="Picture 25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31" y="2766406"/>
            <a:ext cx="7837715" cy="73152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3274786" y="3543281"/>
            <a:ext cx="110671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81071" y="3543281"/>
            <a:ext cx="40724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2693186" y="3591254"/>
            <a:ext cx="1081557" cy="1061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5401007" y="4121932"/>
            <a:ext cx="10815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41714" y="4662711"/>
            <a:ext cx="23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Atomic Hamiltonian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81072" y="479878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Dipole-field interaction where</a:t>
            </a:r>
          </a:p>
        </p:txBody>
      </p:sp>
      <p:pic>
        <p:nvPicPr>
          <p:cNvPr id="55" name="Picture 54" descr="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79" y="5168118"/>
            <a:ext cx="1574001" cy="36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Overview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dissertation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Damped Two-level System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1868714"/>
            <a:ext cx="8229600" cy="3911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0200"/>
              </a:spcAft>
            </a:pPr>
            <a:r>
              <a:rPr lang="en-US" dirty="0" smtClean="0"/>
              <a:t>Unitary transformation to a </a:t>
            </a:r>
            <a:r>
              <a:rPr lang="en-US" dirty="0" smtClean="0">
                <a:solidFill>
                  <a:srgbClr val="FF0000"/>
                </a:solidFill>
              </a:rPr>
              <a:t>rotating frame </a:t>
            </a:r>
            <a:r>
              <a:rPr lang="en-US" dirty="0" smtClean="0"/>
              <a:t>by</a:t>
            </a:r>
          </a:p>
          <a:p>
            <a:pPr marL="514350" indent="-514350">
              <a:spcAft>
                <a:spcPts val="10200"/>
              </a:spcAft>
              <a:buNone/>
            </a:pPr>
            <a:r>
              <a:rPr lang="en-US" dirty="0" smtClean="0"/>
              <a:t>so that:</a:t>
            </a:r>
          </a:p>
        </p:txBody>
      </p:sp>
      <p:pic>
        <p:nvPicPr>
          <p:cNvPr id="12" name="Picture 11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24" y="2659742"/>
            <a:ext cx="5442155" cy="685800"/>
          </a:xfrm>
          <a:prstGeom prst="rect">
            <a:avLst/>
          </a:prstGeom>
        </p:spPr>
      </p:pic>
      <p:pic>
        <p:nvPicPr>
          <p:cNvPr id="13" name="Picture 12" descr="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34" y="4236344"/>
            <a:ext cx="5870932" cy="1161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Damped Two-level System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1868714"/>
            <a:ext cx="8229600" cy="4163786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</a:pPr>
            <a:r>
              <a:rPr lang="en-US" dirty="0" smtClean="0"/>
              <a:t>Rotating-wave approximation (RWA): </a:t>
            </a:r>
          </a:p>
          <a:p>
            <a:pPr marL="514350" indent="-514350">
              <a:spcAft>
                <a:spcPts val="1200"/>
              </a:spcAft>
              <a:buNone/>
            </a:pPr>
            <a:r>
              <a:rPr lang="en-US" dirty="0" smtClean="0"/>
              <a:t>		drop the terms that contain</a:t>
            </a:r>
          </a:p>
          <a:p>
            <a:pPr marL="514350" indent="-514350">
              <a:spcAft>
                <a:spcPts val="1200"/>
              </a:spcAft>
            </a:pPr>
            <a:r>
              <a:rPr lang="en-US" dirty="0" smtClean="0"/>
              <a:t>Detuning                     </a:t>
            </a:r>
          </a:p>
          <a:p>
            <a:pPr marL="514350" indent="-514350">
              <a:spcAft>
                <a:spcPts val="1200"/>
              </a:spcAft>
            </a:pPr>
            <a:r>
              <a:rPr lang="en-US" dirty="0" smtClean="0"/>
              <a:t>Rabi frequency               .</a:t>
            </a:r>
          </a:p>
          <a:p>
            <a:pPr marL="514350" indent="-514350">
              <a:spcAft>
                <a:spcPts val="1200"/>
              </a:spcAft>
            </a:pPr>
            <a:r>
              <a:rPr lang="en-US" dirty="0" smtClean="0"/>
              <a:t>Transformed Hamiltonian: </a:t>
            </a:r>
          </a:p>
        </p:txBody>
      </p:sp>
      <p:pic>
        <p:nvPicPr>
          <p:cNvPr id="6" name="Picture 5" descr="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799" y="2441116"/>
            <a:ext cx="1173707" cy="457200"/>
          </a:xfrm>
          <a:prstGeom prst="rect">
            <a:avLst/>
          </a:prstGeom>
        </p:spPr>
      </p:pic>
      <p:pic>
        <p:nvPicPr>
          <p:cNvPr id="7" name="Picture 6" descr="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764" y="3226526"/>
            <a:ext cx="1877932" cy="365760"/>
          </a:xfrm>
          <a:prstGeom prst="rect">
            <a:avLst/>
          </a:prstGeom>
        </p:spPr>
      </p:pic>
      <p:pic>
        <p:nvPicPr>
          <p:cNvPr id="8" name="Picture 7" descr="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358" y="3728351"/>
            <a:ext cx="1333500" cy="64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270000" y="5118100"/>
            <a:ext cx="6295571" cy="914400"/>
            <a:chOff x="1270000" y="5714997"/>
            <a:chExt cx="6295571" cy="914400"/>
          </a:xfrm>
        </p:grpSpPr>
        <p:pic>
          <p:nvPicPr>
            <p:cNvPr id="9" name="Picture 8" descr="38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8416" y="5808262"/>
              <a:ext cx="5786116" cy="731520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1270000" y="5714997"/>
              <a:ext cx="6295571" cy="91440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Damped Two-level System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86857"/>
            <a:ext cx="8229600" cy="3911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2400"/>
              </a:spcAft>
            </a:pPr>
            <a:r>
              <a:rPr lang="en-US" dirty="0" smtClean="0"/>
              <a:t>Liouville-von Neumann equation:</a:t>
            </a:r>
          </a:p>
          <a:p>
            <a:pPr marL="514350" indent="-514350">
              <a:spcAft>
                <a:spcPts val="2400"/>
              </a:spcAft>
            </a:pPr>
            <a:r>
              <a:rPr lang="en-US" dirty="0" smtClean="0"/>
              <a:t>Spontaneous emission: </a:t>
            </a:r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r>
              <a:rPr lang="en-US" dirty="0" smtClean="0"/>
              <a:t>Relaxation terms;</a:t>
            </a:r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15" name="Picture 14" descr="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246" y="1570302"/>
            <a:ext cx="2704871" cy="914400"/>
          </a:xfrm>
          <a:prstGeom prst="rect">
            <a:avLst/>
          </a:prstGeom>
        </p:spPr>
      </p:pic>
      <p:pic>
        <p:nvPicPr>
          <p:cNvPr id="16" name="Picture 15" descr="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143" y="3276047"/>
            <a:ext cx="5582094" cy="914400"/>
          </a:xfrm>
          <a:prstGeom prst="rect">
            <a:avLst/>
          </a:prstGeom>
        </p:spPr>
      </p:pic>
      <p:pic>
        <p:nvPicPr>
          <p:cNvPr id="17" name="Picture 16" descr="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143" y="4884057"/>
            <a:ext cx="5847907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Damped Two-level System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86857"/>
            <a:ext cx="8229600" cy="4671786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7800"/>
              </a:spcAft>
            </a:pPr>
            <a:r>
              <a:rPr lang="en-US" dirty="0" smtClean="0"/>
              <a:t>Mater equation of a legitimate density operator: </a:t>
            </a:r>
          </a:p>
          <a:p>
            <a:pPr marL="514350" indent="-514350">
              <a:spcAft>
                <a:spcPts val="7800"/>
              </a:spcAft>
            </a:pPr>
            <a:r>
              <a:rPr lang="en-US" dirty="0" err="1" smtClean="0"/>
              <a:t>Lindblad</a:t>
            </a:r>
            <a:r>
              <a:rPr lang="en-US" dirty="0" smtClean="0"/>
              <a:t> form:</a:t>
            </a:r>
          </a:p>
          <a:p>
            <a:pPr marL="514350" indent="-514350">
              <a:spcAft>
                <a:spcPts val="7800"/>
              </a:spcAft>
            </a:pPr>
            <a:r>
              <a:rPr lang="en-US" dirty="0" smtClean="0"/>
              <a:t>Here: </a:t>
            </a:r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7" name="Picture 6" descr="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29" y="4000503"/>
            <a:ext cx="5902533" cy="914400"/>
          </a:xfrm>
          <a:prstGeom prst="rect">
            <a:avLst/>
          </a:prstGeom>
        </p:spPr>
      </p:pic>
      <p:pic>
        <p:nvPicPr>
          <p:cNvPr id="8" name="Picture 7" descr="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2423885"/>
            <a:ext cx="3632200" cy="914400"/>
          </a:xfrm>
          <a:prstGeom prst="rect">
            <a:avLst/>
          </a:prstGeom>
        </p:spPr>
      </p:pic>
      <p:pic>
        <p:nvPicPr>
          <p:cNvPr id="9" name="Picture 8" descr="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778" y="5308600"/>
            <a:ext cx="451485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Damped Two-level System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86857"/>
            <a:ext cx="8229600" cy="32004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7800"/>
              </a:spcAft>
            </a:pPr>
            <a:r>
              <a:rPr lang="en-US" dirty="0" smtClean="0"/>
              <a:t>Equations of the elements of the density operator:</a:t>
            </a:r>
          </a:p>
          <a:p>
            <a:pPr marL="514350" indent="-514350">
              <a:spcAft>
                <a:spcPts val="7800"/>
              </a:spcAft>
              <a:buNone/>
            </a:pPr>
            <a:r>
              <a:rPr lang="en-US" dirty="0" smtClean="0"/>
              <a:t> </a:t>
            </a:r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10" name="Picture 9" descr="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19" y="2529122"/>
            <a:ext cx="707126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Damped Two-level System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86857"/>
            <a:ext cx="8229600" cy="32004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7800"/>
              </a:spcAft>
            </a:pPr>
            <a:r>
              <a:rPr lang="en-US" dirty="0" smtClean="0"/>
              <a:t>Steady-state solution:</a:t>
            </a:r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6" name="Picture 5" descr="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99" y="2706887"/>
            <a:ext cx="4736387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Damped Two-level System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86857"/>
            <a:ext cx="8229600" cy="32004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7800"/>
              </a:spcAft>
            </a:pPr>
            <a:r>
              <a:rPr lang="en-US" dirty="0" smtClean="0"/>
              <a:t>Steady-state solution:</a:t>
            </a:r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6" name="Picture 5" descr="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99" y="2706887"/>
            <a:ext cx="4736387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76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Polarizability of a Two-level Atom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597489"/>
            <a:ext cx="8229600" cy="431717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Aft>
                <a:spcPts val="7800"/>
              </a:spcAft>
            </a:pPr>
            <a:r>
              <a:rPr lang="en-US" dirty="0" smtClean="0"/>
              <a:t>Maxwell’s equation</a:t>
            </a:r>
          </a:p>
          <a:p>
            <a:pPr marL="514350" indent="-514350">
              <a:lnSpc>
                <a:spcPct val="150000"/>
              </a:lnSpc>
              <a:spcAft>
                <a:spcPts val="7800"/>
              </a:spcAft>
            </a:pPr>
            <a:r>
              <a:rPr lang="en-US" dirty="0" smtClean="0"/>
              <a:t>Plane waves propagating in the +z direction:</a:t>
            </a:r>
          </a:p>
          <a:p>
            <a:pPr marL="514350" indent="-514350">
              <a:spcAft>
                <a:spcPts val="78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623473" y="2384444"/>
            <a:ext cx="4904650" cy="9289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458410" y="4078662"/>
            <a:ext cx="6291362" cy="1836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65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Polarizability of a Two-level Atom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597489"/>
            <a:ext cx="8229600" cy="4988506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spcAft>
                <a:spcPts val="7800"/>
              </a:spcAft>
            </a:pPr>
            <a:r>
              <a:rPr lang="en-US" dirty="0" smtClean="0"/>
              <a:t>Slowly-varying envelope approximation (SVEA):</a:t>
            </a:r>
          </a:p>
          <a:p>
            <a:pPr marL="514350" indent="-514350">
              <a:lnSpc>
                <a:spcPct val="150000"/>
              </a:lnSpc>
              <a:spcAft>
                <a:spcPts val="7800"/>
              </a:spcAft>
            </a:pPr>
            <a:r>
              <a:rPr lang="en-US" dirty="0" smtClean="0"/>
              <a:t>Neglecting all but the lowest-order derivatives:</a:t>
            </a:r>
          </a:p>
          <a:p>
            <a:pPr marL="514350" indent="-514350">
              <a:lnSpc>
                <a:spcPct val="150000"/>
              </a:lnSpc>
              <a:spcAft>
                <a:spcPts val="7800"/>
              </a:spcAft>
            </a:pPr>
            <a:r>
              <a:rPr lang="en-US" dirty="0" smtClean="0"/>
              <a:t>Stationary field amplitude and linear medium:</a:t>
            </a:r>
          </a:p>
          <a:p>
            <a:pPr marL="514350" indent="-514350">
              <a:spcAft>
                <a:spcPts val="78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748879" y="2309572"/>
            <a:ext cx="5369551" cy="1015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492546" y="3954925"/>
            <a:ext cx="3746208" cy="983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492546" y="5514485"/>
            <a:ext cx="3789435" cy="90946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718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Polarizability of a Two-level Atom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597489"/>
            <a:ext cx="8229600" cy="4988506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78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52354" y="1875205"/>
            <a:ext cx="7662441" cy="644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855173" y="3005137"/>
            <a:ext cx="5456801" cy="7281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4176" y="4265919"/>
            <a:ext cx="338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Beer-Lambert law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280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55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Outline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342483" cy="438912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Introduction: light scattering and cooperative effects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Interaction between two-level atom and classical light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Cooperativity in a strongly interacting dipolar system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Optical response of gases of stationary atoms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Optical response of gases of moving atoms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Conclusion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Polarizability of a Two-level Atom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597489"/>
            <a:ext cx="8229600" cy="4988506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78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325668" y="1815789"/>
            <a:ext cx="5163154" cy="59354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86857"/>
            <a:ext cx="8229600" cy="3200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spcAft>
                <a:spcPts val="7800"/>
              </a:spcAft>
            </a:pPr>
            <a:r>
              <a:rPr lang="en-US" dirty="0" smtClean="0"/>
              <a:t>Assume</a:t>
            </a:r>
          </a:p>
          <a:p>
            <a:pPr marL="514350" indent="-514350" defTabSz="914400">
              <a:spcAft>
                <a:spcPts val="7800"/>
              </a:spcAft>
            </a:pPr>
            <a:r>
              <a:rPr lang="en-US" dirty="0" smtClean="0"/>
              <a:t>On the other hand:</a:t>
            </a:r>
          </a:p>
          <a:p>
            <a:pPr marL="514350" indent="-514350" defTabSz="914400">
              <a:spcAft>
                <a:spcPts val="7800"/>
              </a:spcAft>
            </a:pPr>
            <a:endParaRPr lang="en-US" dirty="0" smtClean="0"/>
          </a:p>
          <a:p>
            <a:pPr marL="514350" indent="-514350" defTabSz="914400">
              <a:spcAft>
                <a:spcPts val="78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60712" y="2605392"/>
            <a:ext cx="7157313" cy="632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06532" y="4135064"/>
            <a:ext cx="7663354" cy="85362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696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Polarizability of a Two-level Atom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597489"/>
            <a:ext cx="8229600" cy="4988506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78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89326"/>
            <a:ext cx="8582628" cy="629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spcAft>
                <a:spcPts val="7800"/>
              </a:spcAft>
            </a:pPr>
            <a:r>
              <a:rPr lang="en-US" dirty="0" smtClean="0"/>
              <a:t>Take the steady-state solution and restore the oscillations at the frequency       :</a:t>
            </a:r>
          </a:p>
          <a:p>
            <a:pPr marL="0" indent="0" defTabSz="914400">
              <a:spcAft>
                <a:spcPts val="7800"/>
              </a:spcAft>
              <a:buNone/>
            </a:pPr>
            <a:r>
              <a:rPr lang="en-US" dirty="0" smtClean="0"/>
              <a:t>with</a:t>
            </a:r>
          </a:p>
          <a:p>
            <a:pPr defTabSz="914400">
              <a:spcAft>
                <a:spcPts val="7800"/>
              </a:spcAft>
            </a:pPr>
            <a:r>
              <a:rPr lang="en-US" dirty="0" smtClean="0"/>
              <a:t>Here </a:t>
            </a:r>
          </a:p>
          <a:p>
            <a:pPr marL="0" indent="0" algn="ctr" defTabSz="914400">
              <a:spcAft>
                <a:spcPts val="7800"/>
              </a:spcAft>
              <a:buNone/>
            </a:pPr>
            <a:r>
              <a:rPr lang="en-US" dirty="0"/>
              <a:t>P</a:t>
            </a:r>
            <a:r>
              <a:rPr lang="en-US" dirty="0" smtClean="0"/>
              <a:t>olarizability of the two-level atom</a:t>
            </a:r>
          </a:p>
          <a:p>
            <a:pPr marL="0" indent="0" defTabSz="914400">
              <a:spcAft>
                <a:spcPts val="7800"/>
              </a:spcAft>
              <a:buNone/>
            </a:pPr>
            <a:endParaRPr lang="en-US" dirty="0" smtClean="0"/>
          </a:p>
          <a:p>
            <a:pPr marL="514350" indent="-514350" defTabSz="914400">
              <a:spcAft>
                <a:spcPts val="78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172737" y="1906443"/>
            <a:ext cx="440984" cy="281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160215" y="2306349"/>
            <a:ext cx="4414205" cy="733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961427" y="3482561"/>
            <a:ext cx="5426836" cy="7976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04592" y="4768704"/>
            <a:ext cx="4048967" cy="98999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881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Absorption and Lorentz-Lorenz shift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597489"/>
            <a:ext cx="8229600" cy="4988506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78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97488"/>
            <a:ext cx="8229600" cy="47685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spcAft>
                <a:spcPts val="7800"/>
              </a:spcAft>
            </a:pPr>
            <a:r>
              <a:rPr lang="en-US" dirty="0" smtClean="0"/>
              <a:t>In the weak-field approximation,                 :</a:t>
            </a:r>
          </a:p>
          <a:p>
            <a:pPr marL="514350" indent="-514350" defTabSz="914400">
              <a:spcAft>
                <a:spcPts val="7800"/>
              </a:spcAft>
            </a:pPr>
            <a:r>
              <a:rPr lang="en-US" dirty="0" smtClean="0"/>
              <a:t>Recall the </a:t>
            </a:r>
            <a:r>
              <a:rPr lang="en-US" dirty="0" err="1" smtClean="0"/>
              <a:t>Clausius-Mossotti</a:t>
            </a:r>
            <a:r>
              <a:rPr lang="en-US" dirty="0" smtClean="0"/>
              <a:t> equation:</a:t>
            </a:r>
          </a:p>
          <a:p>
            <a:pPr marL="0" indent="0" defTabSz="914400">
              <a:spcAft>
                <a:spcPts val="7800"/>
              </a:spcAft>
              <a:buNone/>
            </a:pPr>
            <a:r>
              <a:rPr lang="en-US" dirty="0" smtClean="0"/>
              <a:t>where</a:t>
            </a:r>
          </a:p>
          <a:p>
            <a:pPr marL="514350" indent="-514350" defTabSz="914400">
              <a:spcAft>
                <a:spcPts val="78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815073" y="1597489"/>
            <a:ext cx="1280208" cy="4092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594959" y="2083807"/>
            <a:ext cx="2811998" cy="960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95381" y="3733071"/>
            <a:ext cx="6553238" cy="1024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680560" y="4930876"/>
            <a:ext cx="2532626" cy="10193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9" y="5255901"/>
            <a:ext cx="327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Lorentz-Lorenz (LL) shift</a:t>
            </a:r>
            <a:endParaRPr lang="zh-CN" alt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28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Absorption and Lorentz-Lorenz shift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597489"/>
            <a:ext cx="8229600" cy="4988506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7800"/>
              </a:spcAft>
              <a:buNone/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  <a:p>
            <a:pPr marL="514350" indent="-514350">
              <a:spcAft>
                <a:spcPts val="2400"/>
              </a:spcAft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97488"/>
            <a:ext cx="8229600" cy="476858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spcAft>
                <a:spcPts val="9000"/>
              </a:spcAft>
            </a:pPr>
            <a:r>
              <a:rPr lang="en-US" dirty="0" smtClean="0"/>
              <a:t>The absorption coefficient of the medium is:</a:t>
            </a:r>
          </a:p>
          <a:p>
            <a:pPr marL="514350" indent="-514350" defTabSz="914400">
              <a:spcAft>
                <a:spcPts val="9000"/>
              </a:spcAft>
            </a:pPr>
            <a:r>
              <a:rPr lang="en-US" dirty="0" smtClean="0"/>
              <a:t>Here </a:t>
            </a:r>
          </a:p>
          <a:p>
            <a:pPr marL="514350" indent="-514350" defTabSz="914400">
              <a:spcAft>
                <a:spcPts val="9000"/>
              </a:spcAft>
              <a:buNone/>
            </a:pPr>
            <a:r>
              <a:rPr lang="en-US" dirty="0" smtClean="0"/>
              <a:t>is the resonance absorption coefficient.</a:t>
            </a:r>
          </a:p>
          <a:p>
            <a:pPr marL="514350" indent="-514350" defTabSz="914400">
              <a:spcAft>
                <a:spcPts val="8400"/>
              </a:spcAft>
            </a:pPr>
            <a:endParaRPr lang="en-US" dirty="0" smtClean="0"/>
          </a:p>
          <a:p>
            <a:pPr marL="514350" indent="-514350" defTabSz="914400">
              <a:spcAft>
                <a:spcPts val="78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5" name="Picture 4" descr="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80" y="2093971"/>
            <a:ext cx="5170135" cy="892207"/>
          </a:xfrm>
          <a:prstGeom prst="rect">
            <a:avLst/>
          </a:prstGeom>
        </p:spPr>
      </p:pic>
      <p:pic>
        <p:nvPicPr>
          <p:cNvPr id="6" name="Picture 5" descr="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116" y="3396208"/>
            <a:ext cx="2038273" cy="1073791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759" y="2869231"/>
            <a:ext cx="8078810" cy="1362456"/>
          </a:xfrm>
        </p:spPr>
        <p:txBody>
          <a:bodyPr/>
          <a:lstStyle/>
          <a:p>
            <a:r>
              <a:rPr lang="en-US" altLang="zh-CN" sz="4800" dirty="0" smtClean="0"/>
              <a:t>Cooperativity in a Strongly Interaction Dipolar System</a:t>
            </a:r>
            <a:endParaRPr lang="zh-CN" altLang="en-US" sz="48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98392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The Dicke model of </a:t>
            </a:r>
            <a:r>
              <a:rPr lang="en-US" sz="3700" dirty="0" err="1" smtClean="0">
                <a:latin typeface="Arial Rounded MT Bold"/>
                <a:cs typeface="Arial Rounded MT Bold"/>
              </a:rPr>
              <a:t>superradiance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97488"/>
            <a:ext cx="8229600" cy="47685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spcAft>
                <a:spcPts val="8400"/>
              </a:spcAft>
              <a:buNone/>
            </a:pPr>
            <a:endParaRPr lang="en-US" dirty="0" smtClean="0"/>
          </a:p>
          <a:p>
            <a:pPr marL="514350" indent="-514350" defTabSz="914400">
              <a:spcAft>
                <a:spcPts val="78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559774" y="1597489"/>
            <a:ext cx="4057586" cy="2952249"/>
            <a:chOff x="2135318" y="1887487"/>
            <a:chExt cx="4057586" cy="2952249"/>
          </a:xfrm>
        </p:grpSpPr>
        <p:sp>
          <p:nvSpPr>
            <p:cNvPr id="7" name="Cloud 6"/>
            <p:cNvSpPr/>
            <p:nvPr/>
          </p:nvSpPr>
          <p:spPr>
            <a:xfrm>
              <a:off x="2135318" y="1887487"/>
              <a:ext cx="4057586" cy="295224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05028" y="24492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58649" y="28074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64111" y="22473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419428" y="27084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03994" y="35160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26666" y="27084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25632" y="32646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84345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69945" y="33636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17326" y="23997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59683" y="32151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468911" y="25521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27145" y="23997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777662" y="33141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024598" y="29598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979545" y="376040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728179" y="30588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83311" y="34665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09166" y="3717891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05028" y="38742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795775" y="3661448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17360" y="39771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75115" y="39732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896694" y="3573417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638628" y="28074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028" y="27579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84345" y="21483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638628" y="32151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416407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059683" y="23997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465890" y="3710927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320462" y="30093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114628" y="27579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212083" y="4121649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760345" y="37752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53477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23379" y="20988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85379" y="32112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074081" y="4358118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311049" y="29598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696809" y="30093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617360" y="36228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925632" y="20988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234862" y="40266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073049" y="37218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225449" y="38742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777662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530249" y="41790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Oval Callout 59"/>
          <p:cNvSpPr/>
          <p:nvPr/>
        </p:nvSpPr>
        <p:spPr>
          <a:xfrm rot="10800000" flipH="1">
            <a:off x="5319396" y="2566935"/>
            <a:ext cx="1872441" cy="1367637"/>
          </a:xfrm>
          <a:prstGeom prst="wedgeEllipseCallout">
            <a:avLst>
              <a:gd name="adj1" fmla="val -120503"/>
              <a:gd name="adj2" fmla="val 78178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750212" y="2697508"/>
            <a:ext cx="1134143" cy="1134143"/>
            <a:chOff x="3374571" y="2549071"/>
            <a:chExt cx="2313215" cy="2313215"/>
          </a:xfrm>
        </p:grpSpPr>
        <p:sp>
          <p:nvSpPr>
            <p:cNvPr id="62" name="Oval 61"/>
            <p:cNvSpPr/>
            <p:nvPr/>
          </p:nvSpPr>
          <p:spPr>
            <a:xfrm>
              <a:off x="3374571" y="2549071"/>
              <a:ext cx="2313215" cy="231321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100286" y="3247571"/>
              <a:ext cx="1088571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100286" y="4118429"/>
              <a:ext cx="1088571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 descr="2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3227" y="3935549"/>
              <a:ext cx="497059" cy="365760"/>
            </a:xfrm>
            <a:prstGeom prst="rect">
              <a:avLst/>
            </a:prstGeom>
          </p:spPr>
        </p:pic>
        <p:pic>
          <p:nvPicPr>
            <p:cNvPr id="66" name="Picture 65" descr="2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3227" y="3064691"/>
              <a:ext cx="497058" cy="365760"/>
            </a:xfrm>
            <a:prstGeom prst="rect">
              <a:avLst/>
            </a:prstGeom>
          </p:spPr>
        </p:pic>
        <p:cxnSp>
          <p:nvCxnSpPr>
            <p:cNvPr id="67" name="Straight Arrow Connector 66"/>
            <p:cNvCxnSpPr/>
            <p:nvPr/>
          </p:nvCxnSpPr>
          <p:spPr>
            <a:xfrm rot="5400000">
              <a:off x="4467281" y="3968353"/>
              <a:ext cx="300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5400000" flipH="1" flipV="1">
              <a:off x="4463937" y="3402580"/>
              <a:ext cx="3068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 descr="16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917" y="3544751"/>
              <a:ext cx="454470" cy="274320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605107" y="4528081"/>
            <a:ext cx="4012253" cy="610243"/>
            <a:chOff x="1068026" y="4669961"/>
            <a:chExt cx="4012253" cy="610243"/>
          </a:xfrm>
        </p:grpSpPr>
        <p:cxnSp>
          <p:nvCxnSpPr>
            <p:cNvPr id="71" name="Straight Connector 70"/>
            <p:cNvCxnSpPr/>
            <p:nvPr/>
          </p:nvCxnSpPr>
          <p:spPr>
            <a:xfrm rot="5400000">
              <a:off x="763699" y="4974288"/>
              <a:ext cx="61024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4774364" y="4974290"/>
              <a:ext cx="61024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>
              <a:off x="1071203" y="4948697"/>
              <a:ext cx="14749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762235" y="4950285"/>
              <a:ext cx="13164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 descr="69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209" y="4740623"/>
              <a:ext cx="1267496" cy="422499"/>
            </a:xfrm>
            <a:prstGeom prst="rect">
              <a:avLst/>
            </a:prstGeom>
          </p:spPr>
        </p:pic>
      </p:grpSp>
      <p:sp>
        <p:nvSpPr>
          <p:cNvPr id="80" name="TextBox 79"/>
          <p:cNvSpPr txBox="1"/>
          <p:nvPr/>
        </p:nvSpPr>
        <p:spPr>
          <a:xfrm>
            <a:off x="5055488" y="2024027"/>
            <a:ext cx="269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two-level atoms</a:t>
            </a:r>
            <a:endParaRPr lang="en-US" dirty="0"/>
          </a:p>
        </p:txBody>
      </p:sp>
      <p:pic>
        <p:nvPicPr>
          <p:cNvPr id="84" name="Content Placeholder 83" descr="70.png"/>
          <p:cNvPicPr>
            <a:picLocks noGrp="1" noChangeAspect="1"/>
          </p:cNvPicPr>
          <p:nvPr>
            <p:ph idx="1"/>
          </p:nvPr>
        </p:nvPicPr>
        <p:blipFill>
          <a:blip r:embed="rId6"/>
          <a:srcRect t="-47289" b="-47289"/>
          <a:stretch>
            <a:fillRect/>
          </a:stretch>
        </p:blipFill>
        <p:spPr>
          <a:xfrm>
            <a:off x="5233434" y="4224807"/>
            <a:ext cx="3601532" cy="1920817"/>
          </a:xfrm>
        </p:spPr>
      </p:pic>
      <p:sp>
        <p:nvSpPr>
          <p:cNvPr id="83" name="TextBox 82"/>
          <p:cNvSpPr txBox="1"/>
          <p:nvPr/>
        </p:nvSpPr>
        <p:spPr>
          <a:xfrm>
            <a:off x="5055488" y="4158749"/>
            <a:ext cx="29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Define:</a:t>
            </a:r>
            <a:endParaRPr lang="en-US" dirty="0"/>
          </a:p>
        </p:txBody>
      </p:sp>
      <p:sp>
        <p:nvSpPr>
          <p:cNvPr id="86" name="Down Arrow 85"/>
          <p:cNvSpPr/>
          <p:nvPr/>
        </p:nvSpPr>
        <p:spPr>
          <a:xfrm>
            <a:off x="2550939" y="5138323"/>
            <a:ext cx="342428" cy="7414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93486" y="5996743"/>
            <a:ext cx="490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Atoms couple to the light in the same manner </a:t>
            </a:r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102" y="5996743"/>
            <a:ext cx="1120234" cy="53279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The Dicke model of </a:t>
            </a:r>
            <a:r>
              <a:rPr lang="en-US" sz="3700" dirty="0" err="1" smtClean="0">
                <a:latin typeface="Arial Rounded MT Bold"/>
                <a:cs typeface="Arial Rounded MT Bold"/>
              </a:rPr>
              <a:t>superradiance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97488"/>
            <a:ext cx="8229600" cy="47685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spcAft>
                <a:spcPts val="8400"/>
              </a:spcAft>
              <a:buNone/>
            </a:pPr>
            <a:endParaRPr lang="en-US" dirty="0" smtClean="0"/>
          </a:p>
          <a:p>
            <a:pPr marL="514350" indent="-514350" defTabSz="914400">
              <a:spcAft>
                <a:spcPts val="78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  <a:p>
            <a:pPr marL="514350" indent="-514350" defTabSz="914400">
              <a:spcAft>
                <a:spcPts val="2400"/>
              </a:spcAft>
            </a:pPr>
            <a:endParaRPr lang="en-US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17748" y="1718179"/>
            <a:ext cx="85172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Assume that at </a:t>
            </a:r>
            <a:r>
              <a:rPr lang="en-US" sz="2500" i="1" dirty="0" err="1" smtClean="0"/>
              <a:t>t</a:t>
            </a:r>
            <a:r>
              <a:rPr lang="en-US" sz="2500" i="1" dirty="0" smtClean="0"/>
              <a:t> = 0, N </a:t>
            </a:r>
            <a:r>
              <a:rPr lang="en-US" sz="2500" dirty="0" smtClean="0"/>
              <a:t>atoms are all in the upper state:</a:t>
            </a:r>
            <a:endParaRPr lang="en-US" sz="2500" dirty="0"/>
          </a:p>
        </p:txBody>
      </p:sp>
      <p:pic>
        <p:nvPicPr>
          <p:cNvPr id="81" name="Picture 80" descr="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72" y="2405929"/>
            <a:ext cx="5427398" cy="692859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317748" y="3347520"/>
            <a:ext cx="74430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Isomorphic with a spin-1/2 system:</a:t>
            </a:r>
            <a:endParaRPr lang="en-US" sz="26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47362" y="4154963"/>
            <a:ext cx="3994453" cy="1518633"/>
            <a:chOff x="2111359" y="3839963"/>
            <a:chExt cx="3994453" cy="1711201"/>
          </a:xfrm>
        </p:grpSpPr>
        <p:sp>
          <p:nvSpPr>
            <p:cNvPr id="85" name="Left Brace 84"/>
            <p:cNvSpPr/>
            <p:nvPr/>
          </p:nvSpPr>
          <p:spPr>
            <a:xfrm rot="16200000">
              <a:off x="3898561" y="3015384"/>
              <a:ext cx="420049" cy="369168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Up Arrow 87"/>
            <p:cNvSpPr/>
            <p:nvPr/>
          </p:nvSpPr>
          <p:spPr>
            <a:xfrm>
              <a:off x="2111359" y="3839963"/>
              <a:ext cx="302768" cy="81123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Up Arrow 88"/>
            <p:cNvSpPr/>
            <p:nvPr/>
          </p:nvSpPr>
          <p:spPr>
            <a:xfrm>
              <a:off x="2725924" y="3839963"/>
              <a:ext cx="302768" cy="81123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Up Arrow 89"/>
            <p:cNvSpPr/>
            <p:nvPr/>
          </p:nvSpPr>
          <p:spPr>
            <a:xfrm>
              <a:off x="3356689" y="3839963"/>
              <a:ext cx="302768" cy="81123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Up Arrow 90"/>
            <p:cNvSpPr/>
            <p:nvPr/>
          </p:nvSpPr>
          <p:spPr>
            <a:xfrm>
              <a:off x="4601403" y="3839963"/>
              <a:ext cx="302768" cy="81123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Up Arrow 91"/>
            <p:cNvSpPr/>
            <p:nvPr/>
          </p:nvSpPr>
          <p:spPr>
            <a:xfrm>
              <a:off x="5223757" y="3839963"/>
              <a:ext cx="302768" cy="81123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Up Arrow 92"/>
            <p:cNvSpPr/>
            <p:nvPr/>
          </p:nvSpPr>
          <p:spPr>
            <a:xfrm>
              <a:off x="5803044" y="3839963"/>
              <a:ext cx="302768" cy="81123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718327" y="4213838"/>
              <a:ext cx="108317" cy="1083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033202" y="4213838"/>
              <a:ext cx="108317" cy="1083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349094" y="4213838"/>
              <a:ext cx="108317" cy="1083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 descr="7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8960" y="5104895"/>
              <a:ext cx="573774" cy="44626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5287534" y="4167650"/>
            <a:ext cx="3720254" cy="830997"/>
            <a:chOff x="5287534" y="4167650"/>
            <a:chExt cx="3720254" cy="830997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7534" y="4217132"/>
              <a:ext cx="538480" cy="36576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7282" y="4213970"/>
              <a:ext cx="513156" cy="365760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5754337" y="4167650"/>
              <a:ext cx="32534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dirty="0" smtClean="0"/>
                <a:t>and       are analogous to Pauli spin matrices.</a:t>
              </a:r>
              <a:endParaRPr lang="en-US" sz="24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410116" y="5277547"/>
            <a:ext cx="3284651" cy="911117"/>
            <a:chOff x="5550315" y="5277547"/>
            <a:chExt cx="3284651" cy="911117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4337" y="5808788"/>
              <a:ext cx="2839329" cy="379876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5550315" y="5277547"/>
              <a:ext cx="32846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Dipole operator:</a:t>
              </a:r>
              <a:endParaRPr lang="en-US" sz="2600" dirty="0"/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184" y="3281544"/>
            <a:ext cx="1286762" cy="74117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The Dicke model of </a:t>
            </a:r>
            <a:r>
              <a:rPr lang="en-US" sz="3700" dirty="0" err="1" smtClean="0">
                <a:latin typeface="Arial Rounded MT Bold"/>
                <a:cs typeface="Arial Rounded MT Bold"/>
              </a:rPr>
              <a:t>superradiance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97916" y="1709534"/>
            <a:ext cx="3071882" cy="1758836"/>
            <a:chOff x="2515373" y="1715273"/>
            <a:chExt cx="3071882" cy="1758836"/>
          </a:xfrm>
        </p:grpSpPr>
        <p:sp>
          <p:nvSpPr>
            <p:cNvPr id="27" name="Up Arrow 26"/>
            <p:cNvSpPr/>
            <p:nvPr/>
          </p:nvSpPr>
          <p:spPr>
            <a:xfrm>
              <a:off x="2515373" y="1715273"/>
              <a:ext cx="371121" cy="102256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3669798" y="1715274"/>
              <a:ext cx="371121" cy="102256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Up Arrow 28"/>
            <p:cNvSpPr/>
            <p:nvPr/>
          </p:nvSpPr>
          <p:spPr>
            <a:xfrm rot="10800000">
              <a:off x="4123390" y="1723521"/>
              <a:ext cx="371121" cy="102256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 rot="10800000">
              <a:off x="5216134" y="1723520"/>
              <a:ext cx="371121" cy="102256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952470" y="2210063"/>
              <a:ext cx="643105" cy="107212"/>
              <a:chOff x="2952470" y="2210063"/>
              <a:chExt cx="643105" cy="10721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952470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220329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488363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531794" y="2210063"/>
              <a:ext cx="643105" cy="107212"/>
              <a:chOff x="2952470" y="2210063"/>
              <a:chExt cx="643105" cy="10721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952470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220329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88363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Left Brace 39"/>
            <p:cNvSpPr/>
            <p:nvPr/>
          </p:nvSpPr>
          <p:spPr>
            <a:xfrm rot="16200000">
              <a:off x="3166849" y="2383232"/>
              <a:ext cx="214425" cy="125346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e 40"/>
            <p:cNvSpPr/>
            <p:nvPr/>
          </p:nvSpPr>
          <p:spPr>
            <a:xfrm rot="16200000">
              <a:off x="4799652" y="2387183"/>
              <a:ext cx="214425" cy="125346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4887" y="3199789"/>
              <a:ext cx="926393" cy="27432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4272" y="3194050"/>
              <a:ext cx="926392" cy="274320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003" y="2008829"/>
            <a:ext cx="4833963" cy="7315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47" y="4480321"/>
            <a:ext cx="7851750" cy="714929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816576" y="3825628"/>
            <a:ext cx="7633090" cy="461665"/>
            <a:chOff x="816576" y="3759652"/>
            <a:chExt cx="7633090" cy="461665"/>
          </a:xfrm>
        </p:grpSpPr>
        <p:sp>
          <p:nvSpPr>
            <p:cNvPr id="48" name="TextBox 47"/>
            <p:cNvSpPr txBox="1"/>
            <p:nvPr/>
          </p:nvSpPr>
          <p:spPr>
            <a:xfrm>
              <a:off x="1570906" y="3759652"/>
              <a:ext cx="687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states are eigenstates of the collective operators:</a:t>
              </a:r>
              <a:endParaRPr lang="en-US" sz="2400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576" y="3848227"/>
              <a:ext cx="858130" cy="365760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822477" y="5310819"/>
            <a:ext cx="5694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Cooperative spontaneous emission rate:</a:t>
            </a:r>
            <a:endParaRPr lang="en-US" sz="24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341" y="6038992"/>
            <a:ext cx="5758375" cy="36576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527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The Dicke model of </a:t>
            </a:r>
            <a:r>
              <a:rPr lang="en-US" sz="3700" dirty="0" err="1" smtClean="0">
                <a:latin typeface="Arial Rounded MT Bold"/>
                <a:cs typeface="Arial Rounded MT Bold"/>
              </a:rPr>
              <a:t>superradiance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grpSp>
        <p:nvGrpSpPr>
          <p:cNvPr id="3" name="Group 43"/>
          <p:cNvGrpSpPr/>
          <p:nvPr/>
        </p:nvGrpSpPr>
        <p:grpSpPr>
          <a:xfrm>
            <a:off x="2789977" y="1714886"/>
            <a:ext cx="3636984" cy="2030648"/>
            <a:chOff x="2515373" y="1715273"/>
            <a:chExt cx="3071882" cy="1758836"/>
          </a:xfrm>
        </p:grpSpPr>
        <p:sp>
          <p:nvSpPr>
            <p:cNvPr id="27" name="Up Arrow 26"/>
            <p:cNvSpPr/>
            <p:nvPr/>
          </p:nvSpPr>
          <p:spPr>
            <a:xfrm>
              <a:off x="2515373" y="1715273"/>
              <a:ext cx="371121" cy="102256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3669798" y="1715274"/>
              <a:ext cx="371121" cy="102256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Up Arrow 28"/>
            <p:cNvSpPr/>
            <p:nvPr/>
          </p:nvSpPr>
          <p:spPr>
            <a:xfrm rot="10800000">
              <a:off x="4123390" y="1723521"/>
              <a:ext cx="371121" cy="102256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 rot="10800000">
              <a:off x="5216134" y="1723520"/>
              <a:ext cx="371121" cy="102256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4"/>
            <p:cNvGrpSpPr/>
            <p:nvPr/>
          </p:nvGrpSpPr>
          <p:grpSpPr>
            <a:xfrm>
              <a:off x="2952470" y="2210063"/>
              <a:ext cx="643105" cy="107212"/>
              <a:chOff x="2952470" y="2210063"/>
              <a:chExt cx="643105" cy="10721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952470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220329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488363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35"/>
            <p:cNvGrpSpPr/>
            <p:nvPr/>
          </p:nvGrpSpPr>
          <p:grpSpPr>
            <a:xfrm>
              <a:off x="4531794" y="2210063"/>
              <a:ext cx="643105" cy="107212"/>
              <a:chOff x="2952470" y="2210063"/>
              <a:chExt cx="643105" cy="10721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952470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220329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88363" y="2210063"/>
                <a:ext cx="107212" cy="1072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Left Brace 39"/>
            <p:cNvSpPr/>
            <p:nvPr/>
          </p:nvSpPr>
          <p:spPr>
            <a:xfrm rot="16200000">
              <a:off x="3166849" y="2383232"/>
              <a:ext cx="214425" cy="125346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e 40"/>
            <p:cNvSpPr/>
            <p:nvPr/>
          </p:nvSpPr>
          <p:spPr>
            <a:xfrm rot="16200000">
              <a:off x="4799652" y="2387183"/>
              <a:ext cx="214425" cy="125346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4887" y="3199789"/>
              <a:ext cx="926393" cy="27432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4272" y="3194050"/>
              <a:ext cx="926392" cy="274320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647" y="4011977"/>
            <a:ext cx="4640239" cy="3657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989" y="4377737"/>
            <a:ext cx="7632776" cy="91440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1104647" y="5399768"/>
            <a:ext cx="7179409" cy="830997"/>
            <a:chOff x="1104647" y="5399768"/>
            <a:chExt cx="7179409" cy="830997"/>
          </a:xfrm>
        </p:grpSpPr>
        <p:sp>
          <p:nvSpPr>
            <p:cNvPr id="44" name="TextBox 43"/>
            <p:cNvSpPr txBox="1"/>
            <p:nvPr/>
          </p:nvSpPr>
          <p:spPr>
            <a:xfrm>
              <a:off x="1104647" y="5399768"/>
              <a:ext cx="71794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maximum rate of spontaneous emission is proportional to      .</a:t>
              </a:r>
              <a:endParaRPr lang="en-US" sz="2400" dirty="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77839" y="5797717"/>
              <a:ext cx="513156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472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Collective Lamb shift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58738" y="1454502"/>
            <a:ext cx="4057586" cy="2952249"/>
            <a:chOff x="2135318" y="1887487"/>
            <a:chExt cx="4057586" cy="2952249"/>
          </a:xfrm>
        </p:grpSpPr>
        <p:sp>
          <p:nvSpPr>
            <p:cNvPr id="26" name="Cloud 25"/>
            <p:cNvSpPr/>
            <p:nvPr/>
          </p:nvSpPr>
          <p:spPr>
            <a:xfrm>
              <a:off x="2135318" y="1887487"/>
              <a:ext cx="4057586" cy="295224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505028" y="24492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158649" y="28074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164111" y="22473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419428" y="27084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03994" y="35160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826666" y="27084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25632" y="32646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84345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369945" y="33636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517326" y="23997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059683" y="32151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468911" y="25521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827145" y="23997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777662" y="33141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24598" y="29598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979545" y="376040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728179" y="30588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383311" y="34665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109166" y="3717891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505028" y="38742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795775" y="3661448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617360" y="39771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975115" y="39732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896694" y="3573417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38628" y="28074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29028" y="27579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284345" y="21483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38628" y="32151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416407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59683" y="23997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465890" y="3710927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320462" y="30093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114628" y="27579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212083" y="4121649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760345" y="37752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53477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423379" y="20988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85379" y="32112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074081" y="4358118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11049" y="29598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696809" y="30093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617360" y="36228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925632" y="20988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234862" y="40266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073049" y="37218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225449" y="38742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77662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530249" y="41790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Callout 92"/>
          <p:cNvSpPr/>
          <p:nvPr/>
        </p:nvSpPr>
        <p:spPr>
          <a:xfrm rot="10800000" flipH="1">
            <a:off x="5418360" y="2407452"/>
            <a:ext cx="1872441" cy="1367637"/>
          </a:xfrm>
          <a:prstGeom prst="wedgeEllipseCallout">
            <a:avLst>
              <a:gd name="adj1" fmla="val -120503"/>
              <a:gd name="adj2" fmla="val 78178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849176" y="2554521"/>
            <a:ext cx="1134143" cy="1134143"/>
            <a:chOff x="3374571" y="2549071"/>
            <a:chExt cx="2313215" cy="2313215"/>
          </a:xfrm>
        </p:grpSpPr>
        <p:sp>
          <p:nvSpPr>
            <p:cNvPr id="95" name="Oval 94"/>
            <p:cNvSpPr/>
            <p:nvPr/>
          </p:nvSpPr>
          <p:spPr>
            <a:xfrm>
              <a:off x="3374571" y="2549071"/>
              <a:ext cx="2313215" cy="231321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4100286" y="3247571"/>
              <a:ext cx="1088571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100286" y="4118429"/>
              <a:ext cx="1088571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 descr="28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3227" y="3935549"/>
              <a:ext cx="497059" cy="365760"/>
            </a:xfrm>
            <a:prstGeom prst="rect">
              <a:avLst/>
            </a:prstGeom>
          </p:spPr>
        </p:pic>
        <p:pic>
          <p:nvPicPr>
            <p:cNvPr id="99" name="Picture 98" descr="2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3227" y="3064691"/>
              <a:ext cx="497058" cy="365760"/>
            </a:xfrm>
            <a:prstGeom prst="rect">
              <a:avLst/>
            </a:prstGeom>
          </p:spPr>
        </p:pic>
        <p:cxnSp>
          <p:nvCxnSpPr>
            <p:cNvPr id="100" name="Straight Arrow Connector 99"/>
            <p:cNvCxnSpPr/>
            <p:nvPr/>
          </p:nvCxnSpPr>
          <p:spPr>
            <a:xfrm rot="5400000">
              <a:off x="4467281" y="3968353"/>
              <a:ext cx="300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rot="5400000" flipH="1" flipV="1">
              <a:off x="4463937" y="3402580"/>
              <a:ext cx="3068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 descr="16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917" y="3544751"/>
              <a:ext cx="454470" cy="274320"/>
            </a:xfrm>
            <a:prstGeom prst="rect">
              <a:avLst/>
            </a:prstGeom>
          </p:spPr>
        </p:pic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090" y="4192455"/>
            <a:ext cx="3579876" cy="13716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376" y="4649655"/>
            <a:ext cx="2607276" cy="9144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426571" y="5837133"/>
            <a:ext cx="667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far, nothing is different from the Dicke model.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8742"/>
            <a:ext cx="8229600" cy="725563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Classical models of light scattering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Rayleigh scattering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Mie scattering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Beer-Lambert law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6" name="Picture 5" descr="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24" y="2598743"/>
            <a:ext cx="2484056" cy="640334"/>
          </a:xfrm>
          <a:prstGeom prst="rect">
            <a:avLst/>
          </a:prstGeom>
        </p:spPr>
      </p:pic>
      <p:pic>
        <p:nvPicPr>
          <p:cNvPr id="7" name="Picture 6" descr="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191" y="2055817"/>
            <a:ext cx="1216923" cy="334380"/>
          </a:xfrm>
          <a:prstGeom prst="rect">
            <a:avLst/>
          </a:prstGeom>
        </p:spPr>
      </p:pic>
      <p:pic>
        <p:nvPicPr>
          <p:cNvPr id="8" name="Picture 7" descr="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944" y="3454535"/>
            <a:ext cx="1222536" cy="332340"/>
          </a:xfrm>
          <a:prstGeom prst="rect">
            <a:avLst/>
          </a:prstGeom>
        </p:spPr>
      </p:pic>
      <p:pic>
        <p:nvPicPr>
          <p:cNvPr id="9" name="Picture 8" descr="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55" y="5367704"/>
            <a:ext cx="6993562" cy="733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472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Collective Lamb shift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2655920" y="1469599"/>
            <a:ext cx="4057586" cy="2952249"/>
            <a:chOff x="2135318" y="1887487"/>
            <a:chExt cx="4057586" cy="2952249"/>
          </a:xfrm>
        </p:grpSpPr>
        <p:sp>
          <p:nvSpPr>
            <p:cNvPr id="26" name="Cloud 25"/>
            <p:cNvSpPr/>
            <p:nvPr/>
          </p:nvSpPr>
          <p:spPr>
            <a:xfrm>
              <a:off x="2135318" y="1887487"/>
              <a:ext cx="4057586" cy="295224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505028" y="24492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158649" y="28074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164111" y="22473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419428" y="27084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03994" y="35160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826666" y="27084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25632" y="32646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84345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369945" y="33636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517326" y="23997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059683" y="32151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468911" y="25521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827145" y="23997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777662" y="33141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24598" y="29598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979545" y="376040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728179" y="30588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383311" y="34665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109166" y="3717891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505028" y="38742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795775" y="3661448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617360" y="39771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975115" y="39732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896694" y="3573417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38628" y="28074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29028" y="27579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284345" y="21483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38628" y="32151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416407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59683" y="23997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465890" y="3710927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320462" y="30093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114628" y="2757975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212083" y="4121649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760345" y="37752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53477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423379" y="20988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85379" y="3211212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074081" y="4358118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11049" y="29598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696809" y="30093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617360" y="36228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925632" y="2098896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234862" y="40266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073049" y="37218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225449" y="38742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77662" y="2856933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530249" y="4179054"/>
              <a:ext cx="98966" cy="9895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47385" y="4708754"/>
            <a:ext cx="69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a non-point-like geometry, position-dependent phase of light should be considered. Define:</a:t>
            </a:r>
            <a:endParaRPr lang="en-US" sz="2400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47" y="5601627"/>
            <a:ext cx="7040674" cy="77724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472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Collective Lamb shift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3477" y="1533850"/>
            <a:ext cx="764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The dipole moment of the </a:t>
            </a:r>
            <a:r>
              <a:rPr lang="en-US" sz="2400" i="1" dirty="0" smtClean="0"/>
              <a:t>j</a:t>
            </a:r>
            <a:r>
              <a:rPr lang="en-US" sz="2400" dirty="0" smtClean="0"/>
              <a:t> th atom:</a:t>
            </a:r>
            <a:endParaRPr lang="en-US" sz="2400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66" y="2245698"/>
            <a:ext cx="6459166" cy="4572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783477" y="2926977"/>
            <a:ext cx="734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To completely specify a state, we introduce a third quantum number </a:t>
            </a:r>
            <a:endParaRPr lang="en-US" sz="2400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91" y="3392214"/>
            <a:ext cx="333005" cy="36576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925123" y="4020388"/>
            <a:ext cx="7503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Dicke state                      provide a basis to calculate the frequency shift using the first-order perturbation. 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50" y="4024853"/>
            <a:ext cx="1723292" cy="45720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051276" y="5084827"/>
            <a:ext cx="500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Interaction Hamiltonian: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60" y="5647439"/>
            <a:ext cx="8815216" cy="60350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472"/>
            <a:ext cx="8377766" cy="53043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Collective Lamb shift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724" y="1583328"/>
            <a:ext cx="780178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The energy shift for all states of</a:t>
            </a: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and      is: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 The shift of a transition is: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 In specific, for a slab geometry with thickness </a:t>
            </a:r>
            <a:r>
              <a:rPr lang="en-US" sz="2400" i="1" dirty="0" err="1" smtClean="0"/>
              <a:t>h</a:t>
            </a:r>
            <a:r>
              <a:rPr lang="en-US" sz="2400" i="1" dirty="0" smtClean="0"/>
              <a:t>:</a:t>
            </a:r>
          </a:p>
          <a:p>
            <a:endParaRPr lang="en-US" sz="2400" dirty="0" smtClean="0"/>
          </a:p>
          <a:p>
            <a:r>
              <a:rPr lang="en-US" altLang="zh-CN" sz="2400" dirty="0" smtClean="0"/>
              <a:t>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430" y="1664229"/>
            <a:ext cx="425810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237" y="1672319"/>
            <a:ext cx="433687" cy="2926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862" y="2146130"/>
            <a:ext cx="5177982" cy="9700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741" y="3634635"/>
            <a:ext cx="5557520" cy="731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76" y="5136973"/>
            <a:ext cx="8091377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759" y="2869231"/>
            <a:ext cx="8078810" cy="1362456"/>
          </a:xfrm>
        </p:spPr>
        <p:txBody>
          <a:bodyPr/>
          <a:lstStyle/>
          <a:p>
            <a:r>
              <a:rPr lang="en-US" altLang="zh-CN" sz="4800" dirty="0" smtClean="0"/>
              <a:t>Optical Response of Gases of Stationary Atoms</a:t>
            </a:r>
            <a:endParaRPr lang="zh-CN" altLang="en-US" sz="48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98392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3908"/>
            <a:ext cx="837776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From Quantum Field Theory to Classical Simulations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199" y="2087950"/>
            <a:ext cx="8342483" cy="3976860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QFT under the Markov and Born approximation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Ignore the motion of atoms, including photon recoil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Classical light of low intensity (coherent state)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                                atomic transition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18" y="4753214"/>
            <a:ext cx="2731770" cy="41148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3908"/>
            <a:ext cx="837776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From Quantum Field Theory to Classical Simulations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5366" y="1962865"/>
            <a:ext cx="8229600" cy="4389120"/>
          </a:xfrm>
        </p:spPr>
        <p:txBody>
          <a:bodyPr/>
          <a:lstStyle/>
          <a:p>
            <a:r>
              <a:rPr lang="en-US" dirty="0" smtClean="0"/>
              <a:t>Atomic correlation functions are defined as: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70" y="2790347"/>
            <a:ext cx="7105773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70" y="4953998"/>
            <a:ext cx="6381974" cy="1280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5553" y="4436267"/>
            <a:ext cx="1731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and also</a:t>
            </a:r>
            <a:endParaRPr lang="en-US" sz="2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18716" y="5596441"/>
            <a:ext cx="8377766" cy="6400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8000"/>
                  <a:shade val="25000"/>
                  <a:satMod val="250000"/>
                  <a:alpha val="24000"/>
                </a:schemeClr>
              </a:gs>
              <a:gs pos="68000">
                <a:schemeClr val="accent1">
                  <a:tint val="86000"/>
                  <a:satMod val="115000"/>
                  <a:alpha val="24000"/>
                </a:schemeClr>
              </a:gs>
              <a:gs pos="100000">
                <a:schemeClr val="accent1">
                  <a:tint val="50000"/>
                  <a:satMod val="150000"/>
                  <a:alpha val="24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50000"/>
                <a:satMod val="103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3908"/>
            <a:ext cx="837776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From Quantum Field Theory to Classical Simulations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5366" y="1962865"/>
            <a:ext cx="8229600" cy="438912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In classical physics, the correlation between atoms are induced by scattered light.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The lowest approximation is essentially dipole radiation due to atomic polarization.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The response of the medium is linear and isotropic.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The equation of motion for the polarization: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596441"/>
            <a:ext cx="8321040" cy="64008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12" y="927516"/>
            <a:ext cx="8546322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Preparation for Classical Simulations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35" y="1741562"/>
            <a:ext cx="7939401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25" y="2784400"/>
            <a:ext cx="3962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335" y="2902183"/>
            <a:ext cx="33366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Units convention:</a:t>
            </a:r>
            <a:endParaRPr lang="en-US" sz="2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10" y="4136435"/>
            <a:ext cx="6840415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10" y="5161326"/>
            <a:ext cx="7640120" cy="13716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12" y="927516"/>
            <a:ext cx="8546322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Preparation for Classical Simulations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46" y="1722318"/>
            <a:ext cx="4827578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1" y="2933700"/>
            <a:ext cx="1529861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94" y="3845464"/>
            <a:ext cx="8133232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80" y="4692946"/>
            <a:ext cx="6445405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12" y="927516"/>
            <a:ext cx="8546322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Preparation for Classical Simulations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520" y="1851497"/>
            <a:ext cx="8376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Factorization of the correlation functions: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01" y="2450660"/>
            <a:ext cx="7024468" cy="640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421" y="3529309"/>
            <a:ext cx="804835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take the atoms in a gas to be distributed randomly and independently of one another in a volume defined by the geometry of the sample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101" y="4994011"/>
            <a:ext cx="7805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Excellent approximation for scattering length and thermal de Broglie wavelength are ordinarily much smaller than the inter-atomic spacings.</a:t>
            </a:r>
            <a:endParaRPr lang="en-US" sz="2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8742"/>
            <a:ext cx="8229600" cy="725563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Light scattering in quantum optics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dirty="0" smtClean="0"/>
              <a:t>Verify the existence of Bose-Einstein condensate;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dirty="0" smtClean="0"/>
              <a:t>Probe quantum statistics of atoms in an optical lattice;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dirty="0" smtClean="0"/>
              <a:t>Determine the relative phase of two Bose-Einstein condensates;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dirty="0" smtClean="0"/>
              <a:t>Monitor number of atoms in a BEC as they oscillate between two sides of a double-well trap.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888561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Example: Radiation from a single atom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21" y="3817143"/>
            <a:ext cx="2154899" cy="365760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172251" y="1836012"/>
            <a:ext cx="5110378" cy="1728132"/>
            <a:chOff x="573770" y="2659453"/>
            <a:chExt cx="5110378" cy="1728132"/>
          </a:xfrm>
        </p:grpSpPr>
        <p:sp>
          <p:nvSpPr>
            <p:cNvPr id="12" name="Oval 11"/>
            <p:cNvSpPr/>
            <p:nvPr/>
          </p:nvSpPr>
          <p:spPr>
            <a:xfrm>
              <a:off x="2907109" y="3343406"/>
              <a:ext cx="382514" cy="3825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73770" y="4024309"/>
              <a:ext cx="2608739" cy="244852"/>
            </a:xfrm>
            <a:prstGeom prst="rightArrow">
              <a:avLst/>
            </a:prstGeom>
            <a:effectLst>
              <a:outerShdw blurRad="57150" dist="38100" dir="3060000" algn="ctr" rotWithShape="0">
                <a:schemeClr val="accent1">
                  <a:shade val="9000"/>
                  <a:satMod val="105000"/>
                  <a:alpha val="48000"/>
                </a:schemeClr>
              </a:outerShdw>
            </a:effectLst>
            <a:scene3d>
              <a:camera prst="orthographicFront">
                <a:rot lat="1800000" lon="2400000" rev="27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73770" y="3153730"/>
              <a:ext cx="1107705" cy="1103788"/>
              <a:chOff x="1393937" y="2277873"/>
              <a:chExt cx="1107705" cy="110378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545353" y="2647205"/>
                <a:ext cx="634978" cy="734456"/>
                <a:chOff x="3104419" y="2846115"/>
                <a:chExt cx="634978" cy="734456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3104419" y="3296875"/>
                  <a:ext cx="634978" cy="2760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 flipH="1" flipV="1">
                  <a:off x="2745636" y="3212548"/>
                  <a:ext cx="734456" cy="15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2180331" y="2830800"/>
                <a:ext cx="321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93937" y="2277873"/>
                <a:ext cx="321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sp>
          <p:nvSpPr>
            <p:cNvPr id="31" name="Right Arrow 30"/>
            <p:cNvSpPr/>
            <p:nvPr/>
          </p:nvSpPr>
          <p:spPr>
            <a:xfrm>
              <a:off x="3075409" y="3014425"/>
              <a:ext cx="2608739" cy="244852"/>
            </a:xfrm>
            <a:prstGeom prst="rightArrow">
              <a:avLst/>
            </a:prstGeom>
            <a:scene3d>
              <a:camera prst="orthographicFront">
                <a:rot lat="1800000" lon="2400000" rev="270000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2842849" y="2922613"/>
              <a:ext cx="527908" cy="1588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2878090" y="4144366"/>
              <a:ext cx="471138" cy="153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389606" y="3052700"/>
              <a:ext cx="773290" cy="332992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0800000" flipV="1">
              <a:off x="2093139" y="3618315"/>
              <a:ext cx="734352" cy="29171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389606" y="3732334"/>
              <a:ext cx="672694" cy="314928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554" y="3719504"/>
              <a:ext cx="464297" cy="164592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3238347" y="2794888"/>
              <a:ext cx="530968" cy="397817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2509658" y="3913631"/>
              <a:ext cx="374465" cy="313308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442020" y="3569549"/>
              <a:ext cx="720876" cy="1588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16200000" flipH="1">
              <a:off x="3217138" y="3978487"/>
              <a:ext cx="481582" cy="306013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0800000">
              <a:off x="2215544" y="3033863"/>
              <a:ext cx="619597" cy="288863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16200000" flipV="1">
              <a:off x="2580261" y="2825325"/>
              <a:ext cx="424786" cy="336011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 flipV="1">
              <a:off x="2008989" y="3460444"/>
              <a:ext cx="772602" cy="1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505" y="4447006"/>
            <a:ext cx="5768926" cy="32004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639" y="1600647"/>
            <a:ext cx="643597" cy="274320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674269" y="5204367"/>
            <a:ext cx="8256268" cy="1273084"/>
            <a:chOff x="674269" y="5204367"/>
            <a:chExt cx="8256268" cy="1273084"/>
          </a:xfrm>
        </p:grpSpPr>
        <p:grpSp>
          <p:nvGrpSpPr>
            <p:cNvPr id="91" name="Group 90"/>
            <p:cNvGrpSpPr/>
            <p:nvPr/>
          </p:nvGrpSpPr>
          <p:grpSpPr>
            <a:xfrm>
              <a:off x="674269" y="5204367"/>
              <a:ext cx="8256268" cy="548640"/>
              <a:chOff x="674269" y="5204367"/>
              <a:chExt cx="8256268" cy="548640"/>
            </a:xfrm>
          </p:grpSpPr>
          <p:pic>
            <p:nvPicPr>
              <p:cNvPr id="79" name="Picture 78" descr="90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4269" y="5204367"/>
                <a:ext cx="8256268" cy="548640"/>
              </a:xfrm>
              <a:prstGeom prst="rect">
                <a:avLst/>
              </a:prstGeom>
            </p:spPr>
          </p:pic>
          <p:cxnSp>
            <p:nvCxnSpPr>
              <p:cNvPr id="85" name="Straight Connector 84"/>
              <p:cNvCxnSpPr/>
              <p:nvPr/>
            </p:nvCxnSpPr>
            <p:spPr>
              <a:xfrm>
                <a:off x="1869898" y="5698470"/>
                <a:ext cx="127776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560874" y="5696882"/>
                <a:ext cx="1403840" cy="317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301221" y="5693706"/>
                <a:ext cx="3401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Down Arrow 91"/>
            <p:cNvSpPr/>
            <p:nvPr/>
          </p:nvSpPr>
          <p:spPr>
            <a:xfrm rot="10800000">
              <a:off x="2376697" y="5753007"/>
              <a:ext cx="202209" cy="39406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Down Arrow 92"/>
            <p:cNvSpPr/>
            <p:nvPr/>
          </p:nvSpPr>
          <p:spPr>
            <a:xfrm rot="10800000">
              <a:off x="4177863" y="5753007"/>
              <a:ext cx="202209" cy="39406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own Arrow 93"/>
            <p:cNvSpPr/>
            <p:nvPr/>
          </p:nvSpPr>
          <p:spPr>
            <a:xfrm rot="10800000">
              <a:off x="6865326" y="5753007"/>
              <a:ext cx="202209" cy="39406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24282" y="6084746"/>
              <a:ext cx="127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incoming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29716" y="6100328"/>
              <a:ext cx="1074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dipolar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295320" y="6108119"/>
              <a:ext cx="186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interference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351177" y="4757965"/>
            <a:ext cx="4334718" cy="1893355"/>
            <a:chOff x="2397923" y="4695637"/>
            <a:chExt cx="4334718" cy="1893355"/>
          </a:xfrm>
        </p:grpSpPr>
        <p:grpSp>
          <p:nvGrpSpPr>
            <p:cNvPr id="84" name="Group 83"/>
            <p:cNvGrpSpPr/>
            <p:nvPr/>
          </p:nvGrpSpPr>
          <p:grpSpPr>
            <a:xfrm>
              <a:off x="2397923" y="4695637"/>
              <a:ext cx="4334718" cy="1828800"/>
              <a:chOff x="1901056" y="4839412"/>
              <a:chExt cx="4334718" cy="1828800"/>
            </a:xfrm>
          </p:grpSpPr>
          <p:pic>
            <p:nvPicPr>
              <p:cNvPr id="82" name="Picture 81" descr="two_atoms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tretch>
                    <a:fillRect/>
                  </a:stretch>
                </p:blipFill>
              </mc:Choice>
              <mc:Fallback>
                <p:blipFill>
                  <a:blip r:embed="rId3"/>
                  <a:stretch>
                    <a:fillRect/>
                  </a:stretch>
                </p:blipFill>
              </mc:Fallback>
            </mc:AlternateContent>
            <p:spPr>
              <a:xfrm>
                <a:off x="2021180" y="4839412"/>
                <a:ext cx="4214594" cy="1828800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1901056" y="6203928"/>
                <a:ext cx="381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9126" y="6406112"/>
              <a:ext cx="509451" cy="18288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6577" y="6440788"/>
              <a:ext cx="210078" cy="146304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5209" y="6394042"/>
              <a:ext cx="271054" cy="18288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9755" y="6394042"/>
              <a:ext cx="271054" cy="1828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46414" y="6394042"/>
              <a:ext cx="271054" cy="1828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69062" y="6394042"/>
              <a:ext cx="382089" cy="18288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888561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Example: Radiation from two atoms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991" y="2832821"/>
            <a:ext cx="2154899" cy="36576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3337622" y="1720650"/>
            <a:ext cx="790855" cy="2252612"/>
            <a:chOff x="3736537" y="1614322"/>
            <a:chExt cx="736264" cy="2097119"/>
          </a:xfrm>
        </p:grpSpPr>
        <p:sp>
          <p:nvSpPr>
            <p:cNvPr id="42" name="Oval 41"/>
            <p:cNvSpPr/>
            <p:nvPr/>
          </p:nvSpPr>
          <p:spPr>
            <a:xfrm>
              <a:off x="4177862" y="2065724"/>
              <a:ext cx="294939" cy="2949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77862" y="3098579"/>
              <a:ext cx="294939" cy="2949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3286410" y="2662087"/>
              <a:ext cx="2097119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305161" y="2693087"/>
              <a:ext cx="61207" cy="6120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4303570" y="3211000"/>
              <a:ext cx="61207" cy="6120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303283" y="2182592"/>
              <a:ext cx="61207" cy="6120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99048" y="1985156"/>
              <a:ext cx="247650" cy="4572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36537" y="3043607"/>
              <a:ext cx="441325" cy="457200"/>
            </a:xfrm>
            <a:prstGeom prst="rect">
              <a:avLst/>
            </a:prstGeom>
          </p:spPr>
        </p:pic>
      </p:grpSp>
      <p:sp>
        <p:nvSpPr>
          <p:cNvPr id="72" name="Right Arrow 71"/>
          <p:cNvSpPr/>
          <p:nvPr/>
        </p:nvSpPr>
        <p:spPr>
          <a:xfrm rot="20330329">
            <a:off x="516355" y="3360971"/>
            <a:ext cx="3231385" cy="247883"/>
          </a:xfrm>
          <a:prstGeom prst="rightArrow">
            <a:avLst/>
          </a:prstGeom>
          <a:scene3d>
            <a:camera prst="orthographicFront">
              <a:rot lat="2517031" lon="1635975" rev="1031618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65282" y="2019538"/>
            <a:ext cx="3925229" cy="18288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824941" y="1394583"/>
            <a:ext cx="35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6991" y="4318514"/>
            <a:ext cx="3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 distribution of the radiation: 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02046" y="4199332"/>
            <a:ext cx="4258257" cy="64008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1153779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Radiation power from Gaussian clouds of atoms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612" y="1776028"/>
            <a:ext cx="78491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600" dirty="0" smtClean="0"/>
              <a:t>Continuous medium</a:t>
            </a:r>
            <a:endParaRPr lang="en-US" sz="2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517" y="2428764"/>
            <a:ext cx="3595955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56" y="3475611"/>
            <a:ext cx="7298774" cy="9144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63936" y="4674648"/>
            <a:ext cx="30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676" y="4572540"/>
            <a:ext cx="5479585" cy="7315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676" y="5411866"/>
            <a:ext cx="3573872" cy="36576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1153779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Radiation power from Gaussian clouds of atoms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322" y="1859148"/>
            <a:ext cx="62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magnitude of the Poynting vector: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56" y="2437204"/>
            <a:ext cx="7120992" cy="1463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80" y="4167342"/>
            <a:ext cx="7705541" cy="15544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50384" y="6100328"/>
            <a:ext cx="49474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Superradiance?</a:t>
            </a:r>
            <a:endParaRPr lang="en-US" sz="2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1153779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Radiation power from Gaussian clouds of atoms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612" y="1776028"/>
            <a:ext cx="78491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2"/>
              </a:buClr>
              <a:buFont typeface="Arial"/>
              <a:buChar char="•"/>
            </a:pPr>
            <a:r>
              <a:rPr lang="en-US" sz="2600" dirty="0" smtClean="0"/>
              <a:t>Discrete </a:t>
            </a:r>
            <a:r>
              <a:rPr lang="en-US" sz="2600" i="1" dirty="0" smtClean="0"/>
              <a:t>N</a:t>
            </a:r>
            <a:r>
              <a:rPr lang="en-US" sz="2600" dirty="0" smtClean="0"/>
              <a:t> atoms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956285" y="2453137"/>
            <a:ext cx="722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that each dipole radiates a field </a:t>
            </a:r>
            <a:r>
              <a:rPr lang="en-US" dirty="0" smtClean="0">
                <a:solidFill>
                  <a:srgbClr val="FF0000"/>
                </a:solidFill>
              </a:rPr>
              <a:t>independently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908" y="3053887"/>
            <a:ext cx="5627077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08" y="3894480"/>
            <a:ext cx="5820181" cy="7315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6285" y="4565507"/>
            <a:ext cx="685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average outward energy flux is given by: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273" y="4990855"/>
            <a:ext cx="4937760" cy="164592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1153779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Radiation power from Gaussian clouds of atoms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612" y="1776028"/>
            <a:ext cx="78491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2"/>
              </a:buClr>
              <a:buFont typeface="Arial"/>
              <a:buChar char="•"/>
            </a:pPr>
            <a:r>
              <a:rPr lang="en-US" sz="2600" dirty="0" smtClean="0"/>
              <a:t>Discrete </a:t>
            </a:r>
            <a:r>
              <a:rPr lang="en-US" sz="2600" i="1" dirty="0" smtClean="0"/>
              <a:t>N</a:t>
            </a:r>
            <a:r>
              <a:rPr lang="en-US" sz="2600" dirty="0" smtClean="0"/>
              <a:t> atoms</a:t>
            </a:r>
            <a:endParaRPr lang="en-US" sz="2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54" y="2434617"/>
            <a:ext cx="5367935" cy="1828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6236" y="4464225"/>
            <a:ext cx="344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total radiated power: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75" y="4894765"/>
            <a:ext cx="7688995" cy="82296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079410" y="5956990"/>
            <a:ext cx="7091092" cy="400110"/>
            <a:chOff x="1079410" y="5956990"/>
            <a:chExt cx="7091092" cy="40011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0871" y="6048616"/>
              <a:ext cx="816429" cy="2286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3176" y="6025849"/>
              <a:ext cx="879231" cy="27432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079410" y="5956990"/>
              <a:ext cx="7091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 the limit            ,              . However, not cooperative at all!  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1153779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Radiation power from Gaussian clouds of atoms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612" y="1776028"/>
            <a:ext cx="78491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2"/>
              </a:buClr>
              <a:buFont typeface="Arial"/>
              <a:buChar char="•"/>
            </a:pPr>
            <a:r>
              <a:rPr lang="en-US" sz="2600" dirty="0" smtClean="0"/>
              <a:t>Discrete </a:t>
            </a:r>
            <a:r>
              <a:rPr lang="en-US" sz="2600" i="1" dirty="0" smtClean="0"/>
              <a:t>N</a:t>
            </a:r>
            <a:r>
              <a:rPr lang="en-US" sz="2600" dirty="0" smtClean="0"/>
              <a:t> atoms</a:t>
            </a:r>
            <a:endParaRPr lang="en-US" sz="2600" dirty="0"/>
          </a:p>
        </p:txBody>
      </p:sp>
      <p:pic>
        <p:nvPicPr>
          <p:cNvPr id="11" name="Picture 10" descr="angula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2664" y="2369754"/>
            <a:ext cx="5455242" cy="361738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225205" y="2648930"/>
            <a:ext cx="2686729" cy="2585323"/>
            <a:chOff x="6225205" y="2648930"/>
            <a:chExt cx="2686729" cy="2585323"/>
          </a:xfrm>
        </p:grpSpPr>
        <p:sp>
          <p:nvSpPr>
            <p:cNvPr id="12" name="TextBox 11"/>
            <p:cNvSpPr txBox="1"/>
            <p:nvPr/>
          </p:nvSpPr>
          <p:spPr>
            <a:xfrm>
              <a:off x="6225205" y="2648930"/>
              <a:ext cx="268672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Normalized radiation patterns                        for two Gaussian samples with                 in (a) and             in (b). For both cases, the number of atoms            </a:t>
              </a:r>
            </a:p>
            <a:p>
              <a:r>
                <a:rPr lang="en-US" dirty="0" smtClean="0"/>
                <a:t>and the detuning is</a:t>
              </a:r>
            </a:p>
            <a:p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0996" y="3023896"/>
              <a:ext cx="1219195" cy="2377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7741" y="3581197"/>
              <a:ext cx="692331" cy="1828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13240" y="3850194"/>
              <a:ext cx="744583" cy="1828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57823" y="4421582"/>
              <a:ext cx="724989" cy="1828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3284" y="4957881"/>
              <a:ext cx="816429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1153779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Radiation power from Gaussian clouds of atoms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612" y="1776028"/>
            <a:ext cx="78491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2"/>
              </a:buClr>
              <a:buFont typeface="Arial"/>
              <a:buChar char="•"/>
            </a:pPr>
            <a:r>
              <a:rPr lang="en-US" sz="2600" dirty="0" smtClean="0"/>
              <a:t>Discrete </a:t>
            </a:r>
            <a:r>
              <a:rPr lang="en-US" sz="2600" i="1" dirty="0" smtClean="0"/>
              <a:t>N</a:t>
            </a:r>
            <a:r>
              <a:rPr lang="en-US" sz="2600" dirty="0" smtClean="0"/>
              <a:t> atoms</a:t>
            </a:r>
            <a:endParaRPr lang="en-US" sz="2600" dirty="0"/>
          </a:p>
        </p:txBody>
      </p:sp>
      <p:pic>
        <p:nvPicPr>
          <p:cNvPr id="14" name="Picture 13" descr="Pc_Pi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45378" y="2878581"/>
            <a:ext cx="4481235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69972" y="2376245"/>
            <a:ext cx="750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dipolar fields from all the other atoms are taken into account: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57278" y="5622246"/>
            <a:ext cx="48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different number of atoms, where 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096" y="5693885"/>
            <a:ext cx="1448973" cy="274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29" y="5682724"/>
            <a:ext cx="955221" cy="228600"/>
          </a:xfrm>
          <a:prstGeom prst="rect">
            <a:avLst/>
          </a:prstGeom>
        </p:spPr>
      </p:pic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241157" y="3511677"/>
            <a:ext cx="91440" cy="91440"/>
            <a:chOff x="3272323" y="3420235"/>
            <a:chExt cx="303858" cy="2804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272323" y="3420235"/>
              <a:ext cx="303858" cy="280475"/>
            </a:xfrm>
            <a:prstGeom prst="line">
              <a:avLst/>
            </a:prstGeom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 flipV="1">
              <a:off x="3272323" y="3420235"/>
              <a:ext cx="284851" cy="280475"/>
            </a:xfrm>
            <a:prstGeom prst="line">
              <a:avLst/>
            </a:prstGeom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>
            <a:spLocks noChangeAspect="1"/>
          </p:cNvSpPr>
          <p:nvPr/>
        </p:nvSpPr>
        <p:spPr>
          <a:xfrm>
            <a:off x="3241176" y="3817574"/>
            <a:ext cx="91440" cy="9144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79367" y="3426242"/>
            <a:ext cx="1731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Negative detuning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379367" y="3731366"/>
            <a:ext cx="1731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Positive detuning</a:t>
            </a:r>
            <a:endParaRPr lang="en-US" sz="1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1153779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Shift of resonance line </a:t>
            </a:r>
            <a:br>
              <a:rPr lang="en-US" sz="3700" dirty="0" smtClean="0">
                <a:latin typeface="Arial Rounded MT Bold"/>
                <a:cs typeface="Arial Rounded MT Bold"/>
              </a:rPr>
            </a:br>
            <a:r>
              <a:rPr lang="en-US" sz="3700" dirty="0" smtClean="0">
                <a:latin typeface="Arial Rounded MT Bold"/>
                <a:cs typeface="Arial Rounded MT Bold"/>
              </a:rPr>
              <a:t>in a circular disk 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706361" y="2284169"/>
            <a:ext cx="6999663" cy="3010449"/>
            <a:chOff x="706361" y="1939874"/>
            <a:chExt cx="6999663" cy="3010449"/>
          </a:xfrm>
        </p:grpSpPr>
        <p:sp>
          <p:nvSpPr>
            <p:cNvPr id="71" name="Right Arrow 70"/>
            <p:cNvSpPr/>
            <p:nvPr/>
          </p:nvSpPr>
          <p:spPr>
            <a:xfrm>
              <a:off x="4563588" y="3205272"/>
              <a:ext cx="3142436" cy="1815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 rot="16200000">
              <a:off x="3171838" y="2453478"/>
              <a:ext cx="2295084" cy="1713719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603283" y="2700738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19378" y="2563023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10633" y="3356243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968673" y="2892008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880874" y="2563023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76863" y="3813443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65283" y="3813443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880874" y="3310338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578273" y="4139091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3793933" y="2539448"/>
              <a:ext cx="54864" cy="54643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435933" y="3005539"/>
              <a:ext cx="54864" cy="54643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3838633" y="3157939"/>
              <a:ext cx="54864" cy="54643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/>
            </p:cNvSpPr>
            <p:nvPr/>
          </p:nvSpPr>
          <p:spPr>
            <a:xfrm>
              <a:off x="4212883" y="3386849"/>
              <a:ext cx="54864" cy="54643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/>
            </p:cNvSpPr>
            <p:nvPr/>
          </p:nvSpPr>
          <p:spPr>
            <a:xfrm>
              <a:off x="4365283" y="3462739"/>
              <a:ext cx="54864" cy="54643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/>
            </p:cNvSpPr>
            <p:nvPr/>
          </p:nvSpPr>
          <p:spPr>
            <a:xfrm>
              <a:off x="4188733" y="4181313"/>
              <a:ext cx="54864" cy="54643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/>
            </p:cNvSpPr>
            <p:nvPr/>
          </p:nvSpPr>
          <p:spPr>
            <a:xfrm>
              <a:off x="4670083" y="3629821"/>
              <a:ext cx="54864" cy="54643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/>
            </p:cNvSpPr>
            <p:nvPr/>
          </p:nvSpPr>
          <p:spPr>
            <a:xfrm>
              <a:off x="4822483" y="3919939"/>
              <a:ext cx="54864" cy="54643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71778" y="2264014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24178" y="2867823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76578" y="3020223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6728" y="3440408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922163" y="4187722"/>
              <a:ext cx="91810" cy="9181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3983383" y="3532218"/>
              <a:ext cx="54864" cy="54643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3534703" y="2959633"/>
              <a:ext cx="137160" cy="13716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4013973" y="2402288"/>
              <a:ext cx="137160" cy="13716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4151133" y="3144002"/>
              <a:ext cx="137160" cy="13716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4587787" y="3851359"/>
              <a:ext cx="137160" cy="13716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4082553" y="3851359"/>
              <a:ext cx="137160" cy="13716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4904104" y="3615884"/>
              <a:ext cx="137160" cy="13716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4647408" y="2525511"/>
              <a:ext cx="137160" cy="137160"/>
            </a:xfrm>
            <a:prstGeom prst="ellipse">
              <a:avLst/>
            </a:prstGeom>
            <a:solidFill>
              <a:srgbClr val="0000FF">
                <a:alpha val="3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178143" y="2162795"/>
              <a:ext cx="9639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42079" y="1939874"/>
              <a:ext cx="32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706361" y="3189908"/>
              <a:ext cx="3142436" cy="1815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3754467" y="4687211"/>
              <a:ext cx="3060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32347" y="4687212"/>
              <a:ext cx="3060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534703" y="4702513"/>
              <a:ext cx="38746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10800000">
              <a:off x="4807184" y="4702513"/>
              <a:ext cx="35375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166978" y="4457880"/>
              <a:ext cx="396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err="1" smtClean="0"/>
                <a:t>h</a:t>
              </a:r>
              <a:endParaRPr lang="en-US" sz="2600" dirty="0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5176240" y="2700119"/>
            <a:ext cx="1334150" cy="664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176240" y="3931157"/>
            <a:ext cx="1376960" cy="4884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181600" y="3636200"/>
            <a:ext cx="223917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4864113" y="2149214"/>
            <a:ext cx="905392" cy="5204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5054858" y="4476191"/>
            <a:ext cx="876427" cy="857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 flipH="1" flipV="1">
            <a:off x="4091904" y="2143483"/>
            <a:ext cx="730387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4159707" y="5153101"/>
            <a:ext cx="7034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V="1">
            <a:off x="3058618" y="2203071"/>
            <a:ext cx="981623" cy="489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0800000">
            <a:off x="2326916" y="2803537"/>
            <a:ext cx="1339812" cy="684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1109780" y="3619354"/>
            <a:ext cx="2556949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0800000" flipV="1">
            <a:off x="2326915" y="3827203"/>
            <a:ext cx="1339814" cy="4916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3021821" y="4469217"/>
            <a:ext cx="996468" cy="897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8" y="3837514"/>
            <a:ext cx="1549400" cy="4953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76" y="5919561"/>
            <a:ext cx="8008442" cy="73152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1153779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Shift of resonance line </a:t>
            </a:r>
            <a:br>
              <a:rPr lang="en-US" sz="3700" dirty="0" smtClean="0">
                <a:latin typeface="Arial Rounded MT Bold"/>
                <a:cs typeface="Arial Rounded MT Bold"/>
              </a:rPr>
            </a:br>
            <a:r>
              <a:rPr lang="en-US" sz="3700" dirty="0" smtClean="0">
                <a:latin typeface="Arial Rounded MT Bold"/>
                <a:cs typeface="Arial Rounded MT Bold"/>
              </a:rPr>
              <a:t>in a circular disk 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pic>
        <p:nvPicPr>
          <p:cNvPr id="61" name="Picture 60" descr="homo_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63951" y="2438353"/>
            <a:ext cx="6096001" cy="36576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199852" y="1885414"/>
            <a:ext cx="695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absence of LL shift and CLS: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100541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   Light-matter interaction</a:t>
            </a:r>
            <a:br>
              <a:rPr lang="en-US" sz="3700" dirty="0" smtClean="0">
                <a:latin typeface="Arial Rounded MT Bold"/>
                <a:cs typeface="Arial Rounded MT Bold"/>
              </a:rPr>
            </a:br>
            <a:r>
              <a:rPr lang="en-US" sz="3700" dirty="0" smtClean="0">
                <a:latin typeface="Arial Rounded MT Bold"/>
                <a:cs typeface="Arial Rounded MT Bold"/>
              </a:rPr>
              <a:t> 			in a broader context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000"/>
            <a:ext cx="8229600" cy="3911600"/>
          </a:xfrm>
        </p:spPr>
        <p:txBody>
          <a:bodyPr>
            <a:normAutofit lnSpcReduction="10000"/>
          </a:bodyPr>
          <a:lstStyle/>
          <a:p>
            <a:pPr marL="514350" indent="-514350">
              <a:spcAft>
                <a:spcPts val="2400"/>
              </a:spcAft>
            </a:pPr>
            <a:r>
              <a:rPr lang="en-US" dirty="0" smtClean="0"/>
              <a:t>Cavity QED: </a:t>
            </a:r>
          </a:p>
          <a:p>
            <a:pPr marL="880110" lvl="1" indent="-514350">
              <a:spcAft>
                <a:spcPts val="2400"/>
              </a:spcAft>
            </a:pPr>
            <a:r>
              <a:rPr lang="en-US" dirty="0" smtClean="0"/>
              <a:t>Weak coupling: atomic state modified</a:t>
            </a:r>
          </a:p>
          <a:p>
            <a:pPr marL="880110" lvl="1" indent="-514350">
              <a:spcAft>
                <a:spcPts val="2400"/>
              </a:spcAft>
            </a:pPr>
            <a:r>
              <a:rPr lang="en-US" dirty="0" smtClean="0"/>
              <a:t>Strong coupling: atoms and photons entangled</a:t>
            </a:r>
          </a:p>
          <a:p>
            <a:pPr marL="514350" indent="-514350">
              <a:spcAft>
                <a:spcPts val="2400"/>
              </a:spcAft>
            </a:pPr>
            <a:r>
              <a:rPr lang="en-US" dirty="0" smtClean="0"/>
              <a:t>Interface between light and atomic ensembles</a:t>
            </a:r>
          </a:p>
          <a:p>
            <a:pPr marL="880110" lvl="1" indent="-514350" algn="ctr">
              <a:spcAft>
                <a:spcPts val="2400"/>
              </a:spcAft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Cooperative effects involved 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1153779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Shift of resonance line </a:t>
            </a:r>
            <a:br>
              <a:rPr lang="en-US" sz="3700" dirty="0" smtClean="0">
                <a:latin typeface="Arial Rounded MT Bold"/>
                <a:cs typeface="Arial Rounded MT Bold"/>
              </a:rPr>
            </a:br>
            <a:r>
              <a:rPr lang="en-US" sz="3700" dirty="0" smtClean="0">
                <a:latin typeface="Arial Rounded MT Bold"/>
                <a:cs typeface="Arial Rounded MT Bold"/>
              </a:rPr>
              <a:t>in a circular disk 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0930" y="1885414"/>
            <a:ext cx="734650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000" dirty="0" smtClean="0"/>
              <a:t>We assume the resonance frequency of each atom is shifted by a Gaussian random with zero mean and </a:t>
            </a:r>
            <a:r>
              <a:rPr lang="en-US" sz="2000" i="1" dirty="0" err="1" smtClean="0"/>
              <a:t>rms</a:t>
            </a:r>
            <a:r>
              <a:rPr lang="en-US" sz="2000" i="1" dirty="0" smtClean="0"/>
              <a:t> </a:t>
            </a:r>
          </a:p>
          <a:p>
            <a:pPr>
              <a:spcAft>
                <a:spcPts val="3000"/>
              </a:spcAf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585" y="2280950"/>
            <a:ext cx="1387977" cy="274320"/>
          </a:xfrm>
          <a:prstGeom prst="rect">
            <a:avLst/>
          </a:prstGeom>
        </p:spPr>
      </p:pic>
      <p:pic>
        <p:nvPicPr>
          <p:cNvPr id="6" name="Picture 5" descr="inhomo_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9389" y="2779930"/>
            <a:ext cx="4622830" cy="2743200"/>
          </a:xfrm>
          <a:prstGeom prst="rect">
            <a:avLst/>
          </a:prstGeom>
        </p:spPr>
      </p:pic>
      <p:pic>
        <p:nvPicPr>
          <p:cNvPr id="7" name="Picture 6" descr="CLS_static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733434" y="2779930"/>
            <a:ext cx="4108381" cy="27432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759" y="2188003"/>
            <a:ext cx="8078810" cy="1362456"/>
          </a:xfrm>
        </p:spPr>
        <p:txBody>
          <a:bodyPr/>
          <a:lstStyle/>
          <a:p>
            <a:r>
              <a:rPr lang="en-US" altLang="zh-CN" sz="4800" dirty="0" smtClean="0"/>
              <a:t>Gases of Moving Atoms</a:t>
            </a:r>
            <a:endParaRPr lang="zh-CN" altLang="en-US" sz="48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983928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972345"/>
            <a:ext cx="8682426" cy="530437"/>
          </a:xfrm>
        </p:spPr>
        <p:txBody>
          <a:bodyPr>
            <a:noAutofit/>
          </a:bodyPr>
          <a:lstStyle/>
          <a:p>
            <a:pPr algn="ctr"/>
            <a:r>
              <a:rPr lang="en-US" sz="3700" dirty="0" smtClean="0">
                <a:latin typeface="Arial Rounded MT Bold"/>
                <a:cs typeface="Arial Rounded MT Bold"/>
              </a:rPr>
              <a:t>Analysis of a one-</a:t>
            </a:r>
            <a:r>
              <a:rPr lang="en-US" sz="3700" dirty="0" smtClean="0">
                <a:latin typeface="Arial Rounded MT Bold"/>
                <a:cs typeface="Arial Rounded MT Bold"/>
              </a:rPr>
              <a:t>atom gas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457638" y="3240875"/>
            <a:ext cx="53441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2818893" y="3259069"/>
            <a:ext cx="2147490" cy="1588"/>
          </a:xfrm>
          <a:prstGeom prst="line">
            <a:avLst/>
          </a:prstGeom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5580886" y="3259069"/>
            <a:ext cx="2147490" cy="1588"/>
          </a:xfrm>
          <a:prstGeom prst="line">
            <a:avLst/>
          </a:prstGeom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933892" y="3100686"/>
            <a:ext cx="255642" cy="255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057580" y="3242463"/>
            <a:ext cx="36287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21486" y="2871543"/>
            <a:ext cx="4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 useBgFill="1">
        <p:nvSpPr>
          <p:cNvPr id="83" name="Oval 82"/>
          <p:cNvSpPr/>
          <p:nvPr/>
        </p:nvSpPr>
        <p:spPr>
          <a:xfrm>
            <a:off x="6398195" y="3100686"/>
            <a:ext cx="255642" cy="255642"/>
          </a:xfrm>
          <a:prstGeom prst="ellipse">
            <a:avLst/>
          </a:prstGeom>
          <a:ln>
            <a:solidFill>
              <a:schemeClr val="accent1">
                <a:shade val="50000"/>
                <a:satMod val="103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rot="10800000" flipV="1">
            <a:off x="6094620" y="3239287"/>
            <a:ext cx="427280" cy="4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911614" y="2869955"/>
            <a:ext cx="4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-v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5278153" y="321614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958470" y="3031478"/>
            <a:ext cx="4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rot="10800000">
            <a:off x="3891846" y="3837514"/>
            <a:ext cx="1072918" cy="15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517321" y="3839104"/>
            <a:ext cx="1136516" cy="15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74489" y="3559894"/>
            <a:ext cx="779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err="1" smtClean="0"/>
              <a:t>h</a:t>
            </a:r>
            <a:endParaRPr lang="en-US" sz="2600" i="1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3175138" y="2186118"/>
            <a:ext cx="710048" cy="158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166115" y="3239297"/>
            <a:ext cx="710048" cy="158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 flipH="1" flipV="1">
            <a:off x="3414322" y="2326310"/>
            <a:ext cx="277204" cy="158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6200000" flipH="1">
            <a:off x="3416559" y="3105299"/>
            <a:ext cx="274320" cy="317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300591" y="2477285"/>
            <a:ext cx="503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</a:t>
            </a:r>
            <a:endParaRPr lang="en-US" sz="2600" dirty="0"/>
          </a:p>
        </p:txBody>
      </p:sp>
      <p:sp>
        <p:nvSpPr>
          <p:cNvPr id="123" name="Right Arrow 122"/>
          <p:cNvSpPr/>
          <p:nvPr/>
        </p:nvSpPr>
        <p:spPr>
          <a:xfrm>
            <a:off x="1047375" y="3128858"/>
            <a:ext cx="1410263" cy="2303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1047375" y="3610307"/>
            <a:ext cx="1410263" cy="2303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1047375" y="2641158"/>
            <a:ext cx="1410263" cy="2303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82" y="4150728"/>
            <a:ext cx="2106425" cy="365760"/>
          </a:xfrm>
          <a:prstGeom prst="rect">
            <a:avLst/>
          </a:prstGeom>
        </p:spPr>
      </p:pic>
      <p:cxnSp>
        <p:nvCxnSpPr>
          <p:cNvPr id="127" name="Straight Connector 126"/>
          <p:cNvCxnSpPr/>
          <p:nvPr/>
        </p:nvCxnSpPr>
        <p:spPr>
          <a:xfrm rot="10800000">
            <a:off x="3862021" y="2188502"/>
            <a:ext cx="2834640" cy="1589"/>
          </a:xfrm>
          <a:prstGeom prst="line">
            <a:avLst/>
          </a:prstGeom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0800000">
            <a:off x="3853774" y="4333608"/>
            <a:ext cx="2834640" cy="1589"/>
          </a:xfrm>
          <a:prstGeom prst="line">
            <a:avLst/>
          </a:prstGeom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1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8" y="4669020"/>
            <a:ext cx="3776869" cy="64008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34" y="5587481"/>
            <a:ext cx="82931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2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100541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Cooperative effects in the optical 		response of a dense gas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000"/>
            <a:ext cx="8229600" cy="3911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2400"/>
              </a:spcAft>
            </a:pPr>
            <a:r>
              <a:rPr lang="en-US" dirty="0" smtClean="0"/>
              <a:t>Challenge from the dipolar field:</a:t>
            </a:r>
          </a:p>
          <a:p>
            <a:pPr marL="880110" lvl="1" indent="-514350">
              <a:spcAft>
                <a:spcPts val="2400"/>
              </a:spcAft>
            </a:pPr>
            <a:endParaRPr lang="en-US" dirty="0" smtClean="0"/>
          </a:p>
          <a:p>
            <a:pPr marL="880110" lvl="1" indent="-514350">
              <a:spcAft>
                <a:spcPts val="2400"/>
              </a:spcAft>
            </a:pPr>
            <a:endParaRPr lang="en-US" dirty="0" smtClean="0"/>
          </a:p>
          <a:p>
            <a:pPr marL="880110" lvl="1" indent="-51435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4" name="Picture 3" descr="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83" y="3345795"/>
            <a:ext cx="8180917" cy="679111"/>
          </a:xfrm>
          <a:prstGeom prst="rect">
            <a:avLst/>
          </a:prstGeom>
        </p:spPr>
      </p:pic>
      <p:pic>
        <p:nvPicPr>
          <p:cNvPr id="5" name="Picture 4" descr="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14" y="4459798"/>
            <a:ext cx="2978150" cy="55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4" y="680717"/>
            <a:ext cx="7531099" cy="710354"/>
          </a:xfrm>
        </p:spPr>
        <p:txBody>
          <a:bodyPr>
            <a:noAutofit/>
          </a:bodyPr>
          <a:lstStyle/>
          <a:p>
            <a:r>
              <a:rPr lang="en-US" sz="4100" dirty="0" smtClean="0">
                <a:latin typeface="Arial Rounded MT Bold"/>
                <a:cs typeface="Arial Rounded MT Bold"/>
              </a:rPr>
              <a:t>Approach in this dissertation:</a:t>
            </a:r>
            <a:endParaRPr lang="en-US" sz="41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000"/>
            <a:ext cx="8229600" cy="3911600"/>
          </a:xfrm>
        </p:spPr>
        <p:txBody>
          <a:bodyPr>
            <a:normAutofit/>
          </a:bodyPr>
          <a:lstStyle/>
          <a:p>
            <a:pPr marL="880110" lvl="1" indent="-514350">
              <a:spcAft>
                <a:spcPts val="2400"/>
              </a:spcAft>
              <a:buNone/>
            </a:pPr>
            <a:endParaRPr lang="en-US" dirty="0" smtClean="0"/>
          </a:p>
          <a:p>
            <a:pPr marL="880110" lvl="1" indent="-514350">
              <a:spcAft>
                <a:spcPts val="2400"/>
              </a:spcAft>
            </a:pPr>
            <a:endParaRPr lang="en-US" dirty="0" smtClean="0"/>
          </a:p>
          <a:p>
            <a:pPr marL="880110" lvl="1" indent="-514350">
              <a:spcAft>
                <a:spcPts val="2400"/>
              </a:spcAft>
            </a:pPr>
            <a:endParaRPr lang="en-US" dirty="0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1399109" y="1693336"/>
          <a:ext cx="6432558" cy="33866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8214" y="5520723"/>
            <a:ext cx="7712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Photon recoil and saturation of the atoms may be neglected.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759" y="2869231"/>
            <a:ext cx="8078810" cy="1362456"/>
          </a:xfrm>
        </p:spPr>
        <p:txBody>
          <a:bodyPr/>
          <a:lstStyle/>
          <a:p>
            <a:r>
              <a:rPr lang="en-US" altLang="zh-CN" sz="4800" dirty="0" smtClean="0"/>
              <a:t>Semi-classical Theory of Interaction between Two-level Atom and Classical Light</a:t>
            </a:r>
            <a:endParaRPr lang="zh-CN" altLang="en-US" sz="48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98392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7152</TotalTime>
  <Words>1300</Words>
  <Application>Microsoft Macintosh PowerPoint</Application>
  <PresentationFormat>On-screen Show (4:3)</PresentationFormat>
  <Paragraphs>255</Paragraphs>
  <Slides>62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Flow</vt:lpstr>
      <vt:lpstr>Cooperative Effects in the Optical Response of  A Dense Gas</vt:lpstr>
      <vt:lpstr>Overview</vt:lpstr>
      <vt:lpstr>Outline</vt:lpstr>
      <vt:lpstr>Classical models of light scattering</vt:lpstr>
      <vt:lpstr>Light scattering in quantum optics</vt:lpstr>
      <vt:lpstr>   Light-matter interaction     in a broader context</vt:lpstr>
      <vt:lpstr>Cooperative effects in the optical   response of a dense gas</vt:lpstr>
      <vt:lpstr>Approach in this dissertation:</vt:lpstr>
      <vt:lpstr>Semi-classical Theory of Interaction between Two-level Atom and Classical Light</vt:lpstr>
      <vt:lpstr>Local-field correction in a polarizable medium</vt:lpstr>
      <vt:lpstr>Local-field correction in a polarizable medium</vt:lpstr>
      <vt:lpstr>Local-field correction in a polarizable medium</vt:lpstr>
      <vt:lpstr>Interaction of a Two-level Atom with a Classical Field</vt:lpstr>
      <vt:lpstr>Einstein A and B coefficients</vt:lpstr>
      <vt:lpstr>Einstein A and B coefficients</vt:lpstr>
      <vt:lpstr>Einstein A and B coefficients</vt:lpstr>
      <vt:lpstr>Einstein A and B coefficients</vt:lpstr>
      <vt:lpstr>Damped Two-level System</vt:lpstr>
      <vt:lpstr>Damped Two-level System</vt:lpstr>
      <vt:lpstr>Damped Two-level System</vt:lpstr>
      <vt:lpstr>Damped Two-level System</vt:lpstr>
      <vt:lpstr>Damped Two-level System</vt:lpstr>
      <vt:lpstr>Damped Two-level System</vt:lpstr>
      <vt:lpstr>Damped Two-level System</vt:lpstr>
      <vt:lpstr>Damped Two-level System</vt:lpstr>
      <vt:lpstr>Damped Two-level System</vt:lpstr>
      <vt:lpstr>Polarizability of a Two-level Atom</vt:lpstr>
      <vt:lpstr>Polarizability of a Two-level Atom</vt:lpstr>
      <vt:lpstr>Polarizability of a Two-level Atom</vt:lpstr>
      <vt:lpstr>Polarizability of a Two-level Atom</vt:lpstr>
      <vt:lpstr>Polarizability of a Two-level Atom</vt:lpstr>
      <vt:lpstr>Absorption and Lorentz-Lorenz shift</vt:lpstr>
      <vt:lpstr>Absorption and Lorentz-Lorenz shift</vt:lpstr>
      <vt:lpstr>Cooperativity in a Strongly Interaction Dipolar System</vt:lpstr>
      <vt:lpstr>The Dicke model of superradiance</vt:lpstr>
      <vt:lpstr>The Dicke model of superradiance</vt:lpstr>
      <vt:lpstr>The Dicke model of superradiance</vt:lpstr>
      <vt:lpstr>The Dicke model of superradiance</vt:lpstr>
      <vt:lpstr>Collective Lamb shift</vt:lpstr>
      <vt:lpstr>Collective Lamb shift</vt:lpstr>
      <vt:lpstr>Collective Lamb shift</vt:lpstr>
      <vt:lpstr>Collective Lamb shift</vt:lpstr>
      <vt:lpstr>Optical Response of Gases of Stationary Atoms</vt:lpstr>
      <vt:lpstr>From Quantum Field Theory to Classical Simulations</vt:lpstr>
      <vt:lpstr>From Quantum Field Theory to Classical Simulations</vt:lpstr>
      <vt:lpstr>From Quantum Field Theory to Classical Simulations</vt:lpstr>
      <vt:lpstr>Preparation for Classical Simulations</vt:lpstr>
      <vt:lpstr>Preparation for Classical Simulations</vt:lpstr>
      <vt:lpstr>Preparation for Classical Simulations</vt:lpstr>
      <vt:lpstr>Example: Radiation from a single atom</vt:lpstr>
      <vt:lpstr>Example: Radiation from two atoms</vt:lpstr>
      <vt:lpstr>Radiation power from Gaussian clouds of atoms</vt:lpstr>
      <vt:lpstr>Radiation power from Gaussian clouds of atoms</vt:lpstr>
      <vt:lpstr>Radiation power from Gaussian clouds of atoms</vt:lpstr>
      <vt:lpstr>Radiation power from Gaussian clouds of atoms</vt:lpstr>
      <vt:lpstr>Radiation power from Gaussian clouds of atoms</vt:lpstr>
      <vt:lpstr>Radiation power from Gaussian clouds of atoms</vt:lpstr>
      <vt:lpstr>Shift of resonance line  in a circular disk </vt:lpstr>
      <vt:lpstr>Shift of resonance line  in a circular disk </vt:lpstr>
      <vt:lpstr>Shift of resonance line  in a circular disk </vt:lpstr>
      <vt:lpstr>Gases of Moving Atoms</vt:lpstr>
      <vt:lpstr>Analysis of a one-atom gas</vt:lpstr>
    </vt:vector>
  </TitlesOfParts>
  <Company>University of Connecticut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Effects in the Optical Response of Dense Atomic Gases</dc:title>
  <dc:creator>Juha Javanainen</dc:creator>
  <cp:lastModifiedBy>Juha Javanainen</cp:lastModifiedBy>
  <cp:revision>58</cp:revision>
  <dcterms:created xsi:type="dcterms:W3CDTF">2016-03-08T02:57:42Z</dcterms:created>
  <dcterms:modified xsi:type="dcterms:W3CDTF">2016-03-08T03:20:39Z</dcterms:modified>
</cp:coreProperties>
</file>