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65" r:id="rId4"/>
    <p:sldId id="260" r:id="rId5"/>
    <p:sldId id="258" r:id="rId6"/>
    <p:sldId id="261" r:id="rId7"/>
    <p:sldId id="263" r:id="rId8"/>
    <p:sldId id="268"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05"/>
    <p:restoredTop sz="94718"/>
  </p:normalViewPr>
  <p:slideViewPr>
    <p:cSldViewPr snapToGrid="0" snapToObjects="1">
      <p:cViewPr varScale="1">
        <p:scale>
          <a:sx n="78" d="100"/>
          <a:sy n="78" d="100"/>
        </p:scale>
        <p:origin x="192"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garyliggins/Desktop/general_assembly/project%20two/project%202%20work%20book.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garyliggins/Desktop/general_assembly/project%20two/project%202%20work%20book.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Users\garyliggins\Desktop\general_assembly\project%20two\project%202%20work%20boo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garyliggins/Desktop/general_assembly/project%20two/project%202%20work%20boo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garyliggins/Desktop/general_assembly/project%20two/project%202%20work%20book.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garyliggins/Desktop/general_assembly/project%20two/project%202%20work%20book.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garyliggins/Desktop/general_assembly/project%20two/project%202%20work%20boo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garyliggins/Desktop/general_assembly/project%20two/iowa_liquor_exce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garyliggins/Desktop/general_assembly/project%20two/project%202%20work%20book.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garyliggins/Desktop/general_assembly/project%20two/project%202%20work%20book.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Highest populated counties in Iowa</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'top 5 in population'!$B$1</c:f>
              <c:strCache>
                <c:ptCount val="1"/>
                <c:pt idx="0">
                  <c:v>population</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 5 in population'!$A$2:$A$6</c:f>
              <c:strCache>
                <c:ptCount val="5"/>
                <c:pt idx="0">
                  <c:v>Polk</c:v>
                </c:pt>
                <c:pt idx="1">
                  <c:v>Linn</c:v>
                </c:pt>
                <c:pt idx="2">
                  <c:v>Scott</c:v>
                </c:pt>
                <c:pt idx="3">
                  <c:v>Black Hawk</c:v>
                </c:pt>
                <c:pt idx="4">
                  <c:v>Johnson</c:v>
                </c:pt>
              </c:strCache>
            </c:strRef>
          </c:cat>
          <c:val>
            <c:numRef>
              <c:f>'top 5 in population'!$B$2:$B$6</c:f>
              <c:numCache>
                <c:formatCode>General</c:formatCode>
                <c:ptCount val="5"/>
                <c:pt idx="0">
                  <c:v>430640</c:v>
                </c:pt>
                <c:pt idx="1">
                  <c:v>211226</c:v>
                </c:pt>
                <c:pt idx="2">
                  <c:v>165224</c:v>
                </c:pt>
                <c:pt idx="3">
                  <c:v>131090</c:v>
                </c:pt>
                <c:pt idx="4">
                  <c:v>130882</c:v>
                </c:pt>
              </c:numCache>
            </c:numRef>
          </c:val>
          <c:extLst>
            <c:ext xmlns:c16="http://schemas.microsoft.com/office/drawing/2014/chart" uri="{C3380CC4-5D6E-409C-BE32-E72D297353CC}">
              <c16:uniqueId val="{00000000-0C3E-4049-B3AF-F02927506465}"/>
            </c:ext>
          </c:extLst>
        </c:ser>
        <c:dLbls>
          <c:dLblPos val="inEnd"/>
          <c:showLegendKey val="0"/>
          <c:showVal val="1"/>
          <c:showCatName val="0"/>
          <c:showSerName val="0"/>
          <c:showPercent val="0"/>
          <c:showBubbleSize val="0"/>
        </c:dLbls>
        <c:gapWidth val="41"/>
        <c:axId val="837079087"/>
        <c:axId val="837080735"/>
      </c:barChart>
      <c:catAx>
        <c:axId val="83707908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dk1">
                    <a:lumMod val="65000"/>
                    <a:lumOff val="35000"/>
                  </a:schemeClr>
                </a:solidFill>
                <a:effectLst/>
                <a:latin typeface="+mn-lt"/>
                <a:ea typeface="+mn-ea"/>
                <a:cs typeface="+mn-cs"/>
              </a:defRPr>
            </a:pPr>
            <a:endParaRPr lang="en-US"/>
          </a:p>
        </c:txPr>
        <c:crossAx val="837080735"/>
        <c:crosses val="autoZero"/>
        <c:auto val="1"/>
        <c:lblAlgn val="ctr"/>
        <c:lblOffset val="100"/>
        <c:noMultiLvlLbl val="0"/>
      </c:catAx>
      <c:valAx>
        <c:axId val="837080735"/>
        <c:scaling>
          <c:orientation val="minMax"/>
        </c:scaling>
        <c:delete val="1"/>
        <c:axPos val="l"/>
        <c:numFmt formatCode="#,##0.00" sourceLinked="0"/>
        <c:majorTickMark val="none"/>
        <c:minorTickMark val="none"/>
        <c:tickLblPos val="nextTo"/>
        <c:crossAx val="837079087"/>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Top</a:t>
            </a:r>
            <a:r>
              <a:rPr lang="en-US" baseline="0"/>
              <a:t> categories in Scott County</a:t>
            </a:r>
            <a:r>
              <a:rPr lang="en-US"/>
              <a:t> </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'top sales in the top counties'!$H$1</c:f>
              <c:strCache>
                <c:ptCount val="1"/>
                <c:pt idx="0">
                  <c:v> sum_total </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956-BB44-A567-72957855EDC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956-BB44-A567-72957855EDC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A956-BB44-A567-72957855EDC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A956-BB44-A567-72957855EDC1}"/>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A956-BB44-A567-72957855EDC1}"/>
              </c:ext>
            </c:extLst>
          </c:dPt>
          <c:dLbls>
            <c:dLbl>
              <c:idx val="0"/>
              <c:layout>
                <c:manualLayout>
                  <c:x val="-0.12854221347331579"/>
                  <c:y val="9.996864975211432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956-BB44-A567-72957855EDC1}"/>
                </c:ext>
              </c:extLst>
            </c:dLbl>
            <c:dLbl>
              <c:idx val="1"/>
              <c:layout>
                <c:manualLayout>
                  <c:x val="-9.5263123359580107E-2"/>
                  <c:y val="-0.11031605424321976"/>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956-BB44-A567-72957855EDC1}"/>
                </c:ext>
              </c:extLst>
            </c:dLbl>
            <c:dLbl>
              <c:idx val="2"/>
              <c:layout>
                <c:manualLayout>
                  <c:x val="8.7654418197725265E-2"/>
                  <c:y val="-0.10540026246719177"/>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956-BB44-A567-72957855EDC1}"/>
                </c:ext>
              </c:extLst>
            </c:dLbl>
            <c:dLbl>
              <c:idx val="3"/>
              <c:layout>
                <c:manualLayout>
                  <c:x val="6.450765529308837E-2"/>
                  <c:y val="3.8116068824730243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956-BB44-A567-72957855EDC1}"/>
                </c:ext>
              </c:extLst>
            </c:dLbl>
            <c:dLbl>
              <c:idx val="4"/>
              <c:layout>
                <c:manualLayout>
                  <c:x val="8.0017279090113705E-2"/>
                  <c:y val="0.10700386410032076"/>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956-BB44-A567-72957855EDC1}"/>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'top sales in the top counties'!$G$2:$G$6</c:f>
              <c:strCache>
                <c:ptCount val="5"/>
                <c:pt idx="0">
                  <c:v>80 PROOF VODKA</c:v>
                </c:pt>
                <c:pt idx="1">
                  <c:v>CANADIAN WHISKIES</c:v>
                </c:pt>
                <c:pt idx="2">
                  <c:v>TEQUILA</c:v>
                </c:pt>
                <c:pt idx="3">
                  <c:v>IMPORTED VODKA</c:v>
                </c:pt>
                <c:pt idx="4">
                  <c:v>SPICED RUM</c:v>
                </c:pt>
              </c:strCache>
            </c:strRef>
          </c:cat>
          <c:val>
            <c:numRef>
              <c:f>'top sales in the top counties'!$H$2:$H$6</c:f>
              <c:numCache>
                <c:formatCode>_("$"* #,##0.00_);_("$"* \(#,##0.00\);_("$"* "-"??_);_(@_)</c:formatCode>
                <c:ptCount val="5"/>
                <c:pt idx="0">
                  <c:v>3477314.49</c:v>
                </c:pt>
                <c:pt idx="1">
                  <c:v>2167916.17</c:v>
                </c:pt>
                <c:pt idx="2">
                  <c:v>2108815.9</c:v>
                </c:pt>
                <c:pt idx="3">
                  <c:v>2015005.92</c:v>
                </c:pt>
                <c:pt idx="4">
                  <c:v>1873610.66</c:v>
                </c:pt>
              </c:numCache>
            </c:numRef>
          </c:val>
          <c:extLst>
            <c:ext xmlns:c16="http://schemas.microsoft.com/office/drawing/2014/chart" uri="{C3380CC4-5D6E-409C-BE32-E72D297353CC}">
              <c16:uniqueId val="{0000000A-A956-BB44-A567-72957855EDC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2 work book.xlsx]pivot of top selling counties!PivotTable3</c:name>
    <c:fmtId val="6"/>
  </c:pivotSource>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Top</a:t>
            </a:r>
            <a:r>
              <a:rPr lang="en-US" baseline="0"/>
              <a:t> </a:t>
            </a:r>
            <a:r>
              <a:rPr lang="en-US"/>
              <a:t>selling counties in Iowa</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2.1890547263681594E-2"/>
              <c:y val="2.328344979391647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5"/>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7"/>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8"/>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9"/>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1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1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1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1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15"/>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1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17"/>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18"/>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19"/>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2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2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2.1890547263681594E-2"/>
              <c:y val="2.328344979391647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2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25"/>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2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27"/>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28"/>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29"/>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3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3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3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2.1890547263681594E-2"/>
              <c:y val="2.328344979391647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'pivot of top selling counties'!$B$3</c:f>
              <c:strCache>
                <c:ptCount val="1"/>
                <c:pt idx="0">
                  <c:v>Total</c:v>
                </c:pt>
              </c:strCache>
            </c:strRef>
          </c:tx>
          <c:dPt>
            <c:idx val="0"/>
            <c:bubble3D val="0"/>
            <c:spPr>
              <a:gradFill>
                <a:gsLst>
                  <a:gs pos="0">
                    <a:schemeClr val="accent1">
                      <a:shade val="76000"/>
                    </a:schemeClr>
                  </a:gs>
                  <a:gs pos="100000">
                    <a:schemeClr val="accent1">
                      <a:shade val="76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1-C645-FE44-B633-3C51827A8A09}"/>
              </c:ext>
            </c:extLst>
          </c:dPt>
          <c:dPt>
            <c:idx val="1"/>
            <c:bubble3D val="0"/>
            <c:spPr>
              <a:gradFill>
                <a:gsLst>
                  <a:gs pos="0">
                    <a:schemeClr val="accent2">
                      <a:shade val="76000"/>
                    </a:schemeClr>
                  </a:gs>
                  <a:gs pos="100000">
                    <a:schemeClr val="accent2">
                      <a:shade val="76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3-C645-FE44-B633-3C51827A8A09}"/>
              </c:ext>
            </c:extLst>
          </c:dPt>
          <c:dPt>
            <c:idx val="2"/>
            <c:bubble3D val="0"/>
            <c:spPr>
              <a:gradFill>
                <a:gsLst>
                  <a:gs pos="0">
                    <a:schemeClr val="accent3">
                      <a:shade val="76000"/>
                    </a:schemeClr>
                  </a:gs>
                  <a:gs pos="100000">
                    <a:schemeClr val="accent3">
                      <a:shade val="76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5-C645-FE44-B633-3C51827A8A09}"/>
              </c:ext>
            </c:extLst>
          </c:dPt>
          <c:dPt>
            <c:idx val="3"/>
            <c:bubble3D val="0"/>
            <c:spPr>
              <a:gradFill>
                <a:gsLst>
                  <a:gs pos="0">
                    <a:schemeClr val="accent4">
                      <a:shade val="76000"/>
                    </a:schemeClr>
                  </a:gs>
                  <a:gs pos="100000">
                    <a:schemeClr val="accent4">
                      <a:shade val="76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7-C645-FE44-B633-3C51827A8A09}"/>
              </c:ext>
            </c:extLst>
          </c:dPt>
          <c:dPt>
            <c:idx val="4"/>
            <c:bubble3D val="0"/>
            <c:spPr>
              <a:gradFill>
                <a:gsLst>
                  <a:gs pos="0">
                    <a:schemeClr val="accent5">
                      <a:shade val="76000"/>
                    </a:schemeClr>
                  </a:gs>
                  <a:gs pos="100000">
                    <a:schemeClr val="accent5">
                      <a:shade val="76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9-C645-FE44-B633-3C51827A8A09}"/>
              </c:ext>
            </c:extLst>
          </c:dPt>
          <c:dPt>
            <c:idx val="5"/>
            <c:bubble3D val="0"/>
            <c:spPr>
              <a:gradFill>
                <a:gsLst>
                  <a:gs pos="0">
                    <a:schemeClr val="accent6">
                      <a:shade val="76000"/>
                    </a:schemeClr>
                  </a:gs>
                  <a:gs pos="100000">
                    <a:schemeClr val="accent6">
                      <a:shade val="76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B-C645-FE44-B633-3C51827A8A09}"/>
              </c:ext>
            </c:extLst>
          </c:dPt>
          <c:dPt>
            <c:idx val="6"/>
            <c:bubble3D val="0"/>
            <c:spPr>
              <a:gradFill>
                <a:gsLst>
                  <a:gs pos="0">
                    <a:schemeClr val="accent1">
                      <a:tint val="77000"/>
                    </a:schemeClr>
                  </a:gs>
                  <a:gs pos="100000">
                    <a:schemeClr val="accent1">
                      <a:tint val="77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D-C645-FE44-B633-3C51827A8A09}"/>
              </c:ext>
            </c:extLst>
          </c:dPt>
          <c:dPt>
            <c:idx val="7"/>
            <c:bubble3D val="0"/>
            <c:spPr>
              <a:gradFill>
                <a:gsLst>
                  <a:gs pos="0">
                    <a:schemeClr val="accent2">
                      <a:tint val="77000"/>
                    </a:schemeClr>
                  </a:gs>
                  <a:gs pos="100000">
                    <a:schemeClr val="accent2">
                      <a:tint val="77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F-C645-FE44-B633-3C51827A8A09}"/>
              </c:ext>
            </c:extLst>
          </c:dPt>
          <c:dPt>
            <c:idx val="8"/>
            <c:bubble3D val="0"/>
            <c:spPr>
              <a:gradFill>
                <a:gsLst>
                  <a:gs pos="0">
                    <a:schemeClr val="accent3">
                      <a:tint val="77000"/>
                    </a:schemeClr>
                  </a:gs>
                  <a:gs pos="100000">
                    <a:schemeClr val="accent3">
                      <a:tint val="77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11-C645-FE44-B633-3C51827A8A09}"/>
              </c:ext>
            </c:extLst>
          </c:dPt>
          <c:dPt>
            <c:idx val="9"/>
            <c:bubble3D val="0"/>
            <c:spPr>
              <a:gradFill>
                <a:gsLst>
                  <a:gs pos="0">
                    <a:schemeClr val="accent4">
                      <a:tint val="77000"/>
                    </a:schemeClr>
                  </a:gs>
                  <a:gs pos="100000">
                    <a:schemeClr val="accent4">
                      <a:tint val="77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13-C645-FE44-B633-3C51827A8A09}"/>
              </c:ext>
            </c:extLst>
          </c:dPt>
          <c:dLbls>
            <c:dLbl>
              <c:idx val="1"/>
              <c:layout>
                <c:manualLayout>
                  <c:x val="-1.9705960667959984E-2"/>
                  <c:y val="3.5109281827178145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645-FE44-B633-3C51827A8A09}"/>
                </c:ext>
              </c:extLst>
            </c:dLbl>
            <c:dLbl>
              <c:idx val="2"/>
              <c:layout>
                <c:manualLayout>
                  <c:x val="-5.2741355700102792E-2"/>
                  <c:y val="6.4379454624099455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645-FE44-B633-3C51827A8A09}"/>
                </c:ext>
              </c:extLst>
            </c:dLbl>
            <c:dLbl>
              <c:idx val="4"/>
              <c:layout>
                <c:manualLayout>
                  <c:x val="-0.11553178135341778"/>
                  <c:y val="-9.0883999358358281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C645-FE44-B633-3C51827A8A09}"/>
                </c:ext>
              </c:extLst>
            </c:dLbl>
            <c:dLbl>
              <c:idx val="5"/>
              <c:layout>
                <c:manualLayout>
                  <c:x val="7.8707063790939183E-2"/>
                  <c:y val="-0.24051268828116787"/>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C645-FE44-B633-3C51827A8A09}"/>
                </c:ext>
              </c:extLst>
            </c:dLbl>
            <c:dLbl>
              <c:idx val="6"/>
              <c:layout>
                <c:manualLayout>
                  <c:x val="3.6540948685762104E-2"/>
                  <c:y val="1.6178012372286409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C645-FE44-B633-3C51827A8A09}"/>
                </c:ext>
              </c:extLst>
            </c:dLbl>
            <c:dLbl>
              <c:idx val="7"/>
              <c:layout>
                <c:manualLayout>
                  <c:x val="3.6532389972992463E-2"/>
                  <c:y val="6.4533713538226581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C645-FE44-B633-3C51827A8A09}"/>
                </c:ext>
              </c:extLst>
            </c:dLbl>
            <c:dLbl>
              <c:idx val="8"/>
              <c:layout>
                <c:manualLayout>
                  <c:x val="1.1361596104834722E-2"/>
                  <c:y val="5.5802146374287633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C645-FE44-B633-3C51827A8A09}"/>
                </c:ext>
              </c:extLst>
            </c:dLbl>
            <c:dLbl>
              <c:idx val="9"/>
              <c:layout>
                <c:manualLayout>
                  <c:x val="-1.3133630035376057E-2"/>
                  <c:y val="2.0364770560227681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C645-FE44-B633-3C51827A8A09}"/>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of top selling counties'!$A$4:$A$14</c:f>
              <c:strCache>
                <c:ptCount val="10"/>
                <c:pt idx="0">
                  <c:v>Black Hawk</c:v>
                </c:pt>
                <c:pt idx="1">
                  <c:v>Cerro Gordo</c:v>
                </c:pt>
                <c:pt idx="2">
                  <c:v>Dubuque</c:v>
                </c:pt>
                <c:pt idx="3">
                  <c:v>Johnson</c:v>
                </c:pt>
                <c:pt idx="4">
                  <c:v>Linn</c:v>
                </c:pt>
                <c:pt idx="5">
                  <c:v>Polk</c:v>
                </c:pt>
                <c:pt idx="6">
                  <c:v>Pottawattamie</c:v>
                </c:pt>
                <c:pt idx="7">
                  <c:v>Scott</c:v>
                </c:pt>
                <c:pt idx="8">
                  <c:v>Story</c:v>
                </c:pt>
                <c:pt idx="9">
                  <c:v>Woodbury</c:v>
                </c:pt>
              </c:strCache>
            </c:strRef>
          </c:cat>
          <c:val>
            <c:numRef>
              <c:f>'pivot of top selling counties'!$B$4:$B$14</c:f>
              <c:numCache>
                <c:formatCode>_("$"* #,##0.00_);_("$"* \(#,##0.00\);_("$"* "-"??_);_(@_)</c:formatCode>
                <c:ptCount val="10"/>
                <c:pt idx="0">
                  <c:v>22967283.289999999</c:v>
                </c:pt>
                <c:pt idx="1">
                  <c:v>7998958.9199999999</c:v>
                </c:pt>
                <c:pt idx="2">
                  <c:v>11879190.380000001</c:v>
                </c:pt>
                <c:pt idx="3">
                  <c:v>24200402.25</c:v>
                </c:pt>
                <c:pt idx="4">
                  <c:v>34460047.490000002</c:v>
                </c:pt>
                <c:pt idx="5">
                  <c:v>86397461.790000007</c:v>
                </c:pt>
                <c:pt idx="6">
                  <c:v>14177698.300000001</c:v>
                </c:pt>
                <c:pt idx="7">
                  <c:v>27902848.670000002</c:v>
                </c:pt>
                <c:pt idx="8">
                  <c:v>12267027.18</c:v>
                </c:pt>
                <c:pt idx="9">
                  <c:v>13242016.16</c:v>
                </c:pt>
              </c:numCache>
            </c:numRef>
          </c:val>
          <c:extLst>
            <c:ext xmlns:c16="http://schemas.microsoft.com/office/drawing/2014/chart" uri="{C3380CC4-5D6E-409C-BE32-E72D297353CC}">
              <c16:uniqueId val="{00000014-C645-FE44-B633-3C51827A8A09}"/>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6758235383620521"/>
          <c:y val="0.11506575678561397"/>
          <c:w val="0.22517126935220055"/>
          <c:h val="0.78438861793774706"/>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2 work book.xlsx]PIVOT table top sales in state!PivotTable2</c:name>
    <c:fmtId val="12"/>
  </c:pivotSource>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TOP</a:t>
            </a:r>
            <a:r>
              <a:rPr lang="en-US" baseline="0"/>
              <a:t> Catgegories in the state of Iowa</a:t>
            </a:r>
            <a:endParaRPr lang="en-US"/>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circle"/>
          <c:size val="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5.4694621695533232E-3"/>
              <c:y val="7.2708996481821121E-4"/>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3.3424104918047018E-17"/>
              <c:y val="-9.9112079075222622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5.4694621695533276E-3"/>
              <c:y val="7.2708996481829252E-4"/>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0"/>
              <c:y val="7.2708996481816253E-4"/>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5.4694621695533276E-3"/>
              <c:y val="-2.8190093259619796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0"/>
              <c:y val="-6.3651086167420563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1.276207839562443E-2"/>
              <c:y val="7.2708996481822747E-4"/>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5.4694621695533232E-3"/>
              <c:y val="7.2708996481821121E-4"/>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3.3424104918047018E-17"/>
              <c:y val="-9.9112079075222622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5.4694621695533276E-3"/>
              <c:y val="7.2708996481829252E-4"/>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0"/>
              <c:y val="7.2708996481816253E-4"/>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5.4694621695533276E-3"/>
              <c:y val="-2.8190093259619796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0"/>
              <c:y val="-6.3651086167420563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1.276207839562443E-2"/>
              <c:y val="7.2708996481822747E-4"/>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5.4694621695533232E-3"/>
              <c:y val="7.2708996481821121E-4"/>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3.3424104918047018E-17"/>
              <c:y val="-9.9112079075222622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5.4694621695533276E-3"/>
              <c:y val="7.2708996481829252E-4"/>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0"/>
              <c:y val="7.2708996481816253E-4"/>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5.4694621695533276E-3"/>
              <c:y val="-2.8190093259619796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0"/>
              <c:y val="-6.3651086167420563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1.276207839562443E-2"/>
              <c:y val="7.2708996481822747E-4"/>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top sales in state'!$B$3</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dLbl>
              <c:idx val="0"/>
              <c:layout>
                <c:manualLayout>
                  <c:x val="5.4694621695533232E-3"/>
                  <c:y val="7.2708996481821121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18B-174B-83E1-F68EBC0475F5}"/>
                </c:ext>
              </c:extLst>
            </c:dLbl>
            <c:dLbl>
              <c:idx val="1"/>
              <c:layout>
                <c:manualLayout>
                  <c:x val="-3.3424104918047018E-17"/>
                  <c:y val="-9.911207907522262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18B-174B-83E1-F68EBC0475F5}"/>
                </c:ext>
              </c:extLst>
            </c:dLbl>
            <c:dLbl>
              <c:idx val="2"/>
              <c:layout>
                <c:manualLayout>
                  <c:x val="5.4694621695533276E-3"/>
                  <c:y val="7.2708996481829252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18B-174B-83E1-F68EBC0475F5}"/>
                </c:ext>
              </c:extLst>
            </c:dLbl>
            <c:dLbl>
              <c:idx val="3"/>
              <c:layout>
                <c:manualLayout>
                  <c:x val="0"/>
                  <c:y val="7.2708996481816253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18B-174B-83E1-F68EBC0475F5}"/>
                </c:ext>
              </c:extLst>
            </c:dLbl>
            <c:dLbl>
              <c:idx val="4"/>
              <c:layout>
                <c:manualLayout>
                  <c:x val="2.3364202858219676E-2"/>
                  <c:y val="-8.601486176906546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18B-174B-83E1-F68EBC0475F5}"/>
                </c:ext>
              </c:extLst>
            </c:dLbl>
            <c:dLbl>
              <c:idx val="5"/>
              <c:layout>
                <c:manualLayout>
                  <c:x val="0"/>
                  <c:y val="-6.36510861674205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18B-174B-83E1-F68EBC0475F5}"/>
                </c:ext>
              </c:extLst>
            </c:dLbl>
            <c:dLbl>
              <c:idx val="6"/>
              <c:layout>
                <c:manualLayout>
                  <c:x val="1.276207839562443E-2"/>
                  <c:y val="7.2708996481822747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18B-174B-83E1-F68EBC0475F5}"/>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'PIVOT table top sales in state'!$A$4:$A$11</c:f>
              <c:strCache>
                <c:ptCount val="7"/>
                <c:pt idx="0">
                  <c:v>CANADIAN WHISKIES</c:v>
                </c:pt>
                <c:pt idx="1">
                  <c:v>IMPORTED VODKA</c:v>
                </c:pt>
                <c:pt idx="2">
                  <c:v>WHISKEY LIQUEUR</c:v>
                </c:pt>
                <c:pt idx="3">
                  <c:v>TENNESSEE WHISKIES</c:v>
                </c:pt>
                <c:pt idx="4">
                  <c:v>SPICED RUM</c:v>
                </c:pt>
                <c:pt idx="5">
                  <c:v>MISC. IMPORTED CORDIALS &amp; LIQUEURS</c:v>
                </c:pt>
                <c:pt idx="6">
                  <c:v>80 PROOF VODKA</c:v>
                </c:pt>
              </c:strCache>
            </c:strRef>
          </c:cat>
          <c:val>
            <c:numRef>
              <c:f>'PIVOT table top sales in state'!$B$4:$B$11</c:f>
              <c:numCache>
                <c:formatCode>_([$$-409]* #,##0.00_);_([$$-409]* \(#,##0.00\);_([$$-409]* "-"??_);_(@_)</c:formatCode>
                <c:ptCount val="7"/>
                <c:pt idx="0">
                  <c:v>5633164.9100000001</c:v>
                </c:pt>
                <c:pt idx="1">
                  <c:v>3100249.0700000003</c:v>
                </c:pt>
                <c:pt idx="2">
                  <c:v>3045285.32</c:v>
                </c:pt>
                <c:pt idx="3">
                  <c:v>2747140.41</c:v>
                </c:pt>
                <c:pt idx="4">
                  <c:v>2664013.6</c:v>
                </c:pt>
                <c:pt idx="5">
                  <c:v>1479624.62</c:v>
                </c:pt>
                <c:pt idx="6">
                  <c:v>1475352.07</c:v>
                </c:pt>
              </c:numCache>
            </c:numRef>
          </c:val>
          <c:extLst>
            <c:ext xmlns:c16="http://schemas.microsoft.com/office/drawing/2014/chart" uri="{C3380CC4-5D6E-409C-BE32-E72D297353CC}">
              <c16:uniqueId val="{00000007-818B-174B-83E1-F68EBC0475F5}"/>
            </c:ext>
          </c:extLst>
        </c:ser>
        <c:dLbls>
          <c:dLblPos val="inEnd"/>
          <c:showLegendKey val="0"/>
          <c:showVal val="1"/>
          <c:showCatName val="0"/>
          <c:showSerName val="0"/>
          <c:showPercent val="0"/>
          <c:showBubbleSize val="0"/>
        </c:dLbls>
        <c:gapWidth val="41"/>
        <c:axId val="405090063"/>
        <c:axId val="405095935"/>
      </c:barChart>
      <c:catAx>
        <c:axId val="40509006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dk1">
                    <a:lumMod val="65000"/>
                    <a:lumOff val="35000"/>
                  </a:schemeClr>
                </a:solidFill>
                <a:effectLst/>
                <a:latin typeface="+mn-lt"/>
                <a:ea typeface="+mn-ea"/>
                <a:cs typeface="+mn-cs"/>
              </a:defRPr>
            </a:pPr>
            <a:endParaRPr lang="en-US"/>
          </a:p>
        </c:txPr>
        <c:crossAx val="405095935"/>
        <c:crosses val="autoZero"/>
        <c:auto val="1"/>
        <c:lblAlgn val="ctr"/>
        <c:lblOffset val="100"/>
        <c:noMultiLvlLbl val="0"/>
      </c:catAx>
      <c:valAx>
        <c:axId val="405095935"/>
        <c:scaling>
          <c:orientation val="minMax"/>
        </c:scaling>
        <c:delete val="1"/>
        <c:axPos val="l"/>
        <c:numFmt formatCode="_([$$-409]* #,##0.00_);_([$$-409]* \(#,##0.00\);_([$$-409]* &quot;-&quot;??_);_(@_)" sourceLinked="1"/>
        <c:majorTickMark val="none"/>
        <c:minorTickMark val="none"/>
        <c:tickLblPos val="nextTo"/>
        <c:crossAx val="40509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2 work book.xlsx]PIVOT table top sales in state!PivotTable2</c:name>
    <c:fmtId val="1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b="0" i="0" baseline="0">
                <a:effectLst/>
              </a:rPr>
              <a:t>Top Categories in the state of Iowa</a:t>
            </a:r>
            <a:endParaRPr lang="en-US">
              <a:effectLst/>
            </a:endParaRP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pivotFmt>
      <c:pivotFmt>
        <c:idx val="23"/>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'PIVOT table top sales in state'!$B$3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74F-3149-B4D5-CE863C5E41F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74F-3149-B4D5-CE863C5E41F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174F-3149-B4D5-CE863C5E41F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174F-3149-B4D5-CE863C5E41F8}"/>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174F-3149-B4D5-CE863C5E41F8}"/>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174F-3149-B4D5-CE863C5E41F8}"/>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174F-3149-B4D5-CE863C5E41F8}"/>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 top sales in state'!$A$4:$A$11</c:f>
              <c:strCache>
                <c:ptCount val="7"/>
                <c:pt idx="0">
                  <c:v>CANADIAN WHISKIES</c:v>
                </c:pt>
                <c:pt idx="1">
                  <c:v>IMPORTED VODKA</c:v>
                </c:pt>
                <c:pt idx="2">
                  <c:v>WHISKEY LIQUEUR</c:v>
                </c:pt>
                <c:pt idx="3">
                  <c:v>TENNESSEE WHISKIES</c:v>
                </c:pt>
                <c:pt idx="4">
                  <c:v>SPICED RUM</c:v>
                </c:pt>
                <c:pt idx="5">
                  <c:v>MISC. IMPORTED CORDIALS &amp; LIQUEURS</c:v>
                </c:pt>
                <c:pt idx="6">
                  <c:v>80 PROOF VODKA</c:v>
                </c:pt>
              </c:strCache>
            </c:strRef>
          </c:cat>
          <c:val>
            <c:numRef>
              <c:f>'PIVOT table top sales in state'!$B$4:$B$11</c:f>
              <c:numCache>
                <c:formatCode>_([$$-409]* #,##0.00_);_([$$-409]* \(#,##0.00\);_([$$-409]* "-"??_);_(@_)</c:formatCode>
                <c:ptCount val="7"/>
                <c:pt idx="0">
                  <c:v>5633164.9100000001</c:v>
                </c:pt>
                <c:pt idx="1">
                  <c:v>3100249.0700000003</c:v>
                </c:pt>
                <c:pt idx="2">
                  <c:v>3045285.32</c:v>
                </c:pt>
                <c:pt idx="3">
                  <c:v>2747140.41</c:v>
                </c:pt>
                <c:pt idx="4">
                  <c:v>2664013.6</c:v>
                </c:pt>
                <c:pt idx="5">
                  <c:v>1479624.62</c:v>
                </c:pt>
                <c:pt idx="6">
                  <c:v>1475352.07</c:v>
                </c:pt>
              </c:numCache>
            </c:numRef>
          </c:val>
          <c:extLst>
            <c:ext xmlns:c16="http://schemas.microsoft.com/office/drawing/2014/chart" uri="{C3380CC4-5D6E-409C-BE32-E72D297353CC}">
              <c16:uniqueId val="{0000000E-174F-3149-B4D5-CE863C5E41F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4953896280206358"/>
          <c:y val="0.24575908274623567"/>
          <c:w val="0.34011620961172956"/>
          <c:h val="0.4733211309112676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2 work book.xlsx]pivot top brands in state!PivotTable1</c:name>
    <c:fmtId val="3"/>
  </c:pivotSource>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Top</a:t>
            </a:r>
            <a:r>
              <a:rPr lang="en-US" baseline="0"/>
              <a:t>  Liquor Brands in the state of Iowa</a:t>
            </a:r>
            <a:endParaRPr lang="en-US"/>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circle"/>
          <c:size val="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dLbl>
          <c:idx val="0"/>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1.563721657544957E-3"/>
              <c:y val="-8.4567643870537643E-3"/>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3.1274433150897995E-3"/>
              <c:y val="2.3587578228508031E-3"/>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0"/>
              <c:y val="-2.1155358316188588E-3"/>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1.563721657544957E-3"/>
              <c:y val="-5.4310457788844073E-3"/>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9.3823299452697427E-3"/>
              <c:y val="3.6461100456240247E-3"/>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9.3823299452697427E-3"/>
              <c:y val="9.6975472619629053E-3"/>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1.2509773260359656E-2"/>
              <c:y val="6.2039143745452896E-4"/>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3.1274433150899426E-3"/>
              <c:y val="6.2039143745452896E-4"/>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3.1274433150898996E-3"/>
              <c:y val="-5.431045778884324E-3"/>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1.563721657544957E-3"/>
              <c:y val="-8.4567643870537643E-3"/>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3.1274433150898996E-3"/>
              <c:y val="-5.431045778884324E-3"/>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3.1274433150899426E-3"/>
              <c:y val="6.2039143745452896E-4"/>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1.2509773260359656E-2"/>
              <c:y val="6.2039143745452896E-4"/>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9.3823299452697427E-3"/>
              <c:y val="9.6975472619629053E-3"/>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9.3823299452697427E-3"/>
              <c:y val="3.6461100456240247E-3"/>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1.563721657544957E-3"/>
              <c:y val="-5.4310457788844073E-3"/>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0"/>
              <c:y val="-2.1155358316188588E-3"/>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3.1274433150897995E-3"/>
              <c:y val="2.3587578228508031E-3"/>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1.563721657544957E-3"/>
              <c:y val="-8.4567643870537643E-3"/>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3.1274433150898996E-3"/>
              <c:y val="-5.431045778884324E-3"/>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3.1274433150899426E-3"/>
              <c:y val="6.2039143745452896E-4"/>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1.2509773260359656E-2"/>
              <c:y val="6.2039143745452896E-4"/>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9.3823299452697427E-3"/>
              <c:y val="9.6975472619629053E-3"/>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9.3823299452697427E-3"/>
              <c:y val="3.6461100456240247E-3"/>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1.563721657544957E-3"/>
              <c:y val="-5.4310457788844073E-3"/>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0"/>
              <c:y val="-2.1155358316188588E-3"/>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3.1274433150897995E-3"/>
              <c:y val="2.3587578228508031E-3"/>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top brands in state'!$B$3</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dLbl>
              <c:idx val="0"/>
              <c:layout>
                <c:manualLayout>
                  <c:x val="1.563721657544957E-3"/>
                  <c:y val="-8.456764387053764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EC7-3644-9BAC-2F05BED34C10}"/>
                </c:ext>
              </c:extLst>
            </c:dLbl>
            <c:dLbl>
              <c:idx val="1"/>
              <c:layout>
                <c:manualLayout>
                  <c:x val="3.1274433150898996E-3"/>
                  <c:y val="-5.43104577888432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EC7-3644-9BAC-2F05BED34C10}"/>
                </c:ext>
              </c:extLst>
            </c:dLbl>
            <c:dLbl>
              <c:idx val="2"/>
              <c:layout>
                <c:manualLayout>
                  <c:x val="3.1274433150899426E-3"/>
                  <c:y val="6.2039143745452896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EC7-3644-9BAC-2F05BED34C10}"/>
                </c:ext>
              </c:extLst>
            </c:dLbl>
            <c:dLbl>
              <c:idx val="3"/>
              <c:layout>
                <c:manualLayout>
                  <c:x val="1.2509773260359656E-2"/>
                  <c:y val="6.2039143745452896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EC7-3644-9BAC-2F05BED34C10}"/>
                </c:ext>
              </c:extLst>
            </c:dLbl>
            <c:dLbl>
              <c:idx val="4"/>
              <c:layout>
                <c:manualLayout>
                  <c:x val="9.3823299452697427E-3"/>
                  <c:y val="9.697547261962905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EC7-3644-9BAC-2F05BED34C10}"/>
                </c:ext>
              </c:extLst>
            </c:dLbl>
            <c:dLbl>
              <c:idx val="5"/>
              <c:layout>
                <c:manualLayout>
                  <c:x val="-9.3823299452697427E-3"/>
                  <c:y val="3.646110045624024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EC7-3644-9BAC-2F05BED34C10}"/>
                </c:ext>
              </c:extLst>
            </c:dLbl>
            <c:dLbl>
              <c:idx val="6"/>
              <c:layout>
                <c:manualLayout>
                  <c:x val="-1.563721657544957E-3"/>
                  <c:y val="-5.431045778884407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EC7-3644-9BAC-2F05BED34C10}"/>
                </c:ext>
              </c:extLst>
            </c:dLbl>
            <c:dLbl>
              <c:idx val="7"/>
              <c:layout>
                <c:manualLayout>
                  <c:x val="0"/>
                  <c:y val="-2.115535831618858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EC7-3644-9BAC-2F05BED34C10}"/>
                </c:ext>
              </c:extLst>
            </c:dLbl>
            <c:dLbl>
              <c:idx val="8"/>
              <c:layout>
                <c:manualLayout>
                  <c:x val="3.1274433150897995E-3"/>
                  <c:y val="2.3587578228508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EC7-3644-9BAC-2F05BED34C10}"/>
                </c:ext>
              </c:extLst>
            </c:dLbl>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'pivot top brands in state'!$A$4:$A$13</c:f>
              <c:strCache>
                <c:ptCount val="9"/>
                <c:pt idx="0">
                  <c:v>Black Velvet</c:v>
                </c:pt>
                <c:pt idx="1">
                  <c:v>Fireball Cinnamon Whiskey</c:v>
                </c:pt>
                <c:pt idx="2">
                  <c:v>Jack Daniels Old #7 Black Lbl</c:v>
                </c:pt>
                <c:pt idx="3">
                  <c:v>Captain Morgan Spiced Rum</c:v>
                </c:pt>
                <c:pt idx="4">
                  <c:v>Crown Royal Canadian Whisky</c:v>
                </c:pt>
                <c:pt idx="5">
                  <c:v>Absolut Swedish Vodka 80 Prf</c:v>
                </c:pt>
                <c:pt idx="6">
                  <c:v>Jagermeister Liqueur</c:v>
                </c:pt>
                <c:pt idx="7">
                  <c:v>Hawkeye Vodka</c:v>
                </c:pt>
                <c:pt idx="8">
                  <c:v>Grey Goose Vodka</c:v>
                </c:pt>
              </c:strCache>
            </c:strRef>
          </c:cat>
          <c:val>
            <c:numRef>
              <c:f>'pivot top brands in state'!$B$4:$B$13</c:f>
              <c:numCache>
                <c:formatCode>General</c:formatCode>
                <c:ptCount val="9"/>
                <c:pt idx="0">
                  <c:v>3381210.4899999998</c:v>
                </c:pt>
                <c:pt idx="1">
                  <c:v>3045285.32</c:v>
                </c:pt>
                <c:pt idx="2">
                  <c:v>2747140.41</c:v>
                </c:pt>
                <c:pt idx="3">
                  <c:v>2664013.6</c:v>
                </c:pt>
                <c:pt idx="4">
                  <c:v>2251954.42</c:v>
                </c:pt>
                <c:pt idx="5">
                  <c:v>1668672.46</c:v>
                </c:pt>
                <c:pt idx="6">
                  <c:v>1479624.62</c:v>
                </c:pt>
                <c:pt idx="7">
                  <c:v>1475352.07</c:v>
                </c:pt>
                <c:pt idx="8">
                  <c:v>1431576.61</c:v>
                </c:pt>
              </c:numCache>
            </c:numRef>
          </c:val>
          <c:extLst>
            <c:ext xmlns:c16="http://schemas.microsoft.com/office/drawing/2014/chart" uri="{C3380CC4-5D6E-409C-BE32-E72D297353CC}">
              <c16:uniqueId val="{00000009-6EC7-3644-9BAC-2F05BED34C10}"/>
            </c:ext>
          </c:extLst>
        </c:ser>
        <c:dLbls>
          <c:dLblPos val="inEnd"/>
          <c:showLegendKey val="0"/>
          <c:showVal val="1"/>
          <c:showCatName val="0"/>
          <c:showSerName val="0"/>
          <c:showPercent val="0"/>
          <c:showBubbleSize val="0"/>
        </c:dLbls>
        <c:gapWidth val="41"/>
        <c:axId val="406631343"/>
        <c:axId val="406631743"/>
      </c:barChart>
      <c:catAx>
        <c:axId val="406631343"/>
        <c:scaling>
          <c:orientation val="minMax"/>
        </c:scaling>
        <c:delete val="0"/>
        <c:axPos val="b"/>
        <c:numFmt formatCode="&quot;$&quot;#,##0.0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dk1">
                    <a:lumMod val="65000"/>
                    <a:lumOff val="35000"/>
                  </a:schemeClr>
                </a:solidFill>
                <a:effectLst/>
                <a:latin typeface="+mn-lt"/>
                <a:ea typeface="+mn-ea"/>
                <a:cs typeface="+mn-cs"/>
              </a:defRPr>
            </a:pPr>
            <a:endParaRPr lang="en-US"/>
          </a:p>
        </c:txPr>
        <c:crossAx val="406631743"/>
        <c:crosses val="autoZero"/>
        <c:auto val="1"/>
        <c:lblAlgn val="ctr"/>
        <c:lblOffset val="100"/>
        <c:noMultiLvlLbl val="0"/>
      </c:catAx>
      <c:valAx>
        <c:axId val="406631743"/>
        <c:scaling>
          <c:orientation val="minMax"/>
        </c:scaling>
        <c:delete val="1"/>
        <c:axPos val="l"/>
        <c:numFmt formatCode="General" sourceLinked="1"/>
        <c:majorTickMark val="none"/>
        <c:minorTickMark val="none"/>
        <c:tickLblPos val="nextTo"/>
        <c:crossAx val="4066313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2 work book.xlsx]pivot top 10 vendors!PivotTable3</c:name>
    <c:fmtId val="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Top selling vendors in the state of Iowa</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'pivot top 10 vendors'!$B$3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9F-C440-87A2-52F3FB30DCF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9F-C440-87A2-52F3FB30DCF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B9F-C440-87A2-52F3FB30DCF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B9F-C440-87A2-52F3FB30DCF8}"/>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0B9F-C440-87A2-52F3FB30DCF8}"/>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0B9F-C440-87A2-52F3FB30DCF8}"/>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0B9F-C440-87A2-52F3FB30DCF8}"/>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0B9F-C440-87A2-52F3FB30DCF8}"/>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0B9F-C440-87A2-52F3FB30DCF8}"/>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0B9F-C440-87A2-52F3FB30DCF8}"/>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top 10 vendors'!$A$4:$A$14</c:f>
              <c:strCache>
                <c:ptCount val="10"/>
                <c:pt idx="0">
                  <c:v>Diageo Americas</c:v>
                </c:pt>
                <c:pt idx="1">
                  <c:v>Jim Beam Brands</c:v>
                </c:pt>
                <c:pt idx="2">
                  <c:v>Pernod Ricard USA/Austin Nichols</c:v>
                </c:pt>
                <c:pt idx="3">
                  <c:v>Brown-Forman Corporation</c:v>
                </c:pt>
                <c:pt idx="4">
                  <c:v>Luxco-St Louis</c:v>
                </c:pt>
                <c:pt idx="5">
                  <c:v>Constellation Wine Company Inc.</c:v>
                </c:pt>
                <c:pt idx="6">
                  <c:v>Sazerac Co. Inc.</c:v>
                </c:pt>
                <c:pt idx="7">
                  <c:v>Bacardi U.S.A. Inc.</c:v>
                </c:pt>
                <c:pt idx="8">
                  <c:v>Sazerac North America</c:v>
                </c:pt>
                <c:pt idx="9">
                  <c:v>Phillips Beverage Company</c:v>
                </c:pt>
              </c:strCache>
            </c:strRef>
          </c:cat>
          <c:val>
            <c:numRef>
              <c:f>'pivot top 10 vendors'!$B$4:$B$14</c:f>
              <c:numCache>
                <c:formatCode>General</c:formatCode>
                <c:ptCount val="10"/>
                <c:pt idx="0">
                  <c:v>84264824.469999999</c:v>
                </c:pt>
                <c:pt idx="1">
                  <c:v>31493762.829999998</c:v>
                </c:pt>
                <c:pt idx="2">
                  <c:v>28157424.530000001</c:v>
                </c:pt>
                <c:pt idx="3">
                  <c:v>25449644.59</c:v>
                </c:pt>
                <c:pt idx="4">
                  <c:v>24116582.09</c:v>
                </c:pt>
                <c:pt idx="5">
                  <c:v>23052884.379999999</c:v>
                </c:pt>
                <c:pt idx="6">
                  <c:v>19760750.800000001</c:v>
                </c:pt>
                <c:pt idx="7">
                  <c:v>18832855.469999999</c:v>
                </c:pt>
                <c:pt idx="8">
                  <c:v>14501094.58</c:v>
                </c:pt>
                <c:pt idx="9">
                  <c:v>12430033.140000001</c:v>
                </c:pt>
              </c:numCache>
            </c:numRef>
          </c:val>
          <c:extLst>
            <c:ext xmlns:c16="http://schemas.microsoft.com/office/drawing/2014/chart" uri="{C3380CC4-5D6E-409C-BE32-E72D297353CC}">
              <c16:uniqueId val="{00000014-0B9F-C440-87A2-52F3FB30DCF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0409762638365869"/>
          <c:y val="0.26513894331459803"/>
          <c:w val="0.28865599680474724"/>
          <c:h val="0.534207064861388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[iowa_liquor_excel.xlsx]Sheet5!PivotTable2</c:name>
    <c:fmtId val="4"/>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Canadian whiskies under the vendor Diageo</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dLbl>
          <c:idx val="0"/>
          <c:layout>
            <c:manualLayout>
              <c:x val="1.619433198380537E-3"/>
              <c:y val="-7.2705798138870117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dLbl>
          <c:idx val="0"/>
          <c:layout>
            <c:manualLayout>
              <c:x val="3.2388663967611187E-3"/>
              <c:y val="1.510617990932951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dLbl>
          <c:idx val="0"/>
          <c:layout>
            <c:manualLayout>
              <c:x val="-3.2388663967611335E-3"/>
              <c:y val="8.5425912670007154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dLbl>
          <c:idx val="0"/>
          <c:layout>
            <c:manualLayout>
              <c:x val="0"/>
              <c:y val="-7.1104748270102607E-5"/>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c:spPr>
        <c:dLbl>
          <c:idx val="0"/>
          <c:layout>
            <c:manualLayout>
              <c:x val="3.2388663967611187E-3"/>
              <c:y val="1.510617990932951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lt1">
                <a:alpha val="50000"/>
              </a:schemeClr>
            </a:solidFill>
            <a:round/>
          </a:ln>
          <a:effectLst/>
        </c:spPr>
        <c:dLbl>
          <c:idx val="0"/>
          <c:layout>
            <c:manualLayout>
              <c:x val="1.619433198380537E-3"/>
              <c:y val="-7.2705798138870117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lt1">
                <a:alpha val="50000"/>
              </a:schemeClr>
            </a:solidFill>
            <a:round/>
          </a:ln>
          <a:effectLst/>
        </c:spPr>
        <c:dLbl>
          <c:idx val="0"/>
          <c:layout>
            <c:manualLayout>
              <c:x val="-3.2388663967611335E-3"/>
              <c:y val="8.5425912670007154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lt1">
                <a:alpha val="50000"/>
              </a:schemeClr>
            </a:solidFill>
            <a:round/>
          </a:ln>
          <a:effectLst/>
        </c:spPr>
        <c:dLbl>
          <c:idx val="0"/>
          <c:layout>
            <c:manualLayout>
              <c:x val="0"/>
              <c:y val="-7.1104748270102607E-5"/>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lt1">
                <a:alpha val="50000"/>
              </a:schemeClr>
            </a:solidFill>
            <a:round/>
          </a:ln>
          <a:effectLst/>
        </c:spPr>
        <c:dLbl>
          <c:idx val="0"/>
          <c:layout>
            <c:manualLayout>
              <c:x val="3.2388663967611187E-3"/>
              <c:y val="1.510617990932951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alpha val="85000"/>
            </a:schemeClr>
          </a:solidFill>
          <a:ln w="9525" cap="flat" cmpd="sng" algn="ctr">
            <a:solidFill>
              <a:schemeClr val="lt1">
                <a:alpha val="50000"/>
              </a:schemeClr>
            </a:solidFill>
            <a:round/>
          </a:ln>
          <a:effectLst/>
        </c:spPr>
        <c:dLbl>
          <c:idx val="0"/>
          <c:layout>
            <c:manualLayout>
              <c:x val="1.619433198380537E-3"/>
              <c:y val="-7.2705798138870117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alpha val="85000"/>
            </a:schemeClr>
          </a:solidFill>
          <a:ln w="9525" cap="flat" cmpd="sng" algn="ctr">
            <a:solidFill>
              <a:schemeClr val="lt1">
                <a:alpha val="50000"/>
              </a:schemeClr>
            </a:solidFill>
            <a:round/>
          </a:ln>
          <a:effectLst/>
        </c:spPr>
        <c:dLbl>
          <c:idx val="0"/>
          <c:layout>
            <c:manualLayout>
              <c:x val="-3.2388663967611335E-3"/>
              <c:y val="8.5425912670007154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alpha val="85000"/>
            </a:schemeClr>
          </a:solidFill>
          <a:ln w="9525" cap="flat" cmpd="sng" algn="ctr">
            <a:solidFill>
              <a:schemeClr val="lt1">
                <a:alpha val="50000"/>
              </a:schemeClr>
            </a:solidFill>
            <a:round/>
          </a:ln>
          <a:effectLst/>
        </c:spPr>
        <c:dLbl>
          <c:idx val="0"/>
          <c:layout>
            <c:manualLayout>
              <c:x val="0"/>
              <c:y val="-7.1104748270102607E-5"/>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layout>
                <c:manualLayout>
                  <c:x val="1.1586296239699486E-3"/>
                  <c:y val="4.6902608642395837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90E-E941-8146-E794896060EF}"/>
                </c:ext>
              </c:extLst>
            </c:dLbl>
            <c:dLbl>
              <c:idx val="1"/>
              <c:layout>
                <c:manualLayout>
                  <c:x val="3.2388663967611187E-3"/>
                  <c:y val="1.510617990932951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90E-E941-8146-E794896060EF}"/>
                </c:ext>
              </c:extLst>
            </c:dLbl>
            <c:dLbl>
              <c:idx val="2"/>
              <c:layout>
                <c:manualLayout>
                  <c:x val="1.619433198380537E-3"/>
                  <c:y val="-7.270579813887011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90E-E941-8146-E794896060EF}"/>
                </c:ext>
              </c:extLst>
            </c:dLbl>
            <c:dLbl>
              <c:idx val="3"/>
              <c:layout>
                <c:manualLayout>
                  <c:x val="-3.2388663967611335E-3"/>
                  <c:y val="8.542591267000715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90E-E941-8146-E794896060EF}"/>
                </c:ext>
              </c:extLst>
            </c:dLbl>
            <c:dLbl>
              <c:idx val="4"/>
              <c:layout>
                <c:manualLayout>
                  <c:x val="0"/>
                  <c:y val="-7.1104748270102607E-5"/>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90E-E941-8146-E794896060EF}"/>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Sheet5!$A$4:$A$14</c:f>
              <c:strCache>
                <c:ptCount val="10"/>
                <c:pt idx="0">
                  <c:v>Crown Royal Canadian Whisky</c:v>
                </c:pt>
                <c:pt idx="1">
                  <c:v>Crown Royal</c:v>
                </c:pt>
                <c:pt idx="2">
                  <c:v>Crown Royal Regal Apple</c:v>
                </c:pt>
                <c:pt idx="3">
                  <c:v>Crown Royal Black</c:v>
                </c:pt>
                <c:pt idx="4">
                  <c:v>Crown Royal Special Reserve</c:v>
                </c:pt>
                <c:pt idx="5">
                  <c:v>Crown Royal Canadian Whisky Mini</c:v>
                </c:pt>
                <c:pt idx="6">
                  <c:v>Crown Royal Maple Finished</c:v>
                </c:pt>
                <c:pt idx="7">
                  <c:v>Seagram's V.o. Bl Canadian Whisky</c:v>
                </c:pt>
                <c:pt idx="8">
                  <c:v>Crown Royal Maple</c:v>
                </c:pt>
                <c:pt idx="9">
                  <c:v>Seagram's V.o. Bl Canadian Whisky Pet</c:v>
                </c:pt>
              </c:strCache>
            </c:strRef>
          </c:cat>
          <c:val>
            <c:numRef>
              <c:f>Sheet5!$B$4:$B$14</c:f>
              <c:numCache>
                <c:formatCode>"$"#,##0.00</c:formatCode>
                <c:ptCount val="10"/>
                <c:pt idx="0">
                  <c:v>9714022.7799999993</c:v>
                </c:pt>
                <c:pt idx="1">
                  <c:v>4124703.73</c:v>
                </c:pt>
                <c:pt idx="2">
                  <c:v>496863.24</c:v>
                </c:pt>
                <c:pt idx="3">
                  <c:v>456411.78</c:v>
                </c:pt>
                <c:pt idx="4">
                  <c:v>257551.04</c:v>
                </c:pt>
                <c:pt idx="5">
                  <c:v>245737.35</c:v>
                </c:pt>
                <c:pt idx="6">
                  <c:v>235330.42</c:v>
                </c:pt>
                <c:pt idx="7">
                  <c:v>222121.92</c:v>
                </c:pt>
                <c:pt idx="8">
                  <c:v>213099.2</c:v>
                </c:pt>
                <c:pt idx="9">
                  <c:v>206386.98</c:v>
                </c:pt>
              </c:numCache>
            </c:numRef>
          </c:val>
          <c:extLst>
            <c:ext xmlns:c16="http://schemas.microsoft.com/office/drawing/2014/chart" uri="{C3380CC4-5D6E-409C-BE32-E72D297353CC}">
              <c16:uniqueId val="{00000004-E90E-E941-8146-E794896060EF}"/>
            </c:ext>
          </c:extLst>
        </c:ser>
        <c:dLbls>
          <c:dLblPos val="inEnd"/>
          <c:showLegendKey val="0"/>
          <c:showVal val="1"/>
          <c:showCatName val="0"/>
          <c:showSerName val="0"/>
          <c:showPercent val="0"/>
          <c:showBubbleSize val="0"/>
        </c:dLbls>
        <c:gapWidth val="65"/>
        <c:axId val="2003503199"/>
        <c:axId val="2003500559"/>
      </c:barChart>
      <c:valAx>
        <c:axId val="2003500559"/>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quot;$&quot;#,##0.00" sourceLinked="1"/>
        <c:majorTickMark val="none"/>
        <c:minorTickMark val="none"/>
        <c:tickLblPos val="nextTo"/>
        <c:crossAx val="2003503199"/>
        <c:crosses val="autoZero"/>
        <c:crossBetween val="between"/>
      </c:valAx>
      <c:catAx>
        <c:axId val="200350319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1" i="0" u="none" strike="noStrike" kern="1200" cap="all" baseline="0">
                <a:solidFill>
                  <a:schemeClr val="dk1">
                    <a:lumMod val="75000"/>
                    <a:lumOff val="25000"/>
                  </a:schemeClr>
                </a:solidFill>
                <a:latin typeface="+mn-lt"/>
                <a:ea typeface="+mn-ea"/>
                <a:cs typeface="+mn-cs"/>
              </a:defRPr>
            </a:pPr>
            <a:endParaRPr lang="en-US"/>
          </a:p>
        </c:txPr>
        <c:crossAx val="2003500559"/>
        <c:crosses val="autoZero"/>
        <c:auto val="1"/>
        <c:lblAlgn val="ctr"/>
        <c:lblOffset val="100"/>
        <c:noMultiLvlLbl val="0"/>
      </c:cat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Top</a:t>
            </a:r>
            <a:r>
              <a:rPr lang="en-US" baseline="0"/>
              <a:t> categories in Linn County</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'top sales in the top counties'!$E$1</c:f>
              <c:strCache>
                <c:ptCount val="1"/>
                <c:pt idx="0">
                  <c:v>sum_total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A39-384B-A86D-E1E0D3F78964}"/>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A39-384B-A86D-E1E0D3F78964}"/>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1A39-384B-A86D-E1E0D3F7896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1A39-384B-A86D-E1E0D3F78964}"/>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1A39-384B-A86D-E1E0D3F78964}"/>
              </c:ext>
            </c:extLst>
          </c:dPt>
          <c:dLbls>
            <c:dLbl>
              <c:idx val="0"/>
              <c:layout>
                <c:manualLayout>
                  <c:x val="-0.14634142607174114"/>
                  <c:y val="0.15446813939924176"/>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A39-384B-A86D-E1E0D3F78964}"/>
                </c:ext>
              </c:extLst>
            </c:dLbl>
            <c:dLbl>
              <c:idx val="1"/>
              <c:layout>
                <c:manualLayout>
                  <c:x val="-6.8826334208223969E-2"/>
                  <c:y val="-0.1522444590259551"/>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A39-384B-A86D-E1E0D3F78964}"/>
                </c:ext>
              </c:extLst>
            </c:dLbl>
            <c:dLbl>
              <c:idx val="2"/>
              <c:layout>
                <c:manualLayout>
                  <c:x val="9.1361767279090095E-2"/>
                  <c:y val="-0.1317636337124527"/>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A39-384B-A86D-E1E0D3F78964}"/>
                </c:ext>
              </c:extLst>
            </c:dLbl>
            <c:dLbl>
              <c:idx val="3"/>
              <c:layout>
                <c:manualLayout>
                  <c:x val="8.5559930008748911E-2"/>
                  <c:y val="7.2865995917176934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A39-384B-A86D-E1E0D3F78964}"/>
                </c:ext>
              </c:extLst>
            </c:dLbl>
            <c:dLbl>
              <c:idx val="4"/>
              <c:layout>
                <c:manualLayout>
                  <c:x val="6.002471566054246E-2"/>
                  <c:y val="5.5809273840769905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A39-384B-A86D-E1E0D3F78964}"/>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'top sales in the top counties'!$D$2:$D$6</c:f>
              <c:strCache>
                <c:ptCount val="5"/>
                <c:pt idx="0">
                  <c:v>80 PROOF VODKA</c:v>
                </c:pt>
                <c:pt idx="1">
                  <c:v>CANADIAN WHISKIES</c:v>
                </c:pt>
                <c:pt idx="2">
                  <c:v>SPICED RUM</c:v>
                </c:pt>
                <c:pt idx="3">
                  <c:v>IMPORTED VODKA</c:v>
                </c:pt>
                <c:pt idx="4">
                  <c:v>TEQUILA</c:v>
                </c:pt>
              </c:strCache>
            </c:strRef>
          </c:cat>
          <c:val>
            <c:numRef>
              <c:f>'top sales in the top counties'!$E$2:$E$6</c:f>
              <c:numCache>
                <c:formatCode>"$"#,##0.00</c:formatCode>
                <c:ptCount val="5"/>
                <c:pt idx="0">
                  <c:v>4356755.6100000003</c:v>
                </c:pt>
                <c:pt idx="1">
                  <c:v>3484235.17</c:v>
                </c:pt>
                <c:pt idx="2">
                  <c:v>2763243.95</c:v>
                </c:pt>
                <c:pt idx="3">
                  <c:v>2327252.5499999998</c:v>
                </c:pt>
                <c:pt idx="4">
                  <c:v>1914934.46</c:v>
                </c:pt>
              </c:numCache>
            </c:numRef>
          </c:val>
          <c:extLst>
            <c:ext xmlns:c16="http://schemas.microsoft.com/office/drawing/2014/chart" uri="{C3380CC4-5D6E-409C-BE32-E72D297353CC}">
              <c16:uniqueId val="{0000000A-1A39-384B-A86D-E1E0D3F7896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Top categories</a:t>
            </a:r>
            <a:r>
              <a:rPr lang="en-US" baseline="0"/>
              <a:t> in Polk County</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'top sales in the top counties'!$B$1</c:f>
              <c:strCache>
                <c:ptCount val="1"/>
                <c:pt idx="0">
                  <c:v>sum_total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0D8-6342-81E3-8CC421F1213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0D8-6342-81E3-8CC421F1213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0D8-6342-81E3-8CC421F1213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0D8-6342-81E3-8CC421F1213E}"/>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70D8-6342-81E3-8CC421F1213E}"/>
              </c:ext>
            </c:extLst>
          </c:dPt>
          <c:dLbls>
            <c:dLbl>
              <c:idx val="0"/>
              <c:layout>
                <c:manualLayout>
                  <c:x val="-0.13264588801399821"/>
                  <c:y val="0.15052930883639545"/>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0D8-6342-81E3-8CC421F1213E}"/>
                </c:ext>
              </c:extLst>
            </c:dLbl>
            <c:dLbl>
              <c:idx val="1"/>
              <c:layout>
                <c:manualLayout>
                  <c:x val="-9.361045494313211E-2"/>
                  <c:y val="-0.1402854330708662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0D8-6342-81E3-8CC421F1213E}"/>
                </c:ext>
              </c:extLst>
            </c:dLbl>
            <c:dLbl>
              <c:idx val="2"/>
              <c:layout>
                <c:manualLayout>
                  <c:x val="8.6732064741907242E-2"/>
                  <c:y val="-0.10771762904636921"/>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0D8-6342-81E3-8CC421F1213E}"/>
                </c:ext>
              </c:extLst>
            </c:dLbl>
            <c:dLbl>
              <c:idx val="3"/>
              <c:layout>
                <c:manualLayout>
                  <c:x val="9.3180883639545048E-2"/>
                  <c:y val="3.2774132400116569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0D8-6342-81E3-8CC421F1213E}"/>
                </c:ext>
              </c:extLst>
            </c:dLbl>
            <c:dLbl>
              <c:idx val="4"/>
              <c:layout>
                <c:manualLayout>
                  <c:x val="8.2542432195975499E-2"/>
                  <c:y val="7.6888305628463105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0D8-6342-81E3-8CC421F1213E}"/>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'top sales in the top counties'!$A$2:$A$6</c:f>
              <c:strCache>
                <c:ptCount val="5"/>
                <c:pt idx="0">
                  <c:v>80 PROOF VODKA</c:v>
                </c:pt>
                <c:pt idx="1">
                  <c:v>CANADIAN WHISKIES</c:v>
                </c:pt>
                <c:pt idx="2">
                  <c:v>IMPORTED VODKA</c:v>
                </c:pt>
                <c:pt idx="3">
                  <c:v>TEQUILA</c:v>
                </c:pt>
                <c:pt idx="4">
                  <c:v>SPICED RUM</c:v>
                </c:pt>
              </c:strCache>
            </c:strRef>
          </c:cat>
          <c:val>
            <c:numRef>
              <c:f>'top sales in the top counties'!$B$2:$B$6</c:f>
              <c:numCache>
                <c:formatCode>"$"#,##0.00</c:formatCode>
                <c:ptCount val="5"/>
                <c:pt idx="0">
                  <c:v>10873564.48</c:v>
                </c:pt>
                <c:pt idx="1">
                  <c:v>7828411.9400000004</c:v>
                </c:pt>
                <c:pt idx="2">
                  <c:v>6182039.2400000002</c:v>
                </c:pt>
                <c:pt idx="3">
                  <c:v>5884083.9400000004</c:v>
                </c:pt>
                <c:pt idx="4">
                  <c:v>5573789.3200000003</c:v>
                </c:pt>
              </c:numCache>
            </c:numRef>
          </c:val>
          <c:extLst>
            <c:ext xmlns:c16="http://schemas.microsoft.com/office/drawing/2014/chart" uri="{C3380CC4-5D6E-409C-BE32-E72D297353CC}">
              <c16:uniqueId val="{0000000A-70D8-6342-81E3-8CC421F1213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ADC4-4046-4249-A141-51FBE72731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29A21D-1AE2-D345-9695-122D899B4D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17B8E6-847B-AC43-9CF9-3393F8558112}"/>
              </a:ext>
            </a:extLst>
          </p:cNvPr>
          <p:cNvSpPr>
            <a:spLocks noGrp="1"/>
          </p:cNvSpPr>
          <p:nvPr>
            <p:ph type="dt" sz="half" idx="10"/>
          </p:nvPr>
        </p:nvSpPr>
        <p:spPr/>
        <p:txBody>
          <a:bodyPr/>
          <a:lstStyle/>
          <a:p>
            <a:fld id="{4162D003-FE1E-804C-AC27-1BBB9084DDA8}" type="datetimeFigureOut">
              <a:rPr lang="en-US" smtClean="0"/>
              <a:t>7/18/21</a:t>
            </a:fld>
            <a:endParaRPr lang="en-US"/>
          </a:p>
        </p:txBody>
      </p:sp>
      <p:sp>
        <p:nvSpPr>
          <p:cNvPr id="5" name="Footer Placeholder 4">
            <a:extLst>
              <a:ext uri="{FF2B5EF4-FFF2-40B4-BE49-F238E27FC236}">
                <a16:creationId xmlns:a16="http://schemas.microsoft.com/office/drawing/2014/main" id="{2C6FCF49-57BC-8C4F-BE87-F8A54777D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2BC9F-6855-3B45-A308-274943621474}"/>
              </a:ext>
            </a:extLst>
          </p:cNvPr>
          <p:cNvSpPr>
            <a:spLocks noGrp="1"/>
          </p:cNvSpPr>
          <p:nvPr>
            <p:ph type="sldNum" sz="quarter" idx="12"/>
          </p:nvPr>
        </p:nvSpPr>
        <p:spPr/>
        <p:txBody>
          <a:bodyPr/>
          <a:lstStyle/>
          <a:p>
            <a:fld id="{60655C3B-1027-3142-AF17-5451D8CE77A9}" type="slidenum">
              <a:rPr lang="en-US" smtClean="0"/>
              <a:t>‹#›</a:t>
            </a:fld>
            <a:endParaRPr lang="en-US"/>
          </a:p>
        </p:txBody>
      </p:sp>
    </p:spTree>
    <p:extLst>
      <p:ext uri="{BB962C8B-B14F-4D97-AF65-F5344CB8AC3E}">
        <p14:creationId xmlns:p14="http://schemas.microsoft.com/office/powerpoint/2010/main" val="234403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7F76D-9439-334B-A7CC-9A64E3A6ED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013D79-F58D-E942-BF8D-C9CED60EC7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146DA-9419-8948-98DA-028017BD6D5C}"/>
              </a:ext>
            </a:extLst>
          </p:cNvPr>
          <p:cNvSpPr>
            <a:spLocks noGrp="1"/>
          </p:cNvSpPr>
          <p:nvPr>
            <p:ph type="dt" sz="half" idx="10"/>
          </p:nvPr>
        </p:nvSpPr>
        <p:spPr/>
        <p:txBody>
          <a:bodyPr/>
          <a:lstStyle/>
          <a:p>
            <a:fld id="{4162D003-FE1E-804C-AC27-1BBB9084DDA8}" type="datetimeFigureOut">
              <a:rPr lang="en-US" smtClean="0"/>
              <a:t>7/18/21</a:t>
            </a:fld>
            <a:endParaRPr lang="en-US"/>
          </a:p>
        </p:txBody>
      </p:sp>
      <p:sp>
        <p:nvSpPr>
          <p:cNvPr id="5" name="Footer Placeholder 4">
            <a:extLst>
              <a:ext uri="{FF2B5EF4-FFF2-40B4-BE49-F238E27FC236}">
                <a16:creationId xmlns:a16="http://schemas.microsoft.com/office/drawing/2014/main" id="{EA444569-61BF-5340-8BF9-3097348A01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B2E41-B4D8-E549-93A3-5B0795C01F41}"/>
              </a:ext>
            </a:extLst>
          </p:cNvPr>
          <p:cNvSpPr>
            <a:spLocks noGrp="1"/>
          </p:cNvSpPr>
          <p:nvPr>
            <p:ph type="sldNum" sz="quarter" idx="12"/>
          </p:nvPr>
        </p:nvSpPr>
        <p:spPr/>
        <p:txBody>
          <a:bodyPr/>
          <a:lstStyle/>
          <a:p>
            <a:fld id="{60655C3B-1027-3142-AF17-5451D8CE77A9}" type="slidenum">
              <a:rPr lang="en-US" smtClean="0"/>
              <a:t>‹#›</a:t>
            </a:fld>
            <a:endParaRPr lang="en-US"/>
          </a:p>
        </p:txBody>
      </p:sp>
    </p:spTree>
    <p:extLst>
      <p:ext uri="{BB962C8B-B14F-4D97-AF65-F5344CB8AC3E}">
        <p14:creationId xmlns:p14="http://schemas.microsoft.com/office/powerpoint/2010/main" val="198388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06AB1A-A1BD-5346-98F6-E51812D7ED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01EBB-DE12-F546-B417-7074C50BBD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83BA2D-4EB6-5A42-8933-257B725F6202}"/>
              </a:ext>
            </a:extLst>
          </p:cNvPr>
          <p:cNvSpPr>
            <a:spLocks noGrp="1"/>
          </p:cNvSpPr>
          <p:nvPr>
            <p:ph type="dt" sz="half" idx="10"/>
          </p:nvPr>
        </p:nvSpPr>
        <p:spPr/>
        <p:txBody>
          <a:bodyPr/>
          <a:lstStyle/>
          <a:p>
            <a:fld id="{4162D003-FE1E-804C-AC27-1BBB9084DDA8}" type="datetimeFigureOut">
              <a:rPr lang="en-US" smtClean="0"/>
              <a:t>7/18/21</a:t>
            </a:fld>
            <a:endParaRPr lang="en-US"/>
          </a:p>
        </p:txBody>
      </p:sp>
      <p:sp>
        <p:nvSpPr>
          <p:cNvPr id="5" name="Footer Placeholder 4">
            <a:extLst>
              <a:ext uri="{FF2B5EF4-FFF2-40B4-BE49-F238E27FC236}">
                <a16:creationId xmlns:a16="http://schemas.microsoft.com/office/drawing/2014/main" id="{54BB58CB-C5CE-5F48-A91F-A09256D9C9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46036-42EA-224A-9A59-774AF93464E7}"/>
              </a:ext>
            </a:extLst>
          </p:cNvPr>
          <p:cNvSpPr>
            <a:spLocks noGrp="1"/>
          </p:cNvSpPr>
          <p:nvPr>
            <p:ph type="sldNum" sz="quarter" idx="12"/>
          </p:nvPr>
        </p:nvSpPr>
        <p:spPr/>
        <p:txBody>
          <a:bodyPr/>
          <a:lstStyle/>
          <a:p>
            <a:fld id="{60655C3B-1027-3142-AF17-5451D8CE77A9}" type="slidenum">
              <a:rPr lang="en-US" smtClean="0"/>
              <a:t>‹#›</a:t>
            </a:fld>
            <a:endParaRPr lang="en-US"/>
          </a:p>
        </p:txBody>
      </p:sp>
    </p:spTree>
    <p:extLst>
      <p:ext uri="{BB962C8B-B14F-4D97-AF65-F5344CB8AC3E}">
        <p14:creationId xmlns:p14="http://schemas.microsoft.com/office/powerpoint/2010/main" val="350580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6500-0AF7-694E-A2C0-9A0677FF45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992B22-2580-824C-AFB9-1C7534460C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2EF0C-24AC-2745-91F4-23E910E53363}"/>
              </a:ext>
            </a:extLst>
          </p:cNvPr>
          <p:cNvSpPr>
            <a:spLocks noGrp="1"/>
          </p:cNvSpPr>
          <p:nvPr>
            <p:ph type="dt" sz="half" idx="10"/>
          </p:nvPr>
        </p:nvSpPr>
        <p:spPr/>
        <p:txBody>
          <a:bodyPr/>
          <a:lstStyle/>
          <a:p>
            <a:fld id="{4162D003-FE1E-804C-AC27-1BBB9084DDA8}" type="datetimeFigureOut">
              <a:rPr lang="en-US" smtClean="0"/>
              <a:t>7/18/21</a:t>
            </a:fld>
            <a:endParaRPr lang="en-US"/>
          </a:p>
        </p:txBody>
      </p:sp>
      <p:sp>
        <p:nvSpPr>
          <p:cNvPr id="5" name="Footer Placeholder 4">
            <a:extLst>
              <a:ext uri="{FF2B5EF4-FFF2-40B4-BE49-F238E27FC236}">
                <a16:creationId xmlns:a16="http://schemas.microsoft.com/office/drawing/2014/main" id="{32AF2149-AF15-824E-BBB3-06CDDD455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C031A-8D1E-D74A-B295-E020412B431F}"/>
              </a:ext>
            </a:extLst>
          </p:cNvPr>
          <p:cNvSpPr>
            <a:spLocks noGrp="1"/>
          </p:cNvSpPr>
          <p:nvPr>
            <p:ph type="sldNum" sz="quarter" idx="12"/>
          </p:nvPr>
        </p:nvSpPr>
        <p:spPr/>
        <p:txBody>
          <a:bodyPr/>
          <a:lstStyle/>
          <a:p>
            <a:fld id="{60655C3B-1027-3142-AF17-5451D8CE77A9}" type="slidenum">
              <a:rPr lang="en-US" smtClean="0"/>
              <a:t>‹#›</a:t>
            </a:fld>
            <a:endParaRPr lang="en-US"/>
          </a:p>
        </p:txBody>
      </p:sp>
    </p:spTree>
    <p:extLst>
      <p:ext uri="{BB962C8B-B14F-4D97-AF65-F5344CB8AC3E}">
        <p14:creationId xmlns:p14="http://schemas.microsoft.com/office/powerpoint/2010/main" val="321346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AD24F-5BB5-6549-A738-31B00F3C3C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CF93F5-03B5-2741-8C97-5D5A223D3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B301F2-4CAD-3946-8437-1EE2149E5888}"/>
              </a:ext>
            </a:extLst>
          </p:cNvPr>
          <p:cNvSpPr>
            <a:spLocks noGrp="1"/>
          </p:cNvSpPr>
          <p:nvPr>
            <p:ph type="dt" sz="half" idx="10"/>
          </p:nvPr>
        </p:nvSpPr>
        <p:spPr/>
        <p:txBody>
          <a:bodyPr/>
          <a:lstStyle/>
          <a:p>
            <a:fld id="{4162D003-FE1E-804C-AC27-1BBB9084DDA8}" type="datetimeFigureOut">
              <a:rPr lang="en-US" smtClean="0"/>
              <a:t>7/18/21</a:t>
            </a:fld>
            <a:endParaRPr lang="en-US"/>
          </a:p>
        </p:txBody>
      </p:sp>
      <p:sp>
        <p:nvSpPr>
          <p:cNvPr id="5" name="Footer Placeholder 4">
            <a:extLst>
              <a:ext uri="{FF2B5EF4-FFF2-40B4-BE49-F238E27FC236}">
                <a16:creationId xmlns:a16="http://schemas.microsoft.com/office/drawing/2014/main" id="{2E0A8868-C375-B04C-8E36-D4350EA5E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BC138-C3A4-C642-BFBC-B0962B0B2C28}"/>
              </a:ext>
            </a:extLst>
          </p:cNvPr>
          <p:cNvSpPr>
            <a:spLocks noGrp="1"/>
          </p:cNvSpPr>
          <p:nvPr>
            <p:ph type="sldNum" sz="quarter" idx="12"/>
          </p:nvPr>
        </p:nvSpPr>
        <p:spPr/>
        <p:txBody>
          <a:bodyPr/>
          <a:lstStyle/>
          <a:p>
            <a:fld id="{60655C3B-1027-3142-AF17-5451D8CE77A9}" type="slidenum">
              <a:rPr lang="en-US" smtClean="0"/>
              <a:t>‹#›</a:t>
            </a:fld>
            <a:endParaRPr lang="en-US"/>
          </a:p>
        </p:txBody>
      </p:sp>
    </p:spTree>
    <p:extLst>
      <p:ext uri="{BB962C8B-B14F-4D97-AF65-F5344CB8AC3E}">
        <p14:creationId xmlns:p14="http://schemas.microsoft.com/office/powerpoint/2010/main" val="401331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E5ACC-83EF-8147-B41C-B5A33C435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B714DC-66B5-C74C-A656-85E7A1D22E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41EEB1-3762-354B-BABF-D1CE27A43A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5DD514-0453-FC40-8CC3-0D170033E2A8}"/>
              </a:ext>
            </a:extLst>
          </p:cNvPr>
          <p:cNvSpPr>
            <a:spLocks noGrp="1"/>
          </p:cNvSpPr>
          <p:nvPr>
            <p:ph type="dt" sz="half" idx="10"/>
          </p:nvPr>
        </p:nvSpPr>
        <p:spPr/>
        <p:txBody>
          <a:bodyPr/>
          <a:lstStyle/>
          <a:p>
            <a:fld id="{4162D003-FE1E-804C-AC27-1BBB9084DDA8}" type="datetimeFigureOut">
              <a:rPr lang="en-US" smtClean="0"/>
              <a:t>7/18/21</a:t>
            </a:fld>
            <a:endParaRPr lang="en-US"/>
          </a:p>
        </p:txBody>
      </p:sp>
      <p:sp>
        <p:nvSpPr>
          <p:cNvPr id="6" name="Footer Placeholder 5">
            <a:extLst>
              <a:ext uri="{FF2B5EF4-FFF2-40B4-BE49-F238E27FC236}">
                <a16:creationId xmlns:a16="http://schemas.microsoft.com/office/drawing/2014/main" id="{3ABACA1E-8667-6246-B5F1-F18FA48103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604AE7-AFC9-4C49-A33B-ED273FDEEA4C}"/>
              </a:ext>
            </a:extLst>
          </p:cNvPr>
          <p:cNvSpPr>
            <a:spLocks noGrp="1"/>
          </p:cNvSpPr>
          <p:nvPr>
            <p:ph type="sldNum" sz="quarter" idx="12"/>
          </p:nvPr>
        </p:nvSpPr>
        <p:spPr/>
        <p:txBody>
          <a:bodyPr/>
          <a:lstStyle/>
          <a:p>
            <a:fld id="{60655C3B-1027-3142-AF17-5451D8CE77A9}" type="slidenum">
              <a:rPr lang="en-US" smtClean="0"/>
              <a:t>‹#›</a:t>
            </a:fld>
            <a:endParaRPr lang="en-US"/>
          </a:p>
        </p:txBody>
      </p:sp>
    </p:spTree>
    <p:extLst>
      <p:ext uri="{BB962C8B-B14F-4D97-AF65-F5344CB8AC3E}">
        <p14:creationId xmlns:p14="http://schemas.microsoft.com/office/powerpoint/2010/main" val="349623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8B81-1455-C940-BA7F-E2D4C418BB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2C486-8468-6A45-8355-2A41955ED4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C927C9-2887-0341-9669-364690655A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94C87D-26C8-AF4C-A9E3-45DE6264A3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CE82E8-893B-7A4F-8EE0-4DEF995FF5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D30F58-F344-7042-AA71-34E632CE05B8}"/>
              </a:ext>
            </a:extLst>
          </p:cNvPr>
          <p:cNvSpPr>
            <a:spLocks noGrp="1"/>
          </p:cNvSpPr>
          <p:nvPr>
            <p:ph type="dt" sz="half" idx="10"/>
          </p:nvPr>
        </p:nvSpPr>
        <p:spPr/>
        <p:txBody>
          <a:bodyPr/>
          <a:lstStyle/>
          <a:p>
            <a:fld id="{4162D003-FE1E-804C-AC27-1BBB9084DDA8}" type="datetimeFigureOut">
              <a:rPr lang="en-US" smtClean="0"/>
              <a:t>7/18/21</a:t>
            </a:fld>
            <a:endParaRPr lang="en-US"/>
          </a:p>
        </p:txBody>
      </p:sp>
      <p:sp>
        <p:nvSpPr>
          <p:cNvPr id="8" name="Footer Placeholder 7">
            <a:extLst>
              <a:ext uri="{FF2B5EF4-FFF2-40B4-BE49-F238E27FC236}">
                <a16:creationId xmlns:a16="http://schemas.microsoft.com/office/drawing/2014/main" id="{0E6BEE8B-6957-0140-ACA6-7FA27DE397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D125B1-54C8-744D-A903-68CE8DCD1A5E}"/>
              </a:ext>
            </a:extLst>
          </p:cNvPr>
          <p:cNvSpPr>
            <a:spLocks noGrp="1"/>
          </p:cNvSpPr>
          <p:nvPr>
            <p:ph type="sldNum" sz="quarter" idx="12"/>
          </p:nvPr>
        </p:nvSpPr>
        <p:spPr/>
        <p:txBody>
          <a:bodyPr/>
          <a:lstStyle/>
          <a:p>
            <a:fld id="{60655C3B-1027-3142-AF17-5451D8CE77A9}" type="slidenum">
              <a:rPr lang="en-US" smtClean="0"/>
              <a:t>‹#›</a:t>
            </a:fld>
            <a:endParaRPr lang="en-US"/>
          </a:p>
        </p:txBody>
      </p:sp>
    </p:spTree>
    <p:extLst>
      <p:ext uri="{BB962C8B-B14F-4D97-AF65-F5344CB8AC3E}">
        <p14:creationId xmlns:p14="http://schemas.microsoft.com/office/powerpoint/2010/main" val="259320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76E0-6DCB-8149-AF9C-824D96EDF1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57760C-47EC-294C-BE4B-ACF17259B6AD}"/>
              </a:ext>
            </a:extLst>
          </p:cNvPr>
          <p:cNvSpPr>
            <a:spLocks noGrp="1"/>
          </p:cNvSpPr>
          <p:nvPr>
            <p:ph type="dt" sz="half" idx="10"/>
          </p:nvPr>
        </p:nvSpPr>
        <p:spPr/>
        <p:txBody>
          <a:bodyPr/>
          <a:lstStyle/>
          <a:p>
            <a:fld id="{4162D003-FE1E-804C-AC27-1BBB9084DDA8}" type="datetimeFigureOut">
              <a:rPr lang="en-US" smtClean="0"/>
              <a:t>7/18/21</a:t>
            </a:fld>
            <a:endParaRPr lang="en-US"/>
          </a:p>
        </p:txBody>
      </p:sp>
      <p:sp>
        <p:nvSpPr>
          <p:cNvPr id="4" name="Footer Placeholder 3">
            <a:extLst>
              <a:ext uri="{FF2B5EF4-FFF2-40B4-BE49-F238E27FC236}">
                <a16:creationId xmlns:a16="http://schemas.microsoft.com/office/drawing/2014/main" id="{08ADE97F-6927-8E4E-88E4-DB67190C34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53E479-E3A7-234C-9C54-F765E41D771A}"/>
              </a:ext>
            </a:extLst>
          </p:cNvPr>
          <p:cNvSpPr>
            <a:spLocks noGrp="1"/>
          </p:cNvSpPr>
          <p:nvPr>
            <p:ph type="sldNum" sz="quarter" idx="12"/>
          </p:nvPr>
        </p:nvSpPr>
        <p:spPr/>
        <p:txBody>
          <a:bodyPr/>
          <a:lstStyle/>
          <a:p>
            <a:fld id="{60655C3B-1027-3142-AF17-5451D8CE77A9}" type="slidenum">
              <a:rPr lang="en-US" smtClean="0"/>
              <a:t>‹#›</a:t>
            </a:fld>
            <a:endParaRPr lang="en-US"/>
          </a:p>
        </p:txBody>
      </p:sp>
    </p:spTree>
    <p:extLst>
      <p:ext uri="{BB962C8B-B14F-4D97-AF65-F5344CB8AC3E}">
        <p14:creationId xmlns:p14="http://schemas.microsoft.com/office/powerpoint/2010/main" val="471160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15C376-DB95-5645-83C1-722908CC7BB7}"/>
              </a:ext>
            </a:extLst>
          </p:cNvPr>
          <p:cNvSpPr>
            <a:spLocks noGrp="1"/>
          </p:cNvSpPr>
          <p:nvPr>
            <p:ph type="dt" sz="half" idx="10"/>
          </p:nvPr>
        </p:nvSpPr>
        <p:spPr/>
        <p:txBody>
          <a:bodyPr/>
          <a:lstStyle/>
          <a:p>
            <a:fld id="{4162D003-FE1E-804C-AC27-1BBB9084DDA8}" type="datetimeFigureOut">
              <a:rPr lang="en-US" smtClean="0"/>
              <a:t>7/18/21</a:t>
            </a:fld>
            <a:endParaRPr lang="en-US"/>
          </a:p>
        </p:txBody>
      </p:sp>
      <p:sp>
        <p:nvSpPr>
          <p:cNvPr id="3" name="Footer Placeholder 2">
            <a:extLst>
              <a:ext uri="{FF2B5EF4-FFF2-40B4-BE49-F238E27FC236}">
                <a16:creationId xmlns:a16="http://schemas.microsoft.com/office/drawing/2014/main" id="{0B408327-7A19-5542-9FBF-F3DFD83FF8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DE5EC5-708E-704E-BF80-6F9B512561B3}"/>
              </a:ext>
            </a:extLst>
          </p:cNvPr>
          <p:cNvSpPr>
            <a:spLocks noGrp="1"/>
          </p:cNvSpPr>
          <p:nvPr>
            <p:ph type="sldNum" sz="quarter" idx="12"/>
          </p:nvPr>
        </p:nvSpPr>
        <p:spPr/>
        <p:txBody>
          <a:bodyPr/>
          <a:lstStyle/>
          <a:p>
            <a:fld id="{60655C3B-1027-3142-AF17-5451D8CE77A9}" type="slidenum">
              <a:rPr lang="en-US" smtClean="0"/>
              <a:t>‹#›</a:t>
            </a:fld>
            <a:endParaRPr lang="en-US"/>
          </a:p>
        </p:txBody>
      </p:sp>
    </p:spTree>
    <p:extLst>
      <p:ext uri="{BB962C8B-B14F-4D97-AF65-F5344CB8AC3E}">
        <p14:creationId xmlns:p14="http://schemas.microsoft.com/office/powerpoint/2010/main" val="827402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FEF54-7CEB-B645-A7E7-F2D322262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2B126D-61C8-D24C-97BF-844A3105D3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EA6EE0-156A-BE47-A676-E31E6EDA6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2E96F0-0326-294B-ABC0-07116932EC5B}"/>
              </a:ext>
            </a:extLst>
          </p:cNvPr>
          <p:cNvSpPr>
            <a:spLocks noGrp="1"/>
          </p:cNvSpPr>
          <p:nvPr>
            <p:ph type="dt" sz="half" idx="10"/>
          </p:nvPr>
        </p:nvSpPr>
        <p:spPr/>
        <p:txBody>
          <a:bodyPr/>
          <a:lstStyle/>
          <a:p>
            <a:fld id="{4162D003-FE1E-804C-AC27-1BBB9084DDA8}" type="datetimeFigureOut">
              <a:rPr lang="en-US" smtClean="0"/>
              <a:t>7/18/21</a:t>
            </a:fld>
            <a:endParaRPr lang="en-US"/>
          </a:p>
        </p:txBody>
      </p:sp>
      <p:sp>
        <p:nvSpPr>
          <p:cNvPr id="6" name="Footer Placeholder 5">
            <a:extLst>
              <a:ext uri="{FF2B5EF4-FFF2-40B4-BE49-F238E27FC236}">
                <a16:creationId xmlns:a16="http://schemas.microsoft.com/office/drawing/2014/main" id="{27EFE115-28D8-1A4D-AFBA-BE80A784CE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84BD2-EDE0-234D-BAA8-97C1BD3C083F}"/>
              </a:ext>
            </a:extLst>
          </p:cNvPr>
          <p:cNvSpPr>
            <a:spLocks noGrp="1"/>
          </p:cNvSpPr>
          <p:nvPr>
            <p:ph type="sldNum" sz="quarter" idx="12"/>
          </p:nvPr>
        </p:nvSpPr>
        <p:spPr/>
        <p:txBody>
          <a:bodyPr/>
          <a:lstStyle/>
          <a:p>
            <a:fld id="{60655C3B-1027-3142-AF17-5451D8CE77A9}" type="slidenum">
              <a:rPr lang="en-US" smtClean="0"/>
              <a:t>‹#›</a:t>
            </a:fld>
            <a:endParaRPr lang="en-US"/>
          </a:p>
        </p:txBody>
      </p:sp>
    </p:spTree>
    <p:extLst>
      <p:ext uri="{BB962C8B-B14F-4D97-AF65-F5344CB8AC3E}">
        <p14:creationId xmlns:p14="http://schemas.microsoft.com/office/powerpoint/2010/main" val="3247590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541B4-FCFF-8740-ACAC-F81DE24262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FBEBCA-8941-FD4C-9804-8F7C40442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CE84A9-EA29-CA48-850F-855A3DADB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0AC908-EED2-B848-93E9-1CECC3E8086E}"/>
              </a:ext>
            </a:extLst>
          </p:cNvPr>
          <p:cNvSpPr>
            <a:spLocks noGrp="1"/>
          </p:cNvSpPr>
          <p:nvPr>
            <p:ph type="dt" sz="half" idx="10"/>
          </p:nvPr>
        </p:nvSpPr>
        <p:spPr/>
        <p:txBody>
          <a:bodyPr/>
          <a:lstStyle/>
          <a:p>
            <a:fld id="{4162D003-FE1E-804C-AC27-1BBB9084DDA8}" type="datetimeFigureOut">
              <a:rPr lang="en-US" smtClean="0"/>
              <a:t>7/18/21</a:t>
            </a:fld>
            <a:endParaRPr lang="en-US"/>
          </a:p>
        </p:txBody>
      </p:sp>
      <p:sp>
        <p:nvSpPr>
          <p:cNvPr id="6" name="Footer Placeholder 5">
            <a:extLst>
              <a:ext uri="{FF2B5EF4-FFF2-40B4-BE49-F238E27FC236}">
                <a16:creationId xmlns:a16="http://schemas.microsoft.com/office/drawing/2014/main" id="{CB2FB1E0-47B9-CE49-B8BE-2F57F8D359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6ECBD3-1F31-E54C-9260-7858E6FBDCC2}"/>
              </a:ext>
            </a:extLst>
          </p:cNvPr>
          <p:cNvSpPr>
            <a:spLocks noGrp="1"/>
          </p:cNvSpPr>
          <p:nvPr>
            <p:ph type="sldNum" sz="quarter" idx="12"/>
          </p:nvPr>
        </p:nvSpPr>
        <p:spPr/>
        <p:txBody>
          <a:bodyPr/>
          <a:lstStyle/>
          <a:p>
            <a:fld id="{60655C3B-1027-3142-AF17-5451D8CE77A9}" type="slidenum">
              <a:rPr lang="en-US" smtClean="0"/>
              <a:t>‹#›</a:t>
            </a:fld>
            <a:endParaRPr lang="en-US"/>
          </a:p>
        </p:txBody>
      </p:sp>
    </p:spTree>
    <p:extLst>
      <p:ext uri="{BB962C8B-B14F-4D97-AF65-F5344CB8AC3E}">
        <p14:creationId xmlns:p14="http://schemas.microsoft.com/office/powerpoint/2010/main" val="2605455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405423-39E7-8C4F-966B-D23F5B428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B8713A-2832-B14D-B3FF-F5946FE630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B3D32-3DFE-594A-B730-B18A8753DC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2D003-FE1E-804C-AC27-1BBB9084DDA8}" type="datetimeFigureOut">
              <a:rPr lang="en-US" smtClean="0"/>
              <a:t>7/18/21</a:t>
            </a:fld>
            <a:endParaRPr lang="en-US"/>
          </a:p>
        </p:txBody>
      </p:sp>
      <p:sp>
        <p:nvSpPr>
          <p:cNvPr id="5" name="Footer Placeholder 4">
            <a:extLst>
              <a:ext uri="{FF2B5EF4-FFF2-40B4-BE49-F238E27FC236}">
                <a16:creationId xmlns:a16="http://schemas.microsoft.com/office/drawing/2014/main" id="{28148146-12AE-7E4B-B84C-4FC205987C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E3DED8-98F5-9A4F-8268-3204EEF9A8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655C3B-1027-3142-AF17-5451D8CE77A9}" type="slidenum">
              <a:rPr lang="en-US" smtClean="0"/>
              <a:t>‹#›</a:t>
            </a:fld>
            <a:endParaRPr lang="en-US"/>
          </a:p>
        </p:txBody>
      </p:sp>
    </p:spTree>
    <p:extLst>
      <p:ext uri="{BB962C8B-B14F-4D97-AF65-F5344CB8AC3E}">
        <p14:creationId xmlns:p14="http://schemas.microsoft.com/office/powerpoint/2010/main" val="1794095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B121-284F-4C4F-BE3E-152CA632FD3A}"/>
              </a:ext>
            </a:extLst>
          </p:cNvPr>
          <p:cNvSpPr>
            <a:spLocks noGrp="1"/>
          </p:cNvSpPr>
          <p:nvPr>
            <p:ph type="ctrTitle"/>
          </p:nvPr>
        </p:nvSpPr>
        <p:spPr/>
        <p:txBody>
          <a:bodyPr/>
          <a:lstStyle/>
          <a:p>
            <a:r>
              <a:rPr lang="en-US" dirty="0"/>
              <a:t>Iowa liquor sales</a:t>
            </a:r>
          </a:p>
        </p:txBody>
      </p:sp>
      <p:sp>
        <p:nvSpPr>
          <p:cNvPr id="3" name="Subtitle 2">
            <a:extLst>
              <a:ext uri="{FF2B5EF4-FFF2-40B4-BE49-F238E27FC236}">
                <a16:creationId xmlns:a16="http://schemas.microsoft.com/office/drawing/2014/main" id="{038C5D7B-67C5-FE4A-95D7-F68523E68D94}"/>
              </a:ext>
            </a:extLst>
          </p:cNvPr>
          <p:cNvSpPr>
            <a:spLocks noGrp="1"/>
          </p:cNvSpPr>
          <p:nvPr>
            <p:ph type="subTitle" idx="1"/>
          </p:nvPr>
        </p:nvSpPr>
        <p:spPr/>
        <p:txBody>
          <a:bodyPr/>
          <a:lstStyle/>
          <a:p>
            <a:r>
              <a:rPr lang="en-US" dirty="0"/>
              <a:t>I am looking for the best opportunity to allocate a marketing budget to increase sales in the state of Iowa.</a:t>
            </a:r>
          </a:p>
          <a:p>
            <a:endParaRPr lang="en-US" dirty="0"/>
          </a:p>
        </p:txBody>
      </p:sp>
    </p:spTree>
    <p:extLst>
      <p:ext uri="{BB962C8B-B14F-4D97-AF65-F5344CB8AC3E}">
        <p14:creationId xmlns:p14="http://schemas.microsoft.com/office/powerpoint/2010/main" val="312713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D356-7070-EF47-81C4-EDC16ACC574C}"/>
              </a:ext>
            </a:extLst>
          </p:cNvPr>
          <p:cNvSpPr>
            <a:spLocks noGrp="1"/>
          </p:cNvSpPr>
          <p:nvPr>
            <p:ph type="title"/>
          </p:nvPr>
        </p:nvSpPr>
        <p:spPr>
          <a:xfrm>
            <a:off x="838200" y="365126"/>
            <a:ext cx="10515600" cy="1104446"/>
          </a:xfrm>
        </p:spPr>
        <p:txBody>
          <a:bodyPr/>
          <a:lstStyle/>
          <a:p>
            <a:r>
              <a:rPr lang="en-US" dirty="0"/>
              <a:t>Findings </a:t>
            </a:r>
          </a:p>
        </p:txBody>
      </p:sp>
      <p:sp>
        <p:nvSpPr>
          <p:cNvPr id="3" name="Content Placeholder 2">
            <a:extLst>
              <a:ext uri="{FF2B5EF4-FFF2-40B4-BE49-F238E27FC236}">
                <a16:creationId xmlns:a16="http://schemas.microsoft.com/office/drawing/2014/main" id="{3DCA2CBF-4E3B-4748-BFB7-506370AD06DA}"/>
              </a:ext>
            </a:extLst>
          </p:cNvPr>
          <p:cNvSpPr>
            <a:spLocks noGrp="1"/>
          </p:cNvSpPr>
          <p:nvPr>
            <p:ph idx="1"/>
          </p:nvPr>
        </p:nvSpPr>
        <p:spPr>
          <a:xfrm>
            <a:off x="838200" y="1273630"/>
            <a:ext cx="10515600" cy="5219244"/>
          </a:xfrm>
        </p:spPr>
        <p:txBody>
          <a:bodyPr>
            <a:normAutofit fontScale="40000" lnSpcReduction="20000"/>
          </a:bodyPr>
          <a:lstStyle/>
          <a:p>
            <a:pPr marL="0" indent="0">
              <a:lnSpc>
                <a:spcPct val="120000"/>
              </a:lnSpc>
              <a:buNone/>
            </a:pPr>
            <a:r>
              <a:rPr lang="en-US" sz="4000" dirty="0"/>
              <a:t>While looking for an opportunity to allocate a marketing budget, the first thing I am looking for is growth opportunities.  I suggest using the budget in Polk County, they have the biggest population which means there is more consumers that can be targeted, and more consumers drinking liquor. Also, Polk County sells more liquor than any other county in the state, it is more than double the number of sales as the second-place county of Linn.</a:t>
            </a:r>
          </a:p>
          <a:p>
            <a:pPr marL="0" indent="0">
              <a:lnSpc>
                <a:spcPct val="120000"/>
              </a:lnSpc>
              <a:buNone/>
            </a:pPr>
            <a:r>
              <a:rPr lang="en-US" sz="4000" dirty="0"/>
              <a:t>Next, I want to look at the categories, currently Canadian whiskies is number one in the state, and imported vodka is number two, but trailing far behind by almost half.</a:t>
            </a:r>
          </a:p>
          <a:p>
            <a:pPr marL="0" indent="0">
              <a:lnSpc>
                <a:spcPct val="120000"/>
              </a:lnSpc>
              <a:buNone/>
            </a:pPr>
            <a:r>
              <a:rPr lang="en-US" sz="4000" dirty="0"/>
              <a:t>The highest selling brand in the state is Black Velvet which happens to be a Canadian Whiskey.</a:t>
            </a:r>
          </a:p>
          <a:p>
            <a:pPr marL="0" indent="0">
              <a:lnSpc>
                <a:spcPct val="120000"/>
              </a:lnSpc>
              <a:buNone/>
            </a:pPr>
            <a:r>
              <a:rPr lang="en-US" sz="4000" dirty="0"/>
              <a:t>With Polk County having the most room for growth due to it having the highest population and the highest sum of liquor sales in the county, Canadian whiskey comes in second place in total sales in the county, Canadian whiskey in second place in all  top 3 counties in the state. Also, Polk County sells the most Canadian Whiskey in the state.</a:t>
            </a:r>
          </a:p>
          <a:p>
            <a:pPr marL="0" indent="0">
              <a:lnSpc>
                <a:spcPct val="120000"/>
              </a:lnSpc>
              <a:buNone/>
            </a:pPr>
            <a:r>
              <a:rPr lang="en-US" sz="4000" dirty="0"/>
              <a:t>The top vendor in the state is Diageo and they have a lot of Canadian whiskies, crown royal and Seagram’s which account for a lot of sales, but their top selling Canadian Whiskey is only number 4 in total sales in Polk County. With the huge population and the huge amount of sales and ground covered by Diageo in Polk, I believe the have room to grow their Canadian Whiskey sales especially since the county already clearly likes the category.</a:t>
            </a:r>
          </a:p>
          <a:p>
            <a:pPr marL="0" indent="0">
              <a:lnSpc>
                <a:spcPct val="120000"/>
              </a:lnSpc>
              <a:buNone/>
            </a:pPr>
            <a:r>
              <a:rPr lang="en-US" sz="4000" dirty="0"/>
              <a:t>In conclusion I would give the budget to Diageo in Polk County to use for Crown Royal Canadian Whiskies, my second option would be constellation wine company for its Canadian whiskey, black velvet.  Black Velvet is the highest selling liquor in the state but its vendor only accounts for about 8 percent of the market in Iowa, but black velvet is number 6 in Polk County which is the largest county., but for immediate growth and ROI I would go with Diageo and Crown Royal.  </a:t>
            </a:r>
          </a:p>
          <a:p>
            <a:pPr marL="0" indent="0">
              <a:buNone/>
            </a:pPr>
            <a:endParaRPr lang="en-US" dirty="0"/>
          </a:p>
        </p:txBody>
      </p:sp>
    </p:spTree>
    <p:extLst>
      <p:ext uri="{BB962C8B-B14F-4D97-AF65-F5344CB8AC3E}">
        <p14:creationId xmlns:p14="http://schemas.microsoft.com/office/powerpoint/2010/main" val="227022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854E089-1C38-6B41-B0E1-C3BB213721D9}"/>
              </a:ext>
            </a:extLst>
          </p:cNvPr>
          <p:cNvGraphicFramePr>
            <a:graphicFrameLocks noGrp="1"/>
          </p:cNvGraphicFramePr>
          <p:nvPr>
            <p:ph idx="1"/>
            <p:extLst>
              <p:ext uri="{D42A27DB-BD31-4B8C-83A1-F6EECF244321}">
                <p14:modId xmlns:p14="http://schemas.microsoft.com/office/powerpoint/2010/main" val="3908579295"/>
              </p:ext>
            </p:extLst>
          </p:nvPr>
        </p:nvGraphicFramePr>
        <p:xfrm>
          <a:off x="653143" y="571500"/>
          <a:ext cx="10923814" cy="56054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9304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3" name="Content Placeholder 12">
            <a:extLst>
              <a:ext uri="{FF2B5EF4-FFF2-40B4-BE49-F238E27FC236}">
                <a16:creationId xmlns:a16="http://schemas.microsoft.com/office/drawing/2014/main" id="{86C310A7-9991-FE43-9C02-E168AD27C66E}"/>
              </a:ext>
            </a:extLst>
          </p:cNvPr>
          <p:cNvGraphicFramePr>
            <a:graphicFrameLocks noGrp="1"/>
          </p:cNvGraphicFramePr>
          <p:nvPr>
            <p:ph idx="1"/>
            <p:extLst>
              <p:ext uri="{D42A27DB-BD31-4B8C-83A1-F6EECF244321}">
                <p14:modId xmlns:p14="http://schemas.microsoft.com/office/powerpoint/2010/main" val="2484475331"/>
              </p:ext>
            </p:extLst>
          </p:nvPr>
        </p:nvGraphicFramePr>
        <p:xfrm>
          <a:off x="810447" y="669471"/>
          <a:ext cx="10515600" cy="54537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27696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a:extLst>
              <a:ext uri="{FF2B5EF4-FFF2-40B4-BE49-F238E27FC236}">
                <a16:creationId xmlns:a16="http://schemas.microsoft.com/office/drawing/2014/main" id="{8AAC11A2-CFC4-A944-80D1-B6A3660BB3BB}"/>
              </a:ext>
            </a:extLst>
          </p:cNvPr>
          <p:cNvGraphicFramePr>
            <a:graphicFrameLocks/>
          </p:cNvGraphicFramePr>
          <p:nvPr>
            <p:extLst>
              <p:ext uri="{D42A27DB-BD31-4B8C-83A1-F6EECF244321}">
                <p14:modId xmlns:p14="http://schemas.microsoft.com/office/powerpoint/2010/main" val="1114247284"/>
              </p:ext>
            </p:extLst>
          </p:nvPr>
        </p:nvGraphicFramePr>
        <p:xfrm>
          <a:off x="6232689" y="1674813"/>
          <a:ext cx="5677660" cy="4392613"/>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7B74BF31-CD2D-1644-9D3A-1ECD0C6166B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Highest selling categories in the state</a:t>
            </a:r>
          </a:p>
        </p:txBody>
      </p:sp>
      <p:graphicFrame>
        <p:nvGraphicFramePr>
          <p:cNvPr id="8" name="Content Placeholder 7">
            <a:extLst>
              <a:ext uri="{FF2B5EF4-FFF2-40B4-BE49-F238E27FC236}">
                <a16:creationId xmlns:a16="http://schemas.microsoft.com/office/drawing/2014/main" id="{39879648-5A12-3C43-8CB4-FE8E4C1CFB67}"/>
              </a:ext>
            </a:extLst>
          </p:cNvPr>
          <p:cNvGraphicFramePr>
            <a:graphicFrameLocks noGrp="1"/>
          </p:cNvGraphicFramePr>
          <p:nvPr>
            <p:ph idx="1"/>
            <p:extLst>
              <p:ext uri="{D42A27DB-BD31-4B8C-83A1-F6EECF244321}">
                <p14:modId xmlns:p14="http://schemas.microsoft.com/office/powerpoint/2010/main" val="505340553"/>
              </p:ext>
            </p:extLst>
          </p:nvPr>
        </p:nvGraphicFramePr>
        <p:xfrm>
          <a:off x="642938" y="1674813"/>
          <a:ext cx="5414963" cy="43926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89539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7E2C-93A4-A24A-943F-E23D7A59A381}"/>
              </a:ext>
            </a:extLst>
          </p:cNvPr>
          <p:cNvSpPr>
            <a:spLocks noGrp="1"/>
          </p:cNvSpPr>
          <p:nvPr>
            <p:ph type="title"/>
          </p:nvPr>
        </p:nvSpPr>
        <p:spPr/>
        <p:txBody>
          <a:bodyPr/>
          <a:lstStyle/>
          <a:p>
            <a:r>
              <a:rPr lang="en-US" dirty="0"/>
              <a:t>Top Liquor Brands in the state of Iowa</a:t>
            </a:r>
          </a:p>
        </p:txBody>
      </p:sp>
      <p:graphicFrame>
        <p:nvGraphicFramePr>
          <p:cNvPr id="4" name="Content Placeholder 3">
            <a:extLst>
              <a:ext uri="{FF2B5EF4-FFF2-40B4-BE49-F238E27FC236}">
                <a16:creationId xmlns:a16="http://schemas.microsoft.com/office/drawing/2014/main" id="{C932B2BC-F8AB-9840-B843-C985C43A1B85}"/>
              </a:ext>
            </a:extLst>
          </p:cNvPr>
          <p:cNvGraphicFramePr>
            <a:graphicFrameLocks noGrp="1"/>
          </p:cNvGraphicFramePr>
          <p:nvPr>
            <p:ph idx="1"/>
            <p:extLst>
              <p:ext uri="{D42A27DB-BD31-4B8C-83A1-F6EECF244321}">
                <p14:modId xmlns:p14="http://schemas.microsoft.com/office/powerpoint/2010/main" val="276192824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050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5B8A086-E04F-7945-9642-5DD4B94ABB62}"/>
              </a:ext>
            </a:extLst>
          </p:cNvPr>
          <p:cNvGraphicFramePr>
            <a:graphicFrameLocks noGrp="1"/>
          </p:cNvGraphicFramePr>
          <p:nvPr>
            <p:ph idx="1"/>
            <p:extLst>
              <p:ext uri="{D42A27DB-BD31-4B8C-83A1-F6EECF244321}">
                <p14:modId xmlns:p14="http://schemas.microsoft.com/office/powerpoint/2010/main" val="3532674870"/>
              </p:ext>
            </p:extLst>
          </p:nvPr>
        </p:nvGraphicFramePr>
        <p:xfrm>
          <a:off x="734028" y="775504"/>
          <a:ext cx="10515600" cy="55095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811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545A089-EA74-2942-9404-80D629396710}"/>
              </a:ext>
            </a:extLst>
          </p:cNvPr>
          <p:cNvGraphicFramePr>
            <a:graphicFrameLocks noGrp="1"/>
          </p:cNvGraphicFramePr>
          <p:nvPr>
            <p:ph idx="1"/>
            <p:extLst>
              <p:ext uri="{D42A27DB-BD31-4B8C-83A1-F6EECF244321}">
                <p14:modId xmlns:p14="http://schemas.microsoft.com/office/powerpoint/2010/main" val="1020075654"/>
              </p:ext>
            </p:extLst>
          </p:nvPr>
        </p:nvGraphicFramePr>
        <p:xfrm>
          <a:off x="636607" y="625033"/>
          <a:ext cx="10961225" cy="55519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827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EDA1C8B7-7E72-774C-8926-1E176A4781F9}"/>
              </a:ext>
            </a:extLst>
          </p:cNvPr>
          <p:cNvGraphicFramePr>
            <a:graphicFrameLocks/>
          </p:cNvGraphicFramePr>
          <p:nvPr>
            <p:extLst>
              <p:ext uri="{D42A27DB-BD31-4B8C-83A1-F6EECF244321}">
                <p14:modId xmlns:p14="http://schemas.microsoft.com/office/powerpoint/2010/main" val="570542814"/>
              </p:ext>
            </p:extLst>
          </p:nvPr>
        </p:nvGraphicFramePr>
        <p:xfrm>
          <a:off x="658587" y="3719740"/>
          <a:ext cx="5121725" cy="29586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a:extLst>
              <a:ext uri="{FF2B5EF4-FFF2-40B4-BE49-F238E27FC236}">
                <a16:creationId xmlns:a16="http://schemas.microsoft.com/office/drawing/2014/main" id="{7E74122D-000B-CE47-B177-86FE2F75D6A5}"/>
              </a:ext>
            </a:extLst>
          </p:cNvPr>
          <p:cNvGraphicFramePr>
            <a:graphicFrameLocks noGrp="1"/>
          </p:cNvGraphicFramePr>
          <p:nvPr>
            <p:ph idx="1"/>
            <p:extLst>
              <p:ext uri="{D42A27DB-BD31-4B8C-83A1-F6EECF244321}">
                <p14:modId xmlns:p14="http://schemas.microsoft.com/office/powerpoint/2010/main" val="2556350740"/>
              </p:ext>
            </p:extLst>
          </p:nvPr>
        </p:nvGraphicFramePr>
        <p:xfrm>
          <a:off x="658587" y="179612"/>
          <a:ext cx="5121727" cy="32493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22B44D84-4692-D543-AA8E-8EDAED4ED96F}"/>
              </a:ext>
            </a:extLst>
          </p:cNvPr>
          <p:cNvGraphicFramePr>
            <a:graphicFrameLocks/>
          </p:cNvGraphicFramePr>
          <p:nvPr>
            <p:extLst>
              <p:ext uri="{D42A27DB-BD31-4B8C-83A1-F6EECF244321}">
                <p14:modId xmlns:p14="http://schemas.microsoft.com/office/powerpoint/2010/main" val="2679945220"/>
              </p:ext>
            </p:extLst>
          </p:nvPr>
        </p:nvGraphicFramePr>
        <p:xfrm>
          <a:off x="6411688" y="2171699"/>
          <a:ext cx="4882241" cy="311875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37759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524</Words>
  <Application>Microsoft Macintosh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Iowa liquor sales</vt:lpstr>
      <vt:lpstr>Findings </vt:lpstr>
      <vt:lpstr>PowerPoint Presentation</vt:lpstr>
      <vt:lpstr>PowerPoint Presentation</vt:lpstr>
      <vt:lpstr>Highest selling categories in the state</vt:lpstr>
      <vt:lpstr>Top Liquor Brands in the state of Iowa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Iowa liquor sales</dc:title>
  <dc:creator>gary liggins</dc:creator>
  <cp:lastModifiedBy>gary liggins</cp:lastModifiedBy>
  <cp:revision>20</cp:revision>
  <dcterms:created xsi:type="dcterms:W3CDTF">2021-07-07T02:15:25Z</dcterms:created>
  <dcterms:modified xsi:type="dcterms:W3CDTF">2021-07-18T23:24:43Z</dcterms:modified>
</cp:coreProperties>
</file>