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8" r:id="rId3"/>
    <p:sldId id="261" r:id="rId4"/>
    <p:sldId id="267" r:id="rId5"/>
    <p:sldId id="257"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garyliggins/Desktop/general_assembly/project%20one/Superstore%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garyliggins/Desktop/general_assembly/project%20one/Superstore%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garyliggins/Desktop/general_assembly/project%20one/Superstore%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garyliggins/Desktop/general_assembly/project%20one/Superstore%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garyliggins/Desktop/general_assembly/project%20one/Superstore%20.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Comparison</a:t>
            </a:r>
            <a:r>
              <a:rPr lang="en-US" baseline="0"/>
              <a:t> of total profit loss from refunds and total profit revenue from orders</a:t>
            </a:r>
          </a:p>
          <a:p>
            <a:pPr>
              <a:defRPr/>
            </a:pP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'clean-returns '!$P$18</c:f>
              <c:strCache>
                <c:ptCount val="1"/>
                <c:pt idx="0">
                  <c:v>total loss from returns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'clean-returns '!$P$19:$P$21</c:f>
              <c:numCache>
                <c:formatCode>_("$"* #,##0.00_);_("$"* \(#,##0.00\);_("$"* "-"??_);_(@_)</c:formatCode>
                <c:ptCount val="1"/>
                <c:pt idx="0">
                  <c:v>84920.620000000083</c:v>
                </c:pt>
              </c:numCache>
            </c:numRef>
          </c:val>
          <c:extLst>
            <c:ext xmlns:c16="http://schemas.microsoft.com/office/drawing/2014/chart" uri="{C3380CC4-5D6E-409C-BE32-E72D297353CC}">
              <c16:uniqueId val="{00000000-879D-C84E-91E3-71D0AA7E8821}"/>
            </c:ext>
          </c:extLst>
        </c:ser>
        <c:ser>
          <c:idx val="1"/>
          <c:order val="1"/>
          <c:tx>
            <c:strRef>
              <c:f>'clean-returns '!$Q$18</c:f>
              <c:strCache>
                <c:ptCount val="1"/>
                <c:pt idx="0">
                  <c:v>total revenue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'clean-returns '!$Q$19:$Q$21</c:f>
              <c:numCache>
                <c:formatCode>_("$"* #,##0.00_);_("$"* \(#,##0.00\);_("$"* "-"??_);_(@_)</c:formatCode>
                <c:ptCount val="1"/>
                <c:pt idx="0">
                  <c:v>4057773.7385000051</c:v>
                </c:pt>
              </c:numCache>
            </c:numRef>
          </c:val>
          <c:extLst>
            <c:ext xmlns:c16="http://schemas.microsoft.com/office/drawing/2014/chart" uri="{C3380CC4-5D6E-409C-BE32-E72D297353CC}">
              <c16:uniqueId val="{00000001-879D-C84E-91E3-71D0AA7E8821}"/>
            </c:ext>
          </c:extLst>
        </c:ser>
        <c:dLbls>
          <c:showLegendKey val="0"/>
          <c:showVal val="1"/>
          <c:showCatName val="0"/>
          <c:showSerName val="0"/>
          <c:showPercent val="0"/>
          <c:showBubbleSize val="0"/>
        </c:dLbls>
        <c:gapWidth val="100"/>
        <c:overlap val="-24"/>
        <c:axId val="1945740704"/>
        <c:axId val="1945633072"/>
      </c:barChart>
      <c:catAx>
        <c:axId val="1945740704"/>
        <c:scaling>
          <c:orientation val="minMax"/>
        </c:scaling>
        <c:delete val="1"/>
        <c:axPos val="b"/>
        <c:majorTickMark val="none"/>
        <c:minorTickMark val="none"/>
        <c:tickLblPos val="nextTo"/>
        <c:crossAx val="1945633072"/>
        <c:crosses val="autoZero"/>
        <c:auto val="1"/>
        <c:lblAlgn val="ctr"/>
        <c:lblOffset val="100"/>
        <c:noMultiLvlLbl val="0"/>
      </c:catAx>
      <c:valAx>
        <c:axId val="1945633072"/>
        <c:scaling>
          <c:orientation val="minMax"/>
        </c:scaling>
        <c:delete val="0"/>
        <c:axPos val="l"/>
        <c:majorGridlines>
          <c:spPr>
            <a:ln w="9525" cap="flat" cmpd="sng" algn="ctr">
              <a:solidFill>
                <a:schemeClr val="lt1">
                  <a:lumMod val="95000"/>
                  <a:alpha val="10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45740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Comparison</a:t>
            </a:r>
            <a:r>
              <a:rPr lang="en-US" baseline="0"/>
              <a:t> of total refunds and total orders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'clean-returns '!$N$18</c:f>
              <c:strCache>
                <c:ptCount val="1"/>
                <c:pt idx="0">
                  <c:v>Total returns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'clean-returns '!$N$19:$N$21</c:f>
              <c:numCache>
                <c:formatCode>General</c:formatCode>
                <c:ptCount val="1"/>
                <c:pt idx="0">
                  <c:v>1206</c:v>
                </c:pt>
              </c:numCache>
            </c:numRef>
          </c:val>
          <c:extLst>
            <c:ext xmlns:c16="http://schemas.microsoft.com/office/drawing/2014/chart" uri="{C3380CC4-5D6E-409C-BE32-E72D297353CC}">
              <c16:uniqueId val="{00000000-D346-F843-AFBC-EA5E3B158B48}"/>
            </c:ext>
          </c:extLst>
        </c:ser>
        <c:ser>
          <c:idx val="1"/>
          <c:order val="1"/>
          <c:tx>
            <c:strRef>
              <c:f>'clean-returns '!$O$18</c:f>
              <c:strCache>
                <c:ptCount val="1"/>
                <c:pt idx="0">
                  <c:v>total orders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'clean-returns '!$O$19:$O$21</c:f>
              <c:numCache>
                <c:formatCode>General</c:formatCode>
                <c:ptCount val="1"/>
                <c:pt idx="0">
                  <c:v>24059</c:v>
                </c:pt>
              </c:numCache>
            </c:numRef>
          </c:val>
          <c:extLst>
            <c:ext xmlns:c16="http://schemas.microsoft.com/office/drawing/2014/chart" uri="{C3380CC4-5D6E-409C-BE32-E72D297353CC}">
              <c16:uniqueId val="{00000001-D346-F843-AFBC-EA5E3B158B48}"/>
            </c:ext>
          </c:extLst>
        </c:ser>
        <c:dLbls>
          <c:showLegendKey val="0"/>
          <c:showVal val="1"/>
          <c:showCatName val="0"/>
          <c:showSerName val="0"/>
          <c:showPercent val="0"/>
          <c:showBubbleSize val="0"/>
        </c:dLbls>
        <c:gapWidth val="100"/>
        <c:overlap val="-24"/>
        <c:axId val="1844435808"/>
        <c:axId val="1844372208"/>
      </c:barChart>
      <c:catAx>
        <c:axId val="1844435808"/>
        <c:scaling>
          <c:orientation val="minMax"/>
        </c:scaling>
        <c:delete val="1"/>
        <c:axPos val="b"/>
        <c:majorTickMark val="none"/>
        <c:minorTickMark val="none"/>
        <c:tickLblPos val="nextTo"/>
        <c:crossAx val="1844372208"/>
        <c:crosses val="autoZero"/>
        <c:auto val="1"/>
        <c:lblAlgn val="ctr"/>
        <c:lblOffset val="100"/>
        <c:noMultiLvlLbl val="0"/>
      </c:catAx>
      <c:valAx>
        <c:axId val="18443722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44435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717195036484312E-2"/>
          <c:y val="8.7286527514231493E-2"/>
          <c:w val="0.9602828049635157"/>
          <c:h val="0.65655844252864981"/>
        </c:manualLayout>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'pivot-refunds'!$D$4:$D$8</c:f>
              <c:strCache>
                <c:ptCount val="5"/>
                <c:pt idx="0">
                  <c:v>Avery Hole Reinforcements, Clear</c:v>
                </c:pt>
                <c:pt idx="1">
                  <c:v>Green Bar Message Books, Premium</c:v>
                </c:pt>
                <c:pt idx="2">
                  <c:v>Enermax Memo Slips, Multicolor</c:v>
                </c:pt>
                <c:pt idx="3">
                  <c:v>Nokia Signal Booster, Full Size</c:v>
                </c:pt>
                <c:pt idx="4">
                  <c:v>Master Big Foot Doorstop, Beige</c:v>
                </c:pt>
              </c:strCache>
            </c:strRef>
          </c:cat>
          <c:val>
            <c:numRef>
              <c:f>'pivot-refunds'!$E$4:$E$8</c:f>
              <c:numCache>
                <c:formatCode>General</c:formatCode>
                <c:ptCount val="5"/>
                <c:pt idx="0">
                  <c:v>9</c:v>
                </c:pt>
                <c:pt idx="1">
                  <c:v>7</c:v>
                </c:pt>
                <c:pt idx="2">
                  <c:v>7</c:v>
                </c:pt>
                <c:pt idx="3">
                  <c:v>7</c:v>
                </c:pt>
                <c:pt idx="4">
                  <c:v>7</c:v>
                </c:pt>
              </c:numCache>
            </c:numRef>
          </c:val>
          <c:extLst>
            <c:ext xmlns:c16="http://schemas.microsoft.com/office/drawing/2014/chart" uri="{C3380CC4-5D6E-409C-BE32-E72D297353CC}">
              <c16:uniqueId val="{00000000-F696-7946-856D-3EE727CB89C0}"/>
            </c:ext>
          </c:extLst>
        </c:ser>
        <c:dLbls>
          <c:dLblPos val="inEnd"/>
          <c:showLegendKey val="0"/>
          <c:showVal val="1"/>
          <c:showCatName val="0"/>
          <c:showSerName val="0"/>
          <c:showPercent val="0"/>
          <c:showBubbleSize val="0"/>
        </c:dLbls>
        <c:gapWidth val="41"/>
        <c:axId val="1103379663"/>
        <c:axId val="1090178991"/>
      </c:barChart>
      <c:catAx>
        <c:axId val="110337966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dk1">
                    <a:lumMod val="65000"/>
                    <a:lumOff val="35000"/>
                  </a:schemeClr>
                </a:solidFill>
                <a:effectLst/>
                <a:latin typeface="+mn-lt"/>
                <a:ea typeface="+mn-ea"/>
                <a:cs typeface="+mn-cs"/>
              </a:defRPr>
            </a:pPr>
            <a:endParaRPr lang="en-US"/>
          </a:p>
        </c:txPr>
        <c:crossAx val="1090178991"/>
        <c:crosses val="autoZero"/>
        <c:auto val="1"/>
        <c:lblAlgn val="ctr"/>
        <c:lblOffset val="100"/>
        <c:noMultiLvlLbl val="0"/>
      </c:catAx>
      <c:valAx>
        <c:axId val="1090178991"/>
        <c:scaling>
          <c:orientation val="minMax"/>
        </c:scaling>
        <c:delete val="1"/>
        <c:axPos val="l"/>
        <c:numFmt formatCode="General" sourceLinked="1"/>
        <c:majorTickMark val="none"/>
        <c:minorTickMark val="none"/>
        <c:tickLblPos val="nextTo"/>
        <c:crossAx val="11033796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'pivot-refunds'!$J$18</c:f>
              <c:strCache>
                <c:ptCount val="1"/>
                <c:pt idx="0">
                  <c:v>Sum of return_quantity</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27A-364E-AF4E-8533AC6149D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27A-364E-AF4E-8533AC6149D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27A-364E-AF4E-8533AC6149D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27A-364E-AF4E-8533AC6149DE}"/>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F27A-364E-AF4E-8533AC6149DE}"/>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F27A-364E-AF4E-8533AC6149DE}"/>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F27A-364E-AF4E-8533AC6149DE}"/>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F27A-364E-AF4E-8533AC6149DE}"/>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F27A-364E-AF4E-8533AC6149DE}"/>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F27A-364E-AF4E-8533AC6149DE}"/>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F27A-364E-AF4E-8533AC6149DE}"/>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F27A-364E-AF4E-8533AC6149DE}"/>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9-F27A-364E-AF4E-8533AC6149DE}"/>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'pivot-refunds'!$I$19:$I$31</c:f>
              <c:strCache>
                <c:ptCount val="13"/>
                <c:pt idx="0">
                  <c:v> Texas</c:v>
                </c:pt>
                <c:pt idx="1">
                  <c:v> Illinois</c:v>
                </c:pt>
                <c:pt idx="2">
                  <c:v> Michigan</c:v>
                </c:pt>
                <c:pt idx="3">
                  <c:v> Indiana</c:v>
                </c:pt>
                <c:pt idx="4">
                  <c:v> Wisconsin</c:v>
                </c:pt>
                <c:pt idx="5">
                  <c:v> Minnesota</c:v>
                </c:pt>
                <c:pt idx="6">
                  <c:v> Oklahoma</c:v>
                </c:pt>
                <c:pt idx="7">
                  <c:v> Missouri</c:v>
                </c:pt>
                <c:pt idx="8">
                  <c:v> Nebraska</c:v>
                </c:pt>
                <c:pt idx="9">
                  <c:v> Kansas</c:v>
                </c:pt>
                <c:pt idx="10">
                  <c:v> Iowa</c:v>
                </c:pt>
                <c:pt idx="11">
                  <c:v> South Dakota</c:v>
                </c:pt>
                <c:pt idx="12">
                  <c:v> North Dakota</c:v>
                </c:pt>
              </c:strCache>
            </c:strRef>
          </c:cat>
          <c:val>
            <c:numRef>
              <c:f>'pivot-refunds'!$J$19:$J$31</c:f>
              <c:numCache>
                <c:formatCode>General</c:formatCode>
                <c:ptCount val="13"/>
                <c:pt idx="0">
                  <c:v>509</c:v>
                </c:pt>
                <c:pt idx="1">
                  <c:v>280</c:v>
                </c:pt>
                <c:pt idx="2">
                  <c:v>118</c:v>
                </c:pt>
                <c:pt idx="3">
                  <c:v>101</c:v>
                </c:pt>
                <c:pt idx="4">
                  <c:v>59</c:v>
                </c:pt>
                <c:pt idx="5">
                  <c:v>53</c:v>
                </c:pt>
                <c:pt idx="6">
                  <c:v>45</c:v>
                </c:pt>
                <c:pt idx="7">
                  <c:v>42</c:v>
                </c:pt>
                <c:pt idx="8">
                  <c:v>23</c:v>
                </c:pt>
                <c:pt idx="9">
                  <c:v>14</c:v>
                </c:pt>
                <c:pt idx="10">
                  <c:v>11</c:v>
                </c:pt>
                <c:pt idx="11">
                  <c:v>9</c:v>
                </c:pt>
                <c:pt idx="12">
                  <c:v>4</c:v>
                </c:pt>
              </c:numCache>
            </c:numRef>
          </c:val>
          <c:extLst>
            <c:ext xmlns:c16="http://schemas.microsoft.com/office/drawing/2014/chart" uri="{C3380CC4-5D6E-409C-BE32-E72D297353CC}">
              <c16:uniqueId val="{0000001A-F27A-364E-AF4E-8533AC6149DE}"/>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 .xlsx]pivot-orders!PivotTable4</c:name>
    <c:fmtId val="6"/>
  </c:pivotSource>
  <c:chart>
    <c:autoTitleDeleted val="1"/>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pivotFmt>
      <c:pivotFmt>
        <c:idx val="22"/>
        <c:spPr>
          <a:solidFill>
            <a:schemeClr val="accent1"/>
          </a:solidFill>
          <a:ln>
            <a:noFill/>
          </a:ln>
          <a:effectLst>
            <a:outerShdw blurRad="254000" sx="102000" sy="102000" algn="ctr" rotWithShape="0">
              <a:prstClr val="black">
                <a:alpha val="20000"/>
              </a:prstClr>
            </a:outerShdw>
          </a:effectLst>
        </c:spPr>
      </c:pivotFmt>
      <c:pivotFmt>
        <c:idx val="23"/>
        <c:spPr>
          <a:solidFill>
            <a:schemeClr val="accent1"/>
          </a:solidFill>
          <a:ln>
            <a:noFill/>
          </a:ln>
          <a:effectLst>
            <a:outerShdw blurRad="254000" sx="102000" sy="102000" algn="ctr" rotWithShape="0">
              <a:prstClr val="black">
                <a:alpha val="20000"/>
              </a:prstClr>
            </a:outerShdw>
          </a:effectLst>
        </c:spPr>
      </c:pivotFmt>
      <c:pivotFmt>
        <c:idx val="24"/>
        <c:spPr>
          <a:solidFill>
            <a:schemeClr val="accent1"/>
          </a:solidFill>
          <a:ln>
            <a:noFill/>
          </a:ln>
          <a:effectLst>
            <a:outerShdw blurRad="254000" sx="102000" sy="102000" algn="ctr" rotWithShape="0">
              <a:prstClr val="black">
                <a:alpha val="20000"/>
              </a:prstClr>
            </a:outerShdw>
          </a:effectLst>
        </c:spPr>
      </c:pivotFmt>
      <c:pivotFmt>
        <c:idx val="25"/>
        <c:spPr>
          <a:solidFill>
            <a:schemeClr val="accent1"/>
          </a:solidFill>
          <a:ln>
            <a:noFill/>
          </a:ln>
          <a:effectLst>
            <a:outerShdw blurRad="254000" sx="102000" sy="102000" algn="ctr" rotWithShape="0">
              <a:prstClr val="black">
                <a:alpha val="20000"/>
              </a:prstClr>
            </a:outerShdw>
          </a:effectLst>
        </c:spPr>
      </c:pivotFmt>
      <c:pivotFmt>
        <c:idx val="26"/>
        <c:spPr>
          <a:solidFill>
            <a:schemeClr val="accent1"/>
          </a:solidFill>
          <a:ln>
            <a:noFill/>
          </a:ln>
          <a:effectLst>
            <a:outerShdw blurRad="254000" sx="102000" sy="102000" algn="ctr" rotWithShape="0">
              <a:prstClr val="black">
                <a:alpha val="20000"/>
              </a:prstClr>
            </a:outerShdw>
          </a:effectLst>
        </c:spPr>
      </c:pivotFmt>
      <c:pivotFmt>
        <c:idx val="27"/>
        <c:spPr>
          <a:solidFill>
            <a:schemeClr val="accent1"/>
          </a:solidFill>
          <a:ln>
            <a:noFill/>
          </a:ln>
          <a:effectLst>
            <a:outerShdw blurRad="254000" sx="102000" sy="102000" algn="ctr" rotWithShape="0">
              <a:prstClr val="black">
                <a:alpha val="20000"/>
              </a:prstClr>
            </a:outerShdw>
          </a:effectLst>
        </c:spPr>
      </c:pivotFmt>
      <c:pivotFmt>
        <c:idx val="28"/>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'pivot-orders'!$B$3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A37-3941-93A5-DDBA8B2282A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A37-3941-93A5-DDBA8B2282A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A37-3941-93A5-DDBA8B2282A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A37-3941-93A5-DDBA8B2282AC}"/>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5A37-3941-93A5-DDBA8B2282AC}"/>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5A37-3941-93A5-DDBA8B2282AC}"/>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5A37-3941-93A5-DDBA8B2282AC}"/>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5A37-3941-93A5-DDBA8B2282AC}"/>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5A37-3941-93A5-DDBA8B2282AC}"/>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5A37-3941-93A5-DDBA8B2282AC}"/>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5A37-3941-93A5-DDBA8B2282AC}"/>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5A37-3941-93A5-DDBA8B2282AC}"/>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9-5A37-3941-93A5-DDBA8B2282AC}"/>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'pivot-orders'!$A$4:$A$17</c:f>
              <c:strCache>
                <c:ptCount val="13"/>
                <c:pt idx="0">
                  <c:v> Texas</c:v>
                </c:pt>
                <c:pt idx="1">
                  <c:v> Illinois</c:v>
                </c:pt>
                <c:pt idx="2">
                  <c:v> Michigan</c:v>
                </c:pt>
                <c:pt idx="3">
                  <c:v> Indiana</c:v>
                </c:pt>
                <c:pt idx="4">
                  <c:v> Wisconsin</c:v>
                </c:pt>
                <c:pt idx="5">
                  <c:v> Minnesota</c:v>
                </c:pt>
                <c:pt idx="6">
                  <c:v> Oklahoma</c:v>
                </c:pt>
                <c:pt idx="7">
                  <c:v> Missouri</c:v>
                </c:pt>
                <c:pt idx="8">
                  <c:v> Nebraska</c:v>
                </c:pt>
                <c:pt idx="9">
                  <c:v> Iowa</c:v>
                </c:pt>
                <c:pt idx="10">
                  <c:v> Kansas</c:v>
                </c:pt>
                <c:pt idx="11">
                  <c:v> South Dakota</c:v>
                </c:pt>
                <c:pt idx="12">
                  <c:v> North Dakota</c:v>
                </c:pt>
              </c:strCache>
            </c:strRef>
          </c:cat>
          <c:val>
            <c:numRef>
              <c:f>'pivot-orders'!$B$4:$B$17</c:f>
              <c:numCache>
                <c:formatCode>General</c:formatCode>
                <c:ptCount val="13"/>
                <c:pt idx="0">
                  <c:v>34404</c:v>
                </c:pt>
                <c:pt idx="1">
                  <c:v>17929</c:v>
                </c:pt>
                <c:pt idx="2">
                  <c:v>8532</c:v>
                </c:pt>
                <c:pt idx="3">
                  <c:v>5500</c:v>
                </c:pt>
                <c:pt idx="4">
                  <c:v>4350</c:v>
                </c:pt>
                <c:pt idx="5">
                  <c:v>3075</c:v>
                </c:pt>
                <c:pt idx="6">
                  <c:v>2651</c:v>
                </c:pt>
                <c:pt idx="7">
                  <c:v>2325</c:v>
                </c:pt>
                <c:pt idx="8">
                  <c:v>1532</c:v>
                </c:pt>
                <c:pt idx="9">
                  <c:v>1254</c:v>
                </c:pt>
                <c:pt idx="10">
                  <c:v>816</c:v>
                </c:pt>
                <c:pt idx="11">
                  <c:v>479</c:v>
                </c:pt>
                <c:pt idx="12">
                  <c:v>382</c:v>
                </c:pt>
              </c:numCache>
            </c:numRef>
          </c:val>
          <c:extLst>
            <c:ext xmlns:c16="http://schemas.microsoft.com/office/drawing/2014/chart" uri="{C3380CC4-5D6E-409C-BE32-E72D297353CC}">
              <c16:uniqueId val="{0000001A-5A37-3941-93A5-DDBA8B2282AC}"/>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4320232649104623"/>
          <c:y val="0.139670138635268"/>
          <c:w val="0.24383871022601655"/>
          <c:h val="0.7947786072195519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05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34F9F-CE1F-704C-B89B-A9AC4BCE89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75FA87-B270-A240-A528-C8C3931D26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16AC74-F240-4E45-893F-3A4F3B7A4E36}"/>
              </a:ext>
            </a:extLst>
          </p:cNvPr>
          <p:cNvSpPr>
            <a:spLocks noGrp="1"/>
          </p:cNvSpPr>
          <p:nvPr>
            <p:ph type="dt" sz="half" idx="10"/>
          </p:nvPr>
        </p:nvSpPr>
        <p:spPr/>
        <p:txBody>
          <a:bodyPr/>
          <a:lstStyle/>
          <a:p>
            <a:fld id="{E68C7256-A2EB-FB41-98DC-C3FBB7F49E34}" type="datetimeFigureOut">
              <a:rPr lang="en-US" smtClean="0"/>
              <a:t>6/10/21</a:t>
            </a:fld>
            <a:endParaRPr lang="en-US"/>
          </a:p>
        </p:txBody>
      </p:sp>
      <p:sp>
        <p:nvSpPr>
          <p:cNvPr id="5" name="Footer Placeholder 4">
            <a:extLst>
              <a:ext uri="{FF2B5EF4-FFF2-40B4-BE49-F238E27FC236}">
                <a16:creationId xmlns:a16="http://schemas.microsoft.com/office/drawing/2014/main" id="{79BCFD8D-E9F8-A147-B821-FFF99C232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CD116-360C-2346-823C-89A203EA6147}"/>
              </a:ext>
            </a:extLst>
          </p:cNvPr>
          <p:cNvSpPr>
            <a:spLocks noGrp="1"/>
          </p:cNvSpPr>
          <p:nvPr>
            <p:ph type="sldNum" sz="quarter" idx="12"/>
          </p:nvPr>
        </p:nvSpPr>
        <p:spPr/>
        <p:txBody>
          <a:bodyPr/>
          <a:lstStyle/>
          <a:p>
            <a:fld id="{5623E15F-7382-2A4D-AE68-55FE14433832}" type="slidenum">
              <a:rPr lang="en-US" smtClean="0"/>
              <a:t>‹#›</a:t>
            </a:fld>
            <a:endParaRPr lang="en-US"/>
          </a:p>
        </p:txBody>
      </p:sp>
    </p:spTree>
    <p:extLst>
      <p:ext uri="{BB962C8B-B14F-4D97-AF65-F5344CB8AC3E}">
        <p14:creationId xmlns:p14="http://schemas.microsoft.com/office/powerpoint/2010/main" val="235180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58AAA-A652-BF48-86BD-3AFD22621F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5D7BC0-B6CC-7941-85EF-F0A31B7217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6082D1-077E-F240-891F-E6B9A00B352E}"/>
              </a:ext>
            </a:extLst>
          </p:cNvPr>
          <p:cNvSpPr>
            <a:spLocks noGrp="1"/>
          </p:cNvSpPr>
          <p:nvPr>
            <p:ph type="dt" sz="half" idx="10"/>
          </p:nvPr>
        </p:nvSpPr>
        <p:spPr/>
        <p:txBody>
          <a:bodyPr/>
          <a:lstStyle/>
          <a:p>
            <a:fld id="{E68C7256-A2EB-FB41-98DC-C3FBB7F49E34}" type="datetimeFigureOut">
              <a:rPr lang="en-US" smtClean="0"/>
              <a:t>6/10/21</a:t>
            </a:fld>
            <a:endParaRPr lang="en-US"/>
          </a:p>
        </p:txBody>
      </p:sp>
      <p:sp>
        <p:nvSpPr>
          <p:cNvPr id="5" name="Footer Placeholder 4">
            <a:extLst>
              <a:ext uri="{FF2B5EF4-FFF2-40B4-BE49-F238E27FC236}">
                <a16:creationId xmlns:a16="http://schemas.microsoft.com/office/drawing/2014/main" id="{6CD93634-2BD5-824F-91E6-026BE6458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9DB6A3-9A0C-4940-9553-2F2D372FBD49}"/>
              </a:ext>
            </a:extLst>
          </p:cNvPr>
          <p:cNvSpPr>
            <a:spLocks noGrp="1"/>
          </p:cNvSpPr>
          <p:nvPr>
            <p:ph type="sldNum" sz="quarter" idx="12"/>
          </p:nvPr>
        </p:nvSpPr>
        <p:spPr/>
        <p:txBody>
          <a:bodyPr/>
          <a:lstStyle/>
          <a:p>
            <a:fld id="{5623E15F-7382-2A4D-AE68-55FE14433832}" type="slidenum">
              <a:rPr lang="en-US" smtClean="0"/>
              <a:t>‹#›</a:t>
            </a:fld>
            <a:endParaRPr lang="en-US"/>
          </a:p>
        </p:txBody>
      </p:sp>
    </p:spTree>
    <p:extLst>
      <p:ext uri="{BB962C8B-B14F-4D97-AF65-F5344CB8AC3E}">
        <p14:creationId xmlns:p14="http://schemas.microsoft.com/office/powerpoint/2010/main" val="314281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6EF11-0CE6-9E45-A241-F74BA0C01F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386AE0-5762-9647-80B8-7F9AB8C3B0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31FD2-A7FF-FE43-896D-319C7E0B27C2}"/>
              </a:ext>
            </a:extLst>
          </p:cNvPr>
          <p:cNvSpPr>
            <a:spLocks noGrp="1"/>
          </p:cNvSpPr>
          <p:nvPr>
            <p:ph type="dt" sz="half" idx="10"/>
          </p:nvPr>
        </p:nvSpPr>
        <p:spPr/>
        <p:txBody>
          <a:bodyPr/>
          <a:lstStyle/>
          <a:p>
            <a:fld id="{E68C7256-A2EB-FB41-98DC-C3FBB7F49E34}" type="datetimeFigureOut">
              <a:rPr lang="en-US" smtClean="0"/>
              <a:t>6/10/21</a:t>
            </a:fld>
            <a:endParaRPr lang="en-US"/>
          </a:p>
        </p:txBody>
      </p:sp>
      <p:sp>
        <p:nvSpPr>
          <p:cNvPr id="5" name="Footer Placeholder 4">
            <a:extLst>
              <a:ext uri="{FF2B5EF4-FFF2-40B4-BE49-F238E27FC236}">
                <a16:creationId xmlns:a16="http://schemas.microsoft.com/office/drawing/2014/main" id="{81BACEAD-738D-0545-AACE-E877A8A1A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5A7AE0-2787-A747-A024-3981223D3BDB}"/>
              </a:ext>
            </a:extLst>
          </p:cNvPr>
          <p:cNvSpPr>
            <a:spLocks noGrp="1"/>
          </p:cNvSpPr>
          <p:nvPr>
            <p:ph type="sldNum" sz="quarter" idx="12"/>
          </p:nvPr>
        </p:nvSpPr>
        <p:spPr/>
        <p:txBody>
          <a:bodyPr/>
          <a:lstStyle/>
          <a:p>
            <a:fld id="{5623E15F-7382-2A4D-AE68-55FE14433832}" type="slidenum">
              <a:rPr lang="en-US" smtClean="0"/>
              <a:t>‹#›</a:t>
            </a:fld>
            <a:endParaRPr lang="en-US"/>
          </a:p>
        </p:txBody>
      </p:sp>
    </p:spTree>
    <p:extLst>
      <p:ext uri="{BB962C8B-B14F-4D97-AF65-F5344CB8AC3E}">
        <p14:creationId xmlns:p14="http://schemas.microsoft.com/office/powerpoint/2010/main" val="2084390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1EE3-74A4-8E4F-8ECA-8928DE3DE2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17E576-B905-1A42-8B55-AA58758692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49579-07A8-984C-B720-8E6105F02EC8}"/>
              </a:ext>
            </a:extLst>
          </p:cNvPr>
          <p:cNvSpPr>
            <a:spLocks noGrp="1"/>
          </p:cNvSpPr>
          <p:nvPr>
            <p:ph type="dt" sz="half" idx="10"/>
          </p:nvPr>
        </p:nvSpPr>
        <p:spPr/>
        <p:txBody>
          <a:bodyPr/>
          <a:lstStyle/>
          <a:p>
            <a:fld id="{E68C7256-A2EB-FB41-98DC-C3FBB7F49E34}" type="datetimeFigureOut">
              <a:rPr lang="en-US" smtClean="0"/>
              <a:t>6/10/21</a:t>
            </a:fld>
            <a:endParaRPr lang="en-US"/>
          </a:p>
        </p:txBody>
      </p:sp>
      <p:sp>
        <p:nvSpPr>
          <p:cNvPr id="5" name="Footer Placeholder 4">
            <a:extLst>
              <a:ext uri="{FF2B5EF4-FFF2-40B4-BE49-F238E27FC236}">
                <a16:creationId xmlns:a16="http://schemas.microsoft.com/office/drawing/2014/main" id="{EDB2E49F-8584-AF4C-9C92-4DB5928F9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EB6AD-B0E3-6F49-A663-6E999D668328}"/>
              </a:ext>
            </a:extLst>
          </p:cNvPr>
          <p:cNvSpPr>
            <a:spLocks noGrp="1"/>
          </p:cNvSpPr>
          <p:nvPr>
            <p:ph type="sldNum" sz="quarter" idx="12"/>
          </p:nvPr>
        </p:nvSpPr>
        <p:spPr/>
        <p:txBody>
          <a:bodyPr/>
          <a:lstStyle/>
          <a:p>
            <a:fld id="{5623E15F-7382-2A4D-AE68-55FE14433832}" type="slidenum">
              <a:rPr lang="en-US" smtClean="0"/>
              <a:t>‹#›</a:t>
            </a:fld>
            <a:endParaRPr lang="en-US"/>
          </a:p>
        </p:txBody>
      </p:sp>
    </p:spTree>
    <p:extLst>
      <p:ext uri="{BB962C8B-B14F-4D97-AF65-F5344CB8AC3E}">
        <p14:creationId xmlns:p14="http://schemas.microsoft.com/office/powerpoint/2010/main" val="1632779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E263-DB9E-7242-B2F3-B94A421366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F68E23-2E7E-8645-BA41-5DAE5394B0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E46315-4A3A-BC40-B4C3-72E9F7088EE1}"/>
              </a:ext>
            </a:extLst>
          </p:cNvPr>
          <p:cNvSpPr>
            <a:spLocks noGrp="1"/>
          </p:cNvSpPr>
          <p:nvPr>
            <p:ph type="dt" sz="half" idx="10"/>
          </p:nvPr>
        </p:nvSpPr>
        <p:spPr/>
        <p:txBody>
          <a:bodyPr/>
          <a:lstStyle/>
          <a:p>
            <a:fld id="{E68C7256-A2EB-FB41-98DC-C3FBB7F49E34}" type="datetimeFigureOut">
              <a:rPr lang="en-US" smtClean="0"/>
              <a:t>6/10/21</a:t>
            </a:fld>
            <a:endParaRPr lang="en-US"/>
          </a:p>
        </p:txBody>
      </p:sp>
      <p:sp>
        <p:nvSpPr>
          <p:cNvPr id="5" name="Footer Placeholder 4">
            <a:extLst>
              <a:ext uri="{FF2B5EF4-FFF2-40B4-BE49-F238E27FC236}">
                <a16:creationId xmlns:a16="http://schemas.microsoft.com/office/drawing/2014/main" id="{2146E26D-503A-D44D-B847-22CB60FB48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A8360-AFB3-5547-8350-054C37495C6A}"/>
              </a:ext>
            </a:extLst>
          </p:cNvPr>
          <p:cNvSpPr>
            <a:spLocks noGrp="1"/>
          </p:cNvSpPr>
          <p:nvPr>
            <p:ph type="sldNum" sz="quarter" idx="12"/>
          </p:nvPr>
        </p:nvSpPr>
        <p:spPr/>
        <p:txBody>
          <a:bodyPr/>
          <a:lstStyle/>
          <a:p>
            <a:fld id="{5623E15F-7382-2A4D-AE68-55FE14433832}" type="slidenum">
              <a:rPr lang="en-US" smtClean="0"/>
              <a:t>‹#›</a:t>
            </a:fld>
            <a:endParaRPr lang="en-US"/>
          </a:p>
        </p:txBody>
      </p:sp>
    </p:spTree>
    <p:extLst>
      <p:ext uri="{BB962C8B-B14F-4D97-AF65-F5344CB8AC3E}">
        <p14:creationId xmlns:p14="http://schemas.microsoft.com/office/powerpoint/2010/main" val="222935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47595-7ED6-0643-957B-1757DA81B3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66CB0D-D8D9-444F-99FF-11278F2492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3DFBE4-D5E8-9548-99DB-480C447D6D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9C222F-C103-2942-AE61-3D5886656F89}"/>
              </a:ext>
            </a:extLst>
          </p:cNvPr>
          <p:cNvSpPr>
            <a:spLocks noGrp="1"/>
          </p:cNvSpPr>
          <p:nvPr>
            <p:ph type="dt" sz="half" idx="10"/>
          </p:nvPr>
        </p:nvSpPr>
        <p:spPr/>
        <p:txBody>
          <a:bodyPr/>
          <a:lstStyle/>
          <a:p>
            <a:fld id="{E68C7256-A2EB-FB41-98DC-C3FBB7F49E34}" type="datetimeFigureOut">
              <a:rPr lang="en-US" smtClean="0"/>
              <a:t>6/10/21</a:t>
            </a:fld>
            <a:endParaRPr lang="en-US"/>
          </a:p>
        </p:txBody>
      </p:sp>
      <p:sp>
        <p:nvSpPr>
          <p:cNvPr id="6" name="Footer Placeholder 5">
            <a:extLst>
              <a:ext uri="{FF2B5EF4-FFF2-40B4-BE49-F238E27FC236}">
                <a16:creationId xmlns:a16="http://schemas.microsoft.com/office/drawing/2014/main" id="{4A200622-1442-1C4C-8DF1-E41EB9B37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FEC21-D8BC-874A-983E-9B280C480100}"/>
              </a:ext>
            </a:extLst>
          </p:cNvPr>
          <p:cNvSpPr>
            <a:spLocks noGrp="1"/>
          </p:cNvSpPr>
          <p:nvPr>
            <p:ph type="sldNum" sz="quarter" idx="12"/>
          </p:nvPr>
        </p:nvSpPr>
        <p:spPr/>
        <p:txBody>
          <a:bodyPr/>
          <a:lstStyle/>
          <a:p>
            <a:fld id="{5623E15F-7382-2A4D-AE68-55FE14433832}" type="slidenum">
              <a:rPr lang="en-US" smtClean="0"/>
              <a:t>‹#›</a:t>
            </a:fld>
            <a:endParaRPr lang="en-US"/>
          </a:p>
        </p:txBody>
      </p:sp>
    </p:spTree>
    <p:extLst>
      <p:ext uri="{BB962C8B-B14F-4D97-AF65-F5344CB8AC3E}">
        <p14:creationId xmlns:p14="http://schemas.microsoft.com/office/powerpoint/2010/main" val="294412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35B1-155A-7F4C-9BAD-2C2AAA5F55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B3B085-AAE1-7444-9798-94BC3CA723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0EAC71-D36E-4443-A4D0-6D85041337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2B224B-955D-A548-A049-04580BAAA2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AEBF65-C41B-7248-B804-333B76F8B1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73634B-2556-9340-9D5E-B510E91E7577}"/>
              </a:ext>
            </a:extLst>
          </p:cNvPr>
          <p:cNvSpPr>
            <a:spLocks noGrp="1"/>
          </p:cNvSpPr>
          <p:nvPr>
            <p:ph type="dt" sz="half" idx="10"/>
          </p:nvPr>
        </p:nvSpPr>
        <p:spPr/>
        <p:txBody>
          <a:bodyPr/>
          <a:lstStyle/>
          <a:p>
            <a:fld id="{E68C7256-A2EB-FB41-98DC-C3FBB7F49E34}" type="datetimeFigureOut">
              <a:rPr lang="en-US" smtClean="0"/>
              <a:t>6/10/21</a:t>
            </a:fld>
            <a:endParaRPr lang="en-US"/>
          </a:p>
        </p:txBody>
      </p:sp>
      <p:sp>
        <p:nvSpPr>
          <p:cNvPr id="8" name="Footer Placeholder 7">
            <a:extLst>
              <a:ext uri="{FF2B5EF4-FFF2-40B4-BE49-F238E27FC236}">
                <a16:creationId xmlns:a16="http://schemas.microsoft.com/office/drawing/2014/main" id="{9F2E7F48-AED8-B644-8F95-EF41431D5B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CAD58D-EAC6-394B-8ED7-252AABD446D3}"/>
              </a:ext>
            </a:extLst>
          </p:cNvPr>
          <p:cNvSpPr>
            <a:spLocks noGrp="1"/>
          </p:cNvSpPr>
          <p:nvPr>
            <p:ph type="sldNum" sz="quarter" idx="12"/>
          </p:nvPr>
        </p:nvSpPr>
        <p:spPr/>
        <p:txBody>
          <a:bodyPr/>
          <a:lstStyle/>
          <a:p>
            <a:fld id="{5623E15F-7382-2A4D-AE68-55FE14433832}" type="slidenum">
              <a:rPr lang="en-US" smtClean="0"/>
              <a:t>‹#›</a:t>
            </a:fld>
            <a:endParaRPr lang="en-US"/>
          </a:p>
        </p:txBody>
      </p:sp>
    </p:spTree>
    <p:extLst>
      <p:ext uri="{BB962C8B-B14F-4D97-AF65-F5344CB8AC3E}">
        <p14:creationId xmlns:p14="http://schemas.microsoft.com/office/powerpoint/2010/main" val="3829070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CCBD9-07E2-D742-8027-7DD0B47CA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F8F556-88F7-2A4D-A3CE-814DBC2E45FA}"/>
              </a:ext>
            </a:extLst>
          </p:cNvPr>
          <p:cNvSpPr>
            <a:spLocks noGrp="1"/>
          </p:cNvSpPr>
          <p:nvPr>
            <p:ph type="dt" sz="half" idx="10"/>
          </p:nvPr>
        </p:nvSpPr>
        <p:spPr/>
        <p:txBody>
          <a:bodyPr/>
          <a:lstStyle/>
          <a:p>
            <a:fld id="{E68C7256-A2EB-FB41-98DC-C3FBB7F49E34}" type="datetimeFigureOut">
              <a:rPr lang="en-US" smtClean="0"/>
              <a:t>6/10/21</a:t>
            </a:fld>
            <a:endParaRPr lang="en-US"/>
          </a:p>
        </p:txBody>
      </p:sp>
      <p:sp>
        <p:nvSpPr>
          <p:cNvPr id="4" name="Footer Placeholder 3">
            <a:extLst>
              <a:ext uri="{FF2B5EF4-FFF2-40B4-BE49-F238E27FC236}">
                <a16:creationId xmlns:a16="http://schemas.microsoft.com/office/drawing/2014/main" id="{F5E5348B-07CC-BE41-A553-25B21C1217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F184E1-A275-EF4B-A15C-F62CEC7BF77E}"/>
              </a:ext>
            </a:extLst>
          </p:cNvPr>
          <p:cNvSpPr>
            <a:spLocks noGrp="1"/>
          </p:cNvSpPr>
          <p:nvPr>
            <p:ph type="sldNum" sz="quarter" idx="12"/>
          </p:nvPr>
        </p:nvSpPr>
        <p:spPr/>
        <p:txBody>
          <a:bodyPr/>
          <a:lstStyle/>
          <a:p>
            <a:fld id="{5623E15F-7382-2A4D-AE68-55FE14433832}" type="slidenum">
              <a:rPr lang="en-US" smtClean="0"/>
              <a:t>‹#›</a:t>
            </a:fld>
            <a:endParaRPr lang="en-US"/>
          </a:p>
        </p:txBody>
      </p:sp>
    </p:spTree>
    <p:extLst>
      <p:ext uri="{BB962C8B-B14F-4D97-AF65-F5344CB8AC3E}">
        <p14:creationId xmlns:p14="http://schemas.microsoft.com/office/powerpoint/2010/main" val="258816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68B442-E147-274C-97C9-DED483142154}"/>
              </a:ext>
            </a:extLst>
          </p:cNvPr>
          <p:cNvSpPr>
            <a:spLocks noGrp="1"/>
          </p:cNvSpPr>
          <p:nvPr>
            <p:ph type="dt" sz="half" idx="10"/>
          </p:nvPr>
        </p:nvSpPr>
        <p:spPr/>
        <p:txBody>
          <a:bodyPr/>
          <a:lstStyle/>
          <a:p>
            <a:fld id="{E68C7256-A2EB-FB41-98DC-C3FBB7F49E34}" type="datetimeFigureOut">
              <a:rPr lang="en-US" smtClean="0"/>
              <a:t>6/10/21</a:t>
            </a:fld>
            <a:endParaRPr lang="en-US"/>
          </a:p>
        </p:txBody>
      </p:sp>
      <p:sp>
        <p:nvSpPr>
          <p:cNvPr id="3" name="Footer Placeholder 2">
            <a:extLst>
              <a:ext uri="{FF2B5EF4-FFF2-40B4-BE49-F238E27FC236}">
                <a16:creationId xmlns:a16="http://schemas.microsoft.com/office/drawing/2014/main" id="{682651DA-C4D3-0749-926C-8116DE0E32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ACAF3-E145-C046-9EA8-EF3211D097FF}"/>
              </a:ext>
            </a:extLst>
          </p:cNvPr>
          <p:cNvSpPr>
            <a:spLocks noGrp="1"/>
          </p:cNvSpPr>
          <p:nvPr>
            <p:ph type="sldNum" sz="quarter" idx="12"/>
          </p:nvPr>
        </p:nvSpPr>
        <p:spPr/>
        <p:txBody>
          <a:bodyPr/>
          <a:lstStyle/>
          <a:p>
            <a:fld id="{5623E15F-7382-2A4D-AE68-55FE14433832}" type="slidenum">
              <a:rPr lang="en-US" smtClean="0"/>
              <a:t>‹#›</a:t>
            </a:fld>
            <a:endParaRPr lang="en-US"/>
          </a:p>
        </p:txBody>
      </p:sp>
    </p:spTree>
    <p:extLst>
      <p:ext uri="{BB962C8B-B14F-4D97-AF65-F5344CB8AC3E}">
        <p14:creationId xmlns:p14="http://schemas.microsoft.com/office/powerpoint/2010/main" val="31169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CDAA-4029-DC46-9491-1B8F79D73F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D2D7D6-E282-AB4C-983E-3C6F4A7EEF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12B2C0-6621-6543-9AAE-7D84D5DB1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9EA97D-9534-2C4F-94E4-358F1C9D4161}"/>
              </a:ext>
            </a:extLst>
          </p:cNvPr>
          <p:cNvSpPr>
            <a:spLocks noGrp="1"/>
          </p:cNvSpPr>
          <p:nvPr>
            <p:ph type="dt" sz="half" idx="10"/>
          </p:nvPr>
        </p:nvSpPr>
        <p:spPr/>
        <p:txBody>
          <a:bodyPr/>
          <a:lstStyle/>
          <a:p>
            <a:fld id="{E68C7256-A2EB-FB41-98DC-C3FBB7F49E34}" type="datetimeFigureOut">
              <a:rPr lang="en-US" smtClean="0"/>
              <a:t>6/10/21</a:t>
            </a:fld>
            <a:endParaRPr lang="en-US"/>
          </a:p>
        </p:txBody>
      </p:sp>
      <p:sp>
        <p:nvSpPr>
          <p:cNvPr id="6" name="Footer Placeholder 5">
            <a:extLst>
              <a:ext uri="{FF2B5EF4-FFF2-40B4-BE49-F238E27FC236}">
                <a16:creationId xmlns:a16="http://schemas.microsoft.com/office/drawing/2014/main" id="{E440BA4B-5822-FA48-B1C8-55C8883CB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3A5C64-1040-714A-A5ED-B937CFB6E5F3}"/>
              </a:ext>
            </a:extLst>
          </p:cNvPr>
          <p:cNvSpPr>
            <a:spLocks noGrp="1"/>
          </p:cNvSpPr>
          <p:nvPr>
            <p:ph type="sldNum" sz="quarter" idx="12"/>
          </p:nvPr>
        </p:nvSpPr>
        <p:spPr/>
        <p:txBody>
          <a:bodyPr/>
          <a:lstStyle/>
          <a:p>
            <a:fld id="{5623E15F-7382-2A4D-AE68-55FE14433832}" type="slidenum">
              <a:rPr lang="en-US" smtClean="0"/>
              <a:t>‹#›</a:t>
            </a:fld>
            <a:endParaRPr lang="en-US"/>
          </a:p>
        </p:txBody>
      </p:sp>
    </p:spTree>
    <p:extLst>
      <p:ext uri="{BB962C8B-B14F-4D97-AF65-F5344CB8AC3E}">
        <p14:creationId xmlns:p14="http://schemas.microsoft.com/office/powerpoint/2010/main" val="2095567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DBAA-117C-2D45-98C6-6139313E23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ED857C-EAE7-4F4C-B678-2393257FD2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A7D90F-E9E1-4F48-9704-44CD9CD85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B6BDFA-B2FD-D741-B59A-EEFA187CB4D7}"/>
              </a:ext>
            </a:extLst>
          </p:cNvPr>
          <p:cNvSpPr>
            <a:spLocks noGrp="1"/>
          </p:cNvSpPr>
          <p:nvPr>
            <p:ph type="dt" sz="half" idx="10"/>
          </p:nvPr>
        </p:nvSpPr>
        <p:spPr/>
        <p:txBody>
          <a:bodyPr/>
          <a:lstStyle/>
          <a:p>
            <a:fld id="{E68C7256-A2EB-FB41-98DC-C3FBB7F49E34}" type="datetimeFigureOut">
              <a:rPr lang="en-US" smtClean="0"/>
              <a:t>6/10/21</a:t>
            </a:fld>
            <a:endParaRPr lang="en-US"/>
          </a:p>
        </p:txBody>
      </p:sp>
      <p:sp>
        <p:nvSpPr>
          <p:cNvPr id="6" name="Footer Placeholder 5">
            <a:extLst>
              <a:ext uri="{FF2B5EF4-FFF2-40B4-BE49-F238E27FC236}">
                <a16:creationId xmlns:a16="http://schemas.microsoft.com/office/drawing/2014/main" id="{14202097-E60D-3F4D-9E9A-E13CD520AC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33F6EA-A43E-B64C-A0F2-1C6B16918964}"/>
              </a:ext>
            </a:extLst>
          </p:cNvPr>
          <p:cNvSpPr>
            <a:spLocks noGrp="1"/>
          </p:cNvSpPr>
          <p:nvPr>
            <p:ph type="sldNum" sz="quarter" idx="12"/>
          </p:nvPr>
        </p:nvSpPr>
        <p:spPr/>
        <p:txBody>
          <a:bodyPr/>
          <a:lstStyle/>
          <a:p>
            <a:fld id="{5623E15F-7382-2A4D-AE68-55FE14433832}" type="slidenum">
              <a:rPr lang="en-US" smtClean="0"/>
              <a:t>‹#›</a:t>
            </a:fld>
            <a:endParaRPr lang="en-US"/>
          </a:p>
        </p:txBody>
      </p:sp>
    </p:spTree>
    <p:extLst>
      <p:ext uri="{BB962C8B-B14F-4D97-AF65-F5344CB8AC3E}">
        <p14:creationId xmlns:p14="http://schemas.microsoft.com/office/powerpoint/2010/main" val="4277011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D1E96B-380D-134E-9E7C-118D864DAF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724927-1ABD-624D-973F-27C167C6D3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7E29B-C3E8-FF4E-ABEB-5AB1A344FF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C7256-A2EB-FB41-98DC-C3FBB7F49E34}" type="datetimeFigureOut">
              <a:rPr lang="en-US" smtClean="0"/>
              <a:t>6/10/21</a:t>
            </a:fld>
            <a:endParaRPr lang="en-US"/>
          </a:p>
        </p:txBody>
      </p:sp>
      <p:sp>
        <p:nvSpPr>
          <p:cNvPr id="5" name="Footer Placeholder 4">
            <a:extLst>
              <a:ext uri="{FF2B5EF4-FFF2-40B4-BE49-F238E27FC236}">
                <a16:creationId xmlns:a16="http://schemas.microsoft.com/office/drawing/2014/main" id="{B1244564-DD5F-1E44-A3DF-E91A8BD78E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0B55F3-931D-A54E-9061-E8F1E4834A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3E15F-7382-2A4D-AE68-55FE14433832}" type="slidenum">
              <a:rPr lang="en-US" smtClean="0"/>
              <a:t>‹#›</a:t>
            </a:fld>
            <a:endParaRPr lang="en-US"/>
          </a:p>
        </p:txBody>
      </p:sp>
    </p:spTree>
    <p:extLst>
      <p:ext uri="{BB962C8B-B14F-4D97-AF65-F5344CB8AC3E}">
        <p14:creationId xmlns:p14="http://schemas.microsoft.com/office/powerpoint/2010/main" val="2398277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0E8F-B769-6441-9C9E-E1FD98B35914}"/>
              </a:ext>
            </a:extLst>
          </p:cNvPr>
          <p:cNvSpPr>
            <a:spLocks noGrp="1"/>
          </p:cNvSpPr>
          <p:nvPr>
            <p:ph type="ctrTitle"/>
          </p:nvPr>
        </p:nvSpPr>
        <p:spPr>
          <a:xfrm>
            <a:off x="1621972" y="457199"/>
            <a:ext cx="9144000" cy="1405390"/>
          </a:xfrm>
        </p:spPr>
        <p:txBody>
          <a:bodyPr>
            <a:normAutofit/>
          </a:bodyPr>
          <a:lstStyle/>
          <a:p>
            <a:r>
              <a:rPr lang="en-US" sz="4000" b="1" dirty="0"/>
              <a:t>Question</a:t>
            </a:r>
          </a:p>
        </p:txBody>
      </p:sp>
      <p:sp>
        <p:nvSpPr>
          <p:cNvPr id="3" name="Subtitle 2">
            <a:extLst>
              <a:ext uri="{FF2B5EF4-FFF2-40B4-BE49-F238E27FC236}">
                <a16:creationId xmlns:a16="http://schemas.microsoft.com/office/drawing/2014/main" id="{D10ED66A-78CE-054E-9F5A-0A26C9082AFB}"/>
              </a:ext>
            </a:extLst>
          </p:cNvPr>
          <p:cNvSpPr>
            <a:spLocks noGrp="1"/>
          </p:cNvSpPr>
          <p:nvPr>
            <p:ph type="subTitle" idx="1"/>
          </p:nvPr>
        </p:nvSpPr>
        <p:spPr>
          <a:xfrm>
            <a:off x="1698172" y="2709410"/>
            <a:ext cx="9144000" cy="1655762"/>
          </a:xfrm>
        </p:spPr>
        <p:txBody>
          <a:bodyPr/>
          <a:lstStyle/>
          <a:p>
            <a:r>
              <a:rPr lang="en-US" dirty="0"/>
              <a:t>The Regional Sales Director wants to understand the impact of returns on the profits of specific products in Furniture and Office — in the central United States in 2019. Conduct an analysis to make data-driven recommendations based on orders</a:t>
            </a:r>
            <a:endParaRPr lang="en-US" dirty="0">
              <a:effectLst/>
            </a:endParaRPr>
          </a:p>
          <a:p>
            <a:endParaRPr lang="en-US" dirty="0"/>
          </a:p>
        </p:txBody>
      </p:sp>
    </p:spTree>
    <p:extLst>
      <p:ext uri="{BB962C8B-B14F-4D97-AF65-F5344CB8AC3E}">
        <p14:creationId xmlns:p14="http://schemas.microsoft.com/office/powerpoint/2010/main" val="293638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A5AEA2E-A3B7-EF4E-AC56-1B3C1F504122}"/>
              </a:ext>
            </a:extLst>
          </p:cNvPr>
          <p:cNvSpPr>
            <a:spLocks noGrp="1"/>
          </p:cNvSpPr>
          <p:nvPr>
            <p:ph idx="1"/>
          </p:nvPr>
        </p:nvSpPr>
        <p:spPr/>
        <p:txBody>
          <a:bodyPr>
            <a:normAutofit fontScale="40000" lnSpcReduction="20000"/>
          </a:bodyPr>
          <a:lstStyle/>
          <a:p>
            <a:pPr marL="0" indent="0" algn="ctr">
              <a:buNone/>
            </a:pPr>
            <a:r>
              <a:rPr lang="en-US" sz="5000" b="1" dirty="0"/>
              <a:t>Super Store Conclusion</a:t>
            </a:r>
          </a:p>
          <a:p>
            <a:pPr marL="0" indent="0">
              <a:buNone/>
            </a:pPr>
            <a:r>
              <a:rPr lang="en-US" dirty="0"/>
              <a:t> </a:t>
            </a:r>
          </a:p>
          <a:p>
            <a:pPr marL="0" indent="0">
              <a:buNone/>
            </a:pPr>
            <a:r>
              <a:rPr lang="en-US" dirty="0"/>
              <a:t>After reviewing the data, I do not believe Refunds are a huge issue for the company.</a:t>
            </a:r>
          </a:p>
          <a:p>
            <a:pPr marL="0" indent="0">
              <a:buNone/>
            </a:pPr>
            <a:r>
              <a:rPr lang="en-US" dirty="0"/>
              <a:t>The total loss in revenue due to refunds is around $86,000.00, while the total profit for the year is around $4,000,000.00.  The total revenue loss due to refunds also does not include items that have been returned in like-new condition that can be resold so the loss can be even less. The spread sheet does not have a field for items that are returned due to defect or returned unusable. The items that are being returned have a low unit cost and is not the biggest in profit margin. To Alleviate some of the issues with returns I noticed that most of the returns are going to Texas or Illinois, these two states combined account for about 60% of all returned items.  There is a wide range of customers for orders in these two states which leads me to believe that it is not an issue with who the product is going to, and possibly an internal company issue with taking the order or shipping the order to these two specific states.</a:t>
            </a:r>
          </a:p>
          <a:p>
            <a:pPr marL="0" indent="0">
              <a:buNone/>
            </a:pPr>
            <a:r>
              <a:rPr lang="en-US" dirty="0"/>
              <a:t> </a:t>
            </a:r>
          </a:p>
          <a:p>
            <a:pPr marL="0" indent="0">
              <a:buNone/>
            </a:pPr>
            <a:r>
              <a:rPr lang="en-US" dirty="0"/>
              <a:t>Texas and Illinois also account for a majority of all orders, roughly 60%, this finding also leads me to believe it’s a internal issue, maybe not enough staff to correctly handle the volume of orders to these states so mistakes are being made.</a:t>
            </a:r>
          </a:p>
          <a:p>
            <a:pPr marL="0" indent="0">
              <a:buNone/>
            </a:pPr>
            <a:r>
              <a:rPr lang="en-US" dirty="0"/>
              <a:t> </a:t>
            </a:r>
          </a:p>
          <a:p>
            <a:pPr marL="0" indent="0">
              <a:buNone/>
            </a:pPr>
            <a:r>
              <a:rPr lang="en-US" dirty="0"/>
              <a:t>In my analysis of the data, I realized there is errors and/or outliers in the profit margin section, the unit price was lower than the sale price, and still showing a large profit which through off the profit margin percentage. I decided to still keep those in because it did not affect my findings and also some of those orders could have been returned, and regardless of the profit margin being wrong, the order was still returned, and I needed the Order ID’s to match in orders and refunds to get a accurate analysis of refunds compared to orders. </a:t>
            </a:r>
          </a:p>
          <a:p>
            <a:pPr marL="0" indent="0">
              <a:buNone/>
            </a:pPr>
            <a:r>
              <a:rPr lang="en-US" dirty="0"/>
              <a:t> </a:t>
            </a:r>
          </a:p>
          <a:p>
            <a:pPr marL="0" indent="0">
              <a:buNone/>
            </a:pPr>
            <a:r>
              <a:rPr lang="en-US" dirty="0"/>
              <a:t>I did not get a chance to get to the effect on discounts on the total revenue because I wanted to get the project over before class today, but I can do it if needed, I would need to clean the data further because the profit margin is important to calculate how much money is actually being made on each order and how the discount amount is effecting each order.</a:t>
            </a:r>
          </a:p>
          <a:p>
            <a:endParaRPr lang="en-US" dirty="0"/>
          </a:p>
        </p:txBody>
      </p:sp>
    </p:spTree>
    <p:extLst>
      <p:ext uri="{BB962C8B-B14F-4D97-AF65-F5344CB8AC3E}">
        <p14:creationId xmlns:p14="http://schemas.microsoft.com/office/powerpoint/2010/main" val="962349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F90E-4619-C64C-8B3D-50A36C2EB65C}"/>
              </a:ext>
            </a:extLst>
          </p:cNvPr>
          <p:cNvSpPr>
            <a:spLocks noGrp="1"/>
          </p:cNvSpPr>
          <p:nvPr>
            <p:ph type="title"/>
          </p:nvPr>
        </p:nvSpPr>
        <p:spPr/>
        <p:txBody>
          <a:bodyPr/>
          <a:lstStyle/>
          <a:p>
            <a:r>
              <a:rPr lang="en-US" b="1" dirty="0"/>
              <a:t>Data Cleaning</a:t>
            </a:r>
          </a:p>
        </p:txBody>
      </p:sp>
      <p:sp>
        <p:nvSpPr>
          <p:cNvPr id="3" name="Content Placeholder 2">
            <a:extLst>
              <a:ext uri="{FF2B5EF4-FFF2-40B4-BE49-F238E27FC236}">
                <a16:creationId xmlns:a16="http://schemas.microsoft.com/office/drawing/2014/main" id="{9B8E2352-566C-6443-BE27-61A0649275A2}"/>
              </a:ext>
            </a:extLst>
          </p:cNvPr>
          <p:cNvSpPr>
            <a:spLocks noGrp="1"/>
          </p:cNvSpPr>
          <p:nvPr>
            <p:ph idx="1"/>
          </p:nvPr>
        </p:nvSpPr>
        <p:spPr/>
        <p:txBody>
          <a:bodyPr>
            <a:normAutofit/>
          </a:bodyPr>
          <a:lstStyle/>
          <a:p>
            <a:r>
              <a:rPr lang="en-US" sz="1600" dirty="0"/>
              <a:t>Make a copy of Raw orders and returns data</a:t>
            </a:r>
          </a:p>
          <a:p>
            <a:r>
              <a:rPr lang="en-US" sz="1600" dirty="0"/>
              <a:t>Remove any duplicates</a:t>
            </a:r>
          </a:p>
          <a:p>
            <a:r>
              <a:rPr lang="en-US" sz="1600" dirty="0"/>
              <a:t>Remove outliers &amp; errors which was products with extremely high profit margin due to errors in the data, total sales were lower than the unit price which causes errors in the profit margin percentage</a:t>
            </a:r>
          </a:p>
          <a:p>
            <a:r>
              <a:rPr lang="en-US" sz="1600" dirty="0"/>
              <a:t>Separated the </a:t>
            </a:r>
            <a:r>
              <a:rPr lang="en-US" sz="1600" dirty="0" err="1"/>
              <a:t>order_info_id</a:t>
            </a:r>
            <a:r>
              <a:rPr lang="en-US" sz="1600" dirty="0"/>
              <a:t> and the </a:t>
            </a:r>
            <a:r>
              <a:rPr lang="en-US" sz="1600" dirty="0" err="1"/>
              <a:t>order_id_number</a:t>
            </a:r>
            <a:r>
              <a:rPr lang="en-US" sz="1600" dirty="0"/>
              <a:t> into two different columns on the refunds sheet so the </a:t>
            </a:r>
            <a:r>
              <a:rPr lang="en-US" sz="1600" dirty="0" err="1"/>
              <a:t>order_id_number</a:t>
            </a:r>
            <a:r>
              <a:rPr lang="en-US" sz="1600" dirty="0"/>
              <a:t> can be unique and will match with the </a:t>
            </a:r>
            <a:r>
              <a:rPr lang="en-US" sz="1600" dirty="0" err="1"/>
              <a:t>order_id_number</a:t>
            </a:r>
            <a:r>
              <a:rPr lang="en-US" sz="1600" dirty="0"/>
              <a:t> on the orders sheet</a:t>
            </a:r>
          </a:p>
          <a:p>
            <a:r>
              <a:rPr lang="en-US" sz="1600" dirty="0"/>
              <a:t>On the orders sheet I added a formula to calculate the profit margin and used the fill handle to correct all profit margins and fill in any blanks</a:t>
            </a:r>
          </a:p>
          <a:p>
            <a:r>
              <a:rPr lang="en-US" sz="1600" dirty="0"/>
              <a:t>Added a column on the orders sheet to calculate and display the price after the discount was applied, and a column with a formula to show the actual discount amount on each order</a:t>
            </a:r>
          </a:p>
          <a:p>
            <a:r>
              <a:rPr lang="en-US" sz="1600" dirty="0"/>
              <a:t>Separated the city and state on the orders sheet into two separate columns to get a deeper analysis </a:t>
            </a:r>
          </a:p>
          <a:p>
            <a:r>
              <a:rPr lang="en-US" sz="1600" dirty="0"/>
              <a:t>Change all of the formula cells to values to be able to index and look up correctly</a:t>
            </a:r>
          </a:p>
        </p:txBody>
      </p:sp>
    </p:spTree>
    <p:extLst>
      <p:ext uri="{BB962C8B-B14F-4D97-AF65-F5344CB8AC3E}">
        <p14:creationId xmlns:p14="http://schemas.microsoft.com/office/powerpoint/2010/main" val="585091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C70DBE8-A65A-A94D-9587-87CCCE485464}"/>
              </a:ext>
            </a:extLst>
          </p:cNvPr>
          <p:cNvGraphicFramePr>
            <a:graphicFrameLocks/>
          </p:cNvGraphicFramePr>
          <p:nvPr>
            <p:extLst>
              <p:ext uri="{D42A27DB-BD31-4B8C-83A1-F6EECF244321}">
                <p14:modId xmlns:p14="http://schemas.microsoft.com/office/powerpoint/2010/main" val="3465791913"/>
              </p:ext>
            </p:extLst>
          </p:nvPr>
        </p:nvGraphicFramePr>
        <p:xfrm>
          <a:off x="6437313" y="1800225"/>
          <a:ext cx="5060950" cy="32575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C22FF9F-4E57-3645-AD34-03834226FCB1}"/>
              </a:ext>
            </a:extLst>
          </p:cNvPr>
          <p:cNvGraphicFramePr>
            <a:graphicFrameLocks/>
          </p:cNvGraphicFramePr>
          <p:nvPr>
            <p:extLst>
              <p:ext uri="{D42A27DB-BD31-4B8C-83A1-F6EECF244321}">
                <p14:modId xmlns:p14="http://schemas.microsoft.com/office/powerpoint/2010/main" val="2497655211"/>
              </p:ext>
            </p:extLst>
          </p:nvPr>
        </p:nvGraphicFramePr>
        <p:xfrm>
          <a:off x="514350" y="1800225"/>
          <a:ext cx="5240338" cy="32575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826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a:extLst>
              <a:ext uri="{FF2B5EF4-FFF2-40B4-BE49-F238E27FC236}">
                <a16:creationId xmlns:a16="http://schemas.microsoft.com/office/drawing/2014/main" id="{4D2C5BC3-100C-9942-B585-62CF4CBC9844}"/>
              </a:ext>
            </a:extLst>
          </p:cNvPr>
          <p:cNvGraphicFramePr>
            <a:graphicFrameLocks/>
          </p:cNvGraphicFramePr>
          <p:nvPr>
            <p:extLst>
              <p:ext uri="{D42A27DB-BD31-4B8C-83A1-F6EECF244321}">
                <p14:modId xmlns:p14="http://schemas.microsoft.com/office/powerpoint/2010/main" val="4148434307"/>
              </p:ext>
            </p:extLst>
          </p:nvPr>
        </p:nvGraphicFramePr>
        <p:xfrm>
          <a:off x="489857" y="1698172"/>
          <a:ext cx="11125200" cy="4321628"/>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53D05A57-B525-2D40-9DB6-DB6BE0E76BD4}"/>
              </a:ext>
            </a:extLst>
          </p:cNvPr>
          <p:cNvSpPr txBox="1"/>
          <p:nvPr/>
        </p:nvSpPr>
        <p:spPr>
          <a:xfrm>
            <a:off x="489857" y="653143"/>
            <a:ext cx="11125200" cy="461665"/>
          </a:xfrm>
          <a:prstGeom prst="rect">
            <a:avLst/>
          </a:prstGeom>
          <a:noFill/>
        </p:spPr>
        <p:txBody>
          <a:bodyPr wrap="square" rtlCol="0">
            <a:spAutoFit/>
          </a:bodyPr>
          <a:lstStyle/>
          <a:p>
            <a:pPr algn="ctr"/>
            <a:r>
              <a:rPr lang="en-US" sz="2400" dirty="0"/>
              <a:t>Most refunded products </a:t>
            </a:r>
          </a:p>
        </p:txBody>
      </p:sp>
    </p:spTree>
    <p:extLst>
      <p:ext uri="{BB962C8B-B14F-4D97-AF65-F5344CB8AC3E}">
        <p14:creationId xmlns:p14="http://schemas.microsoft.com/office/powerpoint/2010/main" val="244668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6A30-CA56-694C-BA60-84D21E28F095}"/>
              </a:ext>
            </a:extLst>
          </p:cNvPr>
          <p:cNvSpPr>
            <a:spLocks noGrp="1"/>
          </p:cNvSpPr>
          <p:nvPr>
            <p:ph type="title"/>
          </p:nvPr>
        </p:nvSpPr>
        <p:spPr>
          <a:xfrm>
            <a:off x="925286" y="100466"/>
            <a:ext cx="10515600" cy="1325563"/>
          </a:xfrm>
        </p:spPr>
        <p:txBody>
          <a:bodyPr/>
          <a:lstStyle/>
          <a:p>
            <a:pPr algn="ctr"/>
            <a:r>
              <a:rPr lang="en-US" dirty="0"/>
              <a:t>Returns by State</a:t>
            </a:r>
          </a:p>
        </p:txBody>
      </p:sp>
      <p:graphicFrame>
        <p:nvGraphicFramePr>
          <p:cNvPr id="8" name="Chart 7">
            <a:extLst>
              <a:ext uri="{FF2B5EF4-FFF2-40B4-BE49-F238E27FC236}">
                <a16:creationId xmlns:a16="http://schemas.microsoft.com/office/drawing/2014/main" id="{62152C5E-2515-534E-9AC9-BA6202C0DF56}"/>
              </a:ext>
            </a:extLst>
          </p:cNvPr>
          <p:cNvGraphicFramePr>
            <a:graphicFrameLocks/>
          </p:cNvGraphicFramePr>
          <p:nvPr>
            <p:extLst>
              <p:ext uri="{D42A27DB-BD31-4B8C-83A1-F6EECF244321}">
                <p14:modId xmlns:p14="http://schemas.microsoft.com/office/powerpoint/2010/main" val="1854728255"/>
              </p:ext>
            </p:extLst>
          </p:nvPr>
        </p:nvGraphicFramePr>
        <p:xfrm>
          <a:off x="446314" y="1175657"/>
          <a:ext cx="11288486" cy="50183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24549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E70A-DFE4-964E-AA64-6F8B59D024B9}"/>
              </a:ext>
            </a:extLst>
          </p:cNvPr>
          <p:cNvSpPr>
            <a:spLocks noGrp="1"/>
          </p:cNvSpPr>
          <p:nvPr>
            <p:ph type="title"/>
          </p:nvPr>
        </p:nvSpPr>
        <p:spPr/>
        <p:txBody>
          <a:bodyPr/>
          <a:lstStyle/>
          <a:p>
            <a:pPr algn="ctr"/>
            <a:r>
              <a:rPr lang="en-US" dirty="0"/>
              <a:t>Orders by State</a:t>
            </a:r>
          </a:p>
        </p:txBody>
      </p:sp>
      <p:graphicFrame>
        <p:nvGraphicFramePr>
          <p:cNvPr id="6" name="Chart 5">
            <a:extLst>
              <a:ext uri="{FF2B5EF4-FFF2-40B4-BE49-F238E27FC236}">
                <a16:creationId xmlns:a16="http://schemas.microsoft.com/office/drawing/2014/main" id="{E6DAC4CE-B367-4E45-B0C5-24D85D0CD991}"/>
              </a:ext>
            </a:extLst>
          </p:cNvPr>
          <p:cNvGraphicFramePr/>
          <p:nvPr>
            <p:extLst>
              <p:ext uri="{D42A27DB-BD31-4B8C-83A1-F6EECF244321}">
                <p14:modId xmlns:p14="http://schemas.microsoft.com/office/powerpoint/2010/main" val="2094648092"/>
              </p:ext>
            </p:extLst>
          </p:nvPr>
        </p:nvGraphicFramePr>
        <p:xfrm>
          <a:off x="838200" y="1809750"/>
          <a:ext cx="10363200" cy="4495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23490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1593</TotalTime>
  <Words>700</Words>
  <Application>Microsoft Macintosh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Question</vt:lpstr>
      <vt:lpstr>PowerPoint Presentation</vt:lpstr>
      <vt:lpstr>Data Cleaning</vt:lpstr>
      <vt:lpstr>PowerPoint Presentation</vt:lpstr>
      <vt:lpstr>PowerPoint Presentation</vt:lpstr>
      <vt:lpstr>Returns by State</vt:lpstr>
      <vt:lpstr>Orders by State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liggins</dc:creator>
  <cp:lastModifiedBy>gary liggins</cp:lastModifiedBy>
  <cp:revision>28</cp:revision>
  <dcterms:created xsi:type="dcterms:W3CDTF">2021-06-08T21:08:00Z</dcterms:created>
  <dcterms:modified xsi:type="dcterms:W3CDTF">2021-06-10T19:05:00Z</dcterms:modified>
</cp:coreProperties>
</file>