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1" r:id="rId1"/>
  </p:sldMasterIdLst>
  <p:notesMasterIdLst>
    <p:notesMasterId r:id="rId10"/>
  </p:notesMasterIdLst>
  <p:sldIdLst>
    <p:sldId id="256" r:id="rId2"/>
    <p:sldId id="269" r:id="rId3"/>
    <p:sldId id="267" r:id="rId4"/>
    <p:sldId id="260" r:id="rId5"/>
    <p:sldId id="279" r:id="rId6"/>
    <p:sldId id="259" r:id="rId7"/>
    <p:sldId id="266" r:id="rId8"/>
    <p:sldId id="278" r:id="rId9"/>
  </p:sldIdLst>
  <p:sldSz cx="9144000" cy="5143500" type="screen16x9"/>
  <p:notesSz cx="6858000" cy="9144000"/>
  <p:embeddedFontLst>
    <p:embeddedFont>
      <p:font typeface="Calibri Light" panose="020F0302020204030204" pitchFamily="34" charset="0"/>
      <p:regular r:id="rId11"/>
      <p:italic r:id="rId12"/>
    </p:embeddedFont>
    <p:embeddedFont>
      <p:font typeface="Rockwell" panose="02060603020205020403" pitchFamily="18" charset="77"/>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gli Zhao" initials="HZ" lastIdx="4" clrIdx="0">
    <p:extLst>
      <p:ext uri="{19B8F6BF-5375-455C-9EA6-DF929625EA0E}">
        <p15:presenceInfo xmlns:p15="http://schemas.microsoft.com/office/powerpoint/2012/main" userId="S::honglizhaobob@berkeley.edu::c93e666d-40fb-4656-a953-9f87ecb70d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5"/>
    <p:restoredTop sz="79635"/>
  </p:normalViewPr>
  <p:slideViewPr>
    <p:cSldViewPr snapToGrid="0">
      <p:cViewPr varScale="1">
        <p:scale>
          <a:sx n="130" d="100"/>
          <a:sy n="130" d="100"/>
        </p:scale>
        <p:origin x="52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9T14:32:50.117" idx="4">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2A48F0-33C2-4CCD-82C3-BA8523825B9B}" type="doc">
      <dgm:prSet loTypeId="urn:microsoft.com/office/officeart/2005/8/layout/vProcess5" loCatId="icon" qsTypeId="urn:microsoft.com/office/officeart/2005/8/quickstyle/simple2" qsCatId="simple" csTypeId="urn:microsoft.com/office/officeart/2005/8/colors/colorful2" csCatId="colorful" phldr="1"/>
      <dgm:spPr/>
      <dgm:t>
        <a:bodyPr/>
        <a:lstStyle/>
        <a:p>
          <a:endParaRPr lang="en-US"/>
        </a:p>
      </dgm:t>
    </dgm:pt>
    <dgm:pt modelId="{27E15A9E-DE7C-48F6-9F90-7BDCC1CBFB8C}">
      <dgm:prSet/>
      <dgm:spPr/>
      <dgm:t>
        <a:bodyPr/>
        <a:lstStyle/>
        <a:p>
          <a:r>
            <a:rPr lang="en-US" dirty="0"/>
            <a:t>What Challenges are We Facing?</a:t>
          </a:r>
        </a:p>
      </dgm:t>
    </dgm:pt>
    <dgm:pt modelId="{07B722DC-E53F-4D87-98D8-2996CEBADE68}" type="parTrans" cxnId="{B6F5B5CA-0008-4080-82DA-9C2DA28AFD12}">
      <dgm:prSet/>
      <dgm:spPr/>
      <dgm:t>
        <a:bodyPr/>
        <a:lstStyle/>
        <a:p>
          <a:endParaRPr lang="en-US"/>
        </a:p>
      </dgm:t>
    </dgm:pt>
    <dgm:pt modelId="{9ECEDC92-64B2-4CDA-B7AD-599E7F5D4994}" type="sibTrans" cxnId="{B6F5B5CA-0008-4080-82DA-9C2DA28AFD12}">
      <dgm:prSet/>
      <dgm:spPr/>
      <dgm:t>
        <a:bodyPr/>
        <a:lstStyle/>
        <a:p>
          <a:endParaRPr lang="en-US"/>
        </a:p>
      </dgm:t>
    </dgm:pt>
    <dgm:pt modelId="{BF486050-6E1F-4678-B1F0-217AF4798CD8}">
      <dgm:prSet/>
      <dgm:spPr/>
      <dgm:t>
        <a:bodyPr/>
        <a:lstStyle/>
        <a:p>
          <a:r>
            <a:rPr lang="en-US" dirty="0"/>
            <a:t>1. Inefficiency in processing large datasets (~2 million) of 14 years</a:t>
          </a:r>
        </a:p>
        <a:p>
          <a:r>
            <a:rPr lang="en-US" dirty="0"/>
            <a:t>2. “Locality” of our classification</a:t>
          </a:r>
        </a:p>
        <a:p>
          <a:r>
            <a:rPr lang="en-US" dirty="0"/>
            <a:t>3. Proximity analysis is relatively restricted by dimension of attributes</a:t>
          </a:r>
        </a:p>
      </dgm:t>
    </dgm:pt>
    <dgm:pt modelId="{3E269297-0347-4209-8C71-EA71FEE5FF17}" type="parTrans" cxnId="{3780EC0A-04AE-4912-B318-D7C041581D63}">
      <dgm:prSet/>
      <dgm:spPr/>
      <dgm:t>
        <a:bodyPr/>
        <a:lstStyle/>
        <a:p>
          <a:endParaRPr lang="en-US"/>
        </a:p>
      </dgm:t>
    </dgm:pt>
    <dgm:pt modelId="{FA9A3AB4-AF8A-4CF2-9721-B8CE3FC329A5}" type="sibTrans" cxnId="{3780EC0A-04AE-4912-B318-D7C041581D63}">
      <dgm:prSet/>
      <dgm:spPr/>
      <dgm:t>
        <a:bodyPr/>
        <a:lstStyle/>
        <a:p>
          <a:endParaRPr lang="en-US"/>
        </a:p>
      </dgm:t>
    </dgm:pt>
    <dgm:pt modelId="{B6E61433-852F-1641-A856-6EF4F50B9F3B}" type="pres">
      <dgm:prSet presAssocID="{672A48F0-33C2-4CCD-82C3-BA8523825B9B}" presName="outerComposite" presStyleCnt="0">
        <dgm:presLayoutVars>
          <dgm:chMax val="5"/>
          <dgm:dir/>
          <dgm:resizeHandles val="exact"/>
        </dgm:presLayoutVars>
      </dgm:prSet>
      <dgm:spPr/>
    </dgm:pt>
    <dgm:pt modelId="{85C38818-6CC6-074F-B247-D5631C60050A}" type="pres">
      <dgm:prSet presAssocID="{672A48F0-33C2-4CCD-82C3-BA8523825B9B}" presName="dummyMaxCanvas" presStyleCnt="0">
        <dgm:presLayoutVars/>
      </dgm:prSet>
      <dgm:spPr/>
    </dgm:pt>
    <dgm:pt modelId="{F3EAEE69-9594-5641-A028-76FC0D691C8F}" type="pres">
      <dgm:prSet presAssocID="{672A48F0-33C2-4CCD-82C3-BA8523825B9B}" presName="TwoNodes_1" presStyleLbl="node1" presStyleIdx="0" presStyleCnt="2">
        <dgm:presLayoutVars>
          <dgm:bulletEnabled val="1"/>
        </dgm:presLayoutVars>
      </dgm:prSet>
      <dgm:spPr/>
    </dgm:pt>
    <dgm:pt modelId="{3E948895-F710-A943-A4F7-D53C915E3A56}" type="pres">
      <dgm:prSet presAssocID="{672A48F0-33C2-4CCD-82C3-BA8523825B9B}" presName="TwoNodes_2" presStyleLbl="node1" presStyleIdx="1" presStyleCnt="2" custLinFactNeighborX="-10590" custLinFactNeighborY="-1810">
        <dgm:presLayoutVars>
          <dgm:bulletEnabled val="1"/>
        </dgm:presLayoutVars>
      </dgm:prSet>
      <dgm:spPr/>
    </dgm:pt>
    <dgm:pt modelId="{C3C13900-AE89-2242-ADA3-C9DAE97AC550}" type="pres">
      <dgm:prSet presAssocID="{672A48F0-33C2-4CCD-82C3-BA8523825B9B}" presName="TwoConn_1-2" presStyleLbl="fgAccFollowNode1" presStyleIdx="0" presStyleCnt="1">
        <dgm:presLayoutVars>
          <dgm:bulletEnabled val="1"/>
        </dgm:presLayoutVars>
      </dgm:prSet>
      <dgm:spPr/>
    </dgm:pt>
    <dgm:pt modelId="{70FD4BA6-D112-074F-BD00-2592BAD9E9F9}" type="pres">
      <dgm:prSet presAssocID="{672A48F0-33C2-4CCD-82C3-BA8523825B9B}" presName="TwoNodes_1_text" presStyleLbl="node1" presStyleIdx="1" presStyleCnt="2">
        <dgm:presLayoutVars>
          <dgm:bulletEnabled val="1"/>
        </dgm:presLayoutVars>
      </dgm:prSet>
      <dgm:spPr/>
    </dgm:pt>
    <dgm:pt modelId="{2F6690F9-CA9F-D247-A7C9-ABF7F0D98C8D}" type="pres">
      <dgm:prSet presAssocID="{672A48F0-33C2-4CCD-82C3-BA8523825B9B}" presName="TwoNodes_2_text" presStyleLbl="node1" presStyleIdx="1" presStyleCnt="2">
        <dgm:presLayoutVars>
          <dgm:bulletEnabled val="1"/>
        </dgm:presLayoutVars>
      </dgm:prSet>
      <dgm:spPr/>
    </dgm:pt>
  </dgm:ptLst>
  <dgm:cxnLst>
    <dgm:cxn modelId="{EE960204-FCE2-CF49-B1B1-FE39479338A1}" type="presOf" srcId="{672A48F0-33C2-4CCD-82C3-BA8523825B9B}" destId="{B6E61433-852F-1641-A856-6EF4F50B9F3B}" srcOrd="0" destOrd="0" presId="urn:microsoft.com/office/officeart/2005/8/layout/vProcess5"/>
    <dgm:cxn modelId="{3780EC0A-04AE-4912-B318-D7C041581D63}" srcId="{672A48F0-33C2-4CCD-82C3-BA8523825B9B}" destId="{BF486050-6E1F-4678-B1F0-217AF4798CD8}" srcOrd="1" destOrd="0" parTransId="{3E269297-0347-4209-8C71-EA71FEE5FF17}" sibTransId="{FA9A3AB4-AF8A-4CF2-9721-B8CE3FC329A5}"/>
    <dgm:cxn modelId="{D9524D36-16C6-8644-988F-DFADAC3A8099}" type="presOf" srcId="{27E15A9E-DE7C-48F6-9F90-7BDCC1CBFB8C}" destId="{F3EAEE69-9594-5641-A028-76FC0D691C8F}" srcOrd="0" destOrd="0" presId="urn:microsoft.com/office/officeart/2005/8/layout/vProcess5"/>
    <dgm:cxn modelId="{0588A252-0F65-B842-AB07-864634CA7DD7}" type="presOf" srcId="{BF486050-6E1F-4678-B1F0-217AF4798CD8}" destId="{2F6690F9-CA9F-D247-A7C9-ABF7F0D98C8D}" srcOrd="1" destOrd="0" presId="urn:microsoft.com/office/officeart/2005/8/layout/vProcess5"/>
    <dgm:cxn modelId="{1E14FD90-7306-BE43-A658-FE89835A8A20}" type="presOf" srcId="{27E15A9E-DE7C-48F6-9F90-7BDCC1CBFB8C}" destId="{70FD4BA6-D112-074F-BD00-2592BAD9E9F9}" srcOrd="1" destOrd="0" presId="urn:microsoft.com/office/officeart/2005/8/layout/vProcess5"/>
    <dgm:cxn modelId="{01E8FCAA-CA5E-8D45-8814-DB26AF2F188F}" type="presOf" srcId="{9ECEDC92-64B2-4CDA-B7AD-599E7F5D4994}" destId="{C3C13900-AE89-2242-ADA3-C9DAE97AC550}" srcOrd="0" destOrd="0" presId="urn:microsoft.com/office/officeart/2005/8/layout/vProcess5"/>
    <dgm:cxn modelId="{36EA3BC7-C1A3-C343-A58C-7D4BD44A86F1}" type="presOf" srcId="{BF486050-6E1F-4678-B1F0-217AF4798CD8}" destId="{3E948895-F710-A943-A4F7-D53C915E3A56}" srcOrd="0" destOrd="0" presId="urn:microsoft.com/office/officeart/2005/8/layout/vProcess5"/>
    <dgm:cxn modelId="{B6F5B5CA-0008-4080-82DA-9C2DA28AFD12}" srcId="{672A48F0-33C2-4CCD-82C3-BA8523825B9B}" destId="{27E15A9E-DE7C-48F6-9F90-7BDCC1CBFB8C}" srcOrd="0" destOrd="0" parTransId="{07B722DC-E53F-4D87-98D8-2996CEBADE68}" sibTransId="{9ECEDC92-64B2-4CDA-B7AD-599E7F5D4994}"/>
    <dgm:cxn modelId="{9121AD67-4366-2743-8628-3998B2352680}" type="presParOf" srcId="{B6E61433-852F-1641-A856-6EF4F50B9F3B}" destId="{85C38818-6CC6-074F-B247-D5631C60050A}" srcOrd="0" destOrd="0" presId="urn:microsoft.com/office/officeart/2005/8/layout/vProcess5"/>
    <dgm:cxn modelId="{A1AF9B4E-C8E8-9D4A-A0E0-5DFC8106494D}" type="presParOf" srcId="{B6E61433-852F-1641-A856-6EF4F50B9F3B}" destId="{F3EAEE69-9594-5641-A028-76FC0D691C8F}" srcOrd="1" destOrd="0" presId="urn:microsoft.com/office/officeart/2005/8/layout/vProcess5"/>
    <dgm:cxn modelId="{2C8781C8-E89A-A147-89C2-45E25FABF0BF}" type="presParOf" srcId="{B6E61433-852F-1641-A856-6EF4F50B9F3B}" destId="{3E948895-F710-A943-A4F7-D53C915E3A56}" srcOrd="2" destOrd="0" presId="urn:microsoft.com/office/officeart/2005/8/layout/vProcess5"/>
    <dgm:cxn modelId="{9BB78BAC-AC3F-CA4F-B235-E3D25F3107E3}" type="presParOf" srcId="{B6E61433-852F-1641-A856-6EF4F50B9F3B}" destId="{C3C13900-AE89-2242-ADA3-C9DAE97AC550}" srcOrd="3" destOrd="0" presId="urn:microsoft.com/office/officeart/2005/8/layout/vProcess5"/>
    <dgm:cxn modelId="{7E40313A-2942-494C-8292-EC3C2ACD5E58}" type="presParOf" srcId="{B6E61433-852F-1641-A856-6EF4F50B9F3B}" destId="{70FD4BA6-D112-074F-BD00-2592BAD9E9F9}" srcOrd="4" destOrd="0" presId="urn:microsoft.com/office/officeart/2005/8/layout/vProcess5"/>
    <dgm:cxn modelId="{A145C06D-E26C-AC48-9EF7-0D7AA051BAC6}" type="presParOf" srcId="{B6E61433-852F-1641-A856-6EF4F50B9F3B}" destId="{2F6690F9-CA9F-D247-A7C9-ABF7F0D98C8D}"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485C60-3340-4C54-AC59-E07E023B086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4F4C0EB7-1F56-456D-A382-040DB3BCEEC3}">
      <dgm:prSet/>
      <dgm:spPr/>
      <dgm:t>
        <a:bodyPr/>
        <a:lstStyle/>
        <a:p>
          <a:r>
            <a:rPr lang="en-US" b="1" dirty="0"/>
            <a:t>Concisely, we would like to answer two questions</a:t>
          </a:r>
          <a:endParaRPr lang="en-US" dirty="0"/>
        </a:p>
      </dgm:t>
    </dgm:pt>
    <dgm:pt modelId="{83C92339-6250-42BC-969B-AFA1384B02C1}" type="parTrans" cxnId="{FE70C548-ECC1-4244-92AE-CF61B5F1564C}">
      <dgm:prSet/>
      <dgm:spPr/>
      <dgm:t>
        <a:bodyPr/>
        <a:lstStyle/>
        <a:p>
          <a:endParaRPr lang="en-US"/>
        </a:p>
      </dgm:t>
    </dgm:pt>
    <dgm:pt modelId="{7C3F6A60-1A08-4368-BC48-9D7DCC551581}" type="sibTrans" cxnId="{FE70C548-ECC1-4244-92AE-CF61B5F1564C}">
      <dgm:prSet/>
      <dgm:spPr/>
      <dgm:t>
        <a:bodyPr/>
        <a:lstStyle/>
        <a:p>
          <a:endParaRPr lang="en-US"/>
        </a:p>
      </dgm:t>
    </dgm:pt>
    <dgm:pt modelId="{FCB1E3C7-6566-4C55-91F8-6F5F791F2B56}">
      <dgm:prSet/>
      <dgm:spPr/>
      <dgm:t>
        <a:bodyPr/>
        <a:lstStyle/>
        <a:p>
          <a:r>
            <a:rPr lang="en-US" dirty="0"/>
            <a:t>What are other factors that can be attributed to a neighborhood’s safety level?</a:t>
          </a:r>
        </a:p>
      </dgm:t>
    </dgm:pt>
    <dgm:pt modelId="{ED643652-5C15-4175-8BAA-BAA82387D022}" type="parTrans" cxnId="{EDCCC8B4-0AB9-4BDA-8804-4CC2D10760AF}">
      <dgm:prSet/>
      <dgm:spPr/>
      <dgm:t>
        <a:bodyPr/>
        <a:lstStyle/>
        <a:p>
          <a:endParaRPr lang="en-US"/>
        </a:p>
      </dgm:t>
    </dgm:pt>
    <dgm:pt modelId="{F842B31A-A8E3-42CA-A89E-1A4F140565D2}" type="sibTrans" cxnId="{EDCCC8B4-0AB9-4BDA-8804-4CC2D10760AF}">
      <dgm:prSet/>
      <dgm:spPr/>
      <dgm:t>
        <a:bodyPr/>
        <a:lstStyle/>
        <a:p>
          <a:endParaRPr lang="en-US"/>
        </a:p>
      </dgm:t>
    </dgm:pt>
    <dgm:pt modelId="{A3DD6ECE-0DF3-480A-B74A-70EEB3631D6E}">
      <dgm:prSet/>
      <dgm:spPr/>
      <dgm:t>
        <a:bodyPr/>
        <a:lstStyle/>
        <a:p>
          <a:r>
            <a:rPr lang="en-US" dirty="0"/>
            <a:t>Can we make responsible price predictions using our model?</a:t>
          </a:r>
        </a:p>
      </dgm:t>
    </dgm:pt>
    <dgm:pt modelId="{45DDACA5-D1A1-4156-8AAB-715EDA1929FC}" type="parTrans" cxnId="{3C346C1D-E4B5-4E22-970B-E818738175A3}">
      <dgm:prSet/>
      <dgm:spPr/>
      <dgm:t>
        <a:bodyPr/>
        <a:lstStyle/>
        <a:p>
          <a:endParaRPr lang="en-US"/>
        </a:p>
      </dgm:t>
    </dgm:pt>
    <dgm:pt modelId="{4B3BC1F7-680D-4B2F-83DE-36C689AE0C16}" type="sibTrans" cxnId="{3C346C1D-E4B5-4E22-970B-E818738175A3}">
      <dgm:prSet/>
      <dgm:spPr/>
      <dgm:t>
        <a:bodyPr/>
        <a:lstStyle/>
        <a:p>
          <a:endParaRPr lang="en-US"/>
        </a:p>
      </dgm:t>
    </dgm:pt>
    <dgm:pt modelId="{75EB914E-2175-CA43-8EA8-37E8D5A527F7}" type="pres">
      <dgm:prSet presAssocID="{85485C60-3340-4C54-AC59-E07E023B086F}" presName="hierChild1" presStyleCnt="0">
        <dgm:presLayoutVars>
          <dgm:chPref val="1"/>
          <dgm:dir/>
          <dgm:animOne val="branch"/>
          <dgm:animLvl val="lvl"/>
          <dgm:resizeHandles/>
        </dgm:presLayoutVars>
      </dgm:prSet>
      <dgm:spPr/>
    </dgm:pt>
    <dgm:pt modelId="{5ACAA9B1-6D39-2E4B-ACB0-152846E2E3C0}" type="pres">
      <dgm:prSet presAssocID="{4F4C0EB7-1F56-456D-A382-040DB3BCEEC3}" presName="hierRoot1" presStyleCnt="0"/>
      <dgm:spPr/>
    </dgm:pt>
    <dgm:pt modelId="{2405FC8A-287A-604A-91A1-F61979D0AE37}" type="pres">
      <dgm:prSet presAssocID="{4F4C0EB7-1F56-456D-A382-040DB3BCEEC3}" presName="composite" presStyleCnt="0"/>
      <dgm:spPr/>
    </dgm:pt>
    <dgm:pt modelId="{FDA3062D-A5AB-C844-9D7A-637A00899337}" type="pres">
      <dgm:prSet presAssocID="{4F4C0EB7-1F56-456D-A382-040DB3BCEEC3}" presName="background" presStyleLbl="node0" presStyleIdx="0" presStyleCnt="1"/>
      <dgm:spPr/>
    </dgm:pt>
    <dgm:pt modelId="{D7544551-E036-594E-BCCF-A00F91F523F5}" type="pres">
      <dgm:prSet presAssocID="{4F4C0EB7-1F56-456D-A382-040DB3BCEEC3}" presName="text" presStyleLbl="fgAcc0" presStyleIdx="0" presStyleCnt="1">
        <dgm:presLayoutVars>
          <dgm:chPref val="3"/>
        </dgm:presLayoutVars>
      </dgm:prSet>
      <dgm:spPr/>
    </dgm:pt>
    <dgm:pt modelId="{C4019DD4-C313-1C4F-B454-E18E3A0BE806}" type="pres">
      <dgm:prSet presAssocID="{4F4C0EB7-1F56-456D-A382-040DB3BCEEC3}" presName="hierChild2" presStyleCnt="0"/>
      <dgm:spPr/>
    </dgm:pt>
    <dgm:pt modelId="{5F22695E-5F3D-C743-84C8-3DD3F8EA7DF8}" type="pres">
      <dgm:prSet presAssocID="{ED643652-5C15-4175-8BAA-BAA82387D022}" presName="Name10" presStyleLbl="parChTrans1D2" presStyleIdx="0" presStyleCnt="2"/>
      <dgm:spPr/>
    </dgm:pt>
    <dgm:pt modelId="{849AB0A0-CD4F-EB4A-B459-28041396CF9F}" type="pres">
      <dgm:prSet presAssocID="{FCB1E3C7-6566-4C55-91F8-6F5F791F2B56}" presName="hierRoot2" presStyleCnt="0"/>
      <dgm:spPr/>
    </dgm:pt>
    <dgm:pt modelId="{C682AA1B-0E39-D247-9970-5031D1E7732D}" type="pres">
      <dgm:prSet presAssocID="{FCB1E3C7-6566-4C55-91F8-6F5F791F2B56}" presName="composite2" presStyleCnt="0"/>
      <dgm:spPr/>
    </dgm:pt>
    <dgm:pt modelId="{0142C6E2-5A22-C243-A734-B2FAC33145FF}" type="pres">
      <dgm:prSet presAssocID="{FCB1E3C7-6566-4C55-91F8-6F5F791F2B56}" presName="background2" presStyleLbl="node2" presStyleIdx="0" presStyleCnt="2"/>
      <dgm:spPr/>
    </dgm:pt>
    <dgm:pt modelId="{68895908-0ECA-AF46-A08B-1CDD50D4B85D}" type="pres">
      <dgm:prSet presAssocID="{FCB1E3C7-6566-4C55-91F8-6F5F791F2B56}" presName="text2" presStyleLbl="fgAcc2" presStyleIdx="0" presStyleCnt="2">
        <dgm:presLayoutVars>
          <dgm:chPref val="3"/>
        </dgm:presLayoutVars>
      </dgm:prSet>
      <dgm:spPr/>
    </dgm:pt>
    <dgm:pt modelId="{785D8841-86BD-294B-A8E2-90D56F27DC97}" type="pres">
      <dgm:prSet presAssocID="{FCB1E3C7-6566-4C55-91F8-6F5F791F2B56}" presName="hierChild3" presStyleCnt="0"/>
      <dgm:spPr/>
    </dgm:pt>
    <dgm:pt modelId="{C9A936C1-0638-374D-84B6-7C6827BD61A8}" type="pres">
      <dgm:prSet presAssocID="{45DDACA5-D1A1-4156-8AAB-715EDA1929FC}" presName="Name10" presStyleLbl="parChTrans1D2" presStyleIdx="1" presStyleCnt="2"/>
      <dgm:spPr/>
    </dgm:pt>
    <dgm:pt modelId="{B71FA12C-B980-5A48-963B-CFC58B91ECDB}" type="pres">
      <dgm:prSet presAssocID="{A3DD6ECE-0DF3-480A-B74A-70EEB3631D6E}" presName="hierRoot2" presStyleCnt="0"/>
      <dgm:spPr/>
    </dgm:pt>
    <dgm:pt modelId="{A253C438-CE21-7C49-9774-2557AA22B218}" type="pres">
      <dgm:prSet presAssocID="{A3DD6ECE-0DF3-480A-B74A-70EEB3631D6E}" presName="composite2" presStyleCnt="0"/>
      <dgm:spPr/>
    </dgm:pt>
    <dgm:pt modelId="{308D4F25-6B32-6446-9D87-BBEB3DD2AB6B}" type="pres">
      <dgm:prSet presAssocID="{A3DD6ECE-0DF3-480A-B74A-70EEB3631D6E}" presName="background2" presStyleLbl="node2" presStyleIdx="1" presStyleCnt="2"/>
      <dgm:spPr/>
    </dgm:pt>
    <dgm:pt modelId="{9E06B1E3-4DDC-FA47-9AE3-C8012CC8B642}" type="pres">
      <dgm:prSet presAssocID="{A3DD6ECE-0DF3-480A-B74A-70EEB3631D6E}" presName="text2" presStyleLbl="fgAcc2" presStyleIdx="1" presStyleCnt="2">
        <dgm:presLayoutVars>
          <dgm:chPref val="3"/>
        </dgm:presLayoutVars>
      </dgm:prSet>
      <dgm:spPr/>
    </dgm:pt>
    <dgm:pt modelId="{084A261E-8831-354C-B855-104CD5146C97}" type="pres">
      <dgm:prSet presAssocID="{A3DD6ECE-0DF3-480A-B74A-70EEB3631D6E}" presName="hierChild3" presStyleCnt="0"/>
      <dgm:spPr/>
    </dgm:pt>
  </dgm:ptLst>
  <dgm:cxnLst>
    <dgm:cxn modelId="{DCD7EF01-AF7D-6F4A-BF79-8AE26AC1D763}" type="presOf" srcId="{FCB1E3C7-6566-4C55-91F8-6F5F791F2B56}" destId="{68895908-0ECA-AF46-A08B-1CDD50D4B85D}" srcOrd="0" destOrd="0" presId="urn:microsoft.com/office/officeart/2005/8/layout/hierarchy1"/>
    <dgm:cxn modelId="{61139B1C-599A-4644-8AEC-7E322E0C5838}" type="presOf" srcId="{85485C60-3340-4C54-AC59-E07E023B086F}" destId="{75EB914E-2175-CA43-8EA8-37E8D5A527F7}" srcOrd="0" destOrd="0" presId="urn:microsoft.com/office/officeart/2005/8/layout/hierarchy1"/>
    <dgm:cxn modelId="{3C346C1D-E4B5-4E22-970B-E818738175A3}" srcId="{4F4C0EB7-1F56-456D-A382-040DB3BCEEC3}" destId="{A3DD6ECE-0DF3-480A-B74A-70EEB3631D6E}" srcOrd="1" destOrd="0" parTransId="{45DDACA5-D1A1-4156-8AAB-715EDA1929FC}" sibTransId="{4B3BC1F7-680D-4B2F-83DE-36C689AE0C16}"/>
    <dgm:cxn modelId="{616C8D24-C81E-AA42-9866-3A60B7C568D1}" type="presOf" srcId="{ED643652-5C15-4175-8BAA-BAA82387D022}" destId="{5F22695E-5F3D-C743-84C8-3DD3F8EA7DF8}" srcOrd="0" destOrd="0" presId="urn:microsoft.com/office/officeart/2005/8/layout/hierarchy1"/>
    <dgm:cxn modelId="{F8C25E42-F989-7B44-A67D-FB3F4DDE9F3D}" type="presOf" srcId="{4F4C0EB7-1F56-456D-A382-040DB3BCEEC3}" destId="{D7544551-E036-594E-BCCF-A00F91F523F5}" srcOrd="0" destOrd="0" presId="urn:microsoft.com/office/officeart/2005/8/layout/hierarchy1"/>
    <dgm:cxn modelId="{FE70C548-ECC1-4244-92AE-CF61B5F1564C}" srcId="{85485C60-3340-4C54-AC59-E07E023B086F}" destId="{4F4C0EB7-1F56-456D-A382-040DB3BCEEC3}" srcOrd="0" destOrd="0" parTransId="{83C92339-6250-42BC-969B-AFA1384B02C1}" sibTransId="{7C3F6A60-1A08-4368-BC48-9D7DCC551581}"/>
    <dgm:cxn modelId="{76F37C67-AC00-3847-9585-8139CA01C5F6}" type="presOf" srcId="{A3DD6ECE-0DF3-480A-B74A-70EEB3631D6E}" destId="{9E06B1E3-4DDC-FA47-9AE3-C8012CC8B642}" srcOrd="0" destOrd="0" presId="urn:microsoft.com/office/officeart/2005/8/layout/hierarchy1"/>
    <dgm:cxn modelId="{EDCCC8B4-0AB9-4BDA-8804-4CC2D10760AF}" srcId="{4F4C0EB7-1F56-456D-A382-040DB3BCEEC3}" destId="{FCB1E3C7-6566-4C55-91F8-6F5F791F2B56}" srcOrd="0" destOrd="0" parTransId="{ED643652-5C15-4175-8BAA-BAA82387D022}" sibTransId="{F842B31A-A8E3-42CA-A89E-1A4F140565D2}"/>
    <dgm:cxn modelId="{C05AECF3-BB0A-3147-97B2-A96C0FD52B06}" type="presOf" srcId="{45DDACA5-D1A1-4156-8AAB-715EDA1929FC}" destId="{C9A936C1-0638-374D-84B6-7C6827BD61A8}" srcOrd="0" destOrd="0" presId="urn:microsoft.com/office/officeart/2005/8/layout/hierarchy1"/>
    <dgm:cxn modelId="{80088A34-B345-BD49-8A90-D5BA86F63581}" type="presParOf" srcId="{75EB914E-2175-CA43-8EA8-37E8D5A527F7}" destId="{5ACAA9B1-6D39-2E4B-ACB0-152846E2E3C0}" srcOrd="0" destOrd="0" presId="urn:microsoft.com/office/officeart/2005/8/layout/hierarchy1"/>
    <dgm:cxn modelId="{297ACA31-0097-1E4F-BB9B-F22907877C01}" type="presParOf" srcId="{5ACAA9B1-6D39-2E4B-ACB0-152846E2E3C0}" destId="{2405FC8A-287A-604A-91A1-F61979D0AE37}" srcOrd="0" destOrd="0" presId="urn:microsoft.com/office/officeart/2005/8/layout/hierarchy1"/>
    <dgm:cxn modelId="{8A7EB46F-CBED-904D-9786-4DC961F34860}" type="presParOf" srcId="{2405FC8A-287A-604A-91A1-F61979D0AE37}" destId="{FDA3062D-A5AB-C844-9D7A-637A00899337}" srcOrd="0" destOrd="0" presId="urn:microsoft.com/office/officeart/2005/8/layout/hierarchy1"/>
    <dgm:cxn modelId="{24584ECB-ED10-C74B-A610-8AE61D2033B0}" type="presParOf" srcId="{2405FC8A-287A-604A-91A1-F61979D0AE37}" destId="{D7544551-E036-594E-BCCF-A00F91F523F5}" srcOrd="1" destOrd="0" presId="urn:microsoft.com/office/officeart/2005/8/layout/hierarchy1"/>
    <dgm:cxn modelId="{BD54BEBA-3827-5340-A1C7-F62FC31B1549}" type="presParOf" srcId="{5ACAA9B1-6D39-2E4B-ACB0-152846E2E3C0}" destId="{C4019DD4-C313-1C4F-B454-E18E3A0BE806}" srcOrd="1" destOrd="0" presId="urn:microsoft.com/office/officeart/2005/8/layout/hierarchy1"/>
    <dgm:cxn modelId="{3284A6B1-9AD3-B540-9544-078669CF8645}" type="presParOf" srcId="{C4019DD4-C313-1C4F-B454-E18E3A0BE806}" destId="{5F22695E-5F3D-C743-84C8-3DD3F8EA7DF8}" srcOrd="0" destOrd="0" presId="urn:microsoft.com/office/officeart/2005/8/layout/hierarchy1"/>
    <dgm:cxn modelId="{F25F9124-4603-B244-8E6B-03996B01B9BA}" type="presParOf" srcId="{C4019DD4-C313-1C4F-B454-E18E3A0BE806}" destId="{849AB0A0-CD4F-EB4A-B459-28041396CF9F}" srcOrd="1" destOrd="0" presId="urn:microsoft.com/office/officeart/2005/8/layout/hierarchy1"/>
    <dgm:cxn modelId="{F01F4C6E-93BD-804B-862E-2721830E84C5}" type="presParOf" srcId="{849AB0A0-CD4F-EB4A-B459-28041396CF9F}" destId="{C682AA1B-0E39-D247-9970-5031D1E7732D}" srcOrd="0" destOrd="0" presId="urn:microsoft.com/office/officeart/2005/8/layout/hierarchy1"/>
    <dgm:cxn modelId="{7F6D2F5D-D04B-4B44-BD40-C7ED0BB7A263}" type="presParOf" srcId="{C682AA1B-0E39-D247-9970-5031D1E7732D}" destId="{0142C6E2-5A22-C243-A734-B2FAC33145FF}" srcOrd="0" destOrd="0" presId="urn:microsoft.com/office/officeart/2005/8/layout/hierarchy1"/>
    <dgm:cxn modelId="{019AA387-2F7E-F548-A5D1-86F3B103C8C7}" type="presParOf" srcId="{C682AA1B-0E39-D247-9970-5031D1E7732D}" destId="{68895908-0ECA-AF46-A08B-1CDD50D4B85D}" srcOrd="1" destOrd="0" presId="urn:microsoft.com/office/officeart/2005/8/layout/hierarchy1"/>
    <dgm:cxn modelId="{DA05EB17-2E0F-1145-820C-A61D8679B8A9}" type="presParOf" srcId="{849AB0A0-CD4F-EB4A-B459-28041396CF9F}" destId="{785D8841-86BD-294B-A8E2-90D56F27DC97}" srcOrd="1" destOrd="0" presId="urn:microsoft.com/office/officeart/2005/8/layout/hierarchy1"/>
    <dgm:cxn modelId="{D68585AD-FAF6-6145-BD37-553CAB3B8C8F}" type="presParOf" srcId="{C4019DD4-C313-1C4F-B454-E18E3A0BE806}" destId="{C9A936C1-0638-374D-84B6-7C6827BD61A8}" srcOrd="2" destOrd="0" presId="urn:microsoft.com/office/officeart/2005/8/layout/hierarchy1"/>
    <dgm:cxn modelId="{FE356F4F-63EA-1A4C-A32C-4D2337586680}" type="presParOf" srcId="{C4019DD4-C313-1C4F-B454-E18E3A0BE806}" destId="{B71FA12C-B980-5A48-963B-CFC58B91ECDB}" srcOrd="3" destOrd="0" presId="urn:microsoft.com/office/officeart/2005/8/layout/hierarchy1"/>
    <dgm:cxn modelId="{08539830-AB95-654F-927F-B8FC0D8F411A}" type="presParOf" srcId="{B71FA12C-B980-5A48-963B-CFC58B91ECDB}" destId="{A253C438-CE21-7C49-9774-2557AA22B218}" srcOrd="0" destOrd="0" presId="urn:microsoft.com/office/officeart/2005/8/layout/hierarchy1"/>
    <dgm:cxn modelId="{81DC054A-6092-3842-BDEA-83B77A4E9396}" type="presParOf" srcId="{A253C438-CE21-7C49-9774-2557AA22B218}" destId="{308D4F25-6B32-6446-9D87-BBEB3DD2AB6B}" srcOrd="0" destOrd="0" presId="urn:microsoft.com/office/officeart/2005/8/layout/hierarchy1"/>
    <dgm:cxn modelId="{9F193A29-D230-924D-9446-466CD9936B15}" type="presParOf" srcId="{A253C438-CE21-7C49-9774-2557AA22B218}" destId="{9E06B1E3-4DDC-FA47-9AE3-C8012CC8B642}" srcOrd="1" destOrd="0" presId="urn:microsoft.com/office/officeart/2005/8/layout/hierarchy1"/>
    <dgm:cxn modelId="{F24A740D-EDA1-3A40-A8F6-532076B7294A}" type="presParOf" srcId="{B71FA12C-B980-5A48-963B-CFC58B91ECDB}" destId="{084A261E-8831-354C-B855-104CD5146C9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AEE69-9594-5641-A028-76FC0D691C8F}">
      <dsp:nvSpPr>
        <dsp:cNvPr id="0" name=""/>
        <dsp:cNvSpPr/>
      </dsp:nvSpPr>
      <dsp:spPr>
        <a:xfrm>
          <a:off x="0" y="0"/>
          <a:ext cx="6742556" cy="140922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What Challenges are We Facing?</a:t>
          </a:r>
        </a:p>
      </dsp:txBody>
      <dsp:txXfrm>
        <a:off x="41275" y="41275"/>
        <a:ext cx="5286016" cy="1326670"/>
      </dsp:txXfrm>
    </dsp:sp>
    <dsp:sp modelId="{3E948895-F710-A943-A4F7-D53C915E3A56}">
      <dsp:nvSpPr>
        <dsp:cNvPr id="0" name=""/>
        <dsp:cNvSpPr/>
      </dsp:nvSpPr>
      <dsp:spPr>
        <a:xfrm>
          <a:off x="475826" y="1696873"/>
          <a:ext cx="6742556" cy="1409220"/>
        </a:xfrm>
        <a:prstGeom prst="roundRect">
          <a:avLst>
            <a:gd name="adj" fmla="val 10000"/>
          </a:avLst>
        </a:prstGeom>
        <a:solidFill>
          <a:schemeClr val="accent2">
            <a:hueOff val="2529934"/>
            <a:satOff val="-47862"/>
            <a:lumOff val="-333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1. Inefficiency in processing large datasets (~2 million) of 14 years</a:t>
          </a:r>
        </a:p>
        <a:p>
          <a:pPr marL="0" lvl="0" indent="0" algn="l" defTabSz="666750">
            <a:lnSpc>
              <a:spcPct val="90000"/>
            </a:lnSpc>
            <a:spcBef>
              <a:spcPct val="0"/>
            </a:spcBef>
            <a:spcAft>
              <a:spcPct val="35000"/>
            </a:spcAft>
            <a:buNone/>
          </a:pPr>
          <a:r>
            <a:rPr lang="en-US" sz="1500" kern="1200" dirty="0"/>
            <a:t>2. “Locality” of our classification</a:t>
          </a:r>
        </a:p>
        <a:p>
          <a:pPr marL="0" lvl="0" indent="0" algn="l" defTabSz="666750">
            <a:lnSpc>
              <a:spcPct val="90000"/>
            </a:lnSpc>
            <a:spcBef>
              <a:spcPct val="0"/>
            </a:spcBef>
            <a:spcAft>
              <a:spcPct val="35000"/>
            </a:spcAft>
            <a:buNone/>
          </a:pPr>
          <a:r>
            <a:rPr lang="en-US" sz="1500" kern="1200" dirty="0"/>
            <a:t>3. Proximity analysis is relatively restricted by dimension of attributes</a:t>
          </a:r>
        </a:p>
      </dsp:txBody>
      <dsp:txXfrm>
        <a:off x="517101" y="1738148"/>
        <a:ext cx="4554150" cy="1326670"/>
      </dsp:txXfrm>
    </dsp:sp>
    <dsp:sp modelId="{C3C13900-AE89-2242-ADA3-C9DAE97AC550}">
      <dsp:nvSpPr>
        <dsp:cNvPr id="0" name=""/>
        <dsp:cNvSpPr/>
      </dsp:nvSpPr>
      <dsp:spPr>
        <a:xfrm>
          <a:off x="5826562" y="1107803"/>
          <a:ext cx="915993" cy="915993"/>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32660" y="1107803"/>
        <a:ext cx="503797" cy="689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936C1-0638-374D-84B6-7C6827BD61A8}">
      <dsp:nvSpPr>
        <dsp:cNvPr id="0" name=""/>
        <dsp:cNvSpPr/>
      </dsp:nvSpPr>
      <dsp:spPr>
        <a:xfrm>
          <a:off x="4059012" y="1274333"/>
          <a:ext cx="1225258" cy="583111"/>
        </a:xfrm>
        <a:custGeom>
          <a:avLst/>
          <a:gdLst/>
          <a:ahLst/>
          <a:cxnLst/>
          <a:rect l="0" t="0" r="0" b="0"/>
          <a:pathLst>
            <a:path>
              <a:moveTo>
                <a:pt x="0" y="0"/>
              </a:moveTo>
              <a:lnTo>
                <a:pt x="0" y="397373"/>
              </a:lnTo>
              <a:lnTo>
                <a:pt x="1225258" y="397373"/>
              </a:lnTo>
              <a:lnTo>
                <a:pt x="1225258" y="58311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22695E-5F3D-C743-84C8-3DD3F8EA7DF8}">
      <dsp:nvSpPr>
        <dsp:cNvPr id="0" name=""/>
        <dsp:cNvSpPr/>
      </dsp:nvSpPr>
      <dsp:spPr>
        <a:xfrm>
          <a:off x="2833753" y="1274333"/>
          <a:ext cx="1225258" cy="583111"/>
        </a:xfrm>
        <a:custGeom>
          <a:avLst/>
          <a:gdLst/>
          <a:ahLst/>
          <a:cxnLst/>
          <a:rect l="0" t="0" r="0" b="0"/>
          <a:pathLst>
            <a:path>
              <a:moveTo>
                <a:pt x="1225258" y="0"/>
              </a:moveTo>
              <a:lnTo>
                <a:pt x="1225258" y="397373"/>
              </a:lnTo>
              <a:lnTo>
                <a:pt x="0" y="397373"/>
              </a:lnTo>
              <a:lnTo>
                <a:pt x="0" y="58311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A3062D-A5AB-C844-9D7A-637A00899337}">
      <dsp:nvSpPr>
        <dsp:cNvPr id="0" name=""/>
        <dsp:cNvSpPr/>
      </dsp:nvSpPr>
      <dsp:spPr>
        <a:xfrm>
          <a:off x="3056528" y="1178"/>
          <a:ext cx="2004968" cy="12731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7544551-E036-594E-BCCF-A00F91F523F5}">
      <dsp:nvSpPr>
        <dsp:cNvPr id="0" name=""/>
        <dsp:cNvSpPr/>
      </dsp:nvSpPr>
      <dsp:spPr>
        <a:xfrm>
          <a:off x="3279302" y="212814"/>
          <a:ext cx="2004968" cy="127315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Concisely, we would like to answer two questions</a:t>
          </a:r>
          <a:endParaRPr lang="en-US" sz="1600" kern="1200" dirty="0"/>
        </a:p>
      </dsp:txBody>
      <dsp:txXfrm>
        <a:off x="3316591" y="250103"/>
        <a:ext cx="1930390" cy="1198576"/>
      </dsp:txXfrm>
    </dsp:sp>
    <dsp:sp modelId="{0142C6E2-5A22-C243-A734-B2FAC33145FF}">
      <dsp:nvSpPr>
        <dsp:cNvPr id="0" name=""/>
        <dsp:cNvSpPr/>
      </dsp:nvSpPr>
      <dsp:spPr>
        <a:xfrm>
          <a:off x="1831269" y="1857445"/>
          <a:ext cx="2004968" cy="12731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8895908-0ECA-AF46-A08B-1CDD50D4B85D}">
      <dsp:nvSpPr>
        <dsp:cNvPr id="0" name=""/>
        <dsp:cNvSpPr/>
      </dsp:nvSpPr>
      <dsp:spPr>
        <a:xfrm>
          <a:off x="2054043" y="2069081"/>
          <a:ext cx="2004968" cy="127315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What are other factors that can be attributed to a neighborhood’s safety level?</a:t>
          </a:r>
        </a:p>
      </dsp:txBody>
      <dsp:txXfrm>
        <a:off x="2091332" y="2106370"/>
        <a:ext cx="1930390" cy="1198576"/>
      </dsp:txXfrm>
    </dsp:sp>
    <dsp:sp modelId="{308D4F25-6B32-6446-9D87-BBEB3DD2AB6B}">
      <dsp:nvSpPr>
        <dsp:cNvPr id="0" name=""/>
        <dsp:cNvSpPr/>
      </dsp:nvSpPr>
      <dsp:spPr>
        <a:xfrm>
          <a:off x="4281786" y="1857445"/>
          <a:ext cx="2004968" cy="12731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06B1E3-4DDC-FA47-9AE3-C8012CC8B642}">
      <dsp:nvSpPr>
        <dsp:cNvPr id="0" name=""/>
        <dsp:cNvSpPr/>
      </dsp:nvSpPr>
      <dsp:spPr>
        <a:xfrm>
          <a:off x="4504560" y="2069081"/>
          <a:ext cx="2004968" cy="127315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Can we make responsible price predictions using our model?</a:t>
          </a:r>
        </a:p>
      </dsp:txBody>
      <dsp:txXfrm>
        <a:off x="4541849" y="2106370"/>
        <a:ext cx="1930390" cy="11985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6af9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c6a59d61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c6a59d61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latin typeface="Baskerville" panose="02020502070401020303" pitchFamily="18" charset="0"/>
                <a:ea typeface="Baskerville" panose="02020502070401020303" pitchFamily="18" charset="0"/>
              </a:rPr>
              <a:t>What our model is doing more?</a:t>
            </a:r>
          </a:p>
          <a:p>
            <a:pPr marL="628650" lvl="1" indent="-171450" algn="l" rtl="0">
              <a:spcBef>
                <a:spcPts val="0"/>
              </a:spcBef>
              <a:spcAft>
                <a:spcPts val="0"/>
              </a:spcAft>
              <a:buFontTx/>
              <a:buChar char="-"/>
            </a:pPr>
            <a:r>
              <a:rPr lang="en-US" dirty="0">
                <a:latin typeface="Baskerville" panose="02020502070401020303" pitchFamily="18" charset="0"/>
                <a:ea typeface="Baskerville" panose="02020502070401020303" pitchFamily="18" charset="0"/>
              </a:rPr>
              <a:t>The publicly </a:t>
            </a:r>
            <a:r>
              <a:rPr lang="en-US" dirty="0" err="1">
                <a:latin typeface="Baskerville" panose="02020502070401020303" pitchFamily="18" charset="0"/>
                <a:ea typeface="Baskerville" panose="02020502070401020303" pitchFamily="18" charset="0"/>
              </a:rPr>
              <a:t>avaible</a:t>
            </a:r>
            <a:r>
              <a:rPr lang="en-US" dirty="0">
                <a:latin typeface="Baskerville" panose="02020502070401020303" pitchFamily="18" charset="0"/>
                <a:ea typeface="Baskerville" panose="02020502070401020303" pitchFamily="18" charset="0"/>
              </a:rPr>
              <a:t> maps only mark the “danger level” by the total number of crime committed, however, that would not be optimally informative in making better decisions for homes.</a:t>
            </a:r>
          </a:p>
          <a:p>
            <a:pPr marL="1085850" lvl="2" indent="-171450" algn="l" rtl="0">
              <a:spcBef>
                <a:spcPts val="0"/>
              </a:spcBef>
              <a:spcAft>
                <a:spcPts val="0"/>
              </a:spcAft>
              <a:buFontTx/>
              <a:buChar char="-"/>
            </a:pPr>
            <a:r>
              <a:rPr lang="en-US" dirty="0">
                <a:latin typeface="Baskerville" panose="02020502070401020303" pitchFamily="18" charset="0"/>
                <a:ea typeface="Baskerville" panose="02020502070401020303" pitchFamily="18" charset="0"/>
              </a:rPr>
              <a:t>For instance, minor offenses such as passing bad checks, littering, bribery would NOT be as informative in terms of the overall safety of homes in this area.</a:t>
            </a:r>
          </a:p>
          <a:p>
            <a:pPr marL="628650" lvl="1" indent="-171450" algn="l" rtl="0">
              <a:spcBef>
                <a:spcPts val="0"/>
              </a:spcBef>
              <a:spcAft>
                <a:spcPts val="0"/>
              </a:spcAft>
              <a:buFontTx/>
              <a:buChar char="-"/>
            </a:pPr>
            <a:r>
              <a:rPr lang="en-US" dirty="0">
                <a:latin typeface="Baskerville" panose="02020502070401020303" pitchFamily="18" charset="0"/>
                <a:ea typeface="Baskerville" panose="02020502070401020303" pitchFamily="18" charset="0"/>
              </a:rPr>
              <a:t>We aim to take a quantitative approach in our prediction and classification. By assigning each neighborhood an aggregated “safety” level, we are able to make better predictions in regards to statistically how safe the neighborhood is, based on the different weights and factors placed on each category, we divide them 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1d23597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1d9112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Any other questions? Thank you for being here today!</a:t>
            </a:r>
          </a:p>
        </p:txBody>
      </p:sp>
    </p:spTree>
    <p:extLst>
      <p:ext uri="{BB962C8B-B14F-4D97-AF65-F5344CB8AC3E}">
        <p14:creationId xmlns:p14="http://schemas.microsoft.com/office/powerpoint/2010/main" val="114488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05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350" b="0">
                <a:solidFill>
                  <a:srgbClr val="FFFEFF"/>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91440" tIns="45720" rIns="91440" bIns="45720" rtlCol="0" anchor="ctr"/>
          <a:lstStyle>
            <a:lvl1pPr>
              <a:defRPr lang="en-US"/>
            </a:lvl1pPr>
          </a:lstStyle>
          <a:p>
            <a:fld id="{48A87A34-81AB-432B-8DAE-1953F412C126}" type="datetimeFigureOut">
              <a:rPr lang="en-US" smtClean="0"/>
              <a:pPr/>
              <a:t>11/9/19</a:t>
            </a:fld>
            <a:endParaRPr lang="en-US" dirty="0"/>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68127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27692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smtClean="0"/>
              <a:t>11/9/19</a:t>
            </a:fld>
            <a:endParaRPr lang="en-US" dirty="0"/>
          </a:p>
        </p:txBody>
      </p:sp>
      <p:sp>
        <p:nvSpPr>
          <p:cNvPr id="5" name="Footer Placeholder 4"/>
          <p:cNvSpPr>
            <a:spLocks noGrp="1"/>
          </p:cNvSpPr>
          <p:nvPr>
            <p:ph type="ftr" sz="quarter" idx="11"/>
          </p:nvPr>
        </p:nvSpPr>
        <p:spPr>
          <a:xfrm>
            <a:off x="603504" y="4670298"/>
            <a:ext cx="7941564" cy="240030"/>
          </a:xfrm>
        </p:spPr>
        <p:txBody>
          <a:bodyPr/>
          <a:lstStyle/>
          <a:p>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2682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4" name="Google Shape;54;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55" name="Google Shape;55;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8928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99"/>
        <p:cNvGrpSpPr/>
        <p:nvPr/>
      </p:nvGrpSpPr>
      <p:grpSpPr>
        <a:xfrm>
          <a:off x="0" y="0"/>
          <a:ext cx="0" cy="0"/>
          <a:chOff x="0" y="0"/>
          <a:chExt cx="0" cy="0"/>
        </a:xfrm>
      </p:grpSpPr>
      <p:sp>
        <p:nvSpPr>
          <p:cNvPr id="105" name="Google Shape;105;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a:endParaRPr/>
          </a:p>
        </p:txBody>
      </p:sp>
      <p:sp>
        <p:nvSpPr>
          <p:cNvPr id="106" name="Google Shape;106;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7" name="Google Shape;107;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8" name="Google Shape;108;p12"/>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05299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1 2">
  <p:cSld name="Section title and description 1 2">
    <p:spTree>
      <p:nvGrpSpPr>
        <p:cNvPr id="1" name="Shape 109"/>
        <p:cNvGrpSpPr/>
        <p:nvPr/>
      </p:nvGrpSpPr>
      <p:grpSpPr>
        <a:xfrm>
          <a:off x="0" y="0"/>
          <a:ext cx="0" cy="0"/>
          <a:chOff x="0" y="0"/>
          <a:chExt cx="0" cy="0"/>
        </a:xfrm>
      </p:grpSpPr>
      <p:sp>
        <p:nvSpPr>
          <p:cNvPr id="115" name="Google Shape;115;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a:endParaRPr/>
          </a:p>
        </p:txBody>
      </p:sp>
      <p:sp>
        <p:nvSpPr>
          <p:cNvPr id="116" name="Google Shape;116;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7" name="Google Shape;117;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8" name="Google Shape;11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6197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69573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350">
                <a:solidFill>
                  <a:srgbClr val="FFFEFF"/>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smtClean="0"/>
              <a:t>11/9/19</a:t>
            </a:fld>
            <a:endParaRPr lang="en-US" dirty="0"/>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94148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smtClean="0"/>
              <a:t>11/9/19</a:t>
            </a:fld>
            <a:endParaRPr lang="en-US" dirty="0"/>
          </a:p>
        </p:txBody>
      </p:sp>
      <p:sp>
        <p:nvSpPr>
          <p:cNvPr id="6" name="Footer Placeholder 5"/>
          <p:cNvSpPr>
            <a:spLocks noGrp="1"/>
          </p:cNvSpPr>
          <p:nvPr>
            <p:ph type="ftr" sz="quarter" idx="11"/>
          </p:nvPr>
        </p:nvSpPr>
        <p:spPr>
          <a:xfrm>
            <a:off x="603504" y="4670298"/>
            <a:ext cx="7941564" cy="240030"/>
          </a:xfrm>
        </p:spPr>
        <p:txBody>
          <a:bodyPr/>
          <a:lstStyle/>
          <a:p>
            <a:endParaRPr lang="en-US" dirty="0"/>
          </a:p>
        </p:txBody>
      </p:sp>
      <p:sp>
        <p:nvSpPr>
          <p:cNvPr id="7" name="Slide Number Placeholder 6"/>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82350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48A87A34-81AB-432B-8DAE-1953F412C126}" type="datetimeFigureOut">
              <a:rPr lang="en-US" smtClean="0"/>
              <a:t>11/9/19</a:t>
            </a:fld>
            <a:endParaRPr lang="en-US" dirty="0"/>
          </a:p>
        </p:txBody>
      </p:sp>
      <p:sp>
        <p:nvSpPr>
          <p:cNvPr id="8" name="Footer Placeholder 7"/>
          <p:cNvSpPr>
            <a:spLocks noGrp="1"/>
          </p:cNvSpPr>
          <p:nvPr>
            <p:ph type="ftr" sz="quarter" idx="11"/>
          </p:nvPr>
        </p:nvSpPr>
        <p:spPr>
          <a:xfrm>
            <a:off x="603504" y="4670298"/>
            <a:ext cx="7941564" cy="240030"/>
          </a:xfrm>
        </p:spPr>
        <p:txBody>
          <a:bodyPr/>
          <a:lstStyle/>
          <a:p>
            <a:endParaRPr lang="en-US" dirty="0"/>
          </a:p>
        </p:txBody>
      </p:sp>
      <p:sp>
        <p:nvSpPr>
          <p:cNvPr id="9" name="Slide Number Placeholder 8"/>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88554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82835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48A87A34-81AB-432B-8DAE-1953F412C126}" type="datetimeFigureOut">
              <a:rPr lang="en-US" smtClean="0"/>
              <a:t>11/9/19</a:t>
            </a:fld>
            <a:endParaRPr lang="en-US" dirty="0"/>
          </a:p>
        </p:txBody>
      </p:sp>
      <p:sp>
        <p:nvSpPr>
          <p:cNvPr id="3" name="Footer Placeholder 2"/>
          <p:cNvSpPr>
            <a:spLocks noGrp="1"/>
          </p:cNvSpPr>
          <p:nvPr>
            <p:ph type="ftr" sz="quarter" idx="11"/>
          </p:nvPr>
        </p:nvSpPr>
        <p:spPr>
          <a:xfrm>
            <a:off x="603504" y="4670298"/>
            <a:ext cx="7941564" cy="240030"/>
          </a:xfrm>
        </p:spPr>
        <p:txBody>
          <a:bodyPr/>
          <a:lstStyle/>
          <a:p>
            <a:endParaRPr lang="en-US" dirty="0"/>
          </a:p>
        </p:txBody>
      </p:sp>
      <p:sp>
        <p:nvSpPr>
          <p:cNvPr id="4" name="Slide Number Placeholder 3"/>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809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74342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35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smtClean="0"/>
              <a:t>11/9/19</a:t>
            </a:fld>
            <a:endParaRPr lang="en-US" dirty="0"/>
          </a:p>
        </p:txBody>
      </p:sp>
      <p:sp>
        <p:nvSpPr>
          <p:cNvPr id="6" name="Footer Placeholder 5"/>
          <p:cNvSpPr>
            <a:spLocks noGrp="1"/>
          </p:cNvSpPr>
          <p:nvPr>
            <p:ph type="ftr" sz="quarter" idx="11"/>
          </p:nvPr>
        </p:nvSpPr>
        <p:spPr>
          <a:xfrm>
            <a:off x="603505" y="4670298"/>
            <a:ext cx="4456652" cy="240030"/>
          </a:xfrm>
        </p:spPr>
        <p:txBody>
          <a:bodyPr/>
          <a:lstStyle/>
          <a:p>
            <a:endParaRPr lang="en-US" dirty="0"/>
          </a:p>
        </p:txBody>
      </p:sp>
      <p:sp>
        <p:nvSpPr>
          <p:cNvPr id="7" name="Slide Number Placeholder 6"/>
          <p:cNvSpPr>
            <a:spLocks noGrp="1"/>
          </p:cNvSpPr>
          <p:nvPr>
            <p:ph type="sldNum" sz="quarter" idx="12"/>
          </p:nvPr>
        </p:nvSpPr>
        <p:spPr>
          <a:xfrm>
            <a:off x="4371283"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16663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3504" y="240030"/>
            <a:ext cx="2743200" cy="240030"/>
          </a:xfrm>
          <a:prstGeom prst="rect">
            <a:avLst/>
          </a:prstGeom>
        </p:spPr>
        <p:txBody>
          <a:bodyPr vert="horz" lIns="91440" tIns="45720" rIns="91440" bIns="45720" rtlCol="0" anchor="ctr"/>
          <a:lstStyle>
            <a:lvl1pPr algn="l">
              <a:defRPr sz="750">
                <a:solidFill>
                  <a:schemeClr val="tx1">
                    <a:tint val="75000"/>
                  </a:schemeClr>
                </a:solidFill>
              </a:defRPr>
            </a:lvl1pPr>
          </a:lstStyle>
          <a:p>
            <a:fld id="{48A87A34-81AB-432B-8DAE-1953F412C126}" type="datetimeFigureOut">
              <a:rPr lang="en-US" smtClean="0"/>
              <a:pPr/>
              <a:t>11/9/19</a:t>
            </a:fld>
            <a:endParaRPr lang="en-US" dirty="0"/>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91440" tIns="45720" rIns="91440" bIns="45720" rtlCol="0" anchor="ctr"/>
          <a:lstStyle>
            <a:lvl1pPr algn="r">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969083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5" r:id="rId13"/>
    <p:sldLayoutId id="2147483736" r:id="rId14"/>
  </p:sldLayoutIdLst>
  <p:hf sldNum="0" hdr="0" ftr="0" dt="0"/>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35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05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hyperlink" Target="https://datasf.org/opendata/"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4"/>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44532"/>
            <a:ext cx="9386886" cy="5192848"/>
            <a:chOff x="-329674" y="-51881"/>
            <a:chExt cx="12515851" cy="6923798"/>
          </a:xfrm>
        </p:grpSpPr>
        <p:sp>
          <p:nvSpPr>
            <p:cNvPr id="83"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5"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03" name="Freeform: Shape 102">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1630437" y="1836459"/>
            <a:ext cx="3314067" cy="3194706"/>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5934" y="518982"/>
            <a:ext cx="5821442" cy="400729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Google Shape;138;p17"/>
          <p:cNvSpPr txBox="1">
            <a:spLocks noGrp="1"/>
          </p:cNvSpPr>
          <p:nvPr>
            <p:ph type="ctrTitle"/>
          </p:nvPr>
        </p:nvSpPr>
        <p:spPr>
          <a:xfrm>
            <a:off x="1962207" y="1546378"/>
            <a:ext cx="5219585" cy="1246856"/>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3600" dirty="0"/>
              <a:t>Predicting Neighborhood Safety Level</a:t>
            </a:r>
          </a:p>
        </p:txBody>
      </p:sp>
      <p:sp>
        <p:nvSpPr>
          <p:cNvPr id="139" name="Google Shape;139;p17"/>
          <p:cNvSpPr txBox="1">
            <a:spLocks noGrp="1"/>
          </p:cNvSpPr>
          <p:nvPr>
            <p:ph type="subTitle" idx="1"/>
          </p:nvPr>
        </p:nvSpPr>
        <p:spPr>
          <a:xfrm>
            <a:off x="2541703" y="2837767"/>
            <a:ext cx="4060594" cy="897538"/>
          </a:xfrm>
          <a:prstGeom prst="rect">
            <a:avLst/>
          </a:prstGeom>
        </p:spPr>
        <p:txBody>
          <a:bodyPr spcFirstLastPara="1" lIns="91425" tIns="91425" rIns="91425" bIns="91425" anchorCtr="0">
            <a:normAutofit/>
          </a:bodyPr>
          <a:lstStyle/>
          <a:p>
            <a:pPr marL="0" lvl="0" indent="0" rtl="0">
              <a:lnSpc>
                <a:spcPct val="90000"/>
              </a:lnSpc>
              <a:spcBef>
                <a:spcPts val="0"/>
              </a:spcBef>
              <a:spcAft>
                <a:spcPts val="600"/>
              </a:spcAft>
              <a:buNone/>
            </a:pPr>
            <a:r>
              <a:rPr lang="en" sz="1100" i="1" dirty="0"/>
              <a:t>Exploratory Data Analysis &amp; </a:t>
            </a:r>
            <a:r>
              <a:rPr lang="en" sz="1100" i="1" dirty="0" err="1"/>
              <a:t>kNN</a:t>
            </a:r>
            <a:r>
              <a:rPr lang="en" sz="1100" i="1" dirty="0"/>
              <a:t> Classification</a:t>
            </a:r>
          </a:p>
          <a:p>
            <a:pPr marL="0" lvl="0" indent="0" rtl="0">
              <a:lnSpc>
                <a:spcPct val="90000"/>
              </a:lnSpc>
              <a:spcBef>
                <a:spcPts val="0"/>
              </a:spcBef>
              <a:spcAft>
                <a:spcPts val="600"/>
              </a:spcAft>
              <a:buNone/>
            </a:pPr>
            <a:endParaRPr lang="en" sz="1100" i="1" dirty="0"/>
          </a:p>
          <a:p>
            <a:pPr marL="0" lvl="0" indent="0" rtl="0">
              <a:lnSpc>
                <a:spcPct val="90000"/>
              </a:lnSpc>
              <a:spcBef>
                <a:spcPts val="0"/>
              </a:spcBef>
              <a:spcAft>
                <a:spcPts val="600"/>
              </a:spcAft>
              <a:buNone/>
            </a:pPr>
            <a:r>
              <a:rPr lang="en" sz="1100" i="1" dirty="0" err="1"/>
              <a:t>Hongli</a:t>
            </a:r>
            <a:r>
              <a:rPr lang="en" sz="1100" i="1" dirty="0"/>
              <a:t> (Bob) Zhao, Gary Lin, </a:t>
            </a:r>
            <a:r>
              <a:rPr lang="en" sz="1100" i="1" dirty="0" err="1"/>
              <a:t>Meilong</a:t>
            </a:r>
            <a:r>
              <a:rPr lang="en" sz="1100" i="1" dirty="0"/>
              <a:t> Zhang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lgn="l"/>
            <a:r>
              <a:rPr lang="en-US" b="1" i="1" u="sng"/>
              <a:t>Project Formation &amp; Outline</a:t>
            </a:r>
            <a:endParaRPr lang="en-US" dirty="0"/>
          </a:p>
        </p:txBody>
      </p:sp>
      <p:sp>
        <p:nvSpPr>
          <p:cNvPr id="225" name="Google Shape;225;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285750" indent="-285750">
              <a:lnSpc>
                <a:spcPct val="150000"/>
              </a:lnSpc>
            </a:pPr>
            <a:r>
              <a:rPr lang="en" dirty="0"/>
              <a:t>“Building a Better Bay Area”: Affordable housing crisis in California began since 1970. By 2017, median home price in the Bay Area rose to 2.5 times higher than that of the country.</a:t>
            </a:r>
          </a:p>
          <a:p>
            <a:pPr marL="285750" indent="-285750">
              <a:lnSpc>
                <a:spcPct val="150000"/>
              </a:lnSpc>
            </a:pPr>
            <a:r>
              <a:rPr lang="en" u="sng" dirty="0"/>
              <a:t>Why our model may be of interest to </a:t>
            </a:r>
            <a:r>
              <a:rPr lang="en" b="1" u="sng" dirty="0"/>
              <a:t>you:</a:t>
            </a:r>
          </a:p>
          <a:p>
            <a:pPr marL="742950" lvl="1" indent="-285750">
              <a:lnSpc>
                <a:spcPct val="150000"/>
              </a:lnSpc>
            </a:pPr>
            <a:r>
              <a:rPr lang="en" dirty="0"/>
              <a:t>There are many crime maps available from public sources, however, they do not provide succinct detailed information.</a:t>
            </a:r>
          </a:p>
          <a:p>
            <a:pPr marL="742950" lvl="1" indent="-285750">
              <a:lnSpc>
                <a:spcPct val="150000"/>
              </a:lnSpc>
            </a:pPr>
            <a:r>
              <a:rPr lang="en" dirty="0"/>
              <a:t>We aim to provide more detailed information regarding the home selection process.</a:t>
            </a:r>
          </a:p>
          <a:p>
            <a:pPr marL="0" indent="0">
              <a:lnSpc>
                <a:spcPct val="100000"/>
              </a:lnSpc>
              <a:buNone/>
            </a:pPr>
            <a:endParaRPr lang="en" dirty="0"/>
          </a:p>
        </p:txBody>
      </p:sp>
      <p:pic>
        <p:nvPicPr>
          <p:cNvPr id="4" name="Picture 3">
            <a:extLst>
              <a:ext uri="{FF2B5EF4-FFF2-40B4-BE49-F238E27FC236}">
                <a16:creationId xmlns:a16="http://schemas.microsoft.com/office/drawing/2014/main" id="{76E21A80-38CD-F944-AD10-D8DD440B85A1}"/>
              </a:ext>
            </a:extLst>
          </p:cNvPr>
          <p:cNvPicPr>
            <a:picLocks noChangeAspect="1"/>
          </p:cNvPicPr>
          <p:nvPr/>
        </p:nvPicPr>
        <p:blipFill>
          <a:blip r:embed="rId3"/>
          <a:stretch>
            <a:fillRect/>
          </a:stretch>
        </p:blipFill>
        <p:spPr>
          <a:xfrm>
            <a:off x="5339024" y="482321"/>
            <a:ext cx="3363750" cy="1371529"/>
          </a:xfrm>
          <a:prstGeom prst="rect">
            <a:avLst/>
          </a:prstGeom>
        </p:spPr>
      </p:pic>
      <p:pic>
        <p:nvPicPr>
          <p:cNvPr id="65" name="Picture 64">
            <a:extLst>
              <a:ext uri="{FF2B5EF4-FFF2-40B4-BE49-F238E27FC236}">
                <a16:creationId xmlns:a16="http://schemas.microsoft.com/office/drawing/2014/main" id="{A888D81A-8B07-F24C-91DC-3148EF313CC7}"/>
              </a:ext>
            </a:extLst>
          </p:cNvPr>
          <p:cNvPicPr>
            <a:picLocks noChangeAspect="1"/>
          </p:cNvPicPr>
          <p:nvPr/>
        </p:nvPicPr>
        <p:blipFill>
          <a:blip r:embed="rId4"/>
          <a:stretch>
            <a:fillRect/>
          </a:stretch>
        </p:blipFill>
        <p:spPr>
          <a:xfrm>
            <a:off x="7432952" y="3794841"/>
            <a:ext cx="1514260" cy="10902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833883"/>
            <a:ext cx="2225506"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The Approach</a:t>
            </a:r>
            <a:endParaRPr i="1" dirty="0"/>
          </a:p>
        </p:txBody>
      </p:sp>
      <p:sp>
        <p:nvSpPr>
          <p:cNvPr id="214" name="Google Shape;214;p28"/>
          <p:cNvSpPr txBox="1">
            <a:spLocks noGrp="1"/>
          </p:cNvSpPr>
          <p:nvPr>
            <p:ph type="body" idx="1"/>
          </p:nvPr>
        </p:nvSpPr>
        <p:spPr>
          <a:xfrm>
            <a:off x="729450" y="1666035"/>
            <a:ext cx="4777047" cy="236978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itchFamily="2" charset="2"/>
              <a:buChar char="q"/>
            </a:pPr>
            <a:r>
              <a:rPr lang="en-US" sz="1600" dirty="0"/>
              <a:t>Dataset: </a:t>
            </a:r>
          </a:p>
          <a:p>
            <a:pPr marL="742950" lvl="1" indent="-285750">
              <a:spcBef>
                <a:spcPts val="0"/>
              </a:spcBef>
              <a:buFont typeface="Wingdings" pitchFamily="2" charset="2"/>
              <a:buChar char="q"/>
            </a:pPr>
            <a:r>
              <a:rPr lang="en-US" sz="1450" dirty="0"/>
              <a:t>We are performing analysis using official police records obtained from </a:t>
            </a:r>
            <a:r>
              <a:rPr lang="en-US" sz="1450" dirty="0">
                <a:hlinkClick r:id="rId3"/>
              </a:rPr>
              <a:t>DataSF</a:t>
            </a:r>
            <a:r>
              <a:rPr lang="en-US" sz="1450" dirty="0"/>
              <a:t> (SF Open Data).</a:t>
            </a:r>
            <a:endParaRPr lang="en-US" sz="1550" dirty="0"/>
          </a:p>
          <a:p>
            <a:pPr marL="285750" indent="-285750">
              <a:buFont typeface="Wingdings" pitchFamily="2" charset="2"/>
              <a:buChar char="q"/>
            </a:pPr>
            <a:r>
              <a:rPr lang="en-US" sz="1600" dirty="0"/>
              <a:t>Steps:</a:t>
            </a:r>
            <a:endParaRPr lang="en-US" sz="650" dirty="0"/>
          </a:p>
          <a:p>
            <a:pPr marL="742950" lvl="1" indent="-285750">
              <a:buFont typeface="Wingdings" pitchFamily="2" charset="2"/>
              <a:buChar char="v"/>
            </a:pPr>
            <a:r>
              <a:rPr lang="en-US" sz="1050" dirty="0"/>
              <a:t>Exploratory data analysis and visualization</a:t>
            </a:r>
          </a:p>
          <a:p>
            <a:pPr marL="742950" lvl="1" indent="-285750">
              <a:buFont typeface="Wingdings" pitchFamily="2" charset="2"/>
              <a:buChar char="v"/>
            </a:pPr>
            <a:r>
              <a:rPr lang="en-US" sz="1050" dirty="0"/>
              <a:t>Grouping and Assignment of “danger level” bins</a:t>
            </a:r>
          </a:p>
          <a:p>
            <a:pPr marL="742950" lvl="1" indent="-285750">
              <a:buFont typeface="Wingdings" pitchFamily="2" charset="2"/>
              <a:buChar char="v"/>
            </a:pPr>
            <a:r>
              <a:rPr lang="en-US" sz="1050" dirty="0"/>
              <a:t>K-Nearest Neighbor classification to predict the danger level of a new location</a:t>
            </a:r>
          </a:p>
        </p:txBody>
      </p:sp>
      <p:pic>
        <p:nvPicPr>
          <p:cNvPr id="7" name="Picture 6">
            <a:extLst>
              <a:ext uri="{FF2B5EF4-FFF2-40B4-BE49-F238E27FC236}">
                <a16:creationId xmlns:a16="http://schemas.microsoft.com/office/drawing/2014/main" id="{BB095394-31DA-5D41-8BD3-0495E3FCDA92}"/>
              </a:ext>
            </a:extLst>
          </p:cNvPr>
          <p:cNvPicPr>
            <a:picLocks noChangeAspect="1"/>
          </p:cNvPicPr>
          <p:nvPr/>
        </p:nvPicPr>
        <p:blipFill>
          <a:blip r:embed="rId4"/>
          <a:stretch>
            <a:fillRect/>
          </a:stretch>
        </p:blipFill>
        <p:spPr>
          <a:xfrm>
            <a:off x="2798576" y="346054"/>
            <a:ext cx="4109469" cy="381754"/>
          </a:xfrm>
          <a:prstGeom prst="rect">
            <a:avLst/>
          </a:prstGeom>
        </p:spPr>
      </p:pic>
      <p:pic>
        <p:nvPicPr>
          <p:cNvPr id="9" name="Picture 8">
            <a:extLst>
              <a:ext uri="{FF2B5EF4-FFF2-40B4-BE49-F238E27FC236}">
                <a16:creationId xmlns:a16="http://schemas.microsoft.com/office/drawing/2014/main" id="{C1F9C0B8-EF8B-0A4E-B56B-CCEAA9B93E1D}"/>
              </a:ext>
            </a:extLst>
          </p:cNvPr>
          <p:cNvPicPr>
            <a:picLocks noChangeAspect="1"/>
          </p:cNvPicPr>
          <p:nvPr/>
        </p:nvPicPr>
        <p:blipFill>
          <a:blip r:embed="rId5"/>
          <a:stretch>
            <a:fillRect/>
          </a:stretch>
        </p:blipFill>
        <p:spPr>
          <a:xfrm>
            <a:off x="5401541" y="2451798"/>
            <a:ext cx="3013009" cy="1777302"/>
          </a:xfrm>
          <a:prstGeom prst="rect">
            <a:avLst/>
          </a:prstGeom>
        </p:spPr>
      </p:pic>
      <p:pic>
        <p:nvPicPr>
          <p:cNvPr id="13" name="Picture 12">
            <a:extLst>
              <a:ext uri="{FF2B5EF4-FFF2-40B4-BE49-F238E27FC236}">
                <a16:creationId xmlns:a16="http://schemas.microsoft.com/office/drawing/2014/main" id="{2FED60F5-2A58-3B48-9DF5-7B7A48D53519}"/>
              </a:ext>
            </a:extLst>
          </p:cNvPr>
          <p:cNvPicPr>
            <a:picLocks noChangeAspect="1"/>
          </p:cNvPicPr>
          <p:nvPr/>
        </p:nvPicPr>
        <p:blipFill>
          <a:blip r:embed="rId6"/>
          <a:stretch>
            <a:fillRect/>
          </a:stretch>
        </p:blipFill>
        <p:spPr>
          <a:xfrm>
            <a:off x="4660272" y="742896"/>
            <a:ext cx="3501299" cy="1040284"/>
          </a:xfrm>
          <a:prstGeom prst="rect">
            <a:avLst/>
          </a:prstGeom>
        </p:spPr>
      </p:pic>
      <p:pic>
        <p:nvPicPr>
          <p:cNvPr id="14" name="Picture 13">
            <a:extLst>
              <a:ext uri="{FF2B5EF4-FFF2-40B4-BE49-F238E27FC236}">
                <a16:creationId xmlns:a16="http://schemas.microsoft.com/office/drawing/2014/main" id="{B7A90C73-BDBF-8948-99C8-516D55B13B2D}"/>
              </a:ext>
            </a:extLst>
          </p:cNvPr>
          <p:cNvPicPr>
            <a:picLocks noChangeAspect="1"/>
          </p:cNvPicPr>
          <p:nvPr/>
        </p:nvPicPr>
        <p:blipFill>
          <a:blip r:embed="rId7"/>
          <a:stretch>
            <a:fillRect/>
          </a:stretch>
        </p:blipFill>
        <p:spPr>
          <a:xfrm>
            <a:off x="2954956" y="833883"/>
            <a:ext cx="1504807" cy="11059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grpSp>
        <p:nvGrpSpPr>
          <p:cNvPr id="296" name="Group 242">
            <a:extLst>
              <a:ext uri="{FF2B5EF4-FFF2-40B4-BE49-F238E27FC236}">
                <a16:creationId xmlns:a16="http://schemas.microsoft.com/office/drawing/2014/main" id="{5B5504F5-A44D-4727-B62D-D306EE4C0C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5139928"/>
            <a:chOff x="-417513" y="0"/>
            <a:chExt cx="12584114" cy="6853238"/>
          </a:xfrm>
        </p:grpSpPr>
        <p:sp>
          <p:nvSpPr>
            <p:cNvPr id="244" name="Freeform 5">
              <a:extLst>
                <a:ext uri="{FF2B5EF4-FFF2-40B4-BE49-F238E27FC236}">
                  <a16:creationId xmlns:a16="http://schemas.microsoft.com/office/drawing/2014/main" id="{42E83A18-C907-44D5-83DF-CFB181254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5" name="Freeform 6">
              <a:extLst>
                <a:ext uri="{FF2B5EF4-FFF2-40B4-BE49-F238E27FC236}">
                  <a16:creationId xmlns:a16="http://schemas.microsoft.com/office/drawing/2014/main" id="{E845C857-E334-431F-9264-4BEF01228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6" name="Freeform 7">
              <a:extLst>
                <a:ext uri="{FF2B5EF4-FFF2-40B4-BE49-F238E27FC236}">
                  <a16:creationId xmlns:a16="http://schemas.microsoft.com/office/drawing/2014/main" id="{426C9BD9-ECC0-4C60-87C1-D07F8F075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7" name="Freeform 8">
              <a:extLst>
                <a:ext uri="{FF2B5EF4-FFF2-40B4-BE49-F238E27FC236}">
                  <a16:creationId xmlns:a16="http://schemas.microsoft.com/office/drawing/2014/main" id="{7FBDFA8E-61C4-4F76-819E-308A16DEE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8" name="Freeform 9">
              <a:extLst>
                <a:ext uri="{FF2B5EF4-FFF2-40B4-BE49-F238E27FC236}">
                  <a16:creationId xmlns:a16="http://schemas.microsoft.com/office/drawing/2014/main" id="{761F1C21-70B1-4D4E-831C-75DB8E7EA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9" name="Freeform 10">
              <a:extLst>
                <a:ext uri="{FF2B5EF4-FFF2-40B4-BE49-F238E27FC236}">
                  <a16:creationId xmlns:a16="http://schemas.microsoft.com/office/drawing/2014/main" id="{FD6B914E-6122-42BE-91C5-72FA400D02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0" name="Freeform 11">
              <a:extLst>
                <a:ext uri="{FF2B5EF4-FFF2-40B4-BE49-F238E27FC236}">
                  <a16:creationId xmlns:a16="http://schemas.microsoft.com/office/drawing/2014/main" id="{25950DE0-F9E4-4487-93B8-F6FDB00B2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1" name="Freeform 12">
              <a:extLst>
                <a:ext uri="{FF2B5EF4-FFF2-40B4-BE49-F238E27FC236}">
                  <a16:creationId xmlns:a16="http://schemas.microsoft.com/office/drawing/2014/main" id="{319D2307-45E1-4592-8192-9C9102D4E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2" name="Freeform 13">
              <a:extLst>
                <a:ext uri="{FF2B5EF4-FFF2-40B4-BE49-F238E27FC236}">
                  <a16:creationId xmlns:a16="http://schemas.microsoft.com/office/drawing/2014/main" id="{1A93A333-9537-4DEC-A527-7733E1096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3" name="Freeform 14">
              <a:extLst>
                <a:ext uri="{FF2B5EF4-FFF2-40B4-BE49-F238E27FC236}">
                  <a16:creationId xmlns:a16="http://schemas.microsoft.com/office/drawing/2014/main" id="{76DEF779-F072-40FD-A3BF-84E3B8C6D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4" name="Freeform 15">
              <a:extLst>
                <a:ext uri="{FF2B5EF4-FFF2-40B4-BE49-F238E27FC236}">
                  <a16:creationId xmlns:a16="http://schemas.microsoft.com/office/drawing/2014/main" id="{6861570E-EBF4-48B8-AB90-2A40B5228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5" name="Freeform 16">
              <a:extLst>
                <a:ext uri="{FF2B5EF4-FFF2-40B4-BE49-F238E27FC236}">
                  <a16:creationId xmlns:a16="http://schemas.microsoft.com/office/drawing/2014/main" id="{68EF8EC2-E3C0-4C22-B1B8-6E30AC244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6" name="Freeform 17">
              <a:extLst>
                <a:ext uri="{FF2B5EF4-FFF2-40B4-BE49-F238E27FC236}">
                  <a16:creationId xmlns:a16="http://schemas.microsoft.com/office/drawing/2014/main" id="{AC3BE00B-705F-42C6-94CE-E89B1FA4E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7" name="Freeform 18">
              <a:extLst>
                <a:ext uri="{FF2B5EF4-FFF2-40B4-BE49-F238E27FC236}">
                  <a16:creationId xmlns:a16="http://schemas.microsoft.com/office/drawing/2014/main" id="{F23249F0-6642-4CDD-B89B-7EC0C254A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8" name="Freeform 19">
              <a:extLst>
                <a:ext uri="{FF2B5EF4-FFF2-40B4-BE49-F238E27FC236}">
                  <a16:creationId xmlns:a16="http://schemas.microsoft.com/office/drawing/2014/main" id="{9E5173CD-2C19-40D0-B444-CF38FF220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9" name="Freeform 20">
              <a:extLst>
                <a:ext uri="{FF2B5EF4-FFF2-40B4-BE49-F238E27FC236}">
                  <a16:creationId xmlns:a16="http://schemas.microsoft.com/office/drawing/2014/main" id="{C46A9203-B0FB-426A-9F90-6953A96AE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0" name="Freeform 21">
              <a:extLst>
                <a:ext uri="{FF2B5EF4-FFF2-40B4-BE49-F238E27FC236}">
                  <a16:creationId xmlns:a16="http://schemas.microsoft.com/office/drawing/2014/main" id="{F0B66C88-C270-4AE6-B12C-71CFC5F1E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1" name="Freeform 22">
              <a:extLst>
                <a:ext uri="{FF2B5EF4-FFF2-40B4-BE49-F238E27FC236}">
                  <a16:creationId xmlns:a16="http://schemas.microsoft.com/office/drawing/2014/main" id="{9113790B-9AB2-45C0-85DD-4E7303894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2" name="Freeform 23">
              <a:extLst>
                <a:ext uri="{FF2B5EF4-FFF2-40B4-BE49-F238E27FC236}">
                  <a16:creationId xmlns:a16="http://schemas.microsoft.com/office/drawing/2014/main" id="{36488705-890C-4BDD-AC3C-9807F6A6E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3" name="Freeform 24">
              <a:extLst>
                <a:ext uri="{FF2B5EF4-FFF2-40B4-BE49-F238E27FC236}">
                  <a16:creationId xmlns:a16="http://schemas.microsoft.com/office/drawing/2014/main" id="{CCF65277-1D63-4A4A-957E-9F12111D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4" name="Freeform 25">
              <a:extLst>
                <a:ext uri="{FF2B5EF4-FFF2-40B4-BE49-F238E27FC236}">
                  <a16:creationId xmlns:a16="http://schemas.microsoft.com/office/drawing/2014/main" id="{AD6DFDD0-50F6-498B-A4E6-DC6D9A795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7" name="Group 265">
            <a:extLst>
              <a:ext uri="{FF2B5EF4-FFF2-40B4-BE49-F238E27FC236}">
                <a16:creationId xmlns:a16="http://schemas.microsoft.com/office/drawing/2014/main" id="{02A5D777-C3C4-4D83-B4A3-0C83DBE1CB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274691"/>
            <a:ext cx="2755857" cy="2602816"/>
            <a:chOff x="697883" y="1816768"/>
            <a:chExt cx="3674476" cy="3470421"/>
          </a:xfrm>
        </p:grpSpPr>
        <p:sp>
          <p:nvSpPr>
            <p:cNvPr id="267" name="Rectangle 266">
              <a:extLst>
                <a:ext uri="{FF2B5EF4-FFF2-40B4-BE49-F238E27FC236}">
                  <a16:creationId xmlns:a16="http://schemas.microsoft.com/office/drawing/2014/main" id="{580A9110-3349-42C1-8186-CB70C1FD4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8" name="Isosceles Triangle 22">
              <a:extLst>
                <a:ext uri="{FF2B5EF4-FFF2-40B4-BE49-F238E27FC236}">
                  <a16:creationId xmlns:a16="http://schemas.microsoft.com/office/drawing/2014/main" id="{4F5EDCDF-C218-4482-A13E-8CFB87D0D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9" name="Rectangle 268">
              <a:extLst>
                <a:ext uri="{FF2B5EF4-FFF2-40B4-BE49-F238E27FC236}">
                  <a16:creationId xmlns:a16="http://schemas.microsoft.com/office/drawing/2014/main" id="{3EB8EB4B-9F73-4DB2-B849-B88E0435D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98" name="Rectangle 27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9" name="Group 27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5139928"/>
            <a:chOff x="-417513" y="0"/>
            <a:chExt cx="12584114" cy="6853238"/>
          </a:xfrm>
        </p:grpSpPr>
        <p:sp>
          <p:nvSpPr>
            <p:cNvPr id="27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62" name="Google Shape;162;p21"/>
          <p:cNvSpPr txBox="1">
            <a:spLocks noGrp="1"/>
          </p:cNvSpPr>
          <p:nvPr>
            <p:ph type="title"/>
          </p:nvPr>
        </p:nvSpPr>
        <p:spPr>
          <a:xfrm>
            <a:off x="1319465" y="599160"/>
            <a:ext cx="6505070" cy="786709"/>
          </a:xfrm>
          <a:prstGeom prst="rect">
            <a:avLst/>
          </a:prstGeom>
        </p:spPr>
        <p:txBody>
          <a:bodyPr spcFirstLastPara="1" vert="horz" lIns="228600" tIns="228600" rIns="228600" bIns="228600" rtlCol="0" anchor="ctr" anchorCtr="0">
            <a:normAutofit/>
          </a:bodyPr>
          <a:lstStyle/>
          <a:p>
            <a:pPr marL="0" lvl="0" indent="0" defTabSz="914400">
              <a:spcBef>
                <a:spcPct val="0"/>
              </a:spcBef>
              <a:spcAft>
                <a:spcPts val="0"/>
              </a:spcAft>
            </a:pPr>
            <a:r>
              <a:rPr lang="en-US" sz="2500" b="0" i="1" u="sng" kern="1200" cap="none" spc="-150">
                <a:solidFill>
                  <a:schemeClr val="tx1"/>
                </a:solidFill>
                <a:effectLst/>
                <a:latin typeface="+mj-lt"/>
                <a:ea typeface="+mj-ea"/>
                <a:cs typeface="+mj-cs"/>
              </a:rPr>
              <a:t>Current status</a:t>
            </a:r>
          </a:p>
          <a:p>
            <a:pPr marL="0" lvl="0" indent="0" defTabSz="914400">
              <a:spcBef>
                <a:spcPct val="0"/>
              </a:spcBef>
              <a:spcAft>
                <a:spcPts val="0"/>
              </a:spcAft>
            </a:pPr>
            <a:endParaRPr lang="en-US" sz="2500" b="0" i="1" u="sng" kern="1200" cap="none" spc="-150">
              <a:solidFill>
                <a:schemeClr val="tx1"/>
              </a:solidFill>
              <a:effectLst/>
              <a:latin typeface="+mj-lt"/>
              <a:ea typeface="+mj-ea"/>
              <a:cs typeface="+mj-cs"/>
            </a:endParaRPr>
          </a:p>
        </p:txBody>
      </p:sp>
      <p:graphicFrame>
        <p:nvGraphicFramePr>
          <p:cNvPr id="238" name="Google Shape;163;p21">
            <a:extLst>
              <a:ext uri="{FF2B5EF4-FFF2-40B4-BE49-F238E27FC236}">
                <a16:creationId xmlns:a16="http://schemas.microsoft.com/office/drawing/2014/main" id="{8FD06F6C-0D96-4C9C-9768-CE098FE19828}"/>
              </a:ext>
            </a:extLst>
          </p:cNvPr>
          <p:cNvGraphicFramePr/>
          <p:nvPr>
            <p:extLst>
              <p:ext uri="{D42A27DB-BD31-4B8C-83A1-F6EECF244321}">
                <p14:modId xmlns:p14="http://schemas.microsoft.com/office/powerpoint/2010/main" val="620773726"/>
              </p:ext>
            </p:extLst>
          </p:nvPr>
        </p:nvGraphicFramePr>
        <p:xfrm>
          <a:off x="605791" y="1493232"/>
          <a:ext cx="7932419" cy="313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EEF630E-DAF9-40FF-821B-28E3E0F869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5139928"/>
            <a:chOff x="-417513" y="0"/>
            <a:chExt cx="12584114" cy="6853238"/>
          </a:xfrm>
        </p:grpSpPr>
        <p:sp>
          <p:nvSpPr>
            <p:cNvPr id="12" name="Freeform 5">
              <a:extLst>
                <a:ext uri="{FF2B5EF4-FFF2-40B4-BE49-F238E27FC236}">
                  <a16:creationId xmlns:a16="http://schemas.microsoft.com/office/drawing/2014/main" id="{74F5E32F-5624-4A74-9BA6-EDA3798E8B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D83F6EAD-8DAB-40E8-BEF4-86DDFD8CF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6CD82C97-56EA-4CAC-8957-E06B2AC4E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0EA86A1-7101-4A83-8E85-C78E22A22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8DFF5B4F-D9B5-4139-9193-5E745BF78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C888291-D974-4768-8FBF-3E81C84E3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54500D22-812B-475E-98AE-F649148FF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407EAE1E-4376-41AC-B3CC-EC1CA85E8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F5FB9738-E068-4A71-A3EB-CC7C8C583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D2ADAB3B-BD1E-4A6B-9D4A-F5892872E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8F73A58A-4236-4D1D-9327-A09ECC6B4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9B02314-681F-42AF-AD5F-D531A8E6B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3A1A9C72-D61C-4602-A766-6A43C88EE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FD2BC0F-4A2B-475E-9D5D-92F18DF1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97C29B9F-9BF5-4A77-AB3E-4C044B6B0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50517D07-14E6-4BAD-BBE9-2353A9B62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FCA6AC5D-5054-4EE7-8150-7D69CCE75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ED0E21EE-8200-4A3F-835F-774DD124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9E3577C9-22E0-4681-9F44-BA5D0D37AB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F7BBDB34-0E71-4955-9DA4-4A6BDC3CB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12ABF74E-8D2A-4D3C-A352-FB481F48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DF1E6E66-0790-4ECE-AB51-538B874DF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274691"/>
            <a:ext cx="2755857" cy="2602816"/>
            <a:chOff x="697883" y="1816768"/>
            <a:chExt cx="3674476" cy="3470421"/>
          </a:xfrm>
        </p:grpSpPr>
        <p:sp>
          <p:nvSpPr>
            <p:cNvPr id="35" name="Rectangle 34">
              <a:extLst>
                <a:ext uri="{FF2B5EF4-FFF2-40B4-BE49-F238E27FC236}">
                  <a16:creationId xmlns:a16="http://schemas.microsoft.com/office/drawing/2014/main" id="{C34E08E5-5E36-44B9-A3F1-B8BE6CF1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22">
              <a:extLst>
                <a:ext uri="{FF2B5EF4-FFF2-40B4-BE49-F238E27FC236}">
                  <a16:creationId xmlns:a16="http://schemas.microsoft.com/office/drawing/2014/main" id="{1101CA69-4BCF-49C2-93C6-A43F6AB89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CC07C400-F4F4-4150-A969-FE1F2158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9" name="Rectangle 3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795"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44532"/>
            <a:ext cx="9386886" cy="5192848"/>
            <a:chOff x="-329674" y="-51881"/>
            <a:chExt cx="12515851" cy="6923798"/>
          </a:xfrm>
        </p:grpSpPr>
        <p:sp>
          <p:nvSpPr>
            <p:cNvPr id="4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E7DA54D3-3E0F-8D4D-B50E-691418A4CBF9}"/>
              </a:ext>
            </a:extLst>
          </p:cNvPr>
          <p:cNvSpPr>
            <a:spLocks noGrp="1"/>
          </p:cNvSpPr>
          <p:nvPr>
            <p:ph type="title"/>
          </p:nvPr>
        </p:nvSpPr>
        <p:spPr>
          <a:xfrm>
            <a:off x="666473" y="3570099"/>
            <a:ext cx="2960565" cy="1333371"/>
          </a:xfrm>
        </p:spPr>
        <p:txBody>
          <a:bodyPr vert="horz" lIns="228600" tIns="228600" rIns="228600" bIns="228600" rtlCol="0" anchor="ctr">
            <a:normAutofit/>
          </a:bodyPr>
          <a:lstStyle/>
          <a:p>
            <a:pPr algn="l" defTabSz="914400">
              <a:spcBef>
                <a:spcPct val="0"/>
              </a:spcBef>
            </a:pPr>
            <a:r>
              <a:rPr lang="en-US" sz="3100" u="sng" spc="-150">
                <a:solidFill>
                  <a:schemeClr val="tx1"/>
                </a:solidFill>
              </a:rPr>
              <a:t>Modeling the Data</a:t>
            </a:r>
          </a:p>
        </p:txBody>
      </p:sp>
      <p:sp>
        <p:nvSpPr>
          <p:cNvPr id="62" name="Freeform: Shape 61">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3403368"/>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piece of paper&#10;&#10;Description automatically generated">
            <a:extLst>
              <a:ext uri="{FF2B5EF4-FFF2-40B4-BE49-F238E27FC236}">
                <a16:creationId xmlns:a16="http://schemas.microsoft.com/office/drawing/2014/main" id="{A92CF2A5-9F6A-7948-84DD-E801AA540107}"/>
              </a:ext>
            </a:extLst>
          </p:cNvPr>
          <p:cNvPicPr>
            <a:picLocks noChangeAspect="1"/>
          </p:cNvPicPr>
          <p:nvPr/>
        </p:nvPicPr>
        <p:blipFill>
          <a:blip r:embed="rId2"/>
          <a:stretch>
            <a:fillRect/>
          </a:stretch>
        </p:blipFill>
        <p:spPr>
          <a:xfrm>
            <a:off x="2837260" y="726817"/>
            <a:ext cx="3210319" cy="238366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6E7F21C5-5A84-674C-9F8E-1127569ABA52}"/>
              </a:ext>
            </a:extLst>
          </p:cNvPr>
          <p:cNvPicPr>
            <a:picLocks noChangeAspect="1"/>
          </p:cNvPicPr>
          <p:nvPr/>
        </p:nvPicPr>
        <p:blipFill>
          <a:blip r:embed="rId3"/>
          <a:stretch>
            <a:fillRect/>
          </a:stretch>
        </p:blipFill>
        <p:spPr>
          <a:xfrm>
            <a:off x="187807" y="966957"/>
            <a:ext cx="2990811" cy="1817162"/>
          </a:xfrm>
          <a:prstGeom prst="rect">
            <a:avLst/>
          </a:prstGeom>
        </p:spPr>
      </p:pic>
      <p:pic>
        <p:nvPicPr>
          <p:cNvPr id="4" name="Picture 3" descr="A close up of a piece of paper&#10;&#10;Description automatically generated">
            <a:extLst>
              <a:ext uri="{FF2B5EF4-FFF2-40B4-BE49-F238E27FC236}">
                <a16:creationId xmlns:a16="http://schemas.microsoft.com/office/drawing/2014/main" id="{93C9E9CB-0490-CC4B-A28F-CF1E311C9C40}"/>
              </a:ext>
            </a:extLst>
          </p:cNvPr>
          <p:cNvPicPr>
            <a:picLocks noChangeAspect="1"/>
          </p:cNvPicPr>
          <p:nvPr/>
        </p:nvPicPr>
        <p:blipFill>
          <a:blip r:embed="rId4"/>
          <a:stretch>
            <a:fillRect/>
          </a:stretch>
        </p:blipFill>
        <p:spPr>
          <a:xfrm>
            <a:off x="6036696" y="743622"/>
            <a:ext cx="2652260" cy="2108546"/>
          </a:xfrm>
          <a:prstGeom prst="rect">
            <a:avLst/>
          </a:prstGeom>
        </p:spPr>
      </p:pic>
      <p:sp>
        <p:nvSpPr>
          <p:cNvPr id="3" name="Text Placeholder 2">
            <a:extLst>
              <a:ext uri="{FF2B5EF4-FFF2-40B4-BE49-F238E27FC236}">
                <a16:creationId xmlns:a16="http://schemas.microsoft.com/office/drawing/2014/main" id="{D99FEAD0-A0E9-704A-B62F-83E4FDB86A7A}"/>
              </a:ext>
            </a:extLst>
          </p:cNvPr>
          <p:cNvSpPr>
            <a:spLocks noGrp="1"/>
          </p:cNvSpPr>
          <p:nvPr>
            <p:ph type="body" idx="1"/>
          </p:nvPr>
        </p:nvSpPr>
        <p:spPr>
          <a:xfrm>
            <a:off x="3838835" y="3575745"/>
            <a:ext cx="4711405" cy="1327725"/>
          </a:xfrm>
        </p:spPr>
        <p:txBody>
          <a:bodyPr vert="horz" lIns="91440" tIns="45720" rIns="91440" bIns="45720" rtlCol="0" anchor="ctr">
            <a:normAutofit/>
          </a:bodyPr>
          <a:lstStyle/>
          <a:p>
            <a:pPr indent="-228600" defTabSz="914400">
              <a:spcAft>
                <a:spcPts val="600"/>
              </a:spcAft>
              <a:buSzPct val="110000"/>
              <a:buFont typeface="Wingdings" panose="05000000000000000000" pitchFamily="2" charset="2"/>
              <a:buChar char="§"/>
            </a:pPr>
            <a:r>
              <a:rPr lang="en-US" dirty="0"/>
              <a:t>We labeled all categories of crime into 5 levels of magnitude and use </a:t>
            </a:r>
            <a:r>
              <a:rPr lang="en-US"/>
              <a:t>kNN</a:t>
            </a:r>
            <a:r>
              <a:rPr lang="en-US" dirty="0"/>
              <a:t> classification.</a:t>
            </a:r>
            <a:endParaRPr lang="en-US"/>
          </a:p>
        </p:txBody>
      </p:sp>
    </p:spTree>
    <p:extLst>
      <p:ext uri="{BB962C8B-B14F-4D97-AF65-F5344CB8AC3E}">
        <p14:creationId xmlns:p14="http://schemas.microsoft.com/office/powerpoint/2010/main" val="425342858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grpSp>
        <p:nvGrpSpPr>
          <p:cNvPr id="100" name="Group 99">
            <a:extLst>
              <a:ext uri="{FF2B5EF4-FFF2-40B4-BE49-F238E27FC236}">
                <a16:creationId xmlns:a16="http://schemas.microsoft.com/office/drawing/2014/main" id="{5B5504F5-A44D-4727-B62D-D306EE4C0C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5139928"/>
            <a:chOff x="-417513" y="0"/>
            <a:chExt cx="12584114" cy="6853238"/>
          </a:xfrm>
        </p:grpSpPr>
        <p:sp>
          <p:nvSpPr>
            <p:cNvPr id="101" name="Freeform 5">
              <a:extLst>
                <a:ext uri="{FF2B5EF4-FFF2-40B4-BE49-F238E27FC236}">
                  <a16:creationId xmlns:a16="http://schemas.microsoft.com/office/drawing/2014/main" id="{42E83A18-C907-44D5-83DF-CFB181254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6">
              <a:extLst>
                <a:ext uri="{FF2B5EF4-FFF2-40B4-BE49-F238E27FC236}">
                  <a16:creationId xmlns:a16="http://schemas.microsoft.com/office/drawing/2014/main" id="{E845C857-E334-431F-9264-4BEF01228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7">
              <a:extLst>
                <a:ext uri="{FF2B5EF4-FFF2-40B4-BE49-F238E27FC236}">
                  <a16:creationId xmlns:a16="http://schemas.microsoft.com/office/drawing/2014/main" id="{426C9BD9-ECC0-4C60-87C1-D07F8F075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8">
              <a:extLst>
                <a:ext uri="{FF2B5EF4-FFF2-40B4-BE49-F238E27FC236}">
                  <a16:creationId xmlns:a16="http://schemas.microsoft.com/office/drawing/2014/main" id="{7FBDFA8E-61C4-4F76-819E-308A16DEE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9">
              <a:extLst>
                <a:ext uri="{FF2B5EF4-FFF2-40B4-BE49-F238E27FC236}">
                  <a16:creationId xmlns:a16="http://schemas.microsoft.com/office/drawing/2014/main" id="{761F1C21-70B1-4D4E-831C-75DB8E7EA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6" name="Freeform 10">
              <a:extLst>
                <a:ext uri="{FF2B5EF4-FFF2-40B4-BE49-F238E27FC236}">
                  <a16:creationId xmlns:a16="http://schemas.microsoft.com/office/drawing/2014/main" id="{FD6B914E-6122-42BE-91C5-72FA400D02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7" name="Freeform 11">
              <a:extLst>
                <a:ext uri="{FF2B5EF4-FFF2-40B4-BE49-F238E27FC236}">
                  <a16:creationId xmlns:a16="http://schemas.microsoft.com/office/drawing/2014/main" id="{25950DE0-F9E4-4487-93B8-F6FDB00B2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2">
              <a:extLst>
                <a:ext uri="{FF2B5EF4-FFF2-40B4-BE49-F238E27FC236}">
                  <a16:creationId xmlns:a16="http://schemas.microsoft.com/office/drawing/2014/main" id="{319D2307-45E1-4592-8192-9C9102D4E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3">
              <a:extLst>
                <a:ext uri="{FF2B5EF4-FFF2-40B4-BE49-F238E27FC236}">
                  <a16:creationId xmlns:a16="http://schemas.microsoft.com/office/drawing/2014/main" id="{1A93A333-9537-4DEC-A527-7733E1096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14">
              <a:extLst>
                <a:ext uri="{FF2B5EF4-FFF2-40B4-BE49-F238E27FC236}">
                  <a16:creationId xmlns:a16="http://schemas.microsoft.com/office/drawing/2014/main" id="{76DEF779-F072-40FD-A3BF-84E3B8C6D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5">
              <a:extLst>
                <a:ext uri="{FF2B5EF4-FFF2-40B4-BE49-F238E27FC236}">
                  <a16:creationId xmlns:a16="http://schemas.microsoft.com/office/drawing/2014/main" id="{6861570E-EBF4-48B8-AB90-2A40B5228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6">
              <a:extLst>
                <a:ext uri="{FF2B5EF4-FFF2-40B4-BE49-F238E27FC236}">
                  <a16:creationId xmlns:a16="http://schemas.microsoft.com/office/drawing/2014/main" id="{68EF8EC2-E3C0-4C22-B1B8-6E30AC244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7">
              <a:extLst>
                <a:ext uri="{FF2B5EF4-FFF2-40B4-BE49-F238E27FC236}">
                  <a16:creationId xmlns:a16="http://schemas.microsoft.com/office/drawing/2014/main" id="{AC3BE00B-705F-42C6-94CE-E89B1FA4E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8">
              <a:extLst>
                <a:ext uri="{FF2B5EF4-FFF2-40B4-BE49-F238E27FC236}">
                  <a16:creationId xmlns:a16="http://schemas.microsoft.com/office/drawing/2014/main" id="{F23249F0-6642-4CDD-B89B-7EC0C254A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9">
              <a:extLst>
                <a:ext uri="{FF2B5EF4-FFF2-40B4-BE49-F238E27FC236}">
                  <a16:creationId xmlns:a16="http://schemas.microsoft.com/office/drawing/2014/main" id="{9E5173CD-2C19-40D0-B444-CF38FF220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20">
              <a:extLst>
                <a:ext uri="{FF2B5EF4-FFF2-40B4-BE49-F238E27FC236}">
                  <a16:creationId xmlns:a16="http://schemas.microsoft.com/office/drawing/2014/main" id="{C46A9203-B0FB-426A-9F90-6953A96AE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7" name="Freeform 21">
              <a:extLst>
                <a:ext uri="{FF2B5EF4-FFF2-40B4-BE49-F238E27FC236}">
                  <a16:creationId xmlns:a16="http://schemas.microsoft.com/office/drawing/2014/main" id="{F0B66C88-C270-4AE6-B12C-71CFC5F1E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18" name="Freeform 22">
              <a:extLst>
                <a:ext uri="{FF2B5EF4-FFF2-40B4-BE49-F238E27FC236}">
                  <a16:creationId xmlns:a16="http://schemas.microsoft.com/office/drawing/2014/main" id="{9113790B-9AB2-45C0-85DD-4E7303894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3">
              <a:extLst>
                <a:ext uri="{FF2B5EF4-FFF2-40B4-BE49-F238E27FC236}">
                  <a16:creationId xmlns:a16="http://schemas.microsoft.com/office/drawing/2014/main" id="{36488705-890C-4BDD-AC3C-9807F6A6E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24">
              <a:extLst>
                <a:ext uri="{FF2B5EF4-FFF2-40B4-BE49-F238E27FC236}">
                  <a16:creationId xmlns:a16="http://schemas.microsoft.com/office/drawing/2014/main" id="{CCF65277-1D63-4A4A-957E-9F12111D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25">
              <a:extLst>
                <a:ext uri="{FF2B5EF4-FFF2-40B4-BE49-F238E27FC236}">
                  <a16:creationId xmlns:a16="http://schemas.microsoft.com/office/drawing/2014/main" id="{AD6DFDD0-50F6-498B-A4E6-DC6D9A795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23" name="Group 122">
            <a:extLst>
              <a:ext uri="{FF2B5EF4-FFF2-40B4-BE49-F238E27FC236}">
                <a16:creationId xmlns:a16="http://schemas.microsoft.com/office/drawing/2014/main" id="{02A5D777-C3C4-4D83-B4A3-0C83DBE1CB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274691"/>
            <a:ext cx="2755857" cy="2602816"/>
            <a:chOff x="697883" y="1816768"/>
            <a:chExt cx="3674476" cy="3470421"/>
          </a:xfrm>
        </p:grpSpPr>
        <p:sp>
          <p:nvSpPr>
            <p:cNvPr id="124" name="Rectangle 123">
              <a:extLst>
                <a:ext uri="{FF2B5EF4-FFF2-40B4-BE49-F238E27FC236}">
                  <a16:creationId xmlns:a16="http://schemas.microsoft.com/office/drawing/2014/main" id="{580A9110-3349-42C1-8186-CB70C1FD4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Isosceles Triangle 22">
              <a:extLst>
                <a:ext uri="{FF2B5EF4-FFF2-40B4-BE49-F238E27FC236}">
                  <a16:creationId xmlns:a16="http://schemas.microsoft.com/office/drawing/2014/main" id="{4F5EDCDF-C218-4482-A13E-8CFB87D0D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Rectangle 125">
              <a:extLst>
                <a:ext uri="{FF2B5EF4-FFF2-40B4-BE49-F238E27FC236}">
                  <a16:creationId xmlns:a16="http://schemas.microsoft.com/office/drawing/2014/main" id="{3EB8EB4B-9F73-4DB2-B849-B88E0435D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66" name="Rectangle 165">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8" name="Group 167">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5139928"/>
            <a:chOff x="-417513" y="0"/>
            <a:chExt cx="12584114" cy="6853238"/>
          </a:xfrm>
        </p:grpSpPr>
        <p:sp>
          <p:nvSpPr>
            <p:cNvPr id="169"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56" name="Google Shape;156;p20"/>
          <p:cNvSpPr txBox="1">
            <a:spLocks noGrp="1"/>
          </p:cNvSpPr>
          <p:nvPr>
            <p:ph type="title"/>
          </p:nvPr>
        </p:nvSpPr>
        <p:spPr>
          <a:xfrm>
            <a:off x="1151901" y="341432"/>
            <a:ext cx="6839967" cy="839920"/>
          </a:xfrm>
          <a:prstGeom prst="rect">
            <a:avLst/>
          </a:prstGeom>
        </p:spPr>
        <p:txBody>
          <a:bodyPr spcFirstLastPara="1" vert="horz" lIns="228600" tIns="228600" rIns="228600" bIns="228600" rtlCol="0" anchor="ctr" anchorCtr="0">
            <a:normAutofit/>
          </a:bodyPr>
          <a:lstStyle/>
          <a:p>
            <a:pPr marL="0" lvl="0" indent="0" defTabSz="914400">
              <a:spcBef>
                <a:spcPct val="0"/>
              </a:spcBef>
              <a:spcAft>
                <a:spcPts val="0"/>
              </a:spcAft>
            </a:pPr>
            <a:r>
              <a:rPr lang="en-US" sz="2500" b="1" i="0" kern="1200" cap="none" spc="-150" dirty="0">
                <a:solidFill>
                  <a:schemeClr val="tx1"/>
                </a:solidFill>
                <a:effectLst/>
                <a:latin typeface="+mj-lt"/>
                <a:ea typeface="+mj-ea"/>
                <a:cs typeface="+mj-cs"/>
              </a:rPr>
              <a:t>Going Forward</a:t>
            </a:r>
          </a:p>
        </p:txBody>
      </p:sp>
      <p:graphicFrame>
        <p:nvGraphicFramePr>
          <p:cNvPr id="159" name="Google Shape;157;p20">
            <a:extLst>
              <a:ext uri="{FF2B5EF4-FFF2-40B4-BE49-F238E27FC236}">
                <a16:creationId xmlns:a16="http://schemas.microsoft.com/office/drawing/2014/main" id="{D380AB1F-7398-462C-BA41-614A7B502A78}"/>
              </a:ext>
            </a:extLst>
          </p:cNvPr>
          <p:cNvGraphicFramePr/>
          <p:nvPr>
            <p:extLst>
              <p:ext uri="{D42A27DB-BD31-4B8C-83A1-F6EECF244321}">
                <p14:modId xmlns:p14="http://schemas.microsoft.com/office/powerpoint/2010/main" val="3003436477"/>
              </p:ext>
            </p:extLst>
          </p:nvPr>
        </p:nvGraphicFramePr>
        <p:xfrm>
          <a:off x="398030" y="1167519"/>
          <a:ext cx="8340799" cy="3343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6"/>
        <p:cNvGrpSpPr/>
        <p:nvPr/>
      </p:nvGrpSpPr>
      <p:grpSpPr>
        <a:xfrm>
          <a:off x="0" y="0"/>
          <a:ext cx="0" cy="0"/>
          <a:chOff x="0" y="0"/>
          <a:chExt cx="0" cy="0"/>
        </a:xfrm>
      </p:grpSpPr>
      <p:grpSp>
        <p:nvGrpSpPr>
          <p:cNvPr id="85" name="Group 84">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5139928"/>
            <a:chOff x="-417513" y="0"/>
            <a:chExt cx="12584114" cy="6853238"/>
          </a:xfrm>
        </p:grpSpPr>
        <p:sp>
          <p:nvSpPr>
            <p:cNvPr id="86"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8" name="Group 107">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274691"/>
            <a:ext cx="2755857" cy="2602816"/>
            <a:chOff x="697883" y="1816768"/>
            <a:chExt cx="3674476" cy="3470421"/>
          </a:xfrm>
        </p:grpSpPr>
        <p:sp>
          <p:nvSpPr>
            <p:cNvPr id="109" name="Rectangle 108">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0"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Rectangle 110">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13" name="Rectangle 112">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5139928"/>
            <a:chOff x="-417513" y="0"/>
            <a:chExt cx="12584114" cy="6853238"/>
          </a:xfrm>
        </p:grpSpPr>
        <p:sp>
          <p:nvSpPr>
            <p:cNvPr id="116"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17"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0"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1"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2"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0"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1"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2"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33"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6"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38" name="Rectangle 137">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341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Google Shape;207;p27"/>
          <p:cNvSpPr txBox="1">
            <a:spLocks noGrp="1"/>
          </p:cNvSpPr>
          <p:nvPr>
            <p:ph type="title"/>
          </p:nvPr>
        </p:nvSpPr>
        <p:spPr>
          <a:xfrm>
            <a:off x="484094" y="720090"/>
            <a:ext cx="2899271" cy="3128458"/>
          </a:xfrm>
          <a:prstGeom prst="rect">
            <a:avLst/>
          </a:prstGeom>
        </p:spPr>
        <p:txBody>
          <a:bodyPr spcFirstLastPara="1" vert="horz" lIns="228600" tIns="228600" rIns="228600" bIns="228600" rtlCol="0" anchor="ctr" anchorCtr="0">
            <a:normAutofit/>
          </a:bodyPr>
          <a:lstStyle/>
          <a:p>
            <a:pPr marL="0" lvl="0" indent="0" algn="r" defTabSz="914400">
              <a:spcBef>
                <a:spcPct val="0"/>
              </a:spcBef>
              <a:spcAft>
                <a:spcPts val="0"/>
              </a:spcAft>
            </a:pPr>
            <a:r>
              <a:rPr lang="en-US" sz="3300" spc="-150" dirty="0">
                <a:solidFill>
                  <a:schemeClr val="tx1"/>
                </a:solidFill>
              </a:rPr>
              <a:t>Our Solution</a:t>
            </a:r>
            <a:br>
              <a:rPr lang="en-US" sz="3300" spc="-150" dirty="0">
                <a:solidFill>
                  <a:schemeClr val="tx1"/>
                </a:solidFill>
              </a:rPr>
            </a:br>
            <a:r>
              <a:rPr lang="en-US" sz="1400" spc="-150" dirty="0">
                <a:solidFill>
                  <a:schemeClr val="tx1"/>
                </a:solidFill>
              </a:rPr>
              <a:t>-- </a:t>
            </a:r>
            <a:r>
              <a:rPr lang="en-US" sz="1400" i="1" spc="-150" dirty="0">
                <a:solidFill>
                  <a:schemeClr val="tx1"/>
                </a:solidFill>
              </a:rPr>
              <a:t>What does success look like to us?</a:t>
            </a:r>
            <a:endParaRPr lang="en-US" sz="3300" spc="-150" dirty="0">
              <a:solidFill>
                <a:schemeClr val="tx1"/>
              </a:solidFill>
            </a:endParaRPr>
          </a:p>
        </p:txBody>
      </p:sp>
      <p:cxnSp>
        <p:nvCxnSpPr>
          <p:cNvPr id="140" name="Straight Connector 139">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900112"/>
            <a:ext cx="0" cy="265797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8" name="Google Shape;208;p27"/>
          <p:cNvSpPr txBox="1">
            <a:spLocks noGrp="1"/>
          </p:cNvSpPr>
          <p:nvPr>
            <p:ph type="body" idx="1"/>
          </p:nvPr>
        </p:nvSpPr>
        <p:spPr>
          <a:xfrm>
            <a:off x="3737374" y="1091870"/>
            <a:ext cx="4133850" cy="2628768"/>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1600"/>
              </a:spcAft>
              <a:buSzPct val="110000"/>
              <a:buFont typeface="Wingdings" panose="05000000000000000000" pitchFamily="2" charset="2"/>
              <a:buChar char="§"/>
            </a:pPr>
            <a:r>
              <a:rPr lang="en-US" u="sng" dirty="0"/>
              <a:t>Example Statement</a:t>
            </a:r>
            <a:r>
              <a:rPr lang="en-US" dirty="0"/>
              <a:t>: By assigning each neighborhood in the Bay Area a safety / danger level, we find that safety is positively / negatively correlated with home prices, thus we are able to help homeowners make more informed decisions.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44532"/>
            <a:ext cx="9386886" cy="519284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889862"/>
            <a:ext cx="6636259" cy="3358450"/>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44532"/>
            <a:ext cx="9386886" cy="519284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1630437" y="1836459"/>
            <a:ext cx="3314067" cy="3194706"/>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5934" y="518982"/>
            <a:ext cx="5821442" cy="400729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EB0EE-BABA-6443-BA96-F2DAB3674F6A}"/>
              </a:ext>
            </a:extLst>
          </p:cNvPr>
          <p:cNvSpPr>
            <a:spLocks noGrp="1"/>
          </p:cNvSpPr>
          <p:nvPr>
            <p:ph type="title"/>
          </p:nvPr>
        </p:nvSpPr>
        <p:spPr>
          <a:xfrm>
            <a:off x="1962207" y="1546378"/>
            <a:ext cx="5219585" cy="1246856"/>
          </a:xfrm>
        </p:spPr>
        <p:txBody>
          <a:bodyPr vert="horz" lIns="228600" tIns="228600" rIns="228600" bIns="0" rtlCol="0" anchor="b">
            <a:normAutofit/>
          </a:bodyPr>
          <a:lstStyle/>
          <a:p>
            <a:pPr defTabSz="914400">
              <a:lnSpc>
                <a:spcPct val="80000"/>
              </a:lnSpc>
            </a:pPr>
            <a:r>
              <a:rPr lang="en-US" sz="3600" spc="-150" dirty="0"/>
              <a:t>Thank you !</a:t>
            </a:r>
          </a:p>
        </p:txBody>
      </p:sp>
    </p:spTree>
    <p:extLst>
      <p:ext uri="{BB962C8B-B14F-4D97-AF65-F5344CB8AC3E}">
        <p14:creationId xmlns:p14="http://schemas.microsoft.com/office/powerpoint/2010/main" val="285485241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445</Words>
  <Application>Microsoft Macintosh PowerPoint</Application>
  <PresentationFormat>On-screen Show (16:9)</PresentationFormat>
  <Paragraphs>35</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Baskerville</vt:lpstr>
      <vt:lpstr>Rockwell</vt:lpstr>
      <vt:lpstr>Arial</vt:lpstr>
      <vt:lpstr>Wingdings</vt:lpstr>
      <vt:lpstr>Calibri Light</vt:lpstr>
      <vt:lpstr>Atlas</vt:lpstr>
      <vt:lpstr>Predicting Neighborhood Safety Level</vt:lpstr>
      <vt:lpstr>Project Formation &amp; Outline</vt:lpstr>
      <vt:lpstr>The Approach</vt:lpstr>
      <vt:lpstr>Current status </vt:lpstr>
      <vt:lpstr>Modeling the Data</vt:lpstr>
      <vt:lpstr>Going Forward</vt:lpstr>
      <vt:lpstr>Our Solution -- What does success look like to us?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Neighborhood Safety Level</dc:title>
  <dc:creator>Hongli Zhao</dc:creator>
  <cp:lastModifiedBy>Hongli Zhao</cp:lastModifiedBy>
  <cp:revision>3</cp:revision>
  <dcterms:created xsi:type="dcterms:W3CDTF">2019-11-09T22:55:30Z</dcterms:created>
  <dcterms:modified xsi:type="dcterms:W3CDTF">2019-11-09T22:56:09Z</dcterms:modified>
</cp:coreProperties>
</file>