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5"/>
  </p:notesMasterIdLst>
  <p:sldIdLst>
    <p:sldId id="256" r:id="rId5"/>
    <p:sldId id="262" r:id="rId6"/>
    <p:sldId id="258" r:id="rId7"/>
    <p:sldId id="259" r:id="rId8"/>
    <p:sldId id="260" r:id="rId9"/>
    <p:sldId id="261" r:id="rId10"/>
    <p:sldId id="265" r:id="rId11"/>
    <p:sldId id="266" r:id="rId12"/>
    <p:sldId id="264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764960-3819-474F-9E66-3391F98C01EA}" v="12" dt="2023-11-01T03:46:35.163"/>
    <p1510:client id="{A5EE1C2A-A329-4A3D-AF32-026EC15076E5}" v="1493" dt="2023-11-03T23:26:34.335"/>
    <p1510:client id="{FD9F397B-5F87-4028-ADA2-94218A9AEDE8}" v="3288" dt="2023-10-30T00:10:31.3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9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5D536-D81E-4182-8297-8A13A56D7C35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A3168-52AF-445C-B002-144C15F6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53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3A3168-52AF-445C-B002-144C15F6E6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69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Explain the basic structure of a mammalian sperm cell, highlighting key components like the head, midpiece, and tail.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Mention the importance of understanding sperm structure for simulations.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3A3168-52AF-445C-B002-144C15F6E6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75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Discuss the movement and propulsion mechanisms of a sperm cell.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Explain how sperm cells use flagellar motion to swim through a fluid medium.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Mention that these dynamics are crucial for fertility and reproduction.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3A3168-52AF-445C-B002-144C15F6E6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82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Introduce the concept of nonlinearity in sperm motion and how it affects their behavior.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Explain what buckling is in the context of sperm movement.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Describe the challenges and complexities in modeling nonlinear sperm dynamics, emphasizing the need for advanced simulations.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3A3168-52AF-445C-B002-144C15F6E6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49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Discuss the impact of fluid viscosity on sperm motion.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Explain how different viscosities can affect sperm movement and why it's important to consider this in simulations.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Mention how research in this area has practical applications in fields like fertility treatment and contraception.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3A3168-52AF-445C-B002-144C15F6E6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00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870363B-7B88-4249-A659-E35A83E7E3CF}" type="datetime1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E67E-B182-4AEC-A748-384C3F87E1D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699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DEA5-BF77-49EB-81B7-B32F6EB22533}" type="datetime1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E67E-B182-4AEC-A748-384C3F87E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77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0891-B0E3-4788-8D49-D9F5C92E9AE0}" type="datetime1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E67E-B182-4AEC-A748-384C3F87E1D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751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7F6DC-0388-4223-9518-36830523F9FA}" type="datetime1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E67E-B182-4AEC-A748-384C3F87E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79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951A-350D-43B5-B6D0-023B49D8FA00}" type="datetime1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E67E-B182-4AEC-A748-384C3F87E1D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985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FCAA3-DDB7-42E5-A87C-E085162DE82E}" type="datetime1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E67E-B182-4AEC-A748-384C3F87E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48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B2B44-6A81-4642-A6FC-197A4CAD83ED}" type="datetime1">
              <a:rPr lang="en-US" smtClean="0"/>
              <a:t>11/3/2023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E67E-B182-4AEC-A748-384C3F87E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744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5A07B-B504-482C-B685-772AE14F91EA}" type="datetime1">
              <a:rPr lang="en-US" smtClean="0"/>
              <a:t>11/3/2023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E67E-B182-4AEC-A748-384C3F87E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9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6A99-94A2-4767-A148-E5F8C7AFB57B}" type="datetime1">
              <a:rPr lang="en-US" smtClean="0"/>
              <a:t>11/3/2023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E67E-B182-4AEC-A748-384C3F87E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49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819D-9E61-4688-883A-D95526A15AED}" type="datetime1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E67E-B182-4AEC-A748-384C3F87E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30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D1BD2-1E8D-4848-857E-8A344A03F907}" type="datetime1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E67E-B182-4AEC-A748-384C3F87E1D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206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9397C3F-ABE4-4459-9A90-16CDF2126003}" type="datetime1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F57E67E-B182-4AEC-A748-384C3F87E1D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96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wyNZYnvACAY?feature=oembe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drologyconsulting.com/post/measurement-uncertainty-and-sperm-morphology" TargetMode="External"/><Relationship Id="rId2" Type="http://schemas.openxmlformats.org/officeDocument/2006/relationships/hyperlink" Target="https://www.quora.com/Why-is-E-coli-used-as-a-control-strain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invitra.com/en/analysis-of-sperm-motility/" TargetMode="External"/><Relationship Id="rId5" Type="http://schemas.openxmlformats.org/officeDocument/2006/relationships/hyperlink" Target="https://royalsocietypublishing.org/doi/10.1098/rsif.2018.0668" TargetMode="External"/><Relationship Id="rId4" Type="http://schemas.openxmlformats.org/officeDocument/2006/relationships/hyperlink" Target="https://news.mit.edu/2013/some-marine-microbes-use-controlled-failure-to-navigate-070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A28970-3E8F-46CD-A302-42EE83668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2F498E-E912-AD19-67A2-87C7EAB84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7164674" cy="5571066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chemeClr val="tx1">
                    <a:alpha val="80000"/>
                  </a:schemeClr>
                </a:solidFill>
              </a:rPr>
              <a:t>Simulation of Mammalian Sperm in Viscous Media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59D57-B402-2084-2084-278D6E259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1608" y="643467"/>
            <a:ext cx="3096926" cy="5571066"/>
          </a:xfrm>
        </p:spPr>
        <p:txBody>
          <a:bodyPr>
            <a:normAutofit/>
          </a:bodyPr>
          <a:lstStyle/>
          <a:p>
            <a:r>
              <a:rPr lang="en-US" sz="2000"/>
              <a:t>Sunil Klein</a:t>
            </a:r>
          </a:p>
          <a:p>
            <a:r>
              <a:rPr lang="en-US" sz="2000"/>
              <a:t>Yuan-Hung Lo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AE7893-212D-45CB-A5B0-AE377389A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437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nline Media 5" title="The sperm race: human vs sea-urchin sperm swimming in high viscosity fluid">
            <a:hlinkClick r:id="" action="ppaction://media"/>
            <a:extLst>
              <a:ext uri="{FF2B5EF4-FFF2-40B4-BE49-F238E27FC236}">
                <a16:creationId xmlns:a16="http://schemas.microsoft.com/office/drawing/2014/main" id="{A24EBF20-9D4C-A645-BDC3-BB1EFB3E9829}"/>
              </a:ext>
            </a:extLst>
          </p:cNvPr>
          <p:cNvPicPr>
            <a:picLocks noGrp="1" noRot="1" noChangeAspect="1"/>
          </p:cNvPicPr>
          <p:nvPr>
            <p:ph sz="half"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23474" y="902284"/>
            <a:ext cx="8945051" cy="50534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FAF02A-02F5-4143-4305-39EB3BB30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E67E-B182-4AEC-A748-384C3F87E1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5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F0AC9-1ECF-7519-7F53-E4792B660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Sperm?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FC8BF-6167-06E5-5B38-122C8C76C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813205" cy="4023360"/>
          </a:xfrm>
        </p:spPr>
        <p:txBody>
          <a:bodyPr>
            <a:normAutofit/>
          </a:bodyPr>
          <a:lstStyle/>
          <a:p>
            <a:r>
              <a:rPr lang="en-US"/>
              <a:t>279B – E. coli use in study of molecular biology</a:t>
            </a:r>
          </a:p>
          <a:p>
            <a:r>
              <a:rPr lang="en-US"/>
              <a:t>Interested in the difference in structure and function of Prokaryotic and Eukaryotic cells</a:t>
            </a:r>
          </a:p>
          <a:p>
            <a:r>
              <a:rPr lang="en-US"/>
              <a:t>Sperm cell is a widely-known and well-studied Eukaryote</a:t>
            </a:r>
          </a:p>
          <a:p>
            <a:r>
              <a:rPr lang="en-US"/>
              <a:t>Unique in its method propulsion:</a:t>
            </a:r>
          </a:p>
          <a:p>
            <a:pPr lvl="1"/>
            <a:r>
              <a:rPr lang="en-US"/>
              <a:t>Single flagellum that moves laterally in whip-like motion</a:t>
            </a:r>
          </a:p>
          <a:p>
            <a:r>
              <a:rPr lang="en-US"/>
              <a:t>Potential for this motion to be implemented in soft robots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155C2-494E-FE3A-C198-16F658F62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E67E-B182-4AEC-A748-384C3F87E1DA}" type="slidenum">
              <a:rPr lang="en-US" sz="1600" smtClean="0"/>
              <a:t>2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212538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A3F38-C468-F7DA-CF36-08A68BAE1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A451A-C1E5-4CD1-42BE-0D54D6E4C0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4"/>
            <a:ext cx="5488708" cy="4575175"/>
          </a:xfrm>
        </p:spPr>
        <p:txBody>
          <a:bodyPr vert="horz" lIns="45720" tIns="45720" rIns="45720" bIns="45720" rtlCol="0" anchor="t">
            <a:normAutofit/>
          </a:bodyPr>
          <a:lstStyle/>
          <a:p>
            <a:r>
              <a:rPr lang="en-US"/>
              <a:t>Highly evolved for efficient fertilization and movement through viscous fluid</a:t>
            </a:r>
          </a:p>
          <a:p>
            <a:r>
              <a:rPr lang="en-US"/>
              <a:t>Head</a:t>
            </a:r>
          </a:p>
          <a:p>
            <a:pPr marL="264795" lvl="1"/>
            <a:r>
              <a:rPr lang="en-US"/>
              <a:t>Nucleus – houses DNA</a:t>
            </a:r>
          </a:p>
          <a:p>
            <a:pPr marL="264795" lvl="1"/>
            <a:r>
              <a:rPr lang="en-US"/>
              <a:t>Acrosome – cap-like structure that contains enzymes which help sperm penetrate protective layers of egg</a:t>
            </a:r>
          </a:p>
          <a:p>
            <a:r>
              <a:rPr lang="en-US"/>
              <a:t>Centriole – flexible; facilitates sperm motility</a:t>
            </a:r>
          </a:p>
          <a:p>
            <a:r>
              <a:rPr lang="en-US"/>
              <a:t>Midpiece – houses mitochondria, which provide energy needed for sperm movement</a:t>
            </a:r>
          </a:p>
          <a:p>
            <a:r>
              <a:rPr lang="en-US"/>
              <a:t>Flagellum – whip-like tail; propulsion mechanism for sperm</a:t>
            </a:r>
          </a:p>
          <a:p>
            <a:endParaRPr lang="en-US"/>
          </a:p>
        </p:txBody>
      </p:sp>
      <p:pic>
        <p:nvPicPr>
          <p:cNvPr id="1026" name="Picture 2" descr="Schematic diagram of the structure of mammalian sperm. | Download  Scientific Diagram">
            <a:extLst>
              <a:ext uri="{FF2B5EF4-FFF2-40B4-BE49-F238E27FC236}">
                <a16:creationId xmlns:a16="http://schemas.microsoft.com/office/drawing/2014/main" id="{EF3BCCF6-988F-614F-0917-3455906CCBF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56766" y="1618488"/>
            <a:ext cx="3681346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ED036-C6DB-01FD-FC7A-98317CA94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E67E-B182-4AEC-A748-384C3F87E1DA}" type="slidenum">
              <a:rPr lang="en-US" sz="1800" smtClean="0"/>
              <a:t>3</a:t>
            </a:fld>
            <a:endParaRPr lang="en-US" sz="1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6E02F8-BDC6-F9D8-1AD3-6B940923A060}"/>
              </a:ext>
            </a:extLst>
          </p:cNvPr>
          <p:cNvSpPr txBox="1"/>
          <p:nvPr/>
        </p:nvSpPr>
        <p:spPr>
          <a:xfrm>
            <a:off x="7540831" y="5871292"/>
            <a:ext cx="331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Structure of a mammalian sperm</a:t>
            </a:r>
          </a:p>
        </p:txBody>
      </p:sp>
    </p:spTree>
    <p:extLst>
      <p:ext uri="{BB962C8B-B14F-4D97-AF65-F5344CB8AC3E}">
        <p14:creationId xmlns:p14="http://schemas.microsoft.com/office/powerpoint/2010/main" val="1398278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1066D-A996-F83F-A793-870562F64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ACA5B-92BD-35AA-4960-F627033B39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899484" cy="4351338"/>
          </a:xfrm>
        </p:spPr>
        <p:txBody>
          <a:bodyPr>
            <a:normAutofit/>
          </a:bodyPr>
          <a:lstStyle/>
          <a:p>
            <a:r>
              <a:rPr lang="en-US" altLang="zh-TW" sz="2400"/>
              <a:t>Move flagellum in a whip-like lateral motion to swim in viscous fluid</a:t>
            </a:r>
          </a:p>
          <a:p>
            <a:r>
              <a:rPr lang="en-US" sz="2400"/>
              <a:t>Propel toward an egg through coordinated beating of the flagellum</a:t>
            </a:r>
          </a:p>
          <a:p>
            <a:pPr lvl="1"/>
            <a:r>
              <a:rPr lang="en-US" altLang="zh-TW" sz="1900"/>
              <a:t>Progressive Motility vs </a:t>
            </a:r>
            <a:r>
              <a:rPr lang="en-US" sz="1900"/>
              <a:t>Non-Progressive Motility</a:t>
            </a:r>
          </a:p>
          <a:p>
            <a:pPr lvl="1"/>
            <a:r>
              <a:rPr lang="en-US" altLang="zh-TW" sz="1900"/>
              <a:t>Calcium induced circular and hyperactive swimming</a:t>
            </a:r>
          </a:p>
          <a:p>
            <a:r>
              <a:rPr lang="en-US" sz="2400"/>
              <a:t>Low motility and uncoordinated movement can prohibit sperm’s ability to reach an egg and lead to infertility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A9CBE83-754C-8BA9-C0A4-4CF5DFADF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E67E-B182-4AEC-A748-384C3F87E1DA}" type="slidenum">
              <a:rPr lang="en-US" sz="1600" smtClean="0"/>
              <a:t>4</a:t>
            </a:fld>
            <a:endParaRPr lang="en-US" sz="16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72C521F-EE37-7EFB-3164-DB6E25005254}"/>
              </a:ext>
            </a:extLst>
          </p:cNvPr>
          <p:cNvGrpSpPr/>
          <p:nvPr/>
        </p:nvGrpSpPr>
        <p:grpSpPr>
          <a:xfrm>
            <a:off x="7566332" y="568458"/>
            <a:ext cx="3344122" cy="3030909"/>
            <a:chOff x="8686800" y="1825625"/>
            <a:chExt cx="2667000" cy="2417207"/>
          </a:xfrm>
        </p:grpSpPr>
        <p:pic>
          <p:nvPicPr>
            <p:cNvPr id="1026" name="Picture 2" descr="Why is E. coli used as a control strain? - Quora">
              <a:extLst>
                <a:ext uri="{FF2B5EF4-FFF2-40B4-BE49-F238E27FC236}">
                  <a16:creationId xmlns:a16="http://schemas.microsoft.com/office/drawing/2014/main" id="{276E1C04-9B62-E22E-9E30-A36E12B591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86800" y="1825625"/>
              <a:ext cx="2667000" cy="2047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B1BCDBA-6DCE-C239-D808-1F418521D47C}"/>
                </a:ext>
              </a:extLst>
            </p:cNvPr>
            <p:cNvSpPr txBox="1"/>
            <p:nvPr/>
          </p:nvSpPr>
          <p:spPr>
            <a:xfrm>
              <a:off x="8686800" y="3873500"/>
              <a:ext cx="266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Movement of E. coli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CD8CD98-4C0D-C3B8-76DA-26A2B3B7D952}"/>
              </a:ext>
            </a:extLst>
          </p:cNvPr>
          <p:cNvGrpSpPr/>
          <p:nvPr/>
        </p:nvGrpSpPr>
        <p:grpSpPr>
          <a:xfrm>
            <a:off x="7566332" y="3666836"/>
            <a:ext cx="3344204" cy="2971266"/>
            <a:chOff x="8686800" y="4176713"/>
            <a:chExt cx="2667000" cy="2369582"/>
          </a:xfrm>
        </p:grpSpPr>
        <p:pic>
          <p:nvPicPr>
            <p:cNvPr id="1028" name="Picture 4" descr="Measurement uncertainty and sperm morphology">
              <a:extLst>
                <a:ext uri="{FF2B5EF4-FFF2-40B4-BE49-F238E27FC236}">
                  <a16:creationId xmlns:a16="http://schemas.microsoft.com/office/drawing/2014/main" id="{30850A7A-64FD-2B61-1626-ADF0D58ECA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86800" y="4176713"/>
              <a:ext cx="2667000" cy="2000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924A40-4D4F-4692-8342-F0B0E649F3E5}"/>
                </a:ext>
              </a:extLst>
            </p:cNvPr>
            <p:cNvSpPr txBox="1"/>
            <p:nvPr/>
          </p:nvSpPr>
          <p:spPr>
            <a:xfrm>
              <a:off x="8686800" y="6176963"/>
              <a:ext cx="266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Movement of Sperm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2552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DFE0C-A4F4-66FD-858C-DD87948B4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Nonlinearity and Buckling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5B7B3-B6AE-763E-930D-99DB29838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22818" cy="4351338"/>
          </a:xfrm>
        </p:spPr>
        <p:txBody>
          <a:bodyPr>
            <a:normAutofit/>
          </a:bodyPr>
          <a:lstStyle/>
          <a:p>
            <a:r>
              <a:rPr lang="en-US" sz="2400"/>
              <a:t>Utilizing nonlinear motion and buckling of flagellum to drastically change swimming pace and trajectory</a:t>
            </a:r>
          </a:p>
          <a:p>
            <a:r>
              <a:rPr lang="en-US" sz="2400"/>
              <a:t>Varying flagellar patterns enable adaptive movement</a:t>
            </a:r>
          </a:p>
          <a:p>
            <a:r>
              <a:rPr lang="en-US" sz="2400"/>
              <a:t>Different head shape and size can also affect sperm motion</a:t>
            </a:r>
          </a:p>
        </p:txBody>
      </p:sp>
      <p:pic>
        <p:nvPicPr>
          <p:cNvPr id="2050" name="Picture 2" descr="Buckling up to turn | MIT News | Massachusetts Institute of Technology">
            <a:extLst>
              <a:ext uri="{FF2B5EF4-FFF2-40B4-BE49-F238E27FC236}">
                <a16:creationId xmlns:a16="http://schemas.microsoft.com/office/drawing/2014/main" id="{8E18179E-2B9F-0DD4-342B-E7543FF0616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842" y="1576243"/>
            <a:ext cx="4048958" cy="393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7B3F0-7717-0A42-AF73-CADE2E026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E67E-B182-4AEC-A748-384C3F87E1DA}" type="slidenum">
              <a:rPr lang="en-US" sz="1600" smtClean="0"/>
              <a:t>5</a:t>
            </a:fld>
            <a:endParaRPr lang="en-US" sz="16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90682-F016-21F9-1BD3-40259AA6C2C5}"/>
              </a:ext>
            </a:extLst>
          </p:cNvPr>
          <p:cNvSpPr txBox="1"/>
          <p:nvPr/>
        </p:nvSpPr>
        <p:spPr>
          <a:xfrm>
            <a:off x="7304842" y="5507270"/>
            <a:ext cx="404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Buckling induced direction change</a:t>
            </a:r>
          </a:p>
        </p:txBody>
      </p:sp>
    </p:spTree>
    <p:extLst>
      <p:ext uri="{BB962C8B-B14F-4D97-AF65-F5344CB8AC3E}">
        <p14:creationId xmlns:p14="http://schemas.microsoft.com/office/powerpoint/2010/main" val="2156167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7A3E5-0EF0-DD00-D224-B162E7D6A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Modulation of Fluid Viscosity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38CC2-9B43-7AD2-0404-3D2E6D6B47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04947"/>
            <a:ext cx="5257800" cy="4503261"/>
          </a:xfrm>
        </p:spPr>
        <p:txBody>
          <a:bodyPr>
            <a:normAutofit/>
          </a:bodyPr>
          <a:lstStyle/>
          <a:p>
            <a:r>
              <a:rPr lang="en-US" sz="2400"/>
              <a:t>Modeling sperm’s flagellar propulsion through physiological fluids</a:t>
            </a:r>
          </a:p>
          <a:p>
            <a:pPr lvl="1"/>
            <a:r>
              <a:rPr lang="en-US" sz="2000"/>
              <a:t>Often high viscosity and non-Newtonian fluid</a:t>
            </a:r>
          </a:p>
          <a:p>
            <a:r>
              <a:rPr lang="en-US" sz="2400"/>
              <a:t>As a sperm’s tail beats (oscillates), viscosity affects 3 flagellar parameters:</a:t>
            </a:r>
          </a:p>
          <a:p>
            <a:pPr lvl="1"/>
            <a:r>
              <a:rPr lang="en-US" sz="2000"/>
              <a:t>Frequency</a:t>
            </a:r>
          </a:p>
          <a:p>
            <a:pPr lvl="1"/>
            <a:r>
              <a:rPr lang="en-US" sz="2000"/>
              <a:t>Amplitude</a:t>
            </a:r>
          </a:p>
          <a:p>
            <a:pPr lvl="1"/>
            <a:r>
              <a:rPr lang="en-US" sz="2000"/>
              <a:t>Wavelength</a:t>
            </a:r>
          </a:p>
          <a:p>
            <a:r>
              <a:rPr lang="en-US" sz="2400"/>
              <a:t>Progressive motility – forward movement of sperm in a straight line</a:t>
            </a:r>
          </a:p>
          <a:p>
            <a:pPr lvl="1"/>
            <a:endParaRPr lang="en-US" sz="200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F2366FA-56DC-682A-575B-26DFCDD80D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770427" y="1630430"/>
            <a:ext cx="3073558" cy="2159111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F15F88-E6E1-3222-1044-9821036F7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E67E-B182-4AEC-A748-384C3F87E1DA}" type="slidenum">
              <a:rPr lang="en-US" sz="1600" smtClean="0"/>
              <a:t>6</a:t>
            </a:fld>
            <a:endParaRPr lang="en-US" sz="1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ED085E-87B6-2D5B-48C2-FCB4A2573FA5}"/>
              </a:ext>
            </a:extLst>
          </p:cNvPr>
          <p:cNvSpPr txBox="1"/>
          <p:nvPr/>
        </p:nvSpPr>
        <p:spPr>
          <a:xfrm>
            <a:off x="7684291" y="3789541"/>
            <a:ext cx="324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Sperm with different waveforms</a:t>
            </a:r>
          </a:p>
        </p:txBody>
      </p:sp>
      <p:pic>
        <p:nvPicPr>
          <p:cNvPr id="3074" name="Picture 2" descr="What values are normal in sperm motility analysis?">
            <a:extLst>
              <a:ext uri="{FF2B5EF4-FFF2-40B4-BE49-F238E27FC236}">
                <a16:creationId xmlns:a16="http://schemas.microsoft.com/office/drawing/2014/main" id="{688103BE-7BCA-2808-956E-4DB4E41BC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790" y="4321368"/>
            <a:ext cx="4674919" cy="198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1605D5-4E69-5FE5-746A-5825238EFD22}"/>
              </a:ext>
            </a:extLst>
          </p:cNvPr>
          <p:cNvSpPr txBox="1"/>
          <p:nvPr/>
        </p:nvSpPr>
        <p:spPr>
          <a:xfrm>
            <a:off x="7239449" y="6308209"/>
            <a:ext cx="4133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Different types of sperm motility</a:t>
            </a:r>
          </a:p>
        </p:txBody>
      </p:sp>
    </p:spTree>
    <p:extLst>
      <p:ext uri="{BB962C8B-B14F-4D97-AF65-F5344CB8AC3E}">
        <p14:creationId xmlns:p14="http://schemas.microsoft.com/office/powerpoint/2010/main" val="1908919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BA28970-3E8F-46CD-A302-42EE83668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668DF5-19F7-86B3-7EE8-E93DC8BDB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7164674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>
                <a:solidFill>
                  <a:schemeClr val="tx1">
                    <a:alpha val="80000"/>
                  </a:schemeClr>
                </a:solidFill>
              </a:rPr>
              <a:t>Questions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7AE7893-212D-45CB-A5B0-AE377389A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804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4D523-CA39-609E-BD42-FACB825A3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3C1E96-4A7B-7787-283A-983340571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60045" marR="0" indent="-360045"/>
            <a:r>
              <a:rPr lang="en-US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Gadelha, Hermes, and Eamonn Gaffney. </a:t>
            </a:r>
            <a:r>
              <a:rPr lang="en-US" sz="24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Flagellar Ultrastructure Suppresses Buckling Instabilities and Enables Mammalian Sperm Navigation in High-Viscosity Media</a:t>
            </a:r>
            <a:r>
              <a:rPr lang="en-US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Royal Society Publishing, 20 Mar. 2019, royalsocietypublishing.org/</a:t>
            </a:r>
            <a:r>
              <a:rPr lang="en-US" sz="2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doi</a:t>
            </a:r>
            <a:r>
              <a:rPr lang="en-US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/10.1098/rsif.2018.0668. </a:t>
            </a:r>
          </a:p>
          <a:p>
            <a:pPr marL="360045" marR="0" indent="-360045"/>
            <a:r>
              <a:rPr lang="en-US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Smith, D.J., et al. </a:t>
            </a:r>
            <a:r>
              <a:rPr lang="en-US" sz="24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Bend Propagation in the Flagella of Migrating Human Sperm, and Its Modulation by Viscosity</a:t>
            </a:r>
            <a:r>
              <a:rPr lang="en-US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Wiley Online Library, 25 Feb. 2009, onlinelibrary.wiley.com/</a:t>
            </a:r>
            <a:r>
              <a:rPr lang="en-US" sz="2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doi</a:t>
            </a:r>
            <a:r>
              <a:rPr lang="en-US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/abs/10.1002/cm.20345. Accessed 29 October 2023.</a:t>
            </a:r>
          </a:p>
          <a:p>
            <a:pPr marL="360045" marR="0" indent="-360045"/>
            <a:r>
              <a:rPr lang="en-US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Gadelha, H, et al. </a:t>
            </a:r>
            <a:r>
              <a:rPr lang="en-US" sz="24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Nonlinear Instability in Flagellar Dynamics: A Novel Modulation Mechanism in Sperm Migration?</a:t>
            </a:r>
            <a:r>
              <a:rPr lang="en-US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Royal Society Publishing, 12 May 2010, royalsocietypublishing.org/</a:t>
            </a:r>
            <a:r>
              <a:rPr lang="en-US" sz="2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doi</a:t>
            </a:r>
            <a:r>
              <a:rPr lang="en-US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/10.1098/rsif.2010.0136. Accessed 29 October 2023.</a:t>
            </a:r>
          </a:p>
          <a:p>
            <a:pPr marL="360045" marR="0" indent="-360045"/>
            <a:r>
              <a:rPr lang="en-US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Moreau, Clement, et al. </a:t>
            </a:r>
            <a:r>
              <a:rPr lang="en-US" sz="24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Asymptotic Coarse-Graining Formulation of Slender-Rods, Bio-Filaments and Flagella</a:t>
            </a:r>
            <a:r>
              <a:rPr lang="en-US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Royal Society Publishing, 4 July 2018, royalsocietypublishing.org/</a:t>
            </a:r>
            <a:r>
              <a:rPr lang="en-US" sz="2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doi</a:t>
            </a:r>
            <a:r>
              <a:rPr lang="en-US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/10.1098/rsif.2018.0235. Accessed 29 October 2023.</a:t>
            </a:r>
          </a:p>
          <a:p>
            <a:pPr marL="360045" marR="0" indent="-360045"/>
            <a:r>
              <a:rPr lang="en-US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Leung, Miguel Ricardo, et al. </a:t>
            </a:r>
            <a:r>
              <a:rPr lang="en-US" sz="24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Multi-Scale Architecture of Mammalian Sperm Flagella and Implications for Ciliary Motility</a:t>
            </a:r>
            <a:r>
              <a:rPr lang="en-US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Embo</a:t>
            </a:r>
            <a:r>
              <a:rPr lang="en-US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Press, 10 Mar. 2021, www.embopress.org/doi/full/10.15252/embj.2020107410. Accessed 29 October 2023.</a:t>
            </a:r>
          </a:p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73EEF-0D14-1305-CF9E-4BB87F856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E67E-B182-4AEC-A748-384C3F87E1DA}" type="slidenum">
              <a:rPr lang="en-US" sz="1600" smtClean="0"/>
              <a:t>8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718920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7482-3FED-C7BA-FE66-9FBACB5C5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Image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53E83-2FBF-6287-9165-A0E8E7F6A3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/>
              <a:t>Slide 4: https://www.researchgate.net/figure/Schematic-diagram-of-the-structure-of-mammalian-sperm_fig1_235926310 </a:t>
            </a:r>
          </a:p>
          <a:p>
            <a:pPr marL="0" indent="0">
              <a:buNone/>
            </a:pPr>
            <a:r>
              <a:rPr lang="en-US" sz="1400"/>
              <a:t>Slide 5: </a:t>
            </a:r>
          </a:p>
          <a:p>
            <a:pPr marL="0" indent="0">
              <a:buNone/>
            </a:pPr>
            <a:r>
              <a:rPr lang="en-US" sz="1400">
                <a:hlinkClick r:id="rId2"/>
              </a:rPr>
              <a:t>https://www.quora.com/Why-is-E-coli-used-as-a-control-strain</a:t>
            </a:r>
            <a:endParaRPr lang="en-US" sz="1400"/>
          </a:p>
          <a:p>
            <a:pPr marL="0" indent="0">
              <a:buNone/>
            </a:pPr>
            <a:r>
              <a:rPr lang="en-US" sz="1400">
                <a:hlinkClick r:id="rId3"/>
              </a:rPr>
              <a:t>Measurement uncertainty and sperm morphology (andrologyconsulting.com)</a:t>
            </a:r>
            <a:endParaRPr lang="en-US" sz="1400"/>
          </a:p>
          <a:p>
            <a:pPr marL="0" indent="0">
              <a:buNone/>
            </a:pPr>
            <a:r>
              <a:rPr lang="en-US" altLang="zh-TW" sz="1400"/>
              <a:t>Side 6: </a:t>
            </a:r>
            <a:r>
              <a:rPr lang="en-US" sz="1400">
                <a:hlinkClick r:id="rId4"/>
              </a:rPr>
              <a:t>https://news.mit.edu/2013/some-marine-microbes-use-controlled-failure-to-navigate-0707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Slide 7: </a:t>
            </a:r>
            <a:r>
              <a:rPr lang="en-US" sz="1400">
                <a:hlinkClick r:id="rId5"/>
              </a:rPr>
              <a:t>https://royalsocietypublishing.org/doi/10.1098/rsif.2018.0668</a:t>
            </a:r>
            <a:endParaRPr lang="en-US" sz="1400"/>
          </a:p>
          <a:p>
            <a:pPr marL="0" indent="0">
              <a:buNone/>
            </a:pPr>
            <a:r>
              <a:rPr lang="en-US" sz="1400">
                <a:hlinkClick r:id="rId6"/>
              </a:rPr>
              <a:t>https://www.invitra.com/en/analysis-of-sperm-motility/</a:t>
            </a:r>
            <a:endParaRPr lang="en-US" sz="1400"/>
          </a:p>
          <a:p>
            <a:pPr marL="0" indent="0">
              <a:buNone/>
            </a:pPr>
            <a:endParaRPr lang="en-US" sz="1400"/>
          </a:p>
          <a:p>
            <a:endParaRPr lang="en-US" sz="14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75C9A-88FE-DF8B-D900-F61B8FE7A0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AA3033-B438-EDA0-8241-B0CCBDEDD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E67E-B182-4AEC-A748-384C3F87E1DA}" type="slidenum">
              <a:rPr lang="en-US" sz="1600" smtClean="0"/>
              <a:t>9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7902093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1A75C0ACED404793A06AB3AA0A67DB" ma:contentTypeVersion="7" ma:contentTypeDescription="Create a new document." ma:contentTypeScope="" ma:versionID="a00a74028d36470ada7f95150545c1d1">
  <xsd:schema xmlns:xsd="http://www.w3.org/2001/XMLSchema" xmlns:xs="http://www.w3.org/2001/XMLSchema" xmlns:p="http://schemas.microsoft.com/office/2006/metadata/properties" xmlns:ns3="8b4a3e87-a439-488d-b531-36c82256390d" xmlns:ns4="087ecad0-53c5-4178-9773-d0ea741aaa91" targetNamespace="http://schemas.microsoft.com/office/2006/metadata/properties" ma:root="true" ma:fieldsID="f5d81e62bf0af5191a38ebbc0117ad07" ns3:_="" ns4:_="">
    <xsd:import namespace="8b4a3e87-a439-488d-b531-36c82256390d"/>
    <xsd:import namespace="087ecad0-53c5-4178-9773-d0ea741aaa9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4a3e87-a439-488d-b531-36c8225639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7ecad0-53c5-4178-9773-d0ea741aaa9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b4a3e87-a439-488d-b531-36c82256390d" xsi:nil="true"/>
  </documentManagement>
</p:properties>
</file>

<file path=customXml/itemProps1.xml><?xml version="1.0" encoding="utf-8"?>
<ds:datastoreItem xmlns:ds="http://schemas.openxmlformats.org/officeDocument/2006/customXml" ds:itemID="{404F2572-F842-4D66-8319-4BC01DBA4FF9}">
  <ds:schemaRefs>
    <ds:schemaRef ds:uri="087ecad0-53c5-4178-9773-d0ea741aaa91"/>
    <ds:schemaRef ds:uri="8b4a3e87-a439-488d-b531-36c82256390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CA66134-A4E1-4D74-8605-86325822F6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7009A5C-EA6F-4C04-B8B4-3F2F5B750AAF}">
  <ds:schemaRefs>
    <ds:schemaRef ds:uri="http://purl.org/dc/elements/1.1/"/>
    <ds:schemaRef ds:uri="http://schemas.microsoft.com/office/2006/metadata/properties"/>
    <ds:schemaRef ds:uri="http://schemas.microsoft.com/office/infopath/2007/PartnerControls"/>
    <ds:schemaRef ds:uri="087ecad0-53c5-4178-9773-d0ea741aaa91"/>
    <ds:schemaRef ds:uri="http://schemas.microsoft.com/office/2006/documentManagement/types"/>
    <ds:schemaRef ds:uri="http://www.w3.org/XML/1998/namespace"/>
    <ds:schemaRef ds:uri="http://purl.org/dc/dcmitype/"/>
    <ds:schemaRef ds:uri="http://purl.org/dc/terms/"/>
    <ds:schemaRef ds:uri="http://schemas.openxmlformats.org/package/2006/metadata/core-properties"/>
    <ds:schemaRef ds:uri="8b4a3e87-a439-488d-b531-36c82256390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775</Words>
  <Application>Microsoft Office PowerPoint</Application>
  <PresentationFormat>Widescreen</PresentationFormat>
  <Paragraphs>81</Paragraphs>
  <Slides>10</Slides>
  <Notes>5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Söhne</vt:lpstr>
      <vt:lpstr>Arial</vt:lpstr>
      <vt:lpstr>Calibri</vt:lpstr>
      <vt:lpstr>Times New Roman</vt:lpstr>
      <vt:lpstr>Tw Cen MT</vt:lpstr>
      <vt:lpstr>Tw Cen MT Condensed</vt:lpstr>
      <vt:lpstr>Wingdings 3</vt:lpstr>
      <vt:lpstr>Integral</vt:lpstr>
      <vt:lpstr>Simulation of Mammalian Sperm in Viscous Media</vt:lpstr>
      <vt:lpstr>Why Sperm?</vt:lpstr>
      <vt:lpstr>Structure</vt:lpstr>
      <vt:lpstr>Dynamics</vt:lpstr>
      <vt:lpstr>Nonlinearity and Buckling</vt:lpstr>
      <vt:lpstr>Modulation of Fluid Viscosity</vt:lpstr>
      <vt:lpstr>Questions</vt:lpstr>
      <vt:lpstr>References</vt:lpstr>
      <vt:lpstr>Image Sources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 Hung Lo</dc:creator>
  <cp:lastModifiedBy>Yuan Hung Lo</cp:lastModifiedBy>
  <cp:revision>1</cp:revision>
  <dcterms:created xsi:type="dcterms:W3CDTF">2023-10-29T20:27:43Z</dcterms:created>
  <dcterms:modified xsi:type="dcterms:W3CDTF">2023-11-03T23:26:34Z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0x010100AB1A75C0ACED404793A06AB3AA0A67DB</vt:lpwstr>
  </property>
</Properties>
</file>