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49" r:id="rId11"/>
    <p:sldId id="371" r:id="rId12"/>
    <p:sldId id="374" r:id="rId13"/>
    <p:sldId id="375" r:id="rId14"/>
    <p:sldId id="372" r:id="rId15"/>
    <p:sldId id="37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Montserrat" panose="020B0604020202020204" charset="0"/>
      <p:bold r:id="rId58"/>
      <p:boldItalic r:id="rId59"/>
    </p:embeddedFont>
    <p:embeddedFont>
      <p:font typeface="Montserrat Medium" panose="020B0604020202020204" charset="0"/>
      <p:regular r:id="rId60"/>
      <p:bold r:id="rId61"/>
      <p:italic r:id="rId62"/>
      <p:boldItalic r:id="rId63"/>
    </p:embeddedFont>
    <p:embeddedFont>
      <p:font typeface="Roboto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g9yinddgVQ0Ra6yWlKj3l1vXI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ontserrat"/>
              <a:buNone/>
              <a:defRPr sz="66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3"/>
          <p:cNvSpPr/>
          <p:nvPr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Front-End Development</a:t>
            </a:r>
            <a:endParaRPr sz="1800" b="1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5"/>
          <p:cNvSpPr/>
          <p:nvPr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  <a:defRPr sz="4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2071817" y="1907628"/>
            <a:ext cx="7071243" cy="23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Font typeface="Montserrat"/>
              <a:buNone/>
            </a:pPr>
            <a:r>
              <a:rPr lang="en-US" sz="10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Styling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</a:pPr>
            <a:r>
              <a:rPr lang="en-US" sz="8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With CSS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Basic Style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 descr="D:\Purwadhika\Lintang Course PPT\0 pikt\php\CSS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158" y="1907629"/>
            <a:ext cx="2371788" cy="2371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2434" y="457190"/>
            <a:ext cx="8040418" cy="5580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h1, h2, 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color: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blueviolet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font-family: Impact;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Contoh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Grouping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elemen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Satu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style.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665" y="-78874"/>
            <a:ext cx="8173483" cy="1324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Grouping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800746" y="1481948"/>
            <a:ext cx="1082563" cy="3678615"/>
            <a:chOff x="485426" y="1481948"/>
            <a:chExt cx="1082563" cy="367861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16960" y="1481948"/>
              <a:ext cx="10405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16959" y="1481948"/>
              <a:ext cx="1" cy="300071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85426" y="4508939"/>
              <a:ext cx="88286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368295" y="3809999"/>
              <a:ext cx="0" cy="13453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336764" y="3809989"/>
              <a:ext cx="2207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347274" y="5160563"/>
              <a:ext cx="2207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6715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9008" y="599088"/>
            <a:ext cx="8623738" cy="5391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main h2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  color: red;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  font-family: Impact;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header h2, footer h2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  color: green;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  font-family: Arial;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&lt;header&gt;&lt;h2&gt;</a:t>
            </a:r>
            <a:r>
              <a:rPr lang="en-US" sz="2800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i="1" dirty="0">
                <a:latin typeface="Consolas" pitchFamily="49" charset="0"/>
                <a:cs typeface="Consolas" pitchFamily="49" charset="0"/>
              </a:rPr>
              <a:t> header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&lt;/h2&gt;&lt;/header&gt;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&lt;main&gt;&lt;h2&gt;</a:t>
            </a:r>
            <a:r>
              <a:rPr lang="en-US" sz="2800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>
                <a:latin typeface="Consolas" pitchFamily="49" charset="0"/>
                <a:cs typeface="Consolas" pitchFamily="49" charset="0"/>
              </a:rPr>
              <a:t>konten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&lt;/h2&gt;&lt;/main&gt;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&lt;footer&gt;&lt;h2&gt;</a:t>
            </a:r>
            <a:r>
              <a:rPr lang="en-US" sz="2800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i="1" dirty="0">
                <a:latin typeface="Consolas" pitchFamily="49" charset="0"/>
                <a:cs typeface="Consolas" pitchFamily="49" charset="0"/>
              </a:rPr>
              <a:t> footer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&lt;/h2&gt;&lt;/footer&gt;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Descendant Selector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190" y="1198170"/>
            <a:ext cx="1072065" cy="4209401"/>
            <a:chOff x="457190" y="1198170"/>
            <a:chExt cx="1072065" cy="4209401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57191" y="1198170"/>
              <a:ext cx="107206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7190" y="1198170"/>
              <a:ext cx="0" cy="384679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190" y="5044966"/>
              <a:ext cx="107206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72511" y="2648600"/>
              <a:ext cx="756744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72510" y="2648600"/>
              <a:ext cx="0" cy="275897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72510" y="5407571"/>
              <a:ext cx="756745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51484" y="4629777"/>
              <a:ext cx="756745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6259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50902" y="599088"/>
            <a:ext cx="8134992" cy="5801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main &gt; p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  color: red;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  font-family: Impact;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  font-size: 30px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&lt;main&gt;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div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Child Selector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2510" y="1198170"/>
            <a:ext cx="882869" cy="2900863"/>
            <a:chOff x="772510" y="1198170"/>
            <a:chExt cx="882869" cy="2900863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72510" y="1198170"/>
              <a:ext cx="88286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72510" y="1198170"/>
              <a:ext cx="0" cy="29008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2510" y="4099033"/>
              <a:ext cx="7692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2201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50902" y="599088"/>
            <a:ext cx="8134992" cy="5801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main &gt; div &gt; p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  color: red;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  font-family: Impact;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  font-size: 30px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&lt;main&gt;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di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div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dalam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Child Selector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72510" y="1198170"/>
            <a:ext cx="8828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2510" y="1198170"/>
            <a:ext cx="0" cy="3752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2510" y="4950372"/>
            <a:ext cx="145042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274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4759" y="599088"/>
            <a:ext cx="8119241" cy="5391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 + p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   color: red;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   font-family: Impact;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   font-size: 30px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&lt;h1&gt;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header&lt;/h1&gt;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&lt;p&gt;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2&lt;/p&gt;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&lt;p&gt;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3&lt;/p&gt;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Adjacent Selector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72510" y="1340069"/>
            <a:ext cx="769211" cy="3061810"/>
            <a:chOff x="772510" y="1340069"/>
            <a:chExt cx="769211" cy="306181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772510" y="1340069"/>
              <a:ext cx="5990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72510" y="1340069"/>
              <a:ext cx="0" cy="30618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72510" y="4401879"/>
              <a:ext cx="7692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7306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4759" y="599088"/>
            <a:ext cx="8119241" cy="5391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&lt;head&gt;&lt;style&gt;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 + p + p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   color: red;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   font-family: Impact;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   font-size: 30px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&lt;/style&gt;&lt;/head&gt;&lt;body&gt;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 &lt;h1&gt;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header&lt;/h1&gt;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&lt;p&gt;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1&lt;/p&gt;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2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&lt;p&gt;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3&lt;/p&gt;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0372" y="-78874"/>
            <a:ext cx="3578776" cy="181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Adjacent Selector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72510" y="1340068"/>
            <a:ext cx="769211" cy="3499945"/>
            <a:chOff x="772510" y="1340069"/>
            <a:chExt cx="769211" cy="306181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772510" y="1340069"/>
              <a:ext cx="5990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72510" y="1340069"/>
              <a:ext cx="0" cy="30618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72510" y="4401879"/>
              <a:ext cx="7692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2791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662156" y="693683"/>
            <a:ext cx="8481844" cy="542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{background-color: 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rgb(0, 0, 255)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#00FF00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hsl(360, 100%, 75%)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6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Selamat datang!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&lt;h2&gt;</a:t>
            </a:r>
            <a:r>
              <a:rPr lang="en-US" sz="26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Purwadhika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&lt;p&gt;</a:t>
            </a:r>
            <a:r>
              <a:rPr lang="en-US" sz="26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Startup &amp; Coding School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5344510" y="0"/>
            <a:ext cx="3184638" cy="132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800"/>
              <a:buFont typeface="Montserrat Medium"/>
              <a:buNone/>
            </a:pPr>
            <a:r>
              <a:rPr lang="en-US" sz="48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Color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346835" y="346825"/>
            <a:ext cx="5785945" cy="167114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457199" y="189171"/>
            <a:ext cx="5675582" cy="197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{background-color: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rgb(0, 0, 255)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#00FF00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hsl(360, 100%, 75%)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5344510" y="-47298"/>
            <a:ext cx="3184638" cy="132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800"/>
              <a:buFont typeface="Montserrat Medium"/>
              <a:buNone/>
            </a:pPr>
            <a:r>
              <a:rPr lang="en-US" sz="48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Color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993242" y="2002204"/>
            <a:ext cx="7866992" cy="48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Red, Green, Blue Color Values</a:t>
            </a:r>
            <a:endParaRPr sz="28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{color: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rgb(0, 0, 255)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</a:pP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Hexadecimal Value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{color: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#00FF00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</a:pP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Hue, Saturation, Lightness Value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{color: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hsl(360, 100%, 75%)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</a:pP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Alpha Transparency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{color: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rgba(0, 0, 255, 0.782)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{color: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hsla(360, 100%, 75%, 0.5)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/>
        </p:nvSpPr>
        <p:spPr>
          <a:xfrm>
            <a:off x="614868" y="441420"/>
            <a:ext cx="8133347" cy="608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-US" sz="28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blue;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</a:pPr>
            <a:endParaRPr sz="2800" b="0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//background: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linear-gradient(blue,yellow);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</a:pPr>
            <a:endParaRPr sz="2800" b="0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//background: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linear-gradient(90deg,blue,yellow);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</a:pPr>
            <a:endParaRPr sz="2800" b="0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//background: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radial-gradient(blue,yellow);</a:t>
            </a:r>
            <a:endParaRPr sz="2800" b="0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&lt;body&gt;&lt;/body&gt;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4887316" y="441420"/>
            <a:ext cx="3610298" cy="8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Backgrounds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Color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/>
        </p:nvSpPr>
        <p:spPr>
          <a:xfrm>
            <a:off x="662156" y="441420"/>
            <a:ext cx="8056184" cy="608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body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lightgray;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url("lin.jpg");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background-position: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left top;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background-size: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1280px 720px;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203" name="Google Shape;203;p13"/>
          <p:cNvSpPr txBox="1"/>
          <p:nvPr/>
        </p:nvSpPr>
        <p:spPr>
          <a:xfrm>
            <a:off x="4887316" y="252248"/>
            <a:ext cx="3610298" cy="119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Background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Image</a:t>
            </a:r>
            <a:endParaRPr sz="40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576389" y="31501"/>
            <a:ext cx="8003854" cy="14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Front-End Development</a:t>
            </a:r>
            <a:endParaRPr sz="3600" b="1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34044" y="1040523"/>
            <a:ext cx="7688544" cy="182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 end development is the development of code that creates the visual front-end elements of a software, application or website. Front end languages include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</a:t>
            </a:r>
            <a:r>
              <a:rPr lang="en-US" sz="2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CSS</a:t>
            </a:r>
            <a:r>
              <a:rPr lang="en-US" sz="2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Javascript</a:t>
            </a:r>
            <a:endParaRPr sz="20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6" name="Google Shape;116;p2" descr="D:\Purwadhika\Lintang Course PPT\0 pikt\php\CSS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178" y="2846024"/>
            <a:ext cx="2172275" cy="21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 descr="D:\Purwadhika\Lintang Course PPT\0 pikt\php\HTML5_logo_and_wordmark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8974" y="2948131"/>
            <a:ext cx="2038636" cy="203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 descr="D:\Purwadhika\Lintang Course PPT\0 pikt\php\icon.javascrip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75331" y="3245702"/>
            <a:ext cx="1575897" cy="1575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>
            <a:off x="5664453" y="5817476"/>
            <a:ext cx="3605671" cy="11824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734044" y="5238270"/>
            <a:ext cx="7688544" cy="115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Montserrat Medium"/>
              <a:buNone/>
            </a:pPr>
            <a:r>
              <a:rPr lang="en-US" sz="2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</a:t>
            </a:r>
            <a:r>
              <a:rPr lang="en-US" sz="2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defines the content of web pages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Montserrat Medium"/>
              <a:buNone/>
            </a:pPr>
            <a:r>
              <a:rPr lang="en-US" sz="2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CSS</a:t>
            </a:r>
            <a:r>
              <a:rPr lang="en-US" sz="2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specifies the layout of web pages</a:t>
            </a:r>
            <a:endParaRPr sz="2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Montserrat Medium"/>
              <a:buNone/>
            </a:pPr>
            <a:r>
              <a:rPr lang="en-US" sz="2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JS</a:t>
            </a:r>
            <a:r>
              <a:rPr lang="en-US" sz="2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programs the behavior of web pages</a:t>
            </a:r>
            <a:endParaRPr sz="20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662156" y="693683"/>
            <a:ext cx="8481844" cy="542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Consolas"/>
              <a:buNone/>
            </a:pPr>
            <a:r>
              <a:rPr lang="en-US" sz="28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"Impact", Arial;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font-style: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italic;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text-transform: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uppercase;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text-decoration: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line-through;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text-shadow: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-4px 4px 4px red;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line-height: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50%;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letter-spacing: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word-spacing: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text-align: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left;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text-indent: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2rem;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-US" sz="28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halo kamu!</a:t>
            </a:r>
            <a:r>
              <a:rPr lang="en-US" sz="28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5927837" y="3862548"/>
            <a:ext cx="3137338" cy="132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400"/>
              <a:buFont typeface="Montserrat Medium"/>
              <a:buNone/>
            </a:pPr>
            <a:r>
              <a:rPr lang="en-US" sz="4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Font &amp;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400"/>
              <a:buFont typeface="Montserrat Medium"/>
              <a:buNone/>
            </a:pPr>
            <a:r>
              <a:rPr lang="en-US" sz="4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Text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/>
        </p:nvSpPr>
        <p:spPr>
          <a:xfrm>
            <a:off x="867114" y="677910"/>
            <a:ext cx="8056184" cy="608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Char char="•"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font-family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safe fonts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Arial, Helvetica, Times New Roman, Times, Courier New, Courier, Verdana, Georgia, Palatino, Garamond, Bookman, Comic Sans MS, Trebuchet MS, Arial Black, Impact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Char char="•"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font-style: </a:t>
            </a:r>
            <a:endParaRPr sz="2400" b="1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normal, italic, oblique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Char char="•"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text-transform: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capitalize, uppercase, lowercase, none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Char char="•"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text-decoration: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underline, overline, line-through, wavy, none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Char char="•"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text-align: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left, center, right 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4887316" y="-47299"/>
            <a:ext cx="3610298" cy="12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Font &amp; Text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/>
        </p:nvSpPr>
        <p:spPr>
          <a:xfrm>
            <a:off x="4130566" y="-47299"/>
            <a:ext cx="4367048" cy="12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Google Fonts</a:t>
            </a:r>
            <a:endParaRPr sz="40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l="1079" t="7966" r="43644" b="7291"/>
          <a:stretch/>
        </p:blipFill>
        <p:spPr>
          <a:xfrm>
            <a:off x="323195" y="1371599"/>
            <a:ext cx="8448703" cy="416209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  <p:sp>
        <p:nvSpPr>
          <p:cNvPr id="223" name="Google Shape;223;p16"/>
          <p:cNvSpPr txBox="1"/>
          <p:nvPr/>
        </p:nvSpPr>
        <p:spPr>
          <a:xfrm>
            <a:off x="196264" y="5565225"/>
            <a:ext cx="5826164" cy="12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fonts.google.com</a:t>
            </a:r>
            <a:endParaRPr sz="40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/>
        </p:nvSpPr>
        <p:spPr>
          <a:xfrm>
            <a:off x="4130566" y="-47299"/>
            <a:ext cx="4367048" cy="12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Google Fonts</a:t>
            </a:r>
            <a:endParaRPr sz="40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196264" y="5565225"/>
            <a:ext cx="5826164" cy="12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fonts.google.com</a:t>
            </a:r>
            <a:endParaRPr sz="40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l="6875" t="8188" r="43904" b="12070"/>
          <a:stretch/>
        </p:blipFill>
        <p:spPr>
          <a:xfrm>
            <a:off x="407313" y="1238882"/>
            <a:ext cx="8297839" cy="431974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/>
        </p:nvSpPr>
        <p:spPr>
          <a:xfrm>
            <a:off x="4130566" y="-47299"/>
            <a:ext cx="4367048" cy="12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Google Fonts</a:t>
            </a:r>
            <a:endParaRPr sz="40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394136" y="346830"/>
            <a:ext cx="8655268" cy="605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&lt;link href=</a:t>
            </a:r>
            <a:endParaRPr sz="2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100"/>
              <a:buFont typeface="Consolas"/>
              <a:buNone/>
            </a:pPr>
            <a:r>
              <a:rPr lang="en-US" sz="21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'https://fonts.googleapis.com/css?family=Tangerine|Sofia'</a:t>
            </a:r>
            <a:endParaRPr sz="2100" b="1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lang="en-US" sz="21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'stylesheet'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</a:pPr>
            <a:endParaRPr sz="2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font-family: 'Sofia';font-size: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h2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font-family: 'Tangerine';font-size: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</a:pPr>
            <a:endParaRPr sz="2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1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 Font Sofia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en-US" sz="21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 Font Tangerine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sz="2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914412" y="346831"/>
            <a:ext cx="7898520" cy="542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b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ul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list-style-type: 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3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&lt;ul&gt;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</a:t>
            </a:r>
            <a:r>
              <a:rPr lang="en-US" sz="30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#1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</a:t>
            </a:r>
            <a:r>
              <a:rPr lang="en-US" sz="30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#2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</a:t>
            </a:r>
            <a:r>
              <a:rPr lang="en-US" sz="30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#3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&lt;/ul&gt;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b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3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6006662" y="31531"/>
            <a:ext cx="3137338" cy="115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400"/>
              <a:buFont typeface="Montserrat Medium"/>
              <a:buNone/>
            </a:pPr>
            <a:r>
              <a:rPr lang="en-US" sz="4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Lists</a:t>
            </a:r>
            <a:endParaRPr sz="44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78373" y="5391801"/>
            <a:ext cx="8765627" cy="118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Char char="•"/>
            </a:pP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list-style-type: </a:t>
            </a:r>
            <a:endParaRPr sz="2400" b="1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decimal, decimal-leading-zero, unset, lower-roman, upper-roman, square,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etc.</a:t>
            </a:r>
            <a:endParaRPr sz="2400" b="1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/>
        </p:nvSpPr>
        <p:spPr>
          <a:xfrm>
            <a:off x="788284" y="409902"/>
            <a:ext cx="8481844" cy="644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2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.konten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pink;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200px;</a:t>
            </a:r>
            <a:endParaRPr sz="3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endParaRPr sz="3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3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2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&lt;div class="konten"&gt;</a:t>
            </a:r>
            <a:endParaRPr sz="3200" b="0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Halo semuanya!</a:t>
            </a:r>
            <a:endParaRPr sz="3200" b="1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 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3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3342290" y="-110362"/>
            <a:ext cx="5249922" cy="141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Width &amp; Height</a:t>
            </a:r>
            <a:endParaRPr sz="40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725220" y="0"/>
            <a:ext cx="848184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9696"/>
                </a:solidFill>
                <a:latin typeface="Arial"/>
                <a:ea typeface="Arial"/>
                <a:cs typeface="Arial"/>
                <a:sym typeface="Arial"/>
              </a:rPr>
              <a:t>Absolute Lengths</a:t>
            </a:r>
            <a:endParaRPr sz="2800" b="1" i="0" u="none" strike="noStrike" cap="none">
              <a:solidFill>
                <a:srgbClr val="0096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1" i="0" u="none" strike="noStrike" cap="none">
              <a:solidFill>
                <a:srgbClr val="0096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the unit for pixels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the unit for points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cm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the unit for centimeters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mm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the unit for millimeters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the unit for inches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the unit for picas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Medium"/>
              <a:buNone/>
            </a:pP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9696"/>
                </a:solidFill>
                <a:latin typeface="Arial"/>
                <a:ea typeface="Arial"/>
                <a:cs typeface="Arial"/>
                <a:sym typeface="Arial"/>
              </a:rPr>
              <a:t>Relative Lengths</a:t>
            </a:r>
            <a:endParaRPr sz="2800" b="1" i="0" u="none" strike="noStrike" cap="none">
              <a:solidFill>
                <a:srgbClr val="0096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1" i="0" u="none" strike="noStrike" cap="none">
              <a:solidFill>
                <a:srgbClr val="0096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the unit for percentages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relative to current font size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relative to current font size on the element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vw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relative to the width of viewport divided by 100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vh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relative to the height of viewport/100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vmin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relative to the smaller viewport's dimension/100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vmax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relative to the larger viewport's dimension/100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relative to 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relative to the x-height of font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4761188" y="-110362"/>
            <a:ext cx="3831024" cy="141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Unit Length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0" y="-110362"/>
            <a:ext cx="9144000" cy="126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Padding, Border &amp; Margin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2" descr="D:\Purwadhika\Book Reference\CSS\5_Padding,Border,Marg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755" y="1011937"/>
            <a:ext cx="7172490" cy="555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/>
        </p:nvSpPr>
        <p:spPr>
          <a:xfrm>
            <a:off x="457200" y="1"/>
            <a:ext cx="8686800" cy="619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lightblue;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.tanpa-padding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.pakai-padding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25px;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&lt;div class=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"tanpa-padding"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&gt;Tanpa padding&lt;/div&gt;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&lt;br&gt;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&lt;div class=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"pakai-padding"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&gt;Pakai padding&lt;/div&gt;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3342290" y="1"/>
            <a:ext cx="5249922" cy="10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Padding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926006" y="2502546"/>
            <a:ext cx="7776568" cy="310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CSS (</a:t>
            </a:r>
            <a:r>
              <a:rPr lang="en-US" sz="3200" b="1" i="1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Cascading Style Sheets</a:t>
            </a:r>
            <a:r>
              <a:rPr lang="en-US" sz="32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describes how HTML elements are to be displayed on screen, paper, or in other media.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</a:pPr>
            <a:endParaRPr sz="2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CSS saves a lot of work. It can control the layout of multiple web pages all at once. External stylesheets are better stored in CSS files separately.</a:t>
            </a:r>
            <a:endParaRPr sz="24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6" name="Google Shape;126;p3" descr="D:\Purwadhika\Lintang Course PPT\0 pikt\php\CSS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8111" y="520263"/>
            <a:ext cx="1647845" cy="164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/>
        </p:nvSpPr>
        <p:spPr>
          <a:xfrm>
            <a:off x="756754" y="331071"/>
            <a:ext cx="8686800" cy="583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lightblue;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width: 900px;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height: 500px;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color: white;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blue;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padding-top: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padding-bottom: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padding-left: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25px;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padding-right: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 &lt;div&gt;&lt;h1&gt;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 Padding</a:t>
            </a:r>
            <a:r>
              <a:rPr lang="en-US" sz="24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&lt;/h1&gt;&lt;/div&gt;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3342290" y="1"/>
            <a:ext cx="5249922" cy="10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Padding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/>
        </p:nvSpPr>
        <p:spPr>
          <a:xfrm>
            <a:off x="3342290" y="1"/>
            <a:ext cx="5249922" cy="10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Border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551796" y="0"/>
            <a:ext cx="8418783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lightblue;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width: 900px; height: 500px;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color: white; background-color: blue;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25px;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20px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ridge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yellow;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border-radius: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box-shadow: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-0.5rem 0.5rem 1rem gray;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 &lt;div&gt;&lt;h1&gt;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Contoh Border</a:t>
            </a:r>
            <a:r>
              <a:rPr lang="en-US" sz="24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&lt;/h1&gt;&lt;/div&gt;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 styles: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solid, dotted, dashed, double, inset,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outset, groove, ridge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/>
        </p:nvSpPr>
        <p:spPr>
          <a:xfrm>
            <a:off x="3342290" y="1"/>
            <a:ext cx="5249922" cy="10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Margin</a:t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551796" y="0"/>
            <a:ext cx="8040416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lightblue;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width: 900px; height: 500px;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margin-left: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200px;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color: white; background-color: blue;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25px;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20px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ridge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yellow;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 &lt;div&gt;&lt;h1&gt;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Contoh Border</a:t>
            </a:r>
            <a:r>
              <a:rPr lang="en-US" sz="2400" b="0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&lt;/h1&gt;&lt;/div&gt;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margin-top, margin-bottom, margin-right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/>
        </p:nvSpPr>
        <p:spPr>
          <a:xfrm>
            <a:off x="0" y="-110362"/>
            <a:ext cx="9144000" cy="126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Padding, Border &amp; Margin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5833241" y="5785945"/>
            <a:ext cx="3137338" cy="10720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7" descr="D:\Purwadhika\Book Reference\CSS\5_Padding,Border,Marg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755" y="1011937"/>
            <a:ext cx="7172490" cy="555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/>
        </p:nvSpPr>
        <p:spPr>
          <a:xfrm>
            <a:off x="0" y="0"/>
            <a:ext cx="9144000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2D Transforms</a:t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3208861" y="1348607"/>
            <a:ext cx="3511296" cy="343153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28"/>
          <p:cNvGrpSpPr/>
          <p:nvPr/>
        </p:nvGrpSpPr>
        <p:grpSpPr>
          <a:xfrm>
            <a:off x="2019300" y="1177158"/>
            <a:ext cx="5276850" cy="4494490"/>
            <a:chOff x="2259807" y="1691508"/>
            <a:chExt cx="4617243" cy="4026569"/>
          </a:xfrm>
        </p:grpSpPr>
        <p:cxnSp>
          <p:nvCxnSpPr>
            <p:cNvPr id="305" name="Google Shape;305;p28"/>
            <p:cNvCxnSpPr/>
            <p:nvPr/>
          </p:nvCxnSpPr>
          <p:spPr>
            <a:xfrm>
              <a:off x="2821660" y="5423338"/>
              <a:ext cx="3484179" cy="0"/>
            </a:xfrm>
            <a:prstGeom prst="straightConnector1">
              <a:avLst/>
            </a:prstGeom>
            <a:noFill/>
            <a:ln w="152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6" name="Google Shape;306;p28"/>
            <p:cNvCxnSpPr/>
            <p:nvPr/>
          </p:nvCxnSpPr>
          <p:spPr>
            <a:xfrm rot="-5400000">
              <a:off x="1111471" y="3681248"/>
              <a:ext cx="3484179" cy="0"/>
            </a:xfrm>
            <a:prstGeom prst="straightConnector1">
              <a:avLst/>
            </a:prstGeom>
            <a:noFill/>
            <a:ln w="152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7" name="Google Shape;307;p28"/>
            <p:cNvSpPr txBox="1"/>
            <p:nvPr/>
          </p:nvSpPr>
          <p:spPr>
            <a:xfrm>
              <a:off x="2259807" y="1691508"/>
              <a:ext cx="40005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sz="4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8" name="Google Shape;308;p28"/>
            <p:cNvSpPr txBox="1"/>
            <p:nvPr/>
          </p:nvSpPr>
          <p:spPr>
            <a:xfrm>
              <a:off x="6319345" y="5010191"/>
              <a:ext cx="5577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4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/>
        </p:nvSpPr>
        <p:spPr>
          <a:xfrm>
            <a:off x="520264" y="0"/>
            <a:ext cx="8970588" cy="651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purple;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28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translate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&lt;div class=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Translate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9"/>
          <p:cNvPicPr preferRelativeResize="0"/>
          <p:nvPr/>
        </p:nvPicPr>
        <p:blipFill rotWithShape="1">
          <a:blip r:embed="rId3">
            <a:alphaModFix/>
          </a:blip>
          <a:srcRect r="80007" b="57112"/>
          <a:stretch/>
        </p:blipFill>
        <p:spPr>
          <a:xfrm>
            <a:off x="6109142" y="3678046"/>
            <a:ext cx="2349062" cy="28331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/>
        </p:nvSpPr>
        <p:spPr>
          <a:xfrm>
            <a:off x="551796" y="1"/>
            <a:ext cx="8970588" cy="670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purple;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28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45deg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&lt;div class=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Rotate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0"/>
          <p:cNvPicPr preferRelativeResize="0"/>
          <p:nvPr/>
        </p:nvPicPr>
        <p:blipFill rotWithShape="1">
          <a:blip r:embed="rId3">
            <a:alphaModFix/>
          </a:blip>
          <a:srcRect r="83884" b="66379"/>
          <a:stretch/>
        </p:blipFill>
        <p:spPr>
          <a:xfrm>
            <a:off x="6148554" y="3740103"/>
            <a:ext cx="2349063" cy="275529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/>
        </p:nvSpPr>
        <p:spPr>
          <a:xfrm>
            <a:off x="551796" y="1"/>
            <a:ext cx="8970588" cy="670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purple;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28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scale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0.75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1.25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&lt;div class=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Scale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1"/>
          <p:cNvPicPr preferRelativeResize="0"/>
          <p:nvPr/>
        </p:nvPicPr>
        <p:blipFill rotWithShape="1">
          <a:blip r:embed="rId3">
            <a:alphaModFix/>
          </a:blip>
          <a:srcRect r="83884" b="66595"/>
          <a:stretch/>
        </p:blipFill>
        <p:spPr>
          <a:xfrm>
            <a:off x="6219499" y="3783723"/>
            <a:ext cx="2356945" cy="2746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/>
        </p:nvSpPr>
        <p:spPr>
          <a:xfrm>
            <a:off x="551796" y="1"/>
            <a:ext cx="7535914" cy="648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purple;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28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skew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5deg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10deg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&lt;div class=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Skew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2"/>
          <p:cNvPicPr preferRelativeResize="0"/>
          <p:nvPr/>
        </p:nvPicPr>
        <p:blipFill rotWithShape="1">
          <a:blip r:embed="rId3">
            <a:alphaModFix/>
          </a:blip>
          <a:srcRect r="83400" b="65948"/>
          <a:stretch/>
        </p:blipFill>
        <p:spPr>
          <a:xfrm>
            <a:off x="6172202" y="3626064"/>
            <a:ext cx="2483069" cy="286368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/>
        </p:nvSpPr>
        <p:spPr>
          <a:xfrm>
            <a:off x="504498" y="-47297"/>
            <a:ext cx="7535914" cy="648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background-color: purple;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    transform:</a:t>
            </a:r>
            <a:r>
              <a:rPr lang="en-US" sz="28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skew(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15deg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7deg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	   rotate(</a:t>
            </a: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125deg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&lt;div class=</a:t>
            </a:r>
            <a:r>
              <a:rPr lang="en-US" sz="28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346" name="Google Shape;346;p33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Multiple Transforms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3"/>
          <p:cNvPicPr preferRelativeResize="0"/>
          <p:nvPr/>
        </p:nvPicPr>
        <p:blipFill rotWithShape="1">
          <a:blip r:embed="rId3">
            <a:alphaModFix/>
          </a:blip>
          <a:srcRect r="83642" b="65517"/>
          <a:stretch/>
        </p:blipFill>
        <p:spPr>
          <a:xfrm>
            <a:off x="6101253" y="3730002"/>
            <a:ext cx="2396358" cy="28401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662156" y="630616"/>
            <a:ext cx="8040418" cy="570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&lt;title&gt;CSS Styles&lt;/title&gt;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&lt;h1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style="color:red"</a:t>
            </a: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&gt;Hai!&lt;/h1&gt;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/>
          </a:p>
        </p:txBody>
      </p:sp>
      <p:sp>
        <p:nvSpPr>
          <p:cNvPr id="132" name="Google Shape;132;p4"/>
          <p:cNvSpPr txBox="1"/>
          <p:nvPr/>
        </p:nvSpPr>
        <p:spPr>
          <a:xfrm>
            <a:off x="355665" y="-78874"/>
            <a:ext cx="8173483" cy="132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Inline Styles</a:t>
            </a:r>
            <a:endParaRPr sz="3600" b="1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/>
        </p:nvSpPr>
        <p:spPr>
          <a:xfrm>
            <a:off x="0" y="0"/>
            <a:ext cx="9144000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3D Transforms</a:t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3208861" y="1348607"/>
            <a:ext cx="3511296" cy="343153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2019300" y="1177158"/>
            <a:ext cx="5276850" cy="4494490"/>
            <a:chOff x="2259807" y="1691508"/>
            <a:chExt cx="4617243" cy="4026569"/>
          </a:xfrm>
        </p:grpSpPr>
        <p:cxnSp>
          <p:nvCxnSpPr>
            <p:cNvPr id="356" name="Google Shape;356;p34"/>
            <p:cNvCxnSpPr/>
            <p:nvPr/>
          </p:nvCxnSpPr>
          <p:spPr>
            <a:xfrm>
              <a:off x="2821660" y="5423338"/>
              <a:ext cx="3484179" cy="0"/>
            </a:xfrm>
            <a:prstGeom prst="straightConnector1">
              <a:avLst/>
            </a:prstGeom>
            <a:noFill/>
            <a:ln w="1524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57" name="Google Shape;357;p34"/>
            <p:cNvCxnSpPr/>
            <p:nvPr/>
          </p:nvCxnSpPr>
          <p:spPr>
            <a:xfrm rot="-5400000">
              <a:off x="1111471" y="3681248"/>
              <a:ext cx="3484179" cy="0"/>
            </a:xfrm>
            <a:prstGeom prst="straightConnector1">
              <a:avLst/>
            </a:prstGeom>
            <a:noFill/>
            <a:ln w="1524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8" name="Google Shape;358;p34"/>
            <p:cNvSpPr txBox="1"/>
            <p:nvPr/>
          </p:nvSpPr>
          <p:spPr>
            <a:xfrm>
              <a:off x="2259807" y="1691508"/>
              <a:ext cx="40005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sz="4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9" name="Google Shape;359;p34"/>
            <p:cNvSpPr txBox="1"/>
            <p:nvPr/>
          </p:nvSpPr>
          <p:spPr>
            <a:xfrm>
              <a:off x="6319345" y="5010191"/>
              <a:ext cx="5577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4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 flipH="1">
            <a:off x="2362200" y="5276574"/>
            <a:ext cx="335677" cy="395074"/>
          </a:xfrm>
          <a:prstGeom prst="straightConnector1">
            <a:avLst/>
          </a:prstGeom>
          <a:noFill/>
          <a:ln w="1524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1" name="Google Shape;361;p34"/>
          <p:cNvSpPr/>
          <p:nvPr/>
        </p:nvSpPr>
        <p:spPr>
          <a:xfrm>
            <a:off x="2171700" y="5366848"/>
            <a:ext cx="457200" cy="4572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2034738" y="4691000"/>
            <a:ext cx="3274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615638" y="5149876"/>
            <a:ext cx="457200" cy="79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44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/>
        </p:nvSpPr>
        <p:spPr>
          <a:xfrm>
            <a:off x="463114" y="-152400"/>
            <a:ext cx="8490386" cy="651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background-color: red;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perspective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700px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000"/>
              <a:buFont typeface="Consolas"/>
              <a:buNone/>
            </a:pP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			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translateX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</p:txBody>
      </p:sp>
      <p:sp>
        <p:nvSpPr>
          <p:cNvPr id="369" name="Google Shape;369;p35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Translate X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5"/>
          <p:cNvPicPr preferRelativeResize="0"/>
          <p:nvPr/>
        </p:nvPicPr>
        <p:blipFill rotWithShape="1">
          <a:blip r:embed="rId3">
            <a:alphaModFix/>
          </a:blip>
          <a:srcRect r="78624" b="66667"/>
          <a:stretch/>
        </p:blipFill>
        <p:spPr>
          <a:xfrm>
            <a:off x="6101953" y="4191000"/>
            <a:ext cx="3042047" cy="2667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/>
        </p:nvSpPr>
        <p:spPr>
          <a:xfrm>
            <a:off x="463114" y="-152400"/>
            <a:ext cx="8490386" cy="651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background-color: red;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perspective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700px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000"/>
              <a:buFont typeface="Consolas"/>
              <a:buNone/>
            </a:pP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			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translateY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</p:txBody>
      </p:sp>
      <p:sp>
        <p:nvSpPr>
          <p:cNvPr id="377" name="Google Shape;377;p36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Translate Y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8" name="Google Shape;378;p36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6"/>
          <p:cNvPicPr preferRelativeResize="0"/>
          <p:nvPr/>
        </p:nvPicPr>
        <p:blipFill rotWithShape="1">
          <a:blip r:embed="rId3">
            <a:alphaModFix/>
          </a:blip>
          <a:srcRect r="83602" b="54167"/>
          <a:stretch/>
        </p:blipFill>
        <p:spPr>
          <a:xfrm>
            <a:off x="6591300" y="4133849"/>
            <a:ext cx="1847850" cy="272415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/>
        </p:nvSpPr>
        <p:spPr>
          <a:xfrm>
            <a:off x="463114" y="-152400"/>
            <a:ext cx="8490386" cy="651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background-color: red;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perspective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700px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000"/>
              <a:buFont typeface="Consolas"/>
              <a:buNone/>
            </a:pP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			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translateZ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Translate Z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37"/>
          <p:cNvPicPr preferRelativeResize="0"/>
          <p:nvPr/>
        </p:nvPicPr>
        <p:blipFill rotWithShape="1">
          <a:blip r:embed="rId3">
            <a:alphaModFix/>
          </a:blip>
          <a:srcRect r="81113" b="64323"/>
          <a:stretch/>
        </p:blipFill>
        <p:spPr>
          <a:xfrm>
            <a:off x="6278621" y="3995244"/>
            <a:ext cx="2457450" cy="26098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/>
        </p:nvSpPr>
        <p:spPr>
          <a:xfrm>
            <a:off x="463114" y="-152400"/>
            <a:ext cx="8490386" cy="651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background-color: red;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perspective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700px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000"/>
              <a:buFont typeface="Consolas"/>
              <a:buNone/>
            </a:pP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			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rotateX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45deg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</p:txBody>
      </p:sp>
      <p:sp>
        <p:nvSpPr>
          <p:cNvPr id="393" name="Google Shape;393;p38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Rotate X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 l="1247" t="12406" r="85482" b="69530"/>
          <a:stretch/>
        </p:blipFill>
        <p:spPr>
          <a:xfrm>
            <a:off x="6166945" y="4327140"/>
            <a:ext cx="2503791" cy="191600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/>
          <p:nvPr/>
        </p:nvSpPr>
        <p:spPr>
          <a:xfrm>
            <a:off x="463114" y="-152400"/>
            <a:ext cx="8490386" cy="651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background-color: red;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perspective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700px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000"/>
              <a:buFont typeface="Consolas"/>
              <a:buNone/>
            </a:pP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			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rotateY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45deg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</p:txBody>
      </p:sp>
      <p:sp>
        <p:nvSpPr>
          <p:cNvPr id="401" name="Google Shape;401;p39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Rotate Y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39"/>
          <p:cNvPicPr preferRelativeResize="0"/>
          <p:nvPr/>
        </p:nvPicPr>
        <p:blipFill rotWithShape="1">
          <a:blip r:embed="rId3">
            <a:alphaModFix/>
          </a:blip>
          <a:srcRect l="2302" t="11794" r="86174" b="67708"/>
          <a:stretch/>
        </p:blipFill>
        <p:spPr>
          <a:xfrm>
            <a:off x="6153150" y="4086156"/>
            <a:ext cx="2457450" cy="245764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/>
        </p:nvSpPr>
        <p:spPr>
          <a:xfrm>
            <a:off x="463114" y="-152400"/>
            <a:ext cx="8490386" cy="651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width: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height: 100px;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margin: 50px;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background-color: red;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perspective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700px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000"/>
              <a:buFont typeface="Consolas"/>
              <a:buNone/>
            </a:pP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  				</a:t>
            </a:r>
            <a:r>
              <a:rPr lang="en-US" sz="3000" i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rotateZ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45deg</a:t>
            </a:r>
            <a:r>
              <a:rPr lang="en-US" sz="3000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</a:t>
            </a:r>
            <a:r>
              <a:rPr lang="en-US" sz="3000" b="1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"box"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</p:txBody>
      </p:sp>
      <p:sp>
        <p:nvSpPr>
          <p:cNvPr id="409" name="Google Shape;409;p40"/>
          <p:cNvSpPr txBox="1"/>
          <p:nvPr/>
        </p:nvSpPr>
        <p:spPr>
          <a:xfrm>
            <a:off x="2601311" y="0"/>
            <a:ext cx="6132788" cy="13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3200"/>
              <a:buFont typeface="Montserrat Medium"/>
              <a:buNone/>
            </a:pPr>
            <a:r>
              <a:rPr lang="en-US" sz="3200" b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3D Transforms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800"/>
              <a:buFont typeface="Montserrat Medium"/>
              <a:buNone/>
            </a:pPr>
            <a:r>
              <a:rPr lang="en-US" sz="2800" i="1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Rotate Z</a:t>
            </a:r>
            <a:endParaRPr sz="3200" i="1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0" name="Google Shape;410;p40"/>
          <p:cNvSpPr/>
          <p:nvPr/>
        </p:nvSpPr>
        <p:spPr>
          <a:xfrm>
            <a:off x="5454869" y="5785945"/>
            <a:ext cx="3405352" cy="914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40"/>
          <p:cNvPicPr preferRelativeResize="0"/>
          <p:nvPr/>
        </p:nvPicPr>
        <p:blipFill rotWithShape="1">
          <a:blip r:embed="rId3">
            <a:alphaModFix/>
          </a:blip>
          <a:srcRect t="8943" r="84041" b="65626"/>
          <a:stretch/>
        </p:blipFill>
        <p:spPr>
          <a:xfrm>
            <a:off x="6219499" y="4105879"/>
            <a:ext cx="2514600" cy="225287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 txBox="1"/>
          <p:nvPr/>
        </p:nvSpPr>
        <p:spPr>
          <a:xfrm>
            <a:off x="2071817" y="1907628"/>
            <a:ext cx="7071243" cy="23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Font typeface="Montserrat"/>
              <a:buNone/>
            </a:pPr>
            <a:r>
              <a:rPr lang="en-US" sz="105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Styling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</a:pPr>
            <a:r>
              <a:rPr lang="en-US" sz="8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With CSS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r>
              <a:rPr lang="en-US" sz="3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Basic Style</a:t>
            </a:r>
            <a:endParaRPr sz="3200" b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1" descr="D:\Purwadhika\Lintang Course PPT\0 pikt\php\CSS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158" y="1907629"/>
            <a:ext cx="2371788" cy="2371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662156" y="756744"/>
            <a:ext cx="8040418" cy="558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&lt;title&gt;CSS Styles&lt;/title&gt;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&lt;style&gt; 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h2 {</a:t>
            </a:r>
            <a:endParaRPr sz="3100" b="1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color: green;</a:t>
            </a:r>
            <a:endParaRPr sz="3100" b="1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100" b="1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&lt;/style&gt;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31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&lt;h2&gt;Halo!&lt;/h2&gt;</a:t>
            </a:r>
            <a:endParaRPr sz="31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nsolas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/>
          </a:p>
        </p:txBody>
      </p:sp>
      <p:sp>
        <p:nvSpPr>
          <p:cNvPr id="138" name="Google Shape;138;p5"/>
          <p:cNvSpPr txBox="1"/>
          <p:nvPr/>
        </p:nvSpPr>
        <p:spPr>
          <a:xfrm>
            <a:off x="355665" y="-78874"/>
            <a:ext cx="8173483" cy="132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Internal Styles</a:t>
            </a:r>
            <a:endParaRPr sz="3600" b="1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599092" y="2049381"/>
            <a:ext cx="2655552" cy="751527"/>
          </a:xfrm>
          <a:prstGeom prst="rect">
            <a:avLst/>
          </a:prstGeom>
          <a:solidFill>
            <a:srgbClr val="009696"/>
          </a:solidFill>
          <a:ln w="12700" cap="flat" cmpd="sng">
            <a:solidFill>
              <a:srgbClr val="00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5376052" y="244281"/>
            <a:ext cx="2286000" cy="751527"/>
          </a:xfrm>
          <a:prstGeom prst="rect">
            <a:avLst/>
          </a:prstGeom>
          <a:solidFill>
            <a:srgbClr val="009696"/>
          </a:solidFill>
          <a:ln w="12700" cap="flat" cmpd="sng">
            <a:solidFill>
              <a:srgbClr val="00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599092" y="2790496"/>
            <a:ext cx="7252130" cy="406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html&gt;&lt;html&gt;&lt;head&gt;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&lt;title&gt;CSS Styles&lt;/title&gt;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&lt;link rel="stylesheet"</a:t>
            </a:r>
            <a:endParaRPr sz="30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type="text/css" </a:t>
            </a:r>
            <a:endParaRPr sz="30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href="style.css"&gt;</a:t>
            </a:r>
            <a:endParaRPr sz="30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&lt;p&gt;Ini paragraf.&lt;/p&gt;</a:t>
            </a:r>
            <a:endParaRPr sz="3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&lt;/body&gt;&lt;/html&gt;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339894" y="323111"/>
            <a:ext cx="2624018" cy="113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400"/>
              <a:buFont typeface="Montserrat Medium"/>
              <a:buNone/>
            </a:pPr>
            <a:r>
              <a:rPr lang="en-US" sz="44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External Styles</a:t>
            </a:r>
            <a:endParaRPr sz="4000" b="1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583326" y="2049381"/>
            <a:ext cx="2655552" cy="81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Medium"/>
              <a:buNone/>
            </a:pPr>
            <a:r>
              <a:rPr lang="en-US" sz="3200" b="1" i="1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index.html</a:t>
            </a:r>
            <a:endParaRPr sz="2800" b="1" i="1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5155342" y="244281"/>
            <a:ext cx="2655552" cy="81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Medium"/>
              <a:buNone/>
            </a:pPr>
            <a:r>
              <a:rPr lang="en-US" sz="3200" b="1" i="1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style.css</a:t>
            </a:r>
            <a:endParaRPr sz="2800" b="1" i="1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4650835" y="1182412"/>
            <a:ext cx="3689123" cy="129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color: blue;</a:t>
            </a:r>
            <a:endParaRPr sz="3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0" name="Google Shape;150;p6"/>
          <p:cNvCxnSpPr>
            <a:stCxn id="144" idx="1"/>
          </p:cNvCxnSpPr>
          <p:nvPr/>
        </p:nvCxnSpPr>
        <p:spPr>
          <a:xfrm rot="10800000">
            <a:off x="4044052" y="620044"/>
            <a:ext cx="1332000" cy="0"/>
          </a:xfrm>
          <a:prstGeom prst="straightConnector1">
            <a:avLst/>
          </a:prstGeom>
          <a:noFill/>
          <a:ln w="57150" cap="flat" cmpd="sng">
            <a:solidFill>
              <a:srgbClr val="009696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6"/>
          <p:cNvCxnSpPr/>
          <p:nvPr/>
        </p:nvCxnSpPr>
        <p:spPr>
          <a:xfrm>
            <a:off x="4020207" y="620045"/>
            <a:ext cx="0" cy="2170452"/>
          </a:xfrm>
          <a:prstGeom prst="straightConnector1">
            <a:avLst/>
          </a:prstGeom>
          <a:noFill/>
          <a:ln w="57150" cap="flat" cmpd="sng">
            <a:solidFill>
              <a:srgbClr val="009696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6"/>
          <p:cNvCxnSpPr/>
          <p:nvPr/>
        </p:nvCxnSpPr>
        <p:spPr>
          <a:xfrm>
            <a:off x="4020207" y="2790497"/>
            <a:ext cx="5234152" cy="0"/>
          </a:xfrm>
          <a:prstGeom prst="straightConnector1">
            <a:avLst/>
          </a:prstGeom>
          <a:noFill/>
          <a:ln w="57150" cap="flat" cmpd="sng">
            <a:solidFill>
              <a:srgbClr val="009696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6"/>
          <p:cNvSpPr/>
          <p:nvPr/>
        </p:nvSpPr>
        <p:spPr>
          <a:xfrm>
            <a:off x="8923284" y="-226072"/>
            <a:ext cx="362607" cy="3026980"/>
          </a:xfrm>
          <a:prstGeom prst="rect">
            <a:avLst/>
          </a:prstGeom>
          <a:solidFill>
            <a:srgbClr val="009696"/>
          </a:solidFill>
          <a:ln w="12700" cap="flat" cmpd="sng">
            <a:solidFill>
              <a:srgbClr val="00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1308538" y="1844566"/>
            <a:ext cx="4887310" cy="1355834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662156" y="536020"/>
            <a:ext cx="8481844" cy="558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&lt;style&gt;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orange;}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red;}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.mobil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blue;}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#avanza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greenyellow}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Halo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Hai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&lt;p class="mobil" id="avanza"&gt;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 Avanza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&lt;p class="mobil" id="alya"&gt;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 Alya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5234152" y="0"/>
            <a:ext cx="3294996" cy="184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Selector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Montserrat Medium"/>
              <a:buNone/>
            </a:pPr>
            <a:r>
              <a:rPr lang="en-US" sz="2400" b="0" i="1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telling CSS which </a:t>
            </a:r>
            <a:endParaRPr sz="2400" b="0" i="1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Montserrat Medium"/>
              <a:buNone/>
            </a:pPr>
            <a:r>
              <a:rPr lang="en-US" sz="2400" b="0" i="1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elements to style</a:t>
            </a:r>
            <a:endParaRPr sz="2400" b="0" i="1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8"/>
          <p:cNvGrpSpPr/>
          <p:nvPr/>
        </p:nvGrpSpPr>
        <p:grpSpPr>
          <a:xfrm>
            <a:off x="488730" y="402000"/>
            <a:ext cx="5029196" cy="1529256"/>
            <a:chOff x="662156" y="709447"/>
            <a:chExt cx="5029196" cy="1529256"/>
          </a:xfrm>
        </p:grpSpPr>
        <p:sp>
          <p:nvSpPr>
            <p:cNvPr id="166" name="Google Shape;166;p8"/>
            <p:cNvSpPr/>
            <p:nvPr/>
          </p:nvSpPr>
          <p:spPr>
            <a:xfrm>
              <a:off x="662156" y="709447"/>
              <a:ext cx="4887310" cy="1529256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FFFF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662156" y="756745"/>
              <a:ext cx="5029196" cy="148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lang="en-US" sz="24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{color: orange;}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lang="en-US" sz="24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{color: red;}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lang="en-US" sz="24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.mobil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{color: blue;}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lang="en-US" sz="24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#avanza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{color: greenyellow}</a:t>
              </a:r>
              <a:endParaRPr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8" name="Google Shape;168;p8"/>
          <p:cNvSpPr txBox="1"/>
          <p:nvPr/>
        </p:nvSpPr>
        <p:spPr>
          <a:xfrm>
            <a:off x="5234152" y="0"/>
            <a:ext cx="3294996" cy="184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Selector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Montserrat Medium"/>
              <a:buNone/>
            </a:pPr>
            <a:r>
              <a:rPr lang="en-US" sz="2400" b="0" i="1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telling CSS which </a:t>
            </a:r>
            <a:endParaRPr sz="2400" b="0" i="1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400"/>
              <a:buFont typeface="Montserrat Medium"/>
              <a:buNone/>
            </a:pPr>
            <a:r>
              <a:rPr lang="en-US" sz="2400" b="0" i="1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elements to style</a:t>
            </a:r>
            <a:endParaRPr sz="2400" b="0" i="1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693688" y="1883958"/>
            <a:ext cx="7866992" cy="385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</a:pPr>
            <a:endParaRPr sz="2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500"/>
              <a:buFont typeface="Consolas"/>
              <a:buNone/>
            </a:pPr>
            <a:r>
              <a:rPr lang="en-US" sz="25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h2, p, .mobil &amp; #avanza </a:t>
            </a: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called </a:t>
            </a:r>
            <a:r>
              <a:rPr lang="en-US" sz="2500" b="1" i="1" u="none" strike="noStrike" cap="none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Selectors</a:t>
            </a: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2500"/>
              <a:buFont typeface="Consolas"/>
              <a:buNone/>
            </a:pPr>
            <a:r>
              <a:rPr lang="en-US" sz="25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{color: orange;}</a:t>
            </a:r>
            <a:r>
              <a:rPr lang="en-US" sz="25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</a:t>
            </a:r>
            <a:r>
              <a:rPr lang="en-US" sz="2500" b="1" i="1" u="none" strike="noStrike" cap="none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Property</a:t>
            </a: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&amp; </a:t>
            </a:r>
            <a:r>
              <a:rPr lang="en-US" sz="2500" b="1" i="1" u="none" strike="noStrike" cap="none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Value</a:t>
            </a: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2500" b="1" i="0" u="none" strike="noStrike" cap="none">
              <a:solidFill>
                <a:srgbClr val="00969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select an element to style, simply: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call its </a:t>
            </a:r>
            <a:r>
              <a:rPr lang="en-US" sz="25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tag</a:t>
            </a: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e.g 		</a:t>
            </a:r>
            <a:r>
              <a:rPr lang="en-US" sz="25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h2 {color: orange;}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call its </a:t>
            </a:r>
            <a:r>
              <a:rPr lang="en-US" sz="25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class</a:t>
            </a: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e.g 	</a:t>
            </a:r>
            <a:r>
              <a:rPr lang="en-US" sz="25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.mobil {color: blue;}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call its </a:t>
            </a:r>
            <a:r>
              <a:rPr lang="en-US" sz="25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</a:t>
            </a:r>
            <a:r>
              <a:rPr lang="en-US" sz="25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e.g 		</a:t>
            </a:r>
            <a:r>
              <a:rPr lang="en-US" sz="2500" b="1" i="0" u="none" strike="noStrike" cap="none">
                <a:solidFill>
                  <a:srgbClr val="009696"/>
                </a:solidFill>
                <a:latin typeface="Consolas"/>
                <a:ea typeface="Consolas"/>
                <a:cs typeface="Consolas"/>
                <a:sym typeface="Consolas"/>
              </a:rPr>
              <a:t>#avanza {color: green;}</a:t>
            </a:r>
            <a:endParaRPr sz="2500" b="1" i="0" u="none" strike="noStrike" cap="none">
              <a:solidFill>
                <a:srgbClr val="00969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1813034" y="2522482"/>
            <a:ext cx="5722882" cy="58332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662156" y="536020"/>
            <a:ext cx="8481844" cy="558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3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a[href]</a:t>
            </a:r>
            <a:r>
              <a:rPr lang="en-US" sz="3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 red;}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&lt;p&gt;</a:t>
            </a:r>
            <a:r>
              <a:rPr lang="en-US" sz="3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href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="#"&gt;</a:t>
            </a:r>
            <a:r>
              <a:rPr lang="en-US" sz="36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 link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5344510" y="0"/>
            <a:ext cx="3184638" cy="184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96"/>
              </a:buClr>
              <a:buSzPts val="4000"/>
              <a:buFont typeface="Montserrat Medium"/>
              <a:buNone/>
            </a:pPr>
            <a:r>
              <a:rPr lang="en-US" sz="4000" b="1" i="0" u="none" strike="noStrike" cap="none">
                <a:solidFill>
                  <a:srgbClr val="00969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Attribute Selector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3052</Words>
  <Application>Microsoft Office PowerPoint</Application>
  <PresentationFormat>Tampilan Layar (4:3)</PresentationFormat>
  <Paragraphs>618</Paragraphs>
  <Slides>47</Slides>
  <Notes>41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Consolas</vt:lpstr>
      <vt:lpstr>Gotham Medium</vt:lpstr>
      <vt:lpstr>Montserrat</vt:lpstr>
      <vt:lpstr>Roboto</vt:lpstr>
      <vt:lpstr>Montserrat Medium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Lintang</dc:creator>
  <cp:lastModifiedBy>Frengky Sihombing</cp:lastModifiedBy>
  <cp:revision>2</cp:revision>
  <dcterms:created xsi:type="dcterms:W3CDTF">2015-11-07T11:59:24Z</dcterms:created>
  <dcterms:modified xsi:type="dcterms:W3CDTF">2020-11-02T05:01:00Z</dcterms:modified>
</cp:coreProperties>
</file>