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366092"/>
                </a:solidFill>
              </a:defRPr>
            </a:pPr>
            <a:r>
              <a:t>新入社員向けデータベース講座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F81BD"/>
                </a:solidFill>
              </a:defRPr>
            </a:pPr>
            <a:r>
              <a:t>〜 難しくない！身近で役立つデータベース 〜</a:t>
            </a:r>
          </a:p>
          <a:p/>
          <a:p>
            <a:r>
              <a:t>ACCESSで学ぶ120分の実践講座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つなぐための印：キー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つなぐための特別な印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学生証番号：生徒を区別するための番号（重複しない）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クラス番号：クラスを区別するための番号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これを「キー」と呼びます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鍵のように、情報同士をつなぐ大切なもの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絶対に重複してはダメ（同じ学生証番号の人は2人いない）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なぜこの方法が良いの？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整理整頓のメリット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✓ 情報の重複がない → 容量の節約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✓ 更新が楽 → 1カ所直せば全体に反映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✓ 間違いが減る → 矛盾が起きにくい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✓ 検索が早い → 必要な情報をすぐ見つけられる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この整理方法を「リレーショナルデータベース」と呼びます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（「リレーション」= つながり）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第3部：整理整頓の3つのステップ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お買い物リストの整理を例に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よくある問題：重複だらけのリスト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お客様 | 住所      | 商品     | 値段 | 個数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田中   | 東京都... | りんご   | 100  | 3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田中   | 東京都... | バナナ   | 150  | 2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佐藤   | 大阪府... | りんご   | 100  | 1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問題点を見つけてみよう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田中さんの住所が2回書かれてる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りんごの値段が2回書かれてる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もし住所が変わったら？値段が変わったら？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整理のステップ1：1つのマスに1つの情報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Before（ダメな例）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好きな食べ物：りんご、バナナ、みかん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After（良い例）  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好きな食べ物：りんご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好きな食べ物：バナナ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好きな食べ物：みかん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ルール：1つのマスには1つの情報だけ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これを「第1正規形」と言います（覚えなくてもOK）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整理のステップ2：関連する情報をグループ分け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お客様の情報と商品の情報を分ける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お客様の表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お客様ID | お客様名 | 住所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C001     | 田中     | 東京都...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C002     | 佐藤     | 大阪府...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商品の表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商品ID | 商品名 | 値段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P001   | りんご | 100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P002   | バナナ | 150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購入の表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お客様ID | 商品ID | 個数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C001     | P001   | 3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C001     | P002   | 2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C002     | P001   |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整理のステップ3：間接的な関係も整理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さらに詳しく分けることもあります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例：商品に「カテゴリ」がある場合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商品ID | 商品名 | カテゴリID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カテゴリID | カテゴリ名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でも今日は深く考えなくてOK！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「情報を関連するもの同士でグループ分けする」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ということが分かれば十分です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整理整頓のメリットを実感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444444"/>
                </a:solidFill>
              </a:defRPr>
            </a:pPr>
            <a:r>
              <a:t>整理前 vs 整理後</a:t>
            </a:r>
          </a:p>
          <a:p>
            <a:pPr>
              <a:defRPr sz="2200">
                <a:solidFill>
                  <a:srgbClr val="444444"/>
                </a:solidFill>
              </a:defRPr>
            </a:pP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整理前の問題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情報の重複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更新の手間  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間違いのリスク</a:t>
            </a:r>
          </a:p>
          <a:p>
            <a:pPr>
              <a:defRPr sz="2200">
                <a:solidFill>
                  <a:srgbClr val="444444"/>
                </a:solidFill>
              </a:defRPr>
            </a:pP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整理後の良さ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情報は1回だけ保存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1カ所直せばOK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矛盾が起きない</a:t>
            </a:r>
          </a:p>
          <a:p>
            <a:pPr>
              <a:defRPr sz="2200">
                <a:solidFill>
                  <a:srgbClr val="444444"/>
                </a:solidFill>
              </a:defRPr>
            </a:pP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これが「正規化」の効果です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小休憩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☕ ちょっと一息</a:t>
            </a:r>
          </a:p>
          <a:p/>
          <a:p>
            <a:r>
              <a:t>ここまでのおさらい</a:t>
            </a:r>
          </a:p>
          <a:p>
            <a:r>
              <a:t>1. データベース = 情報の上手な整理方法</a:t>
            </a:r>
          </a:p>
          <a:p>
            <a:r>
              <a:t>2. 表を分けてつなぐ = リレーショナル</a:t>
            </a:r>
          </a:p>
          <a:p>
            <a:r>
              <a:t>3. 整理整頓のステップ = 正規化</a:t>
            </a:r>
          </a:p>
          <a:p/>
          <a:p>
            <a:r>
              <a:t>💬 質問タイム</a:t>
            </a:r>
          </a:p>
          <a:p>
            <a:r>
              <a:t>分からないことがあれば、お気軽にどうぞ！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第4部：ACCESS - 今日使うツール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初心者にやさしい選択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本日の学習内容（120分）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1. 情報整理って大切ですよね（15分）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2. 表でつながる仕組み（20分）  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3. 整理整頓の3つのステップ（25分）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4. 休憩（10分）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5. ACCESS：今日使うツール（10分）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6. 実習：ACCESSで実際にやってみよう（35分）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7. プログラムから使ってみよう（10分）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8. まとめと次のステップ（15分）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なぜACCESSを選んだの？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初心者にやさしい理由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🏢 多くの会社のパソコンに入っている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🔰 操作が比較的分かりやすい  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📊 Excelからステップアップしやすい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💻 1台のパソコンで完結する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他にもいろんなデータベースがあります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MySQL、PostgreSQL、SQL Server...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でも今日はACCESSだけ覚えればOK！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将来の選択肢（参考程度）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444444"/>
                </a:solidFill>
              </a:defRPr>
            </a:pPr>
            <a:r>
              <a:t>規模が大きくなったら</a:t>
            </a:r>
          </a:p>
          <a:p>
            <a:pPr>
              <a:defRPr sz="2200">
                <a:solidFill>
                  <a:srgbClr val="444444"/>
                </a:solidFill>
              </a:defRPr>
            </a:pP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小さなプロジェクト → ACCESS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会社のシステム → SQL Server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Webサイト → MySQL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• 大企業 → Oracle</a:t>
            </a:r>
          </a:p>
          <a:p>
            <a:pPr>
              <a:defRPr sz="2200">
                <a:solidFill>
                  <a:srgbClr val="444444"/>
                </a:solidFill>
              </a:defRPr>
            </a:pP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今は「ACCESSで十分」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覚えたことは他でも応用できます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第5部：実習 - ACCESSで実際にやってみよう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お店の商品管理を作ってみましょう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今日作るもの：お店の商品管理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身近な例：小さなお店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商品（商品名、値段、在庫数）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お客様（名前、電話番号）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売上（いつ、誰が、何を、いくつ買った）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段階的に進めます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1. データを見る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2. データを追加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3. データを変更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4. データを削除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魔法の言葉：SQL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SQL = データベースに指示を出す言葉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英語に似ているので分かりやすい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SELECT = 選ぶ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FROM = ～から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WHERE = ～という条件で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最初の魔法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SELECT * FROM 商品;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意味：「商品テーブルから、全部（*）を選んで表示」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実習1：データを見てみよう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みんなで一緒にやりましょう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-- 商品を全部見る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SELECT * FROM 商品;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-- 商品名と値段だけ見る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SELECT 商品名, 値段 FROM 商品;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-- 100円以上の商品だけ見る  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SELECT * FROM 商品 WHERE 値段 &gt;= 100;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ポイント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「*」は「全部」という意味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「--」はメモ（コメント）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セミコロン「;」で終わる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実習2：データを追加してみよう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新しい商品を追加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-- 新商品を追加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INSERT INTO 商品 (商品名, 値段, 在庫数)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VALUES ('消しゴム', 80, 20);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意味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INSERT INTO = ～に挿入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VALUES = 値は～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やってみよう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お好きな商品を1つ追加してください！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実習3：データを変更してみよう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値段を変更する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-- 消しゴムの値段を変更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UPDATE 商品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SET 値段 = 90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WHERE 商品名 = '消しゴム';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⚠️ 大事な注意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WHEREを忘れると、全部の商品の値段が変わっちゃいます！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実習4：データを削除してみよう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在庫がない商品を削除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-- 在庫0の商品を削除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DELETE FROM 商品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WHERE 在庫数 = 0;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⚠️ さらに重要な注意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WHEREを忘れると、全部の商品が消えちゃいます！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実習5：2つの表をつなげてみよう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誰が何を買ったか見る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-- お客様と売上をつなげて見る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SELECT お客様.名前, 商品.商品名, 売上.数量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FROM お客様, 商品, 売上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WHERE お客様.お客様ID = 売上.お客様ID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  AND 商品.商品ID = 売上.商品ID;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少し複雑ですが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「表同士をつなげて、欲しい情報を取り出している」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ということが分かればOK！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第1部：情報整理って大切ですよね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身近な困った経験から始めましょう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第6部：プログラムから使ってみよう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C++Builderからデータベースを操作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C++Builderから接続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444444"/>
                </a:solidFill>
              </a:defRPr>
            </a:pPr>
            <a:r>
              <a:t>プログラムからもデータベースを使えます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接続の準備（コピペでOK）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// データベースに接続する準備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String connectionString = 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  "Provider=Microsoft.ACE.OLEDB.12.0;"  // ACCESSを使うよという宣言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  "Data Source=C:\\sample.accdb;";      // ファイルの場所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// 接続実行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ADOConnection1-&gt;ConnectionString = connectionString;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ADOConnection1-&gt;Connected = true;  // 接続開始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データを取得するプログラム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>
                <a:solidFill>
                  <a:srgbClr val="444444"/>
                </a:solidFill>
              </a:defRPr>
            </a:pPr>
            <a:r>
              <a:t>try {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// SQLを準備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ADOQuery1-&gt;SQL-&gt;Clear();                    // 前のSQLをクリア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ADOQuery1-&gt;SQL-&gt;Add("SELECT * FROM 商品");  // SQLを追加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ADOQuery1-&gt;Open();                          // 実行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// 結果を1行ずつ見る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while (!ADOQuery1-&gt;Eof) {  // 終わりまで繰り返し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  String name = ADOQuery1-&gt;FieldByName("商品名")-&gt;AsString;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  int price = ADOQuery1-&gt;FieldByName("値段")-&gt;AsInteger;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  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  ShowMessage(name + "の値段は" + IntToStr(price) + "円");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  ADOQuery1-&gt;Next();  // 次の行へ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}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} catch (Exception &amp;e) {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ShowMessage("エラー: " + e.Message);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データを追加するプログラム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>
                <a:solidFill>
                  <a:srgbClr val="444444"/>
                </a:solidFill>
              </a:defRPr>
            </a:pPr>
            <a:r>
              <a:t>try {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// パラメータ付きSQL（安全な方法）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ADOQuery1-&gt;SQL-&gt;Clear();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ADOQuery1-&gt;SQL-&gt;Add("INSERT INTO 商品 (商品名, 値段, 在庫数) "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                    "VALUES (:name, :price, :stock)");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// 値を設定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ADOQuery1-&gt;Parameters-&gt;ParamByName("name")-&gt;Value = "新商品";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ADOQuery1-&gt;Parameters-&gt;ParamByName("price")-&gt;Value = 200;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ADOQuery1-&gt;Parameters-&gt;ParamByName("stock")-&gt;Value = 10;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ADOQuery1-&gt;ExecSQL();  // 実行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ShowMessage("商品を追加しました！");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} catch (Exception &amp;e) {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  ShowMessage("追加に失敗: " + e.Message);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}</a:t>
            </a:r>
          </a:p>
          <a:p>
            <a:pPr>
              <a:defRPr sz="1200">
                <a:solidFill>
                  <a:srgbClr val="444444"/>
                </a:solidFill>
              </a:defRPr>
            </a:pP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重要ポイント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• try-catchでエラー対策必須</a:t>
            </a:r>
          </a:p>
          <a:p>
            <a:pPr>
              <a:defRPr sz="1200">
                <a:solidFill>
                  <a:srgbClr val="444444"/>
                </a:solidFill>
              </a:defRPr>
            </a:pPr>
            <a:r>
              <a:t>• パラメータ（:name等）で安全に値を渡す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第7部：まとめと次のステップ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今日の成果を確認しましょう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今日覚えたこと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✅ データベースの基本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情報を整理する便利な仕組み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身近なところで使われている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難しくない、便利な道具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表の整理方法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関連する情報はまとめる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重複は避ける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キーでつなぐ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SQLの基本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SELECT：見る  • INSERT：追加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UPDATE：変更 • DELETE：削除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プログラムからの利用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接続文字列で接続  • エラー対策が重要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忘れても大丈夫なこと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細かい文法 → 必要な時に調べればOK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複雑な理論 → 実際に使いながら覚える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専門用語 → 概念が分かっていれば十分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大切なのは「考え方」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情報を整理する発想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データの関連性を意識する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段階的に学習する姿勢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次に学ぶと良いこと（将来の参考）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もっとSQLを使いたい場合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JOIN（表の結合）の詳しい使い方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GROUP BY（集計）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関数（SUM、COUNT等）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もっとACCESSを使いたい場合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フォームの作成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レポートの作成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マクロの活用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他のデータベースに挑戦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MySQL（Web開発）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SQL Server（企業システム）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よくある質問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Q: SQLを全部覚える必要がある？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A: いいえ。基本の4つができれば十分。必要に応じて調べましょう。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Q: プログラムが難しそう...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A: 最初はコピペから始めてOK。少しずつ理解していけば大丈夫。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Q: 実際の業務でどう使う？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A: 顧客管理、在庫管理、売上分析など。小さなところから始めて。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Q: データが消えちゃったらどうする？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A: バックアップが重要！定期的にファイルをコピーしておきましょう。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最後に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🎉 お疲れさまでした！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今日の成果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データベースの世界に第一歩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SQLで実際にデータを操作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プログラムからの操作も体験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これからも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分からないことがあっても焦らない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小さなプロジェクトから始める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• 困った時はいつでも相談してください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データベースは怖くない、とても便利な道具です！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こんな困った経験、ありませんか？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444444"/>
                </a:solidFill>
              </a:defRPr>
            </a:pPr>
            <a:r>
              <a:t>📱 スマホの連絡先がぐちゃぐちゃ</a:t>
            </a:r>
          </a:p>
          <a:p>
            <a:pPr>
              <a:defRPr sz="2400">
                <a:solidFill>
                  <a:srgbClr val="444444"/>
                </a:solidFill>
              </a:defRPr>
            </a:pPr>
          </a:p>
          <a:p>
            <a:pPr>
              <a:defRPr sz="2400">
                <a:solidFill>
                  <a:srgbClr val="444444"/>
                </a:solidFill>
              </a:defRPr>
            </a:pPr>
            <a:r>
              <a:t>📚 お気に入りのレシピがどこにあるか分からない</a:t>
            </a:r>
          </a:p>
          <a:p>
            <a:pPr>
              <a:defRPr sz="2400">
                <a:solidFill>
                  <a:srgbClr val="444444"/>
                </a:solidFill>
              </a:defRPr>
            </a:pPr>
          </a:p>
          <a:p>
            <a:pPr>
              <a:defRPr sz="2400">
                <a:solidFill>
                  <a:srgbClr val="444444"/>
                </a:solidFill>
              </a:defRPr>
            </a:pPr>
            <a:r>
              <a:t>💳 いつどこで何を買ったか思い出せない</a:t>
            </a:r>
          </a:p>
          <a:p>
            <a:pPr>
              <a:defRPr sz="2400">
                <a:solidFill>
                  <a:srgbClr val="444444"/>
                </a:solidFill>
              </a:defRPr>
            </a:pPr>
          </a:p>
          <a:p>
            <a:pPr>
              <a:defRPr sz="2400">
                <a:solidFill>
                  <a:srgbClr val="444444"/>
                </a:solidFill>
              </a:defRPr>
            </a:pPr>
            <a:r>
              <a:t>📝 メモした大事なことが見つからない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情報整理の進化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1. 手作業：ノートに書く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   → 字が読めない、なくす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2. Excel：表で管理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   → 便利だけど限界がある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3. データベース：もっと便利な整理方法！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   → 今日覚える「情報をとても上手に整理してくれる仕組み」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データベースって身近にある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444444"/>
                </a:solidFill>
              </a:defRPr>
            </a:pPr>
            <a:r>
              <a:t>実は毎日使っています！</a:t>
            </a:r>
          </a:p>
          <a:p>
            <a:pPr>
              <a:defRPr sz="2200">
                <a:solidFill>
                  <a:srgbClr val="444444"/>
                </a:solidFill>
              </a:defRPr>
            </a:pP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📚 図書館の本検索システム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🛒 ネットショッピングの商品検索  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🏥 病院の診察券システム</a:t>
            </a: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🏢 会社の社員名簿</a:t>
            </a:r>
          </a:p>
          <a:p>
            <a:pPr>
              <a:defRPr sz="2200">
                <a:solidFill>
                  <a:srgbClr val="444444"/>
                </a:solidFill>
              </a:defRPr>
            </a:pPr>
          </a:p>
          <a:p>
            <a:pPr>
              <a:defRPr sz="2200">
                <a:solidFill>
                  <a:srgbClr val="444444"/>
                </a:solidFill>
              </a:defRPr>
            </a:pPr>
            <a:r>
              <a:t>「難しそう」→「実は身近で便利なもの」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第2部：表でつながる仕組み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学校の例で考えてみましょう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クラス名簿を作るとき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1つの表で全部書くと...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生徒名 | 学年 | クラス | 担任の先生 | 先生の電話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田中   | 2年  | A組   | 山田先生   | 090-xxxx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佐藤   | 2年  | A組   | 山田先生   | 090-xxxx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何か変じゃない？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山田先生の情報が2回も書かれてる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先生の電話番号が変わったら全部直す？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表を分けて整理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生徒の表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生徒名 | 学年 | クラス番号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田中   | 2年  | A001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佐藤   | 2年  | A001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クラスの表  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クラス番号 | クラス名 | 担任先生 | 先生電話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A001      | 2年A組   | 山田先生 | 090-xxxx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メリット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先生の情報は1回だけ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• 電話番号が変わっても1カ所だけ直せばOK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