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6"/>
  </p:normalViewPr>
  <p:slideViewPr>
    <p:cSldViewPr snapToGrid="0">
      <p:cViewPr varScale="1">
        <p:scale>
          <a:sx n="138" d="100"/>
          <a:sy n="138" d="100"/>
        </p:scale>
        <p:origin x="88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cf8a947f3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cf8a947f3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cf8a947f3c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cf8a947f3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cf8a947f3c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cf8a947f3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f8a947f3c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f8a947f3c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Mark(cumulative pnl chars, metrics for the testing period for best Rs and Hs)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cf8a947f3c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cf8a947f3c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f8a947f3c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f8a947f3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d02dc4cd0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d02dc4cd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05c56a658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05c56a658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motivation for our strategy is to investigate the profitability of the momentum strategy. This strategy was based on the paper: The Momentum Effect: Evidence from the Swedish stock market, by Marcus Vilbern. In the original paper the strategy was deployed and tested out in the swedish market. In our project, we would like to apply the similar methodology in a subset of stocks in the US market. In particular, we would like to test the hypothesis that the market is trend-following. In this strategy, we will rank stock returns based on performance in an observation period, and then the top performers will be picked as winners and the worst as losers. This strategy is based on the assumption that stocks will maintain historical return patterns. Therefore, we will go long on the winner stocks and go short on the loser stocks, and see if we can identify any systematic pattern for profitability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05c56a658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d05c56a658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market microstructure involved in our setting is pretty basic. In our strategy, we consider some forms of market friction, accounting for commission, short sale borrowing cost, bid-ask spreads and other expenses. We cater this aspect by predefining certain % notional amount per order. In terms of information and disclosure, all the information we have on hand are publicly available for all market participants. Therefore, under the efficient market theory there should not be any excess return that can we can exploit, but several research papers have indeed found evidence that there is profitability. In our strategy, we only consider liquid stocks to avoid any overrepresentation of volatile small cap stock. During portfolio rebalancing, trades are assumed to be executed by market orders to keep the simplicity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d05c56a658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d05c56a658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involved in our strategy is pretty straightforward, sourced directly from yahoo finance. We utilized the daily adjusted closing price to account for stock splits and dividends, we have selected the stocks within the universe of the S&amp;P100 index as they represent some of the most liquid stocks with large market cap. Before implementing our strategy, we have removed any class B share tickers within the list if both classes are present. The table below demonstrates how our data look like.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05c56a658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05c56a65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exploratory data analysis, we had a brief look on the historical trends on the volume and closing prices of the market index. We can observe a pretty strong performance for the stocks, especially after 2019, the blue bars below the line chart indicates the monthly volume and we can observe a subsequent increase during the upward momentum period. However, if we look closely at recent period, the covid period seems to have a big impact on the monthly price fluctuation. And we have yet to find out its impact on our strategy performance.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05c56a658_0_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05c56a658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have come up with some bar plots for better visualization. The candlestick on the left shows the trend for the index in the past 4 years and we clearly observe its fluctuation. However, since time bars have discrepancies when representing the market, we have opted to look at the volume bars and dollar bars. The volume bars on the top right shows an upward trend in recent period, indicating a higher market participation, potentially caused by post-covid period volatility, suggesting an easier change of market trends. We have also looked the Tesla in particular, which is the top stock traded in terms of volume within the index. The Tesla dollar bars at the bottom right indicates a peak of at the end of 2021, which will certainly have an impact on our strategy. Fixing volume and dollar value traded per bin can increase the statistical representation power of the market, catering factor like stock splits, order and information arrival, which might help understand the distribution of price change better.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d05c56a658_0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d05c56a658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terms of technical analysis techniques: We are assuming historical patterns uphold in the future. Therefore, we use the nlargest function in python to identify top 10 stocks with the largest n month return. The same technique is also applied on negative returns to get the worst performers. We can then generate a buy signal of +1 and sell signal of -1 for the corresponding stocks. Returns are then computed based on rolling window of parameter choice, in which we can choose the length of the ranking period in terms of number of months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cf8a947f3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cf8a947f3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cf8a947f3c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cf8a947f3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Eric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uquan/momentum-simple-trading-strategies-part-2-188cf464ffc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24 - Momentum Strategy</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Eric Liang, Gary Qu, Mark Vu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Performance Metrics</a:t>
            </a:r>
            <a:endParaRPr/>
          </a:p>
        </p:txBody>
      </p:sp>
      <p:sp>
        <p:nvSpPr>
          <p:cNvPr id="206" name="Google Shape;206;p22"/>
          <p:cNvSpPr txBox="1">
            <a:spLocks noGrp="1"/>
          </p:cNvSpPr>
          <p:nvPr>
            <p:ph type="body" idx="1"/>
          </p:nvPr>
        </p:nvSpPr>
        <p:spPr>
          <a:xfrm>
            <a:off x="1297500" y="1229850"/>
            <a:ext cx="7038900" cy="324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Metrics  from paper</a:t>
            </a:r>
            <a:endParaRPr b="1"/>
          </a:p>
          <a:p>
            <a:pPr marL="914400" lvl="1" indent="-298450" algn="l" rtl="0">
              <a:spcBef>
                <a:spcPts val="0"/>
              </a:spcBef>
              <a:spcAft>
                <a:spcPts val="0"/>
              </a:spcAft>
              <a:buSzPts val="1100"/>
              <a:buChar char="○"/>
            </a:pPr>
            <a:r>
              <a:rPr lang="en" b="1"/>
              <a:t>Cumulative PnL</a:t>
            </a:r>
            <a:endParaRPr b="1"/>
          </a:p>
          <a:p>
            <a:pPr marL="914400" lvl="1" indent="-298450" algn="l" rtl="0">
              <a:spcBef>
                <a:spcPts val="0"/>
              </a:spcBef>
              <a:spcAft>
                <a:spcPts val="0"/>
              </a:spcAft>
              <a:buSzPts val="1100"/>
              <a:buChar char="○"/>
            </a:pPr>
            <a:r>
              <a:rPr lang="en" b="1"/>
              <a:t>Raw returns</a:t>
            </a:r>
            <a:endParaRPr b="1"/>
          </a:p>
          <a:p>
            <a:pPr marL="914400" lvl="1" indent="-298450" algn="l" rtl="0">
              <a:spcBef>
                <a:spcPts val="0"/>
              </a:spcBef>
              <a:spcAft>
                <a:spcPts val="0"/>
              </a:spcAft>
              <a:buSzPts val="1100"/>
              <a:buChar char="○"/>
            </a:pPr>
            <a:r>
              <a:rPr lang="en" b="1"/>
              <a:t>Excess returns</a:t>
            </a:r>
            <a:endParaRPr b="1"/>
          </a:p>
          <a:p>
            <a:pPr marL="914400" lvl="1" indent="-298450" algn="l" rtl="0">
              <a:spcBef>
                <a:spcPts val="0"/>
              </a:spcBef>
              <a:spcAft>
                <a:spcPts val="0"/>
              </a:spcAft>
              <a:buSzPts val="1100"/>
              <a:buChar char="○"/>
            </a:pPr>
            <a:r>
              <a:rPr lang="en" b="1"/>
              <a:t>Market Friction(handled earlier)</a:t>
            </a:r>
            <a:endParaRPr b="1"/>
          </a:p>
          <a:p>
            <a:pPr marL="914400" lvl="1" indent="-298450" algn="l" rtl="0">
              <a:spcBef>
                <a:spcPts val="0"/>
              </a:spcBef>
              <a:spcAft>
                <a:spcPts val="0"/>
              </a:spcAft>
              <a:buSzPts val="1100"/>
              <a:buChar char="○"/>
            </a:pPr>
            <a:r>
              <a:rPr lang="en" b="1"/>
              <a:t>Systematic Risk</a:t>
            </a:r>
            <a:endParaRPr b="1"/>
          </a:p>
          <a:p>
            <a:pPr marL="914400" lvl="0" indent="0" algn="l" rtl="0">
              <a:spcBef>
                <a:spcPts val="1200"/>
              </a:spcBef>
              <a:spcAft>
                <a:spcPts val="0"/>
              </a:spcAft>
              <a:buNone/>
            </a:pPr>
            <a:endParaRPr sz="1100" b="1"/>
          </a:p>
          <a:p>
            <a:pPr marL="457200" lvl="0" indent="-317500" algn="l" rtl="0">
              <a:spcBef>
                <a:spcPts val="1200"/>
              </a:spcBef>
              <a:spcAft>
                <a:spcPts val="0"/>
              </a:spcAft>
              <a:buSzPts val="1400"/>
              <a:buChar char="●"/>
            </a:pPr>
            <a:r>
              <a:rPr lang="en" sz="1400"/>
              <a:t>Added metrics</a:t>
            </a:r>
            <a:endParaRPr sz="1400"/>
          </a:p>
          <a:p>
            <a:pPr marL="914400" lvl="1" indent="-298450" algn="l" rtl="0">
              <a:spcBef>
                <a:spcPts val="0"/>
              </a:spcBef>
              <a:spcAft>
                <a:spcPts val="0"/>
              </a:spcAft>
              <a:buSzPts val="1100"/>
              <a:buChar char="○"/>
            </a:pPr>
            <a:r>
              <a:rPr lang="en" b="1"/>
              <a:t>Winners/Losers/Overall volatility</a:t>
            </a:r>
            <a:endParaRPr/>
          </a:p>
          <a:p>
            <a:pPr marL="914400" lvl="1" indent="-298450" algn="l" rtl="0">
              <a:spcBef>
                <a:spcPts val="0"/>
              </a:spcBef>
              <a:spcAft>
                <a:spcPts val="0"/>
              </a:spcAft>
              <a:buSzPts val="1100"/>
              <a:buChar char="○"/>
            </a:pPr>
            <a:r>
              <a:rPr lang="en" b="1"/>
              <a:t>Max Drawdown</a:t>
            </a:r>
            <a:endParaRPr b="1"/>
          </a:p>
          <a:p>
            <a:pPr marL="914400" lvl="1" indent="-298450" algn="l" rtl="0">
              <a:spcBef>
                <a:spcPts val="0"/>
              </a:spcBef>
              <a:spcAft>
                <a:spcPts val="0"/>
              </a:spcAft>
              <a:buSzPts val="1100"/>
              <a:buChar char="○"/>
            </a:pPr>
            <a:r>
              <a:rPr lang="en" b="1"/>
              <a:t>Sharpe Ratio</a:t>
            </a:r>
            <a:endParaRPr b="1"/>
          </a:p>
          <a:p>
            <a:pPr marL="914400" lvl="1" indent="-298450" algn="l" rtl="0">
              <a:spcBef>
                <a:spcPts val="0"/>
              </a:spcBef>
              <a:spcAft>
                <a:spcPts val="0"/>
              </a:spcAft>
              <a:buSzPts val="1100"/>
              <a:buChar char="○"/>
            </a:pPr>
            <a:r>
              <a:rPr lang="en" b="1"/>
              <a:t>Sortino Ratio</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Sensitivity Analysis</a:t>
            </a:r>
            <a:endParaRPr/>
          </a:p>
        </p:txBody>
      </p:sp>
      <p:sp>
        <p:nvSpPr>
          <p:cNvPr id="212" name="Google Shape;212;p23"/>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Parameters Combinations</a:t>
            </a:r>
            <a:endParaRPr/>
          </a:p>
          <a:p>
            <a:pPr marL="914400" lvl="1" indent="-292100" algn="l" rtl="0">
              <a:spcBef>
                <a:spcPts val="0"/>
              </a:spcBef>
              <a:spcAft>
                <a:spcPts val="0"/>
              </a:spcAft>
              <a:buSzPts val="1000"/>
              <a:buChar char="○"/>
            </a:pPr>
            <a:r>
              <a:rPr lang="en" sz="1000"/>
              <a:t>(R,H) = (length of ranking period in months, length of holding period in months)</a:t>
            </a:r>
            <a:endParaRPr sz="1000"/>
          </a:p>
          <a:p>
            <a:pPr marL="1371600" lvl="2" indent="-292100" algn="l" rtl="0">
              <a:spcBef>
                <a:spcPts val="0"/>
              </a:spcBef>
              <a:spcAft>
                <a:spcPts val="0"/>
              </a:spcAft>
              <a:buSzPts val="1000"/>
              <a:buChar char="■"/>
            </a:pPr>
            <a:r>
              <a:rPr lang="en" sz="1000"/>
              <a:t>R &gt;= H</a:t>
            </a:r>
            <a:endParaRPr sz="1000"/>
          </a:p>
          <a:p>
            <a:pPr marL="457200" lvl="0" indent="-292100" algn="l" rtl="0">
              <a:spcBef>
                <a:spcPts val="0"/>
              </a:spcBef>
              <a:spcAft>
                <a:spcPts val="0"/>
              </a:spcAft>
              <a:buSzPts val="1000"/>
              <a:buChar char="●"/>
            </a:pPr>
            <a:r>
              <a:rPr lang="en" sz="1000"/>
              <a:t>Metrics are all annualized except for cumulative raw PnLs</a:t>
            </a:r>
            <a:endParaRPr sz="1000"/>
          </a:p>
        </p:txBody>
      </p:sp>
      <p:sp>
        <p:nvSpPr>
          <p:cNvPr id="213" name="Google Shape;213;p23"/>
          <p:cNvSpPr txBox="1"/>
          <p:nvPr/>
        </p:nvSpPr>
        <p:spPr>
          <a:xfrm>
            <a:off x="1688400" y="4450250"/>
            <a:ext cx="4655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chemeClr val="lt1"/>
                </a:solidFill>
                <a:latin typeface="Times New Roman"/>
                <a:ea typeface="Times New Roman"/>
                <a:cs typeface="Times New Roman"/>
                <a:sym typeface="Times New Roman"/>
              </a:rPr>
              <a:t>Performance Metrics during training period of different ranking &amp; holding periods</a:t>
            </a:r>
            <a:endParaRPr sz="1000" b="1" i="1">
              <a:solidFill>
                <a:schemeClr val="lt1"/>
              </a:solidFill>
              <a:latin typeface="Times New Roman"/>
              <a:ea typeface="Times New Roman"/>
              <a:cs typeface="Times New Roman"/>
              <a:sym typeface="Times New Roman"/>
            </a:endParaRPr>
          </a:p>
        </p:txBody>
      </p:sp>
      <p:pic>
        <p:nvPicPr>
          <p:cNvPr id="214" name="Google Shape;214;p23"/>
          <p:cNvPicPr preferRelativeResize="0"/>
          <p:nvPr/>
        </p:nvPicPr>
        <p:blipFill>
          <a:blip r:embed="rId3">
            <a:alphaModFix/>
          </a:blip>
          <a:stretch>
            <a:fillRect/>
          </a:stretch>
        </p:blipFill>
        <p:spPr>
          <a:xfrm>
            <a:off x="54225" y="2340650"/>
            <a:ext cx="9035550" cy="2041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Optimization</a:t>
            </a:r>
            <a:endParaRPr/>
          </a:p>
        </p:txBody>
      </p:sp>
      <p:sp>
        <p:nvSpPr>
          <p:cNvPr id="220" name="Google Shape;220;p24"/>
          <p:cNvSpPr txBox="1">
            <a:spLocks noGrp="1"/>
          </p:cNvSpPr>
          <p:nvPr>
            <p:ph type="body" idx="1"/>
          </p:nvPr>
        </p:nvSpPr>
        <p:spPr>
          <a:xfrm>
            <a:off x="1297500" y="11161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Different ranking period(Rs) and holding period(Hs) to evaluate strategy performance</a:t>
            </a:r>
            <a:endParaRPr/>
          </a:p>
          <a:p>
            <a:pPr marL="914400" lvl="1" indent="-298450" algn="l" rtl="0">
              <a:spcBef>
                <a:spcPts val="1200"/>
              </a:spcBef>
              <a:spcAft>
                <a:spcPts val="0"/>
              </a:spcAft>
              <a:buSzPts val="1100"/>
              <a:buChar char="○"/>
            </a:pPr>
            <a:r>
              <a:rPr lang="en" b="1"/>
              <a:t>Highest profitability: highest total PnL</a:t>
            </a:r>
            <a:endParaRPr b="1"/>
          </a:p>
          <a:p>
            <a:pPr marL="914400" lvl="1" indent="-298450" algn="l" rtl="0">
              <a:spcBef>
                <a:spcPts val="0"/>
              </a:spcBef>
              <a:spcAft>
                <a:spcPts val="0"/>
              </a:spcAft>
              <a:buSzPts val="1100"/>
              <a:buChar char="○"/>
            </a:pPr>
            <a:r>
              <a:rPr lang="en" b="1"/>
              <a:t>Risk-adjusted return: highest Sharpe ratio</a:t>
            </a:r>
            <a:endParaRPr b="1"/>
          </a:p>
          <a:p>
            <a:pPr marL="914400" lvl="1" indent="-298450" algn="l" rtl="0">
              <a:spcBef>
                <a:spcPts val="0"/>
              </a:spcBef>
              <a:spcAft>
                <a:spcPts val="0"/>
              </a:spcAft>
              <a:buSzPts val="1100"/>
              <a:buChar char="○"/>
            </a:pPr>
            <a:r>
              <a:rPr lang="en" b="1"/>
              <a:t>Lowest risk</a:t>
            </a:r>
            <a:endParaRPr b="1"/>
          </a:p>
          <a:p>
            <a:pPr marL="1371600" lvl="2" indent="-298450" algn="l" rtl="0">
              <a:spcBef>
                <a:spcPts val="0"/>
              </a:spcBef>
              <a:spcAft>
                <a:spcPts val="0"/>
              </a:spcAft>
              <a:buSzPts val="1100"/>
              <a:buChar char="■"/>
            </a:pPr>
            <a:r>
              <a:rPr lang="en" b="1"/>
              <a:t>lowest total volatility</a:t>
            </a:r>
            <a:endParaRPr b="1"/>
          </a:p>
          <a:p>
            <a:pPr marL="1371600" lvl="2" indent="-298450" algn="l" rtl="0">
              <a:spcBef>
                <a:spcPts val="0"/>
              </a:spcBef>
              <a:spcAft>
                <a:spcPts val="0"/>
              </a:spcAft>
              <a:buSzPts val="1100"/>
              <a:buChar char="■"/>
            </a:pPr>
            <a:r>
              <a:rPr lang="en" b="1"/>
              <a:t>lowest maximum drawdown</a:t>
            </a:r>
            <a:endParaRPr b="1"/>
          </a:p>
          <a:p>
            <a:pPr marL="914400" lvl="1" indent="-298450" algn="l" rtl="0">
              <a:spcBef>
                <a:spcPts val="0"/>
              </a:spcBef>
              <a:spcAft>
                <a:spcPts val="0"/>
              </a:spcAft>
              <a:buSzPts val="1100"/>
              <a:buChar char="○"/>
            </a:pPr>
            <a:r>
              <a:rPr lang="en" b="1"/>
              <a:t>Overall: Positive raw return, excess return and highest Sharpe ratio </a:t>
            </a:r>
            <a:endParaRPr b="1"/>
          </a:p>
          <a:p>
            <a:pPr marL="914400" lvl="0" indent="0" algn="l" rtl="0">
              <a:spcBef>
                <a:spcPts val="1200"/>
              </a:spcBef>
              <a:spcAft>
                <a:spcPts val="1200"/>
              </a:spcAft>
              <a:buNone/>
            </a:pPr>
            <a:endParaRPr/>
          </a:p>
        </p:txBody>
      </p:sp>
      <p:pic>
        <p:nvPicPr>
          <p:cNvPr id="221" name="Google Shape;221;p24"/>
          <p:cNvPicPr preferRelativeResize="0"/>
          <p:nvPr/>
        </p:nvPicPr>
        <p:blipFill>
          <a:blip r:embed="rId3">
            <a:alphaModFix/>
          </a:blip>
          <a:stretch>
            <a:fillRect/>
          </a:stretch>
        </p:blipFill>
        <p:spPr>
          <a:xfrm>
            <a:off x="958950" y="2825000"/>
            <a:ext cx="3095399" cy="2198575"/>
          </a:xfrm>
          <a:prstGeom prst="rect">
            <a:avLst/>
          </a:prstGeom>
          <a:noFill/>
          <a:ln>
            <a:noFill/>
          </a:ln>
        </p:spPr>
      </p:pic>
      <p:pic>
        <p:nvPicPr>
          <p:cNvPr id="222" name="Google Shape;222;p24"/>
          <p:cNvPicPr preferRelativeResize="0"/>
          <p:nvPr/>
        </p:nvPicPr>
        <p:blipFill>
          <a:blip r:embed="rId4">
            <a:alphaModFix/>
          </a:blip>
          <a:stretch>
            <a:fillRect/>
          </a:stretch>
        </p:blipFill>
        <p:spPr>
          <a:xfrm>
            <a:off x="6603899" y="2451825"/>
            <a:ext cx="2239897" cy="2571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title"/>
          </p:nvPr>
        </p:nvSpPr>
        <p:spPr>
          <a:xfrm>
            <a:off x="1052550" y="654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with R=6, H=4</a:t>
            </a:r>
            <a:endParaRPr/>
          </a:p>
        </p:txBody>
      </p:sp>
      <p:pic>
        <p:nvPicPr>
          <p:cNvPr id="228" name="Google Shape;228;p25"/>
          <p:cNvPicPr preferRelativeResize="0"/>
          <p:nvPr/>
        </p:nvPicPr>
        <p:blipFill>
          <a:blip r:embed="rId3">
            <a:alphaModFix/>
          </a:blip>
          <a:stretch>
            <a:fillRect/>
          </a:stretch>
        </p:blipFill>
        <p:spPr>
          <a:xfrm>
            <a:off x="1052545" y="979512"/>
            <a:ext cx="2088600" cy="2199775"/>
          </a:xfrm>
          <a:prstGeom prst="rect">
            <a:avLst/>
          </a:prstGeom>
          <a:noFill/>
          <a:ln>
            <a:noFill/>
          </a:ln>
        </p:spPr>
      </p:pic>
      <p:sp>
        <p:nvSpPr>
          <p:cNvPr id="229" name="Google Shape;229;p25"/>
          <p:cNvSpPr txBox="1"/>
          <p:nvPr/>
        </p:nvSpPr>
        <p:spPr>
          <a:xfrm>
            <a:off x="1052550" y="594625"/>
            <a:ext cx="248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On training data</a:t>
            </a:r>
            <a:endParaRPr sz="1300">
              <a:solidFill>
                <a:schemeClr val="lt1"/>
              </a:solidFill>
              <a:latin typeface="Lato"/>
              <a:ea typeface="Lato"/>
              <a:cs typeface="Lato"/>
              <a:sym typeface="Lato"/>
            </a:endParaRPr>
          </a:p>
        </p:txBody>
      </p:sp>
      <p:sp>
        <p:nvSpPr>
          <p:cNvPr id="230" name="Google Shape;230;p25"/>
          <p:cNvSpPr txBox="1"/>
          <p:nvPr/>
        </p:nvSpPr>
        <p:spPr>
          <a:xfrm>
            <a:off x="5155650" y="594625"/>
            <a:ext cx="248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On testing data</a:t>
            </a:r>
            <a:endParaRPr sz="1300">
              <a:solidFill>
                <a:schemeClr val="lt1"/>
              </a:solidFill>
              <a:latin typeface="Lato"/>
              <a:ea typeface="Lato"/>
              <a:cs typeface="Lato"/>
              <a:sym typeface="Lato"/>
            </a:endParaRPr>
          </a:p>
        </p:txBody>
      </p:sp>
      <p:pic>
        <p:nvPicPr>
          <p:cNvPr id="231" name="Google Shape;231;p25"/>
          <p:cNvPicPr preferRelativeResize="0"/>
          <p:nvPr/>
        </p:nvPicPr>
        <p:blipFill>
          <a:blip r:embed="rId4">
            <a:alphaModFix/>
          </a:blip>
          <a:stretch>
            <a:fillRect/>
          </a:stretch>
        </p:blipFill>
        <p:spPr>
          <a:xfrm>
            <a:off x="152412" y="3245174"/>
            <a:ext cx="4403426" cy="1420937"/>
          </a:xfrm>
          <a:prstGeom prst="rect">
            <a:avLst/>
          </a:prstGeom>
          <a:noFill/>
          <a:ln>
            <a:noFill/>
          </a:ln>
        </p:spPr>
      </p:pic>
      <p:pic>
        <p:nvPicPr>
          <p:cNvPr id="232" name="Google Shape;232;p25"/>
          <p:cNvPicPr preferRelativeResize="0"/>
          <p:nvPr/>
        </p:nvPicPr>
        <p:blipFill>
          <a:blip r:embed="rId5">
            <a:alphaModFix/>
          </a:blip>
          <a:stretch>
            <a:fillRect/>
          </a:stretch>
        </p:blipFill>
        <p:spPr>
          <a:xfrm>
            <a:off x="4768150" y="3245175"/>
            <a:ext cx="3875778" cy="1597175"/>
          </a:xfrm>
          <a:prstGeom prst="rect">
            <a:avLst/>
          </a:prstGeom>
          <a:noFill/>
          <a:ln>
            <a:noFill/>
          </a:ln>
        </p:spPr>
      </p:pic>
      <p:sp>
        <p:nvSpPr>
          <p:cNvPr id="233" name="Google Shape;233;p25"/>
          <p:cNvSpPr txBox="1"/>
          <p:nvPr/>
        </p:nvSpPr>
        <p:spPr>
          <a:xfrm>
            <a:off x="107775" y="4732000"/>
            <a:ext cx="4655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chemeClr val="lt1"/>
                </a:solidFill>
                <a:latin typeface="Times New Roman"/>
                <a:ea typeface="Times New Roman"/>
                <a:cs typeface="Times New Roman"/>
                <a:sym typeface="Times New Roman"/>
              </a:rPr>
              <a:t> Realized PnL for best param during training period </a:t>
            </a:r>
            <a:endParaRPr sz="1000" b="1" i="1">
              <a:solidFill>
                <a:schemeClr val="lt1"/>
              </a:solidFill>
              <a:latin typeface="Times New Roman"/>
              <a:ea typeface="Times New Roman"/>
              <a:cs typeface="Times New Roman"/>
              <a:sym typeface="Times New Roman"/>
            </a:endParaRPr>
          </a:p>
        </p:txBody>
      </p:sp>
      <p:sp>
        <p:nvSpPr>
          <p:cNvPr id="234" name="Google Shape;234;p25"/>
          <p:cNvSpPr txBox="1"/>
          <p:nvPr/>
        </p:nvSpPr>
        <p:spPr>
          <a:xfrm>
            <a:off x="4717500" y="4842350"/>
            <a:ext cx="4655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i="1">
                <a:solidFill>
                  <a:schemeClr val="lt1"/>
                </a:solidFill>
                <a:latin typeface="Times New Roman"/>
                <a:ea typeface="Times New Roman"/>
                <a:cs typeface="Times New Roman"/>
                <a:sym typeface="Times New Roman"/>
              </a:rPr>
              <a:t> Realized PnL for best param during testing period </a:t>
            </a:r>
            <a:endParaRPr sz="1000" b="1" i="1">
              <a:solidFill>
                <a:schemeClr val="lt1"/>
              </a:solidFill>
              <a:latin typeface="Times New Roman"/>
              <a:ea typeface="Times New Roman"/>
              <a:cs typeface="Times New Roman"/>
              <a:sym typeface="Times New Roman"/>
            </a:endParaRPr>
          </a:p>
        </p:txBody>
      </p:sp>
      <p:pic>
        <p:nvPicPr>
          <p:cNvPr id="235" name="Google Shape;235;p25"/>
          <p:cNvPicPr preferRelativeResize="0"/>
          <p:nvPr/>
        </p:nvPicPr>
        <p:blipFill>
          <a:blip r:embed="rId6">
            <a:alphaModFix/>
          </a:blip>
          <a:stretch>
            <a:fillRect/>
          </a:stretch>
        </p:blipFill>
        <p:spPr>
          <a:xfrm>
            <a:off x="5155650" y="933200"/>
            <a:ext cx="2219950" cy="2292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 and Limitations</a:t>
            </a:r>
            <a:endParaRPr/>
          </a:p>
        </p:txBody>
      </p:sp>
      <p:sp>
        <p:nvSpPr>
          <p:cNvPr id="241" name="Google Shape;241;p26"/>
          <p:cNvSpPr txBox="1">
            <a:spLocks noGrp="1"/>
          </p:cNvSpPr>
          <p:nvPr>
            <p:ph type="body" idx="1"/>
          </p:nvPr>
        </p:nvSpPr>
        <p:spPr>
          <a:xfrm>
            <a:off x="1297500" y="1567550"/>
            <a:ext cx="7175700" cy="324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Strategy is semi-successful in generating profits by utilizing historical returns as a momentum indicator</a:t>
            </a:r>
            <a:endParaRPr/>
          </a:p>
          <a:p>
            <a:pPr marL="914400" lvl="1" indent="-298450" algn="l" rtl="0">
              <a:spcBef>
                <a:spcPts val="0"/>
              </a:spcBef>
              <a:spcAft>
                <a:spcPts val="0"/>
              </a:spcAft>
              <a:buSzPts val="1100"/>
              <a:buChar char="○"/>
            </a:pPr>
            <a:r>
              <a:rPr lang="en"/>
              <a:t>Profit is attributed to winners (i.e, long positions in stocks with large short-term returns)</a:t>
            </a:r>
            <a:endParaRPr/>
          </a:p>
          <a:p>
            <a:pPr marL="914400" lvl="1" indent="-298450" algn="l" rtl="0">
              <a:spcBef>
                <a:spcPts val="0"/>
              </a:spcBef>
              <a:spcAft>
                <a:spcPts val="0"/>
              </a:spcAft>
              <a:buSzPts val="1100"/>
              <a:buChar char="○"/>
            </a:pPr>
            <a:r>
              <a:rPr lang="en"/>
              <a:t>Negative excess returns indicates its failure to beat the market </a:t>
            </a:r>
            <a:endParaRPr/>
          </a:p>
          <a:p>
            <a:pPr marL="457200" lvl="0" indent="-311150" algn="l" rtl="0">
              <a:spcBef>
                <a:spcPts val="0"/>
              </a:spcBef>
              <a:spcAft>
                <a:spcPts val="0"/>
              </a:spcAft>
              <a:buSzPts val="1300"/>
              <a:buChar char="●"/>
            </a:pPr>
            <a:r>
              <a:rPr lang="en"/>
              <a:t>Limitations</a:t>
            </a:r>
            <a:endParaRPr/>
          </a:p>
          <a:p>
            <a:pPr marL="914400" lvl="1" indent="-298450" algn="l" rtl="0">
              <a:spcBef>
                <a:spcPts val="0"/>
              </a:spcBef>
              <a:spcAft>
                <a:spcPts val="0"/>
              </a:spcAft>
              <a:buSzPts val="1100"/>
              <a:buChar char="○"/>
            </a:pPr>
            <a:r>
              <a:rPr lang="en"/>
              <a:t>Fails to provide consistent average annual returns </a:t>
            </a:r>
            <a:endParaRPr/>
          </a:p>
          <a:p>
            <a:pPr marL="1371600" lvl="2" indent="-298450" algn="l" rtl="0">
              <a:spcBef>
                <a:spcPts val="0"/>
              </a:spcBef>
              <a:spcAft>
                <a:spcPts val="0"/>
              </a:spcAft>
              <a:buSzPts val="1100"/>
              <a:buChar char="■"/>
            </a:pPr>
            <a:r>
              <a:rPr lang="en"/>
              <a:t>Lack of an upward drift in the cumulative PnL chart as seen in results section</a:t>
            </a:r>
            <a:endParaRPr/>
          </a:p>
          <a:p>
            <a:pPr marL="1371600" lvl="2" indent="-298450" algn="l" rtl="0">
              <a:spcBef>
                <a:spcPts val="0"/>
              </a:spcBef>
              <a:spcAft>
                <a:spcPts val="0"/>
              </a:spcAft>
              <a:buSzPts val="1100"/>
              <a:buChar char="■"/>
            </a:pPr>
            <a:r>
              <a:rPr lang="en"/>
              <a:t>Short positions fail to generate PnL </a:t>
            </a:r>
            <a:endParaRPr/>
          </a:p>
          <a:p>
            <a:pPr marL="1371600" lvl="2" indent="-298450" algn="l" rtl="0">
              <a:spcBef>
                <a:spcPts val="0"/>
              </a:spcBef>
              <a:spcAft>
                <a:spcPts val="0"/>
              </a:spcAft>
              <a:buSzPts val="1100"/>
              <a:buChar char="■"/>
            </a:pPr>
            <a:r>
              <a:rPr lang="en"/>
              <a:t>Large annual returns volatility</a:t>
            </a:r>
            <a:endParaRPr/>
          </a:p>
          <a:p>
            <a:pPr marL="914400" lvl="1" indent="-298450" algn="l" rtl="0">
              <a:spcBef>
                <a:spcPts val="0"/>
              </a:spcBef>
              <a:spcAft>
                <a:spcPts val="0"/>
              </a:spcAft>
              <a:buSzPts val="1100"/>
              <a:buChar char="○"/>
            </a:pPr>
            <a:r>
              <a:rPr lang="en"/>
              <a:t>Fails to address the mean reversion nature of the assets </a:t>
            </a:r>
            <a:endParaRPr/>
          </a:p>
          <a:p>
            <a:pPr marL="1371600" lvl="2" indent="-298450" algn="l" rtl="0">
              <a:spcBef>
                <a:spcPts val="0"/>
              </a:spcBef>
              <a:spcAft>
                <a:spcPts val="0"/>
              </a:spcAft>
              <a:buSzPts val="1100"/>
              <a:buChar char="■"/>
            </a:pPr>
            <a:r>
              <a:rPr lang="en"/>
              <a:t>When a stock has high short-term historical returns, it tends to move back down; vice versa</a:t>
            </a:r>
            <a:endParaRPr/>
          </a:p>
          <a:p>
            <a:pPr marL="457200" lvl="0" indent="-311150" algn="l" rtl="0">
              <a:spcBef>
                <a:spcPts val="0"/>
              </a:spcBef>
              <a:spcAft>
                <a:spcPts val="0"/>
              </a:spcAft>
              <a:buSzPts val="1300"/>
              <a:buChar char="●"/>
            </a:pPr>
            <a:r>
              <a:rPr lang="en"/>
              <a:t>Future Recommendations</a:t>
            </a:r>
            <a:endParaRPr/>
          </a:p>
          <a:p>
            <a:pPr marL="914400" lvl="1" indent="-298450" algn="l" rtl="0">
              <a:spcBef>
                <a:spcPts val="0"/>
              </a:spcBef>
              <a:spcAft>
                <a:spcPts val="0"/>
              </a:spcAft>
              <a:buSzPts val="1100"/>
              <a:buChar char="○"/>
            </a:pPr>
            <a:r>
              <a:rPr lang="en"/>
              <a:t>Consider only taking on long positions from winners </a:t>
            </a:r>
            <a:endParaRPr/>
          </a:p>
          <a:p>
            <a:pPr marL="914400" lvl="1" indent="-298450" algn="l" rtl="0">
              <a:spcBef>
                <a:spcPts val="0"/>
              </a:spcBef>
              <a:spcAft>
                <a:spcPts val="0"/>
              </a:spcAft>
              <a:buSzPts val="1100"/>
              <a:buChar char="○"/>
            </a:pPr>
            <a:r>
              <a:rPr lang="en"/>
              <a:t>Consider incorporating the mean reversion nature of stocks </a:t>
            </a:r>
            <a:endParaRPr/>
          </a:p>
          <a:p>
            <a:pPr marL="914400" lvl="1" indent="-298450" algn="l" rtl="0">
              <a:spcBef>
                <a:spcPts val="0"/>
              </a:spcBef>
              <a:spcAft>
                <a:spcPts val="0"/>
              </a:spcAft>
              <a:buSzPts val="1100"/>
              <a:buChar char="○"/>
            </a:pPr>
            <a:r>
              <a:rPr lang="en"/>
              <a:t>Consider imposing risk limits  in the forms of trading notional/volume constraints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 </a:t>
            </a:r>
            <a:endParaRPr/>
          </a:p>
        </p:txBody>
      </p:sp>
      <p:sp>
        <p:nvSpPr>
          <p:cNvPr id="247" name="Google Shape;247;p27"/>
          <p:cNvSpPr txBox="1">
            <a:spLocks noGrp="1"/>
          </p:cNvSpPr>
          <p:nvPr>
            <p:ph type="body" idx="1"/>
          </p:nvPr>
        </p:nvSpPr>
        <p:spPr>
          <a:xfrm>
            <a:off x="1297500" y="1567550"/>
            <a:ext cx="6534000" cy="2757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Separate into 4 processes: signal construction, order execution, risk monitoring, and trade parameters optimization </a:t>
            </a:r>
            <a:endParaRPr/>
          </a:p>
          <a:p>
            <a:pPr marL="914400" lvl="1" indent="-298450" algn="l" rtl="0">
              <a:spcBef>
                <a:spcPts val="0"/>
              </a:spcBef>
              <a:spcAft>
                <a:spcPts val="0"/>
              </a:spcAft>
              <a:buSzPts val="1100"/>
              <a:buChar char="○"/>
            </a:pPr>
            <a:r>
              <a:rPr lang="en" b="1"/>
              <a:t>Signal construction</a:t>
            </a:r>
            <a:r>
              <a:rPr lang="en"/>
              <a:t>: constructs buy/sell signals based on rolling R-day rankings of stocks returns </a:t>
            </a:r>
            <a:endParaRPr/>
          </a:p>
          <a:p>
            <a:pPr marL="914400" lvl="1" indent="-298450" algn="l" rtl="0">
              <a:spcBef>
                <a:spcPts val="0"/>
              </a:spcBef>
              <a:spcAft>
                <a:spcPts val="0"/>
              </a:spcAft>
              <a:buSzPts val="1100"/>
              <a:buChar char="○"/>
            </a:pPr>
            <a:r>
              <a:rPr lang="en" b="1"/>
              <a:t>Order execution</a:t>
            </a:r>
            <a:r>
              <a:rPr lang="en"/>
              <a:t>: sends buy/sell orders to the market and ensures they are filled properly </a:t>
            </a:r>
            <a:endParaRPr/>
          </a:p>
          <a:p>
            <a:pPr marL="914400" lvl="1" indent="-298450" algn="l" rtl="0">
              <a:spcBef>
                <a:spcPts val="0"/>
              </a:spcBef>
              <a:spcAft>
                <a:spcPts val="0"/>
              </a:spcAft>
              <a:buSzPts val="1100"/>
              <a:buChar char="○"/>
            </a:pPr>
            <a:r>
              <a:rPr lang="en" b="1"/>
              <a:t>Risk monitoring</a:t>
            </a:r>
            <a:r>
              <a:rPr lang="en"/>
              <a:t>: keeps track of unrealized PnLs during holding period and impose risk constraints for position unwinding if they are violated</a:t>
            </a:r>
            <a:endParaRPr/>
          </a:p>
          <a:p>
            <a:pPr marL="914400" lvl="1" indent="-298450" algn="l" rtl="0">
              <a:spcBef>
                <a:spcPts val="0"/>
              </a:spcBef>
              <a:spcAft>
                <a:spcPts val="0"/>
              </a:spcAft>
              <a:buSzPts val="1100"/>
              <a:buChar char="○"/>
            </a:pPr>
            <a:r>
              <a:rPr lang="en" b="1"/>
              <a:t>Trade parameters optimization: </a:t>
            </a:r>
            <a:r>
              <a:rPr lang="en"/>
              <a:t>dynamically optimize model parameters at the end of every holding period (i.e, trade volume, risk constraints, etc)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53" name="Google Shape;253;p28"/>
          <p:cNvSpPr txBox="1">
            <a:spLocks noGrp="1"/>
          </p:cNvSpPr>
          <p:nvPr>
            <p:ph type="body" idx="1"/>
          </p:nvPr>
        </p:nvSpPr>
        <p:spPr>
          <a:xfrm>
            <a:off x="1175850" y="1116150"/>
            <a:ext cx="72822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[1] Momentum: Simple Trading Strategies Part 2; </a:t>
            </a:r>
            <a:r>
              <a:rPr lang="en" u="sng">
                <a:solidFill>
                  <a:schemeClr val="hlink"/>
                </a:solidFill>
                <a:hlinkClick r:id="rId3"/>
              </a:rPr>
              <a:t>https://medium.com/auquan/momentum-simple-trading-strategies-part-2-188cf464ffcf</a:t>
            </a:r>
            <a:endParaRPr/>
          </a:p>
          <a:p>
            <a:pPr marL="457200" lvl="0" indent="-311150" algn="l" rtl="0">
              <a:spcBef>
                <a:spcPts val="0"/>
              </a:spcBef>
              <a:spcAft>
                <a:spcPts val="0"/>
              </a:spcAft>
              <a:buSzPts val="1300"/>
              <a:buChar char="●"/>
            </a:pPr>
            <a:r>
              <a:rPr lang="en"/>
              <a:t>[2] Market friction assumption: https://www.bloomberg.com/professional/insights/trading/buy-side-equity-trading-costs-ease-through-2022/</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Motivation</a:t>
            </a:r>
            <a:endParaRPr dirty="0"/>
          </a:p>
        </p:txBody>
      </p:sp>
      <p:sp>
        <p:nvSpPr>
          <p:cNvPr id="141" name="Google Shape;141;p14"/>
          <p:cNvSpPr txBox="1">
            <a:spLocks noGrp="1"/>
          </p:cNvSpPr>
          <p:nvPr>
            <p:ph type="body" idx="1"/>
          </p:nvPr>
        </p:nvSpPr>
        <p:spPr>
          <a:xfrm>
            <a:off x="930900" y="1116150"/>
            <a:ext cx="4742400" cy="26619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dirty="0"/>
              <a:t>To investigate the profitability of a momentum strategy </a:t>
            </a:r>
            <a:endParaRPr dirty="0"/>
          </a:p>
          <a:p>
            <a:pPr marL="914400" lvl="1" indent="-298450" algn="l" rtl="0">
              <a:lnSpc>
                <a:spcPct val="115000"/>
              </a:lnSpc>
              <a:spcBef>
                <a:spcPts val="0"/>
              </a:spcBef>
              <a:spcAft>
                <a:spcPts val="0"/>
              </a:spcAft>
              <a:buSzPts val="1100"/>
              <a:buChar char="○"/>
            </a:pPr>
            <a:r>
              <a:rPr lang="en" dirty="0"/>
              <a:t>Research paper was based on Swedish market</a:t>
            </a:r>
            <a:endParaRPr dirty="0"/>
          </a:p>
          <a:p>
            <a:pPr marL="914400" lvl="1" indent="-298450" algn="l" rtl="0">
              <a:lnSpc>
                <a:spcPct val="100000"/>
              </a:lnSpc>
              <a:spcBef>
                <a:spcPts val="0"/>
              </a:spcBef>
              <a:spcAft>
                <a:spcPts val="0"/>
              </a:spcAft>
              <a:buSzPts val="1100"/>
              <a:buChar char="○"/>
            </a:pPr>
            <a:r>
              <a:rPr lang="en" dirty="0"/>
              <a:t>Now apply on subset of stocks in the US market</a:t>
            </a:r>
            <a:endParaRPr dirty="0"/>
          </a:p>
          <a:p>
            <a:pPr marL="457200" lvl="0" indent="-311150" algn="l" rtl="0">
              <a:lnSpc>
                <a:spcPct val="200000"/>
              </a:lnSpc>
              <a:spcBef>
                <a:spcPts val="0"/>
              </a:spcBef>
              <a:spcAft>
                <a:spcPts val="0"/>
              </a:spcAft>
              <a:buSzPts val="1300"/>
              <a:buChar char="●"/>
            </a:pPr>
            <a:r>
              <a:rPr lang="en" dirty="0"/>
              <a:t>Test the hypothesis of trend-following market behavior</a:t>
            </a:r>
            <a:endParaRPr dirty="0"/>
          </a:p>
          <a:p>
            <a:pPr marL="914400" lvl="1" indent="-298450" algn="l" rtl="0">
              <a:lnSpc>
                <a:spcPct val="115000"/>
              </a:lnSpc>
              <a:spcBef>
                <a:spcPts val="0"/>
              </a:spcBef>
              <a:spcAft>
                <a:spcPts val="0"/>
              </a:spcAft>
              <a:buSzPts val="1100"/>
              <a:buChar char="○"/>
            </a:pPr>
            <a:r>
              <a:rPr lang="en" dirty="0"/>
              <a:t>Rank returns based on observation period performance</a:t>
            </a:r>
            <a:endParaRPr dirty="0"/>
          </a:p>
          <a:p>
            <a:pPr marL="914400" lvl="1" indent="-298450" algn="l" rtl="0">
              <a:lnSpc>
                <a:spcPct val="115000"/>
              </a:lnSpc>
              <a:spcBef>
                <a:spcPts val="0"/>
              </a:spcBef>
              <a:spcAft>
                <a:spcPts val="0"/>
              </a:spcAft>
              <a:buSzPts val="1100"/>
              <a:buChar char="○"/>
            </a:pPr>
            <a:r>
              <a:rPr lang="en" dirty="0"/>
              <a:t>Pick top performers as winners and worst as losers</a:t>
            </a:r>
            <a:endParaRPr dirty="0"/>
          </a:p>
          <a:p>
            <a:pPr marL="914400" lvl="1" indent="-298450" algn="l" rtl="0">
              <a:lnSpc>
                <a:spcPct val="115000"/>
              </a:lnSpc>
              <a:spcBef>
                <a:spcPts val="0"/>
              </a:spcBef>
              <a:spcAft>
                <a:spcPts val="0"/>
              </a:spcAft>
              <a:buSzPts val="1100"/>
              <a:buChar char="○"/>
            </a:pPr>
            <a:r>
              <a:rPr lang="en" dirty="0"/>
              <a:t>Assume stocks maintain historical return patterns</a:t>
            </a:r>
            <a:endParaRPr dirty="0"/>
          </a:p>
          <a:p>
            <a:pPr marL="914400" lvl="1" indent="-298450" algn="l" rtl="0">
              <a:lnSpc>
                <a:spcPct val="115000"/>
              </a:lnSpc>
              <a:spcBef>
                <a:spcPts val="0"/>
              </a:spcBef>
              <a:spcAft>
                <a:spcPts val="0"/>
              </a:spcAft>
              <a:buSzPts val="1100"/>
              <a:buChar char="○"/>
            </a:pPr>
            <a:r>
              <a:rPr lang="en" dirty="0"/>
              <a:t>Long winners and short losers</a:t>
            </a:r>
            <a:endParaRPr dirty="0"/>
          </a:p>
          <a:p>
            <a:pPr marL="914400" lvl="1" indent="-298450" algn="l" rtl="0">
              <a:lnSpc>
                <a:spcPct val="115000"/>
              </a:lnSpc>
              <a:spcBef>
                <a:spcPts val="0"/>
              </a:spcBef>
              <a:spcAft>
                <a:spcPts val="0"/>
              </a:spcAft>
              <a:buSzPts val="1100"/>
              <a:buChar char="○"/>
            </a:pPr>
            <a:r>
              <a:rPr lang="en" dirty="0"/>
              <a:t>Identify any systematic pattern for profitability</a:t>
            </a:r>
            <a:endParaRPr dirty="0"/>
          </a:p>
        </p:txBody>
      </p:sp>
      <p:pic>
        <p:nvPicPr>
          <p:cNvPr id="142" name="Google Shape;142;p14"/>
          <p:cNvPicPr preferRelativeResize="0"/>
          <p:nvPr/>
        </p:nvPicPr>
        <p:blipFill>
          <a:blip r:embed="rId3">
            <a:alphaModFix/>
          </a:blip>
          <a:stretch>
            <a:fillRect/>
          </a:stretch>
        </p:blipFill>
        <p:spPr>
          <a:xfrm>
            <a:off x="5108200" y="2671800"/>
            <a:ext cx="3566750" cy="2274975"/>
          </a:xfrm>
          <a:prstGeom prst="rect">
            <a:avLst/>
          </a:prstGeom>
          <a:noFill/>
          <a:ln>
            <a:noFill/>
          </a:ln>
        </p:spPr>
      </p:pic>
      <p:sp>
        <p:nvSpPr>
          <p:cNvPr id="143" name="Google Shape;143;p14"/>
          <p:cNvSpPr txBox="1"/>
          <p:nvPr/>
        </p:nvSpPr>
        <p:spPr>
          <a:xfrm>
            <a:off x="5650775" y="2428800"/>
            <a:ext cx="24816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FFFFFF"/>
                </a:solidFill>
                <a:latin typeface="Times New Roman"/>
                <a:ea typeface="Times New Roman"/>
                <a:cs typeface="Times New Roman"/>
                <a:sym typeface="Times New Roman"/>
              </a:rPr>
              <a:t>Figure 1: Example of Bull momentum </a:t>
            </a:r>
            <a:r>
              <a:rPr lang="en" sz="1000" b="1">
                <a:solidFill>
                  <a:schemeClr val="lt1"/>
                </a:solidFill>
                <a:latin typeface="Lato"/>
                <a:ea typeface="Lato"/>
                <a:cs typeface="Lato"/>
                <a:sym typeface="Lato"/>
              </a:rPr>
              <a:t>[1]</a:t>
            </a:r>
            <a:endParaRPr sz="1000" b="1" i="1">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Market Microstructure</a:t>
            </a:r>
            <a:endParaRPr/>
          </a:p>
        </p:txBody>
      </p:sp>
      <p:sp>
        <p:nvSpPr>
          <p:cNvPr id="149" name="Google Shape;149;p15"/>
          <p:cNvSpPr txBox="1">
            <a:spLocks noGrp="1"/>
          </p:cNvSpPr>
          <p:nvPr>
            <p:ph type="body" idx="1"/>
          </p:nvPr>
        </p:nvSpPr>
        <p:spPr>
          <a:xfrm>
            <a:off x="930900" y="1116150"/>
            <a:ext cx="6401700" cy="2661900"/>
          </a:xfrm>
          <a:prstGeom prst="rect">
            <a:avLst/>
          </a:prstGeom>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dirty="0"/>
              <a:t>Market Friction</a:t>
            </a:r>
            <a:endParaRPr dirty="0"/>
          </a:p>
          <a:p>
            <a:pPr marL="914400" lvl="1" indent="-298450" algn="l" rtl="0">
              <a:lnSpc>
                <a:spcPct val="115000"/>
              </a:lnSpc>
              <a:spcBef>
                <a:spcPts val="0"/>
              </a:spcBef>
              <a:spcAft>
                <a:spcPts val="0"/>
              </a:spcAft>
              <a:buSzPts val="1100"/>
              <a:buChar char="○"/>
            </a:pPr>
            <a:r>
              <a:rPr lang="en" dirty="0"/>
              <a:t>Accounts for commission, short sale borrowing, bid-ask spreads etc.</a:t>
            </a:r>
            <a:endParaRPr dirty="0"/>
          </a:p>
          <a:p>
            <a:pPr marL="914400" lvl="1" indent="-298450" algn="l" rtl="0">
              <a:lnSpc>
                <a:spcPct val="100000"/>
              </a:lnSpc>
              <a:spcBef>
                <a:spcPts val="0"/>
              </a:spcBef>
              <a:spcAft>
                <a:spcPts val="0"/>
              </a:spcAft>
              <a:buSzPts val="1100"/>
              <a:buChar char="○"/>
            </a:pPr>
            <a:r>
              <a:rPr lang="en" dirty="0"/>
              <a:t>Predefine certain % of notional amount per order</a:t>
            </a:r>
            <a:endParaRPr dirty="0"/>
          </a:p>
          <a:p>
            <a:pPr marL="457200" lvl="0" indent="-311150" algn="l" rtl="0">
              <a:lnSpc>
                <a:spcPct val="200000"/>
              </a:lnSpc>
              <a:spcBef>
                <a:spcPts val="0"/>
              </a:spcBef>
              <a:spcAft>
                <a:spcPts val="0"/>
              </a:spcAft>
              <a:buSzPts val="1300"/>
              <a:buChar char="●"/>
            </a:pPr>
            <a:r>
              <a:rPr lang="en" dirty="0"/>
              <a:t>Information and disclosure</a:t>
            </a:r>
            <a:endParaRPr dirty="0"/>
          </a:p>
          <a:p>
            <a:pPr marL="914400" lvl="1" indent="-298450" algn="l" rtl="0">
              <a:lnSpc>
                <a:spcPct val="115000"/>
              </a:lnSpc>
              <a:spcBef>
                <a:spcPts val="0"/>
              </a:spcBef>
              <a:spcAft>
                <a:spcPts val="0"/>
              </a:spcAft>
              <a:buSzPts val="1100"/>
              <a:buChar char="○"/>
            </a:pPr>
            <a:r>
              <a:rPr lang="en" dirty="0"/>
              <a:t>Publicly available for all market participants</a:t>
            </a:r>
            <a:endParaRPr dirty="0"/>
          </a:p>
          <a:p>
            <a:pPr marL="914400" lvl="1" indent="-298450" algn="l" rtl="0">
              <a:lnSpc>
                <a:spcPct val="100000"/>
              </a:lnSpc>
              <a:spcBef>
                <a:spcPts val="0"/>
              </a:spcBef>
              <a:spcAft>
                <a:spcPts val="0"/>
              </a:spcAft>
              <a:buSzPts val="1100"/>
              <a:buChar char="○"/>
            </a:pPr>
            <a:r>
              <a:rPr lang="en" dirty="0"/>
              <a:t>No excess return should be generated under efficient market condition</a:t>
            </a:r>
            <a:endParaRPr dirty="0"/>
          </a:p>
          <a:p>
            <a:pPr marL="457200" lvl="0" indent="-311150" algn="l" rtl="0">
              <a:lnSpc>
                <a:spcPct val="200000"/>
              </a:lnSpc>
              <a:spcBef>
                <a:spcPts val="0"/>
              </a:spcBef>
              <a:spcAft>
                <a:spcPts val="0"/>
              </a:spcAft>
              <a:buSzPts val="1300"/>
              <a:buChar char="●"/>
            </a:pPr>
            <a:r>
              <a:rPr lang="en" dirty="0"/>
              <a:t>Basic structure</a:t>
            </a:r>
            <a:endParaRPr dirty="0"/>
          </a:p>
          <a:p>
            <a:pPr marL="914400" lvl="1" indent="-298450" algn="l" rtl="0">
              <a:lnSpc>
                <a:spcPct val="115000"/>
              </a:lnSpc>
              <a:spcBef>
                <a:spcPts val="0"/>
              </a:spcBef>
              <a:spcAft>
                <a:spcPts val="0"/>
              </a:spcAft>
              <a:buSzPts val="1100"/>
              <a:buChar char="○"/>
            </a:pPr>
            <a:r>
              <a:rPr lang="en" dirty="0"/>
              <a:t>Consider liquid stocks to avoid overrepresentation of volatile stock </a:t>
            </a:r>
            <a:endParaRPr dirty="0"/>
          </a:p>
          <a:p>
            <a:pPr marL="914400" lvl="1" indent="-298450" algn="l" rtl="0">
              <a:lnSpc>
                <a:spcPct val="115000"/>
              </a:lnSpc>
              <a:spcBef>
                <a:spcPts val="0"/>
              </a:spcBef>
              <a:spcAft>
                <a:spcPts val="0"/>
              </a:spcAft>
              <a:buSzPts val="1100"/>
              <a:buChar char="○"/>
            </a:pPr>
            <a:r>
              <a:rPr lang="en" dirty="0"/>
              <a:t>Submit market order for portfolio rebalancing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Acquisition and Preprocessing</a:t>
            </a:r>
            <a:endParaRPr/>
          </a:p>
        </p:txBody>
      </p:sp>
      <p:sp>
        <p:nvSpPr>
          <p:cNvPr id="155" name="Google Shape;155;p16"/>
          <p:cNvSpPr txBox="1">
            <a:spLocks noGrp="1"/>
          </p:cNvSpPr>
          <p:nvPr>
            <p:ph type="body" idx="1"/>
          </p:nvPr>
        </p:nvSpPr>
        <p:spPr>
          <a:xfrm>
            <a:off x="1175850" y="1116150"/>
            <a:ext cx="72822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acquisition</a:t>
            </a:r>
            <a:endParaRPr/>
          </a:p>
          <a:p>
            <a:pPr marL="914400" lvl="1" indent="-298450" algn="l" rtl="0">
              <a:spcBef>
                <a:spcPts val="0"/>
              </a:spcBef>
              <a:spcAft>
                <a:spcPts val="0"/>
              </a:spcAft>
              <a:buSzPts val="1100"/>
              <a:buChar char="○"/>
            </a:pPr>
            <a:r>
              <a:rPr lang="en"/>
              <a:t>Sourced from Yahoo Finance API</a:t>
            </a:r>
            <a:endParaRPr/>
          </a:p>
          <a:p>
            <a:pPr marL="914400" lvl="1" indent="-298450" algn="l" rtl="0">
              <a:spcBef>
                <a:spcPts val="0"/>
              </a:spcBef>
              <a:spcAft>
                <a:spcPts val="0"/>
              </a:spcAft>
              <a:buSzPts val="1100"/>
              <a:buChar char="○"/>
            </a:pPr>
            <a:r>
              <a:rPr lang="en"/>
              <a:t>Use daily adjusted closing price to account for stock splits and dividends</a:t>
            </a:r>
            <a:endParaRPr/>
          </a:p>
          <a:p>
            <a:pPr marL="1371600" lvl="2" indent="-298450" algn="l" rtl="0">
              <a:spcBef>
                <a:spcPts val="0"/>
              </a:spcBef>
              <a:spcAft>
                <a:spcPts val="0"/>
              </a:spcAft>
              <a:buSzPts val="1100"/>
              <a:buChar char="■"/>
            </a:pPr>
            <a:r>
              <a:rPr lang="en"/>
              <a:t>Market index - S&amp;P 100</a:t>
            </a:r>
            <a:endParaRPr/>
          </a:p>
          <a:p>
            <a:pPr marL="1371600" lvl="2" indent="-298450" algn="l" rtl="0">
              <a:spcBef>
                <a:spcPts val="0"/>
              </a:spcBef>
              <a:spcAft>
                <a:spcPts val="0"/>
              </a:spcAft>
              <a:buSzPts val="1100"/>
              <a:buChar char="■"/>
            </a:pPr>
            <a:r>
              <a:rPr lang="en"/>
              <a:t>Each constituent stock in the index</a:t>
            </a:r>
            <a:endParaRPr/>
          </a:p>
          <a:p>
            <a:pPr marL="457200" lvl="0" indent="-311150" algn="l" rtl="0">
              <a:spcBef>
                <a:spcPts val="0"/>
              </a:spcBef>
              <a:spcAft>
                <a:spcPts val="0"/>
              </a:spcAft>
              <a:buSzPts val="1300"/>
              <a:buChar char="●"/>
            </a:pPr>
            <a:r>
              <a:rPr lang="en"/>
              <a:t>Data preprocessing</a:t>
            </a:r>
            <a:endParaRPr/>
          </a:p>
          <a:p>
            <a:pPr marL="914400" lvl="1" indent="-298450" algn="l" rtl="0">
              <a:spcBef>
                <a:spcPts val="0"/>
              </a:spcBef>
              <a:spcAft>
                <a:spcPts val="0"/>
              </a:spcAft>
              <a:buSzPts val="1100"/>
              <a:buChar char="○"/>
            </a:pPr>
            <a:r>
              <a:rPr lang="en"/>
              <a:t>Remove class B share tickers if both classes present due to lower liquidity</a:t>
            </a:r>
            <a:endParaRPr/>
          </a:p>
          <a:p>
            <a:pPr marL="457200" lvl="0" indent="0" algn="l" rtl="0">
              <a:spcBef>
                <a:spcPts val="1200"/>
              </a:spcBef>
              <a:spcAft>
                <a:spcPts val="1200"/>
              </a:spcAft>
              <a:buNone/>
            </a:pPr>
            <a:endParaRPr/>
          </a:p>
        </p:txBody>
      </p:sp>
      <p:pic>
        <p:nvPicPr>
          <p:cNvPr id="156" name="Google Shape;156;p16"/>
          <p:cNvPicPr preferRelativeResize="0"/>
          <p:nvPr/>
        </p:nvPicPr>
        <p:blipFill>
          <a:blip r:embed="rId3">
            <a:alphaModFix/>
          </a:blip>
          <a:stretch>
            <a:fillRect/>
          </a:stretch>
        </p:blipFill>
        <p:spPr>
          <a:xfrm>
            <a:off x="2039813" y="2954250"/>
            <a:ext cx="5064373" cy="1734801"/>
          </a:xfrm>
          <a:prstGeom prst="rect">
            <a:avLst/>
          </a:prstGeom>
          <a:noFill/>
          <a:ln>
            <a:noFill/>
          </a:ln>
        </p:spPr>
      </p:pic>
      <p:sp>
        <p:nvSpPr>
          <p:cNvPr id="157" name="Google Shape;157;p16"/>
          <p:cNvSpPr txBox="1"/>
          <p:nvPr/>
        </p:nvSpPr>
        <p:spPr>
          <a:xfrm>
            <a:off x="3306600" y="4689050"/>
            <a:ext cx="25308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dirty="0">
                <a:solidFill>
                  <a:srgbClr val="FFFFFF"/>
                </a:solidFill>
                <a:latin typeface="Times New Roman"/>
                <a:ea typeface="Times New Roman"/>
                <a:cs typeface="Times New Roman"/>
                <a:sym typeface="Times New Roman"/>
              </a:rPr>
              <a:t>Table 1: Daily Closing Price for each stock</a:t>
            </a:r>
            <a:endParaRPr sz="1000" b="1" i="1" dirty="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a:t>
            </a:r>
            <a:endParaRPr/>
          </a:p>
        </p:txBody>
      </p:sp>
      <p:pic>
        <p:nvPicPr>
          <p:cNvPr id="163" name="Google Shape;163;p17"/>
          <p:cNvPicPr preferRelativeResize="0"/>
          <p:nvPr/>
        </p:nvPicPr>
        <p:blipFill>
          <a:blip r:embed="rId3">
            <a:alphaModFix/>
          </a:blip>
          <a:stretch>
            <a:fillRect/>
          </a:stretch>
        </p:blipFill>
        <p:spPr>
          <a:xfrm>
            <a:off x="536076" y="1600750"/>
            <a:ext cx="3586223" cy="2742401"/>
          </a:xfrm>
          <a:prstGeom prst="rect">
            <a:avLst/>
          </a:prstGeom>
          <a:noFill/>
          <a:ln>
            <a:noFill/>
          </a:ln>
        </p:spPr>
      </p:pic>
      <p:sp>
        <p:nvSpPr>
          <p:cNvPr id="164" name="Google Shape;164;p17"/>
          <p:cNvSpPr txBox="1"/>
          <p:nvPr/>
        </p:nvSpPr>
        <p:spPr>
          <a:xfrm>
            <a:off x="1135629" y="4343150"/>
            <a:ext cx="23871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FFFFFF"/>
                </a:solidFill>
                <a:latin typeface="Times New Roman"/>
                <a:ea typeface="Times New Roman"/>
                <a:cs typeface="Times New Roman"/>
                <a:sym typeface="Times New Roman"/>
              </a:rPr>
              <a:t>Figure 2: S&amp;P 100 long-term index trend</a:t>
            </a:r>
            <a:endParaRPr sz="1000" b="1" i="1">
              <a:solidFill>
                <a:srgbClr val="FFFFFF"/>
              </a:solidFill>
              <a:latin typeface="Times New Roman"/>
              <a:ea typeface="Times New Roman"/>
              <a:cs typeface="Times New Roman"/>
              <a:sym typeface="Times New Roman"/>
            </a:endParaRPr>
          </a:p>
        </p:txBody>
      </p:sp>
      <p:pic>
        <p:nvPicPr>
          <p:cNvPr id="165" name="Google Shape;165;p17"/>
          <p:cNvPicPr preferRelativeResize="0"/>
          <p:nvPr/>
        </p:nvPicPr>
        <p:blipFill>
          <a:blip r:embed="rId4">
            <a:alphaModFix/>
          </a:blip>
          <a:stretch>
            <a:fillRect/>
          </a:stretch>
        </p:blipFill>
        <p:spPr>
          <a:xfrm>
            <a:off x="4334150" y="1815500"/>
            <a:ext cx="4261998" cy="2351100"/>
          </a:xfrm>
          <a:prstGeom prst="rect">
            <a:avLst/>
          </a:prstGeom>
          <a:noFill/>
          <a:ln>
            <a:noFill/>
          </a:ln>
        </p:spPr>
      </p:pic>
      <p:sp>
        <p:nvSpPr>
          <p:cNvPr id="166" name="Google Shape;166;p17"/>
          <p:cNvSpPr txBox="1"/>
          <p:nvPr/>
        </p:nvSpPr>
        <p:spPr>
          <a:xfrm>
            <a:off x="5208900" y="4166600"/>
            <a:ext cx="25125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FFFFFF"/>
                </a:solidFill>
                <a:latin typeface="Times New Roman"/>
                <a:ea typeface="Times New Roman"/>
                <a:cs typeface="Times New Roman"/>
                <a:sym typeface="Times New Roman"/>
              </a:rPr>
              <a:t>Figure 3: S&amp;P 100 short term price change</a:t>
            </a:r>
            <a:endParaRPr sz="1000" b="1" i="1">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Bar Data</a:t>
            </a:r>
            <a:endParaRPr/>
          </a:p>
        </p:txBody>
      </p:sp>
      <p:pic>
        <p:nvPicPr>
          <p:cNvPr id="172" name="Google Shape;172;p18"/>
          <p:cNvPicPr preferRelativeResize="0"/>
          <p:nvPr/>
        </p:nvPicPr>
        <p:blipFill>
          <a:blip r:embed="rId3">
            <a:alphaModFix/>
          </a:blip>
          <a:stretch>
            <a:fillRect/>
          </a:stretch>
        </p:blipFill>
        <p:spPr>
          <a:xfrm>
            <a:off x="788600" y="1307850"/>
            <a:ext cx="3783400" cy="3241924"/>
          </a:xfrm>
          <a:prstGeom prst="rect">
            <a:avLst/>
          </a:prstGeom>
          <a:noFill/>
          <a:ln>
            <a:noFill/>
          </a:ln>
        </p:spPr>
      </p:pic>
      <p:sp>
        <p:nvSpPr>
          <p:cNvPr id="173" name="Google Shape;173;p18"/>
          <p:cNvSpPr txBox="1"/>
          <p:nvPr/>
        </p:nvSpPr>
        <p:spPr>
          <a:xfrm>
            <a:off x="1592349" y="4549775"/>
            <a:ext cx="21759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FFFFFF"/>
                </a:solidFill>
                <a:latin typeface="Times New Roman"/>
                <a:ea typeface="Times New Roman"/>
                <a:cs typeface="Times New Roman"/>
                <a:sym typeface="Times New Roman"/>
              </a:rPr>
              <a:t>Figure 4: S&amp;P 100 past 4 years  trend</a:t>
            </a:r>
            <a:endParaRPr sz="1000" b="1" i="1">
              <a:solidFill>
                <a:srgbClr val="FFFFFF"/>
              </a:solidFill>
              <a:latin typeface="Times New Roman"/>
              <a:ea typeface="Times New Roman"/>
              <a:cs typeface="Times New Roman"/>
              <a:sym typeface="Times New Roman"/>
            </a:endParaRPr>
          </a:p>
        </p:txBody>
      </p:sp>
      <p:pic>
        <p:nvPicPr>
          <p:cNvPr id="174" name="Google Shape;174;p18"/>
          <p:cNvPicPr preferRelativeResize="0"/>
          <p:nvPr/>
        </p:nvPicPr>
        <p:blipFill>
          <a:blip r:embed="rId4">
            <a:alphaModFix/>
          </a:blip>
          <a:stretch>
            <a:fillRect/>
          </a:stretch>
        </p:blipFill>
        <p:spPr>
          <a:xfrm>
            <a:off x="4981250" y="264599"/>
            <a:ext cx="3336101" cy="2266184"/>
          </a:xfrm>
          <a:prstGeom prst="rect">
            <a:avLst/>
          </a:prstGeom>
          <a:noFill/>
          <a:ln>
            <a:noFill/>
          </a:ln>
        </p:spPr>
      </p:pic>
      <p:sp>
        <p:nvSpPr>
          <p:cNvPr id="175" name="Google Shape;175;p18"/>
          <p:cNvSpPr txBox="1"/>
          <p:nvPr/>
        </p:nvSpPr>
        <p:spPr>
          <a:xfrm>
            <a:off x="5706850" y="0"/>
            <a:ext cx="18849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FFFFFF"/>
                </a:solidFill>
                <a:latin typeface="Times New Roman"/>
                <a:ea typeface="Times New Roman"/>
                <a:cs typeface="Times New Roman"/>
                <a:sym typeface="Times New Roman"/>
              </a:rPr>
              <a:t>Figure 5: S&amp;P 100 Volume bars</a:t>
            </a:r>
            <a:endParaRPr sz="1000" b="1" i="1">
              <a:solidFill>
                <a:srgbClr val="FFFFFF"/>
              </a:solidFill>
              <a:latin typeface="Times New Roman"/>
              <a:ea typeface="Times New Roman"/>
              <a:cs typeface="Times New Roman"/>
              <a:sym typeface="Times New Roman"/>
            </a:endParaRPr>
          </a:p>
        </p:txBody>
      </p:sp>
      <p:pic>
        <p:nvPicPr>
          <p:cNvPr id="176" name="Google Shape;176;p18"/>
          <p:cNvPicPr preferRelativeResize="0"/>
          <p:nvPr/>
        </p:nvPicPr>
        <p:blipFill>
          <a:blip r:embed="rId5">
            <a:alphaModFix/>
          </a:blip>
          <a:stretch>
            <a:fillRect/>
          </a:stretch>
        </p:blipFill>
        <p:spPr>
          <a:xfrm>
            <a:off x="4981250" y="2624725"/>
            <a:ext cx="3336098" cy="2319076"/>
          </a:xfrm>
          <a:prstGeom prst="rect">
            <a:avLst/>
          </a:prstGeom>
          <a:noFill/>
          <a:ln>
            <a:noFill/>
          </a:ln>
        </p:spPr>
      </p:pic>
      <p:sp>
        <p:nvSpPr>
          <p:cNvPr id="177" name="Google Shape;177;p18"/>
          <p:cNvSpPr txBox="1"/>
          <p:nvPr/>
        </p:nvSpPr>
        <p:spPr>
          <a:xfrm>
            <a:off x="5648050" y="4835675"/>
            <a:ext cx="2002500" cy="2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a:solidFill>
                  <a:srgbClr val="FFFFFF"/>
                </a:solidFill>
                <a:latin typeface="Times New Roman"/>
                <a:ea typeface="Times New Roman"/>
                <a:cs typeface="Times New Roman"/>
                <a:sym typeface="Times New Roman"/>
              </a:rPr>
              <a:t>Figure 6: Tesla recent Dollar bars</a:t>
            </a:r>
            <a:endParaRPr sz="1000" b="1" i="1">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Technical Analysis Techniques</a:t>
            </a:r>
            <a:endParaRPr/>
          </a:p>
        </p:txBody>
      </p:sp>
      <p:sp>
        <p:nvSpPr>
          <p:cNvPr id="183" name="Google Shape;183;p19"/>
          <p:cNvSpPr txBox="1">
            <a:spLocks noGrp="1"/>
          </p:cNvSpPr>
          <p:nvPr>
            <p:ph type="body" idx="1"/>
          </p:nvPr>
        </p:nvSpPr>
        <p:spPr>
          <a:xfrm>
            <a:off x="1175850" y="1116150"/>
            <a:ext cx="72822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Technical analysis</a:t>
            </a:r>
            <a:endParaRPr dirty="0"/>
          </a:p>
          <a:p>
            <a:pPr marL="914400" lvl="1" indent="-298450" algn="l" rtl="0">
              <a:spcBef>
                <a:spcPts val="0"/>
              </a:spcBef>
              <a:spcAft>
                <a:spcPts val="0"/>
              </a:spcAft>
              <a:buSzPts val="1100"/>
              <a:buChar char="○"/>
            </a:pPr>
            <a:r>
              <a:rPr lang="en" dirty="0"/>
              <a:t>Assume historical pattern upholds in the future</a:t>
            </a:r>
            <a:endParaRPr dirty="0"/>
          </a:p>
          <a:p>
            <a:pPr marL="914400" lvl="1" indent="-298450" algn="l" rtl="0">
              <a:spcBef>
                <a:spcPts val="0"/>
              </a:spcBef>
              <a:spcAft>
                <a:spcPts val="0"/>
              </a:spcAft>
              <a:buSzPts val="1100"/>
              <a:buChar char="○"/>
            </a:pPr>
            <a:r>
              <a:rPr lang="en" dirty="0"/>
              <a:t>Use </a:t>
            </a:r>
            <a:r>
              <a:rPr lang="en" dirty="0" err="1"/>
              <a:t>nlargest</a:t>
            </a:r>
            <a:r>
              <a:rPr lang="en" dirty="0"/>
              <a:t> function to identify top 10 stocks with largest n month return</a:t>
            </a:r>
            <a:endParaRPr dirty="0"/>
          </a:p>
          <a:p>
            <a:pPr marL="1371600" lvl="2" indent="-298450" algn="l" rtl="0">
              <a:lnSpc>
                <a:spcPct val="115000"/>
              </a:lnSpc>
              <a:spcBef>
                <a:spcPts val="0"/>
              </a:spcBef>
              <a:spcAft>
                <a:spcPts val="0"/>
              </a:spcAft>
              <a:buSzPts val="1100"/>
              <a:buChar char="■"/>
            </a:pPr>
            <a:r>
              <a:rPr lang="en" dirty="0"/>
              <a:t>Apply same technique on negative returns to get worst performers</a:t>
            </a:r>
            <a:endParaRPr dirty="0"/>
          </a:p>
          <a:p>
            <a:pPr marL="1371600" lvl="2" indent="-298450" algn="l" rtl="0">
              <a:lnSpc>
                <a:spcPct val="115000"/>
              </a:lnSpc>
              <a:spcBef>
                <a:spcPts val="0"/>
              </a:spcBef>
              <a:spcAft>
                <a:spcPts val="0"/>
              </a:spcAft>
              <a:buSzPts val="1100"/>
              <a:buChar char="■"/>
            </a:pPr>
            <a:r>
              <a:rPr lang="en" dirty="0"/>
              <a:t>Generate buy signal (+1) for top stocks</a:t>
            </a:r>
            <a:endParaRPr dirty="0"/>
          </a:p>
          <a:p>
            <a:pPr marL="1371600" lvl="2" indent="-298450" algn="l" rtl="0">
              <a:lnSpc>
                <a:spcPct val="100000"/>
              </a:lnSpc>
              <a:spcBef>
                <a:spcPts val="0"/>
              </a:spcBef>
              <a:spcAft>
                <a:spcPts val="0"/>
              </a:spcAft>
              <a:buSzPts val="1100"/>
              <a:buChar char="■"/>
            </a:pPr>
            <a:r>
              <a:rPr lang="en" dirty="0"/>
              <a:t>Generate sell  signal (-1) for worst stocks</a:t>
            </a:r>
            <a:endParaRPr dirty="0"/>
          </a:p>
          <a:p>
            <a:pPr marL="914400" lvl="1" indent="-298450" algn="l" rtl="0">
              <a:lnSpc>
                <a:spcPct val="200000"/>
              </a:lnSpc>
              <a:spcBef>
                <a:spcPts val="0"/>
              </a:spcBef>
              <a:spcAft>
                <a:spcPts val="0"/>
              </a:spcAft>
              <a:buSzPts val="1100"/>
              <a:buChar char="○"/>
            </a:pPr>
            <a:r>
              <a:rPr lang="en" dirty="0"/>
              <a:t>Returns are computed based on rolling window of parameter choice: Length of ranking period</a:t>
            </a:r>
            <a:endParaRPr dirty="0"/>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pic>
        <p:nvPicPr>
          <p:cNvPr id="184" name="Google Shape;184;p19"/>
          <p:cNvPicPr preferRelativeResize="0"/>
          <p:nvPr/>
        </p:nvPicPr>
        <p:blipFill>
          <a:blip r:embed="rId3">
            <a:alphaModFix/>
          </a:blip>
          <a:stretch>
            <a:fillRect/>
          </a:stretch>
        </p:blipFill>
        <p:spPr>
          <a:xfrm>
            <a:off x="2491975" y="3041176"/>
            <a:ext cx="4160051" cy="1827875"/>
          </a:xfrm>
          <a:prstGeom prst="rect">
            <a:avLst/>
          </a:prstGeom>
          <a:noFill/>
          <a:ln>
            <a:noFill/>
          </a:ln>
        </p:spPr>
      </p:pic>
      <p:sp>
        <p:nvSpPr>
          <p:cNvPr id="2" name="Google Shape;157;p16">
            <a:extLst>
              <a:ext uri="{FF2B5EF4-FFF2-40B4-BE49-F238E27FC236}">
                <a16:creationId xmlns:a16="http://schemas.microsoft.com/office/drawing/2014/main" id="{558EB148-F5C4-AE05-CA7E-D6D850A747D8}"/>
              </a:ext>
            </a:extLst>
          </p:cNvPr>
          <p:cNvSpPr txBox="1"/>
          <p:nvPr/>
        </p:nvSpPr>
        <p:spPr>
          <a:xfrm>
            <a:off x="3491244" y="4749750"/>
            <a:ext cx="2161512"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dirty="0">
                <a:solidFill>
                  <a:srgbClr val="FFFFFF"/>
                </a:solidFill>
                <a:latin typeface="Times New Roman"/>
                <a:ea typeface="Times New Roman"/>
                <a:cs typeface="Times New Roman"/>
                <a:sym typeface="Times New Roman"/>
              </a:rPr>
              <a:t>Table 2: Trading Signal Construction</a:t>
            </a:r>
            <a:endParaRPr sz="1000" b="1" i="1" dirty="0">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Trading Strategy Development</a:t>
            </a:r>
            <a:endParaRPr/>
          </a:p>
        </p:txBody>
      </p:sp>
      <p:sp>
        <p:nvSpPr>
          <p:cNvPr id="190" name="Google Shape;190;p20"/>
          <p:cNvSpPr txBox="1">
            <a:spLocks noGrp="1"/>
          </p:cNvSpPr>
          <p:nvPr>
            <p:ph type="body" idx="1"/>
          </p:nvPr>
        </p:nvSpPr>
        <p:spPr>
          <a:xfrm>
            <a:off x="1246188" y="13078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Assumptions</a:t>
            </a:r>
            <a:endParaRPr/>
          </a:p>
          <a:p>
            <a:pPr marL="914400" lvl="1" indent="-292100" algn="l" rtl="0">
              <a:spcBef>
                <a:spcPts val="0"/>
              </a:spcBef>
              <a:spcAft>
                <a:spcPts val="0"/>
              </a:spcAft>
              <a:buSzPts val="1000"/>
              <a:buChar char="○"/>
            </a:pPr>
            <a:r>
              <a:rPr lang="en" sz="1000"/>
              <a:t>Trade size: 1 share </a:t>
            </a:r>
            <a:endParaRPr sz="1000"/>
          </a:p>
          <a:p>
            <a:pPr marL="914400" lvl="1" indent="-292100" algn="l" rtl="0">
              <a:spcBef>
                <a:spcPts val="0"/>
              </a:spcBef>
              <a:spcAft>
                <a:spcPts val="0"/>
              </a:spcAft>
              <a:buSzPts val="1000"/>
              <a:buChar char="○"/>
            </a:pPr>
            <a:r>
              <a:rPr lang="en" sz="1000"/>
              <a:t>Trade price: Adj Close</a:t>
            </a:r>
            <a:endParaRPr sz="1000"/>
          </a:p>
          <a:p>
            <a:pPr marL="914400" lvl="1" indent="-292100" algn="l" rtl="0">
              <a:spcBef>
                <a:spcPts val="0"/>
              </a:spcBef>
              <a:spcAft>
                <a:spcPts val="0"/>
              </a:spcAft>
              <a:buSzPts val="1000"/>
              <a:buChar char="○"/>
            </a:pPr>
            <a:r>
              <a:rPr lang="en" sz="1000"/>
              <a:t>Negative Slippage: 15 bps </a:t>
            </a:r>
            <a:r>
              <a:rPr lang="en" sz="1000" b="1"/>
              <a:t>[2]</a:t>
            </a:r>
            <a:endParaRPr sz="1000" b="1"/>
          </a:p>
          <a:p>
            <a:pPr marL="457200" lvl="0" indent="-311150" algn="l" rtl="0">
              <a:spcBef>
                <a:spcPts val="0"/>
              </a:spcBef>
              <a:spcAft>
                <a:spcPts val="0"/>
              </a:spcAft>
              <a:buSzPts val="1300"/>
              <a:buChar char="●"/>
            </a:pPr>
            <a:r>
              <a:rPr lang="en"/>
              <a:t>Signal Construction</a:t>
            </a:r>
            <a:endParaRPr/>
          </a:p>
          <a:p>
            <a:pPr marL="914400" lvl="1" indent="-292100" algn="l" rtl="0">
              <a:spcBef>
                <a:spcPts val="0"/>
              </a:spcBef>
              <a:spcAft>
                <a:spcPts val="0"/>
              </a:spcAft>
              <a:buSzPts val="1000"/>
              <a:buChar char="○"/>
            </a:pPr>
            <a:r>
              <a:rPr lang="en" sz="1000"/>
              <a:t>Compute R-month returns at every trading day (R = length of ranking period)</a:t>
            </a:r>
            <a:endParaRPr sz="1000"/>
          </a:p>
          <a:p>
            <a:pPr marL="914400" lvl="1" indent="-292100" algn="l" rtl="0">
              <a:spcBef>
                <a:spcPts val="0"/>
              </a:spcBef>
              <a:spcAft>
                <a:spcPts val="0"/>
              </a:spcAft>
              <a:buSzPts val="1000"/>
              <a:buChar char="○"/>
            </a:pPr>
            <a:r>
              <a:rPr lang="en" sz="1000"/>
              <a:t>Sample every H month and compute rankings to trigger buy/sell signal (H = length of holding period)</a:t>
            </a:r>
            <a:endParaRPr sz="1000"/>
          </a:p>
          <a:p>
            <a:pPr marL="457200" lvl="0" indent="-311150" algn="l" rtl="0">
              <a:spcBef>
                <a:spcPts val="0"/>
              </a:spcBef>
              <a:spcAft>
                <a:spcPts val="0"/>
              </a:spcAft>
              <a:buSzPts val="1300"/>
              <a:buChar char="●"/>
            </a:pPr>
            <a:r>
              <a:rPr lang="en"/>
              <a:t>Trade Execution</a:t>
            </a:r>
            <a:endParaRPr/>
          </a:p>
          <a:p>
            <a:pPr marL="914400" lvl="1" indent="-292100" algn="l" rtl="0">
              <a:spcBef>
                <a:spcPts val="0"/>
              </a:spcBef>
              <a:spcAft>
                <a:spcPts val="0"/>
              </a:spcAft>
              <a:buSzPts val="1000"/>
              <a:buChar char="○"/>
            </a:pPr>
            <a:r>
              <a:rPr lang="en" sz="1000"/>
              <a:t>Based on buy/sell signal, create corresponding offset/liquidation trades the day before the next sampled holding date (i.e, buy @ t corresponds to sell @ t  + holding period - 1) </a:t>
            </a:r>
            <a:endParaRPr sz="1000"/>
          </a:p>
          <a:p>
            <a:pPr marL="914400" lvl="1" indent="-292100" algn="l" rtl="0">
              <a:spcBef>
                <a:spcPts val="0"/>
              </a:spcBef>
              <a:spcAft>
                <a:spcPts val="0"/>
              </a:spcAft>
              <a:buSzPts val="1000"/>
              <a:buChar char="○"/>
            </a:pPr>
            <a:r>
              <a:rPr lang="en" sz="1000"/>
              <a:t>Align with stock prices at trading dates </a:t>
            </a:r>
            <a:endParaRPr sz="1000"/>
          </a:p>
          <a:p>
            <a:pPr marL="914400" lvl="1" indent="-292100" algn="l" rtl="0">
              <a:spcBef>
                <a:spcPts val="0"/>
              </a:spcBef>
              <a:spcAft>
                <a:spcPts val="0"/>
              </a:spcAft>
              <a:buSzPts val="1000"/>
              <a:buChar char="○"/>
            </a:pPr>
            <a:r>
              <a:rPr lang="en" sz="1000"/>
              <a:t>Calculate and aggregate market friction adjusted realized PnLs at every trading day </a:t>
            </a:r>
            <a:endParaRPr sz="1000"/>
          </a:p>
        </p:txBody>
      </p:sp>
      <p:pic>
        <p:nvPicPr>
          <p:cNvPr id="191" name="Google Shape;191;p20"/>
          <p:cNvPicPr preferRelativeResize="0"/>
          <p:nvPr/>
        </p:nvPicPr>
        <p:blipFill>
          <a:blip r:embed="rId3">
            <a:alphaModFix/>
          </a:blip>
          <a:stretch>
            <a:fillRect/>
          </a:stretch>
        </p:blipFill>
        <p:spPr>
          <a:xfrm>
            <a:off x="968913" y="3672750"/>
            <a:ext cx="7696075" cy="1175909"/>
          </a:xfrm>
          <a:prstGeom prst="rect">
            <a:avLst/>
          </a:prstGeom>
          <a:noFill/>
          <a:ln>
            <a:noFill/>
          </a:ln>
        </p:spPr>
      </p:pic>
      <p:sp>
        <p:nvSpPr>
          <p:cNvPr id="192" name="Google Shape;192;p20"/>
          <p:cNvSpPr txBox="1"/>
          <p:nvPr/>
        </p:nvSpPr>
        <p:spPr>
          <a:xfrm>
            <a:off x="2256700" y="4804650"/>
            <a:ext cx="47697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dirty="0">
                <a:solidFill>
                  <a:schemeClr val="lt1"/>
                </a:solidFill>
                <a:latin typeface="Times New Roman"/>
                <a:ea typeface="Times New Roman"/>
                <a:cs typeface="Times New Roman"/>
                <a:sym typeface="Times New Roman"/>
              </a:rPr>
              <a:t>Table 3: Daily realized </a:t>
            </a:r>
            <a:r>
              <a:rPr lang="en" sz="1000" b="1" i="1" dirty="0" err="1">
                <a:solidFill>
                  <a:schemeClr val="lt1"/>
                </a:solidFill>
                <a:latin typeface="Times New Roman"/>
                <a:ea typeface="Times New Roman"/>
                <a:cs typeface="Times New Roman"/>
                <a:sym typeface="Times New Roman"/>
              </a:rPr>
              <a:t>PnL</a:t>
            </a:r>
            <a:r>
              <a:rPr lang="en" sz="1000" b="1" i="1" dirty="0">
                <a:solidFill>
                  <a:schemeClr val="lt1"/>
                </a:solidFill>
                <a:latin typeface="Times New Roman"/>
                <a:ea typeface="Times New Roman"/>
                <a:cs typeface="Times New Roman"/>
                <a:sym typeface="Times New Roman"/>
              </a:rPr>
              <a:t> by stocks with ranking &amp; holding periods of 1 month each</a:t>
            </a:r>
            <a:endParaRPr sz="1000" b="1" i="1"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Backtesting</a:t>
            </a:r>
            <a:endParaRPr/>
          </a:p>
        </p:txBody>
      </p:sp>
      <p:sp>
        <p:nvSpPr>
          <p:cNvPr id="198" name="Google Shape;198;p21"/>
          <p:cNvSpPr txBox="1">
            <a:spLocks noGrp="1"/>
          </p:cNvSpPr>
          <p:nvPr>
            <p:ph type="body" idx="1"/>
          </p:nvPr>
        </p:nvSpPr>
        <p:spPr>
          <a:xfrm>
            <a:off x="1297500" y="1230500"/>
            <a:ext cx="7362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Backtesting periods</a:t>
            </a:r>
            <a:endParaRPr/>
          </a:p>
          <a:p>
            <a:pPr marL="914400" lvl="1" indent="-292100" algn="l" rtl="0">
              <a:spcBef>
                <a:spcPts val="0"/>
              </a:spcBef>
              <a:spcAft>
                <a:spcPts val="0"/>
              </a:spcAft>
              <a:buSzPts val="1000"/>
              <a:buChar char="○"/>
            </a:pPr>
            <a:r>
              <a:rPr lang="en" sz="1000" b="1"/>
              <a:t>Training period:</a:t>
            </a:r>
            <a:r>
              <a:rPr lang="en" sz="1000"/>
              <a:t> 2013-01-01 to 2021-12-31</a:t>
            </a:r>
            <a:endParaRPr sz="1000"/>
          </a:p>
          <a:p>
            <a:pPr marL="914400" lvl="1" indent="-292100" algn="l" rtl="0">
              <a:spcBef>
                <a:spcPts val="0"/>
              </a:spcBef>
              <a:spcAft>
                <a:spcPts val="0"/>
              </a:spcAft>
              <a:buSzPts val="1000"/>
              <a:buChar char="○"/>
            </a:pPr>
            <a:r>
              <a:rPr lang="en" sz="1000" b="1"/>
              <a:t>Testing period</a:t>
            </a:r>
            <a:r>
              <a:rPr lang="en" sz="1000"/>
              <a:t>: 2022-01-01 to 2023-12-31</a:t>
            </a:r>
            <a:endParaRPr sz="1000"/>
          </a:p>
          <a:p>
            <a:pPr marL="457200" lvl="0" indent="-311150" algn="l" rtl="0">
              <a:spcBef>
                <a:spcPts val="0"/>
              </a:spcBef>
              <a:spcAft>
                <a:spcPts val="0"/>
              </a:spcAft>
              <a:buSzPts val="1300"/>
              <a:buChar char="●"/>
            </a:pPr>
            <a:r>
              <a:rPr lang="en"/>
              <a:t>Realized PnLs breakdown</a:t>
            </a:r>
            <a:endParaRPr/>
          </a:p>
          <a:p>
            <a:pPr marL="914400" lvl="1" indent="-292100" algn="l" rtl="0">
              <a:spcBef>
                <a:spcPts val="0"/>
              </a:spcBef>
              <a:spcAft>
                <a:spcPts val="0"/>
              </a:spcAft>
              <a:buSzPts val="1000"/>
              <a:buChar char="○"/>
            </a:pPr>
            <a:r>
              <a:rPr lang="en" sz="1000" b="1"/>
              <a:t>Winners PnL</a:t>
            </a:r>
            <a:r>
              <a:rPr lang="en" sz="1000"/>
              <a:t>: Realized PnL from the long positions of the dynamically ranked top 10 stocks with highest returns</a:t>
            </a:r>
            <a:endParaRPr sz="1000"/>
          </a:p>
          <a:p>
            <a:pPr marL="914400" lvl="1" indent="-292100" algn="l" rtl="0">
              <a:spcBef>
                <a:spcPts val="0"/>
              </a:spcBef>
              <a:spcAft>
                <a:spcPts val="0"/>
              </a:spcAft>
              <a:buSzPts val="1000"/>
              <a:buChar char="○"/>
            </a:pPr>
            <a:r>
              <a:rPr lang="en" sz="1000" b="1"/>
              <a:t>Losers PnL</a:t>
            </a:r>
            <a:r>
              <a:rPr lang="en" sz="1000"/>
              <a:t>: Realized PnL from the short positions of the dynamically ranked bottom 10 stocks with lowest returns</a:t>
            </a:r>
            <a:endParaRPr sz="1000"/>
          </a:p>
          <a:p>
            <a:pPr marL="914400" lvl="1" indent="-292100" algn="l" rtl="0">
              <a:spcBef>
                <a:spcPts val="0"/>
              </a:spcBef>
              <a:spcAft>
                <a:spcPts val="0"/>
              </a:spcAft>
              <a:buSzPts val="1000"/>
              <a:buChar char="○"/>
            </a:pPr>
            <a:r>
              <a:rPr lang="en" sz="1000" b="1"/>
              <a:t>Total PnL</a:t>
            </a:r>
            <a:r>
              <a:rPr lang="en" sz="1000"/>
              <a:t> = Winners PnL + Losers PnL</a:t>
            </a:r>
            <a:endParaRPr sz="1000"/>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199" name="Google Shape;199;p21"/>
          <p:cNvSpPr txBox="1"/>
          <p:nvPr/>
        </p:nvSpPr>
        <p:spPr>
          <a:xfrm>
            <a:off x="1572300" y="4474225"/>
            <a:ext cx="5999400" cy="2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i="1" dirty="0">
                <a:solidFill>
                  <a:schemeClr val="lt1"/>
                </a:solidFill>
                <a:latin typeface="Times New Roman"/>
                <a:ea typeface="Times New Roman"/>
                <a:cs typeface="Times New Roman"/>
                <a:sym typeface="Times New Roman"/>
              </a:rPr>
              <a:t>Figure 7. Cumulative Realized </a:t>
            </a:r>
            <a:r>
              <a:rPr lang="en" sz="1000" b="1" i="1" dirty="0" err="1">
                <a:solidFill>
                  <a:schemeClr val="lt1"/>
                </a:solidFill>
                <a:latin typeface="Times New Roman"/>
                <a:ea typeface="Times New Roman"/>
                <a:cs typeface="Times New Roman"/>
                <a:sym typeface="Times New Roman"/>
              </a:rPr>
              <a:t>PnLs</a:t>
            </a:r>
            <a:r>
              <a:rPr lang="en" sz="1000" b="1" i="1" dirty="0">
                <a:solidFill>
                  <a:schemeClr val="lt1"/>
                </a:solidFill>
                <a:latin typeface="Times New Roman"/>
                <a:ea typeface="Times New Roman"/>
                <a:cs typeface="Times New Roman"/>
                <a:sym typeface="Times New Roman"/>
              </a:rPr>
              <a:t> of Momentum Strategy with 6-month ranking &amp; 3-month holding period</a:t>
            </a:r>
            <a:endParaRPr sz="1000" b="1" i="1" dirty="0">
              <a:solidFill>
                <a:schemeClr val="lt1"/>
              </a:solidFill>
              <a:latin typeface="Times New Roman"/>
              <a:ea typeface="Times New Roman"/>
              <a:cs typeface="Times New Roman"/>
              <a:sym typeface="Times New Roman"/>
            </a:endParaRPr>
          </a:p>
        </p:txBody>
      </p:sp>
      <p:pic>
        <p:nvPicPr>
          <p:cNvPr id="200" name="Google Shape;200;p21"/>
          <p:cNvPicPr preferRelativeResize="0"/>
          <p:nvPr/>
        </p:nvPicPr>
        <p:blipFill>
          <a:blip r:embed="rId3">
            <a:alphaModFix/>
          </a:blip>
          <a:stretch>
            <a:fillRect/>
          </a:stretch>
        </p:blipFill>
        <p:spPr>
          <a:xfrm>
            <a:off x="2219986" y="2820275"/>
            <a:ext cx="4704030" cy="15998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1819</Words>
  <Application>Microsoft Macintosh PowerPoint</Application>
  <PresentationFormat>On-screen Show (16:9)</PresentationFormat>
  <Paragraphs>139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Lato</vt:lpstr>
      <vt:lpstr>Montserrat</vt:lpstr>
      <vt:lpstr>Arial</vt:lpstr>
      <vt:lpstr>Times New Roman</vt:lpstr>
      <vt:lpstr>Focus</vt:lpstr>
      <vt:lpstr>Group 24 - Momentum Strategy</vt:lpstr>
      <vt:lpstr>Motivation</vt:lpstr>
      <vt:lpstr>Market Microstructure</vt:lpstr>
      <vt:lpstr>Data Acquisition and Preprocessing</vt:lpstr>
      <vt:lpstr>Exploratory Data Analysis</vt:lpstr>
      <vt:lpstr>Bar Data</vt:lpstr>
      <vt:lpstr>Technical Analysis Techniques</vt:lpstr>
      <vt:lpstr>Trading Strategy Development</vt:lpstr>
      <vt:lpstr>Backtesting</vt:lpstr>
      <vt:lpstr>Performance Metrics</vt:lpstr>
      <vt:lpstr>Sensitivity Analysis</vt:lpstr>
      <vt:lpstr>Optimization</vt:lpstr>
      <vt:lpstr>Results with R=6, H=4</vt:lpstr>
      <vt:lpstr>Conclusion and Limitations</vt:lpstr>
      <vt:lpstr>Implementation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24 - Momentum Strategy</dc:title>
  <cp:lastModifiedBy>fq2159</cp:lastModifiedBy>
  <cp:revision>2</cp:revision>
  <dcterms:modified xsi:type="dcterms:W3CDTF">2024-04-29T01:07:58Z</dcterms:modified>
</cp:coreProperties>
</file>