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3" r:id="rId7"/>
    <p:sldId id="284" r:id="rId8"/>
    <p:sldId id="281"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61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44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C82-A81A-80A1-575C-FD2918F1D67F}"/>
              </a:ext>
            </a:extLst>
          </p:cNvPr>
          <p:cNvPicPr>
            <a:picLocks noChangeAspect="1"/>
          </p:cNvPicPr>
          <p:nvPr/>
        </p:nvPicPr>
        <p:blipFill rotWithShape="1">
          <a:blip r:embed="rId4"/>
          <a:srcRect l="531" r="1677"/>
          <a:stretch/>
        </p:blipFill>
        <p:spPr>
          <a:xfrm>
            <a:off x="20" y="10"/>
            <a:ext cx="6103012" cy="6857990"/>
          </a:xfrm>
          <a:prstGeom prst="rect">
            <a:avLst/>
          </a:prstGeom>
        </p:spPr>
      </p:pic>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14541" r="35459"/>
          <a:stretch/>
        </p:blipFill>
        <p:spPr>
          <a:xfrm>
            <a:off x="6096000" y="10"/>
            <a:ext cx="6096000" cy="6857990"/>
          </a:xfrm>
          <a:prstGeom prst="rect">
            <a:avLst/>
          </a:prstGeom>
        </p:spPr>
      </p:pic>
      <p:cxnSp>
        <p:nvCxnSpPr>
          <p:cNvPr id="115" name="Straight Connector 114">
            <a:extLst>
              <a:ext uri="{FF2B5EF4-FFF2-40B4-BE49-F238E27FC236}">
                <a16:creationId xmlns:a16="http://schemas.microsoft.com/office/drawing/2014/main" id="{2A2DC90B-6786-4496-8FD4-1E0DC9972C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0963"/>
            <a:ext cx="0" cy="685800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sp useBgFill="1">
        <p:nvSpPr>
          <p:cNvPr id="117"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88322"/>
          </a:xfrm>
        </p:spPr>
        <p:txBody>
          <a:bodyPr>
            <a:normAutofit/>
          </a:bodyPr>
          <a:lstStyle/>
          <a:p>
            <a:pPr algn="l"/>
            <a:r>
              <a:rPr lang="en-US" sz="4000" dirty="0"/>
              <a:t>Elavate.Self</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2651624"/>
            <a:ext cx="3485072" cy="2532851"/>
          </a:xfrm>
        </p:spPr>
        <p:txBody>
          <a:bodyPr>
            <a:normAutofit fontScale="70000" lnSpcReduction="20000"/>
          </a:bodyPr>
          <a:lstStyle/>
          <a:p>
            <a:r>
              <a:rPr lang="en-US" dirty="0">
                <a:effectLst/>
              </a:rPr>
              <a:t>It is a fully information technology  website that in intended to support the growth of IT professionals and students. Elavate Self is a nonprofit platform that will supply the users with free valuable IT related knowledge to improve the overall shortage of the profession.</a:t>
            </a:r>
            <a:endParaRPr lang="en-ZA" dirty="0">
              <a:effectLst/>
            </a:endParaRPr>
          </a:p>
          <a:p>
            <a:r>
              <a:rPr lang="en-US" dirty="0">
                <a:effectLst/>
              </a:rPr>
              <a:t>We are dedicated improving the Educational awareness of users</a:t>
            </a:r>
            <a:endParaRPr lang="en-ZA" dirty="0">
              <a:effectLst/>
            </a:endParaRP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42364" y="276774"/>
            <a:ext cx="5361709" cy="970450"/>
          </a:xfrm>
        </p:spPr>
        <p:txBody>
          <a:bodyPr anchor="b">
            <a:normAutofit/>
          </a:bodyPr>
          <a:lstStyle/>
          <a:p>
            <a:r>
              <a:rPr lang="en-US" sz="4000" dirty="0"/>
              <a:t>Problem VS Solution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973151"/>
          </a:xfrm>
        </p:spPr>
        <p:txBody>
          <a:bodyPr anchor="t">
            <a:normAutofit fontScale="85000" lnSpcReduction="20000"/>
          </a:bodyPr>
          <a:lstStyle/>
          <a:p>
            <a:pPr marL="369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lack of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AWARENESS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ACCESS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&amp; general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SUPPORT</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INFORMATION TECHNOLOGY </a:t>
            </a:r>
            <a:r>
              <a:rPr lang="en-US" sz="1800" dirty="0">
                <a:effectLst/>
                <a:latin typeface="Calibri" panose="020F0502020204030204" pitchFamily="34" charset="0"/>
                <a:ea typeface="Calibri" panose="020F0502020204030204" pitchFamily="34" charset="0"/>
                <a:cs typeface="Times New Roman" panose="02020603050405020304" pitchFamily="18" charset="0"/>
              </a:rPr>
              <a:t>related courses that are not implemented in secondary education of the country.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SELF.ELAVATE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aim to introduce a solution that will improve the South African IT industry by providing access to better foundational knowledge and more entrants to the technological world.</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Since the world is moving to the fourth industrial revolution we saw it fit to create solution that will be more flexible and not demanding physical collaboration to reach our goal</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solution was to create a web that will motivate and allow IT interested individuals to connect and get free resources of this sector to improve the overall capacity of 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proffesionals</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online consultant help and offering the resources they need for free.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7" name="Picture 6" descr="Graphical user interface, text, application&#10;&#10;Description automatically generated">
            <a:extLst>
              <a:ext uri="{FF2B5EF4-FFF2-40B4-BE49-F238E27FC236}">
                <a16:creationId xmlns:a16="http://schemas.microsoft.com/office/drawing/2014/main" id="{F0C56E75-4483-625E-DD83-4E72BBE817D8}"/>
              </a:ext>
            </a:extLst>
          </p:cNvPr>
          <p:cNvPicPr>
            <a:picLocks noChangeAspect="1"/>
          </p:cNvPicPr>
          <p:nvPr/>
        </p:nvPicPr>
        <p:blipFill>
          <a:blip r:embed="rId7"/>
          <a:stretch>
            <a:fillRect/>
          </a:stretch>
        </p:blipFill>
        <p:spPr>
          <a:xfrm>
            <a:off x="1" y="0"/>
            <a:ext cx="6104624" cy="6857989"/>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42364" y="276774"/>
            <a:ext cx="5361709" cy="970450"/>
          </a:xfrm>
        </p:spPr>
        <p:txBody>
          <a:bodyPr anchor="b">
            <a:normAutofit/>
          </a:bodyPr>
          <a:lstStyle/>
          <a:p>
            <a:r>
              <a:rPr lang="en-US" sz="4000" dirty="0"/>
              <a:t>Narrative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611815" y="1247225"/>
            <a:ext cx="5192258" cy="5458376"/>
          </a:xfrm>
        </p:spPr>
        <p:txBody>
          <a:bodyPr anchor="t">
            <a:normAutofit fontScale="92500" lnSpcReduction="20000"/>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It’s a website designed </a:t>
            </a:r>
            <a:r>
              <a:rPr lang="en-US"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students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for students </a:t>
            </a:r>
            <a:r>
              <a:rPr lang="en-US" sz="2400" dirty="0">
                <a:effectLst/>
                <a:latin typeface="Calibri" panose="020F0502020204030204" pitchFamily="34" charset="0"/>
                <a:ea typeface="Calibri" panose="020F0502020204030204" pitchFamily="34" charset="0"/>
                <a:cs typeface="Times New Roman" panose="02020603050405020304" pitchFamily="18" charset="0"/>
              </a:rPr>
              <a:t>to pursue IT related fields that can assist them to improve their knowledge in IT. The platform will offer resources such as textbooks, GitHub repositories, links for educational API’s, bursaries and external assistance page and different tutors.</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users will be urged to sign up with their Username, Email and create a password if the user already has an account they must sign in with their credentials. After logging in the user will be directed to the home page where they will see different tabs such as the textbook, resources, tutors and the contact tab.</a:t>
            </a:r>
            <a:endParaRPr lang="en-US" sz="2000" dirty="0"/>
          </a:p>
          <a:p>
            <a:endParaRPr lang="en-US" sz="2400" dirty="0"/>
          </a:p>
        </p:txBody>
      </p:sp>
      <p:pic>
        <p:nvPicPr>
          <p:cNvPr id="7" name="Picture 6" descr="Graphical user interface, text, application&#10;&#10;Description automatically generated">
            <a:extLst>
              <a:ext uri="{FF2B5EF4-FFF2-40B4-BE49-F238E27FC236}">
                <a16:creationId xmlns:a16="http://schemas.microsoft.com/office/drawing/2014/main" id="{F0C56E75-4483-625E-DD83-4E72BBE817D8}"/>
              </a:ext>
            </a:extLst>
          </p:cNvPr>
          <p:cNvPicPr>
            <a:picLocks noChangeAspect="1"/>
          </p:cNvPicPr>
          <p:nvPr/>
        </p:nvPicPr>
        <p:blipFill>
          <a:blip r:embed="rId7"/>
          <a:stretch>
            <a:fillRect/>
          </a:stretch>
        </p:blipFill>
        <p:spPr>
          <a:xfrm>
            <a:off x="1" y="0"/>
            <a:ext cx="6104624" cy="6857989"/>
          </a:xfrm>
          <a:prstGeom prst="rect">
            <a:avLst/>
          </a:prstGeom>
        </p:spPr>
      </p:pic>
      <p:pic>
        <p:nvPicPr>
          <p:cNvPr id="5" name="Picture 4" descr="Text&#10;&#10;Description automatically generated">
            <a:extLst>
              <a:ext uri="{FF2B5EF4-FFF2-40B4-BE49-F238E27FC236}">
                <a16:creationId xmlns:a16="http://schemas.microsoft.com/office/drawing/2014/main" id="{8BE40CCC-84CE-0B74-1B96-E8DC50162F17}"/>
              </a:ext>
            </a:extLst>
          </p:cNvPr>
          <p:cNvPicPr>
            <a:picLocks noChangeAspect="1"/>
          </p:cNvPicPr>
          <p:nvPr/>
        </p:nvPicPr>
        <p:blipFill>
          <a:blip r:embed="rId8"/>
          <a:stretch>
            <a:fillRect/>
          </a:stretch>
        </p:blipFill>
        <p:spPr>
          <a:xfrm>
            <a:off x="0" y="0"/>
            <a:ext cx="6087377" cy="6858000"/>
          </a:xfrm>
          <a:prstGeom prst="rect">
            <a:avLst/>
          </a:prstGeom>
        </p:spPr>
      </p:pic>
    </p:spTree>
    <p:extLst>
      <p:ext uri="{BB962C8B-B14F-4D97-AF65-F5344CB8AC3E}">
        <p14:creationId xmlns:p14="http://schemas.microsoft.com/office/powerpoint/2010/main" val="408222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0C56E75-4483-625E-DD83-4E72BBE817D8}"/>
              </a:ext>
            </a:extLst>
          </p:cNvPr>
          <p:cNvPicPr>
            <a:picLocks noChangeAspect="1"/>
          </p:cNvPicPr>
          <p:nvPr/>
        </p:nvPicPr>
        <p:blipFill rotWithShape="1">
          <a:blip r:embed="rId5">
            <a:alphaModFix amt="35000"/>
          </a:blip>
          <a:srcRect t="22360" r="-1" b="22359"/>
          <a:stretch/>
        </p:blipFill>
        <p:spPr>
          <a:xfrm>
            <a:off x="20" y="10"/>
            <a:ext cx="12191981"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491492" y="1445574"/>
            <a:ext cx="5612012" cy="1297626"/>
          </a:xfrm>
        </p:spPr>
        <p:txBody>
          <a:bodyPr>
            <a:normAutofit/>
          </a:bodyPr>
          <a:lstStyle/>
          <a:p>
            <a:r>
              <a:rPr lang="en-US">
                <a:solidFill>
                  <a:srgbClr val="FFFFFF"/>
                </a:solidFill>
              </a:rPr>
              <a:t>Narrative…</a:t>
            </a:r>
          </a:p>
        </p:txBody>
      </p:sp>
      <p:sp>
        <p:nvSpPr>
          <p:cNvPr id="71" name="Freeform: Shape 70">
            <a:extLst>
              <a:ext uri="{FF2B5EF4-FFF2-40B4-BE49-F238E27FC236}">
                <a16:creationId xmlns:a16="http://schemas.microsoft.com/office/drawing/2014/main" id="{6576A321-2C04-4E8E-B7C0-22588C9C5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04" y="1253030"/>
            <a:ext cx="4901184" cy="4781866"/>
          </a:xfrm>
          <a:custGeom>
            <a:avLst/>
            <a:gdLst>
              <a:gd name="connsiteX0" fmla="*/ 0 w 4901184"/>
              <a:gd name="connsiteY0" fmla="*/ 4781866 h 4781866"/>
              <a:gd name="connsiteX1" fmla="*/ 0 w 4901184"/>
              <a:gd name="connsiteY1" fmla="*/ 218593 h 4781866"/>
              <a:gd name="connsiteX2" fmla="*/ 218593 w 4901184"/>
              <a:gd name="connsiteY2" fmla="*/ 0 h 4781866"/>
              <a:gd name="connsiteX3" fmla="*/ 4682591 w 4901184"/>
              <a:gd name="connsiteY3" fmla="*/ 0 h 4781866"/>
              <a:gd name="connsiteX4" fmla="*/ 4901184 w 4901184"/>
              <a:gd name="connsiteY4" fmla="*/ 218593 h 4781866"/>
              <a:gd name="connsiteX5" fmla="*/ 4901184 w 4901184"/>
              <a:gd name="connsiteY5" fmla="*/ 4781866 h 47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781866">
                <a:moveTo>
                  <a:pt x="0" y="4781866"/>
                </a:moveTo>
                <a:lnTo>
                  <a:pt x="0" y="218593"/>
                </a:lnTo>
                <a:cubicBezTo>
                  <a:pt x="0" y="97867"/>
                  <a:pt x="97867" y="0"/>
                  <a:pt x="218593" y="0"/>
                </a:cubicBezTo>
                <a:lnTo>
                  <a:pt x="4682591" y="0"/>
                </a:lnTo>
                <a:cubicBezTo>
                  <a:pt x="4803317" y="0"/>
                  <a:pt x="4901184" y="97867"/>
                  <a:pt x="4901184" y="218593"/>
                </a:cubicBezTo>
                <a:lnTo>
                  <a:pt x="4901184" y="478186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BE40CCC-84CE-0B74-1B96-E8DC50162F17}"/>
              </a:ext>
            </a:extLst>
          </p:cNvPr>
          <p:cNvPicPr>
            <a:picLocks noChangeAspect="1"/>
          </p:cNvPicPr>
          <p:nvPr/>
        </p:nvPicPr>
        <p:blipFill rotWithShape="1">
          <a:blip r:embed="rId6"/>
          <a:srcRect t="5895" r="4" b="10753"/>
          <a:stretch/>
        </p:blipFill>
        <p:spPr>
          <a:xfrm>
            <a:off x="-7489" y="1357963"/>
            <a:ext cx="4607403" cy="4572000"/>
          </a:xfrm>
          <a:custGeom>
            <a:avLst/>
            <a:gdLst/>
            <a:ahLst/>
            <a:cxnLst/>
            <a:rect l="l" t="t" r="r" b="b"/>
            <a:pathLst>
              <a:path w="4607403" h="4572000">
                <a:moveTo>
                  <a:pt x="0" y="0"/>
                </a:moveTo>
                <a:lnTo>
                  <a:pt x="4444457" y="0"/>
                </a:lnTo>
                <a:cubicBezTo>
                  <a:pt x="4534450" y="0"/>
                  <a:pt x="4607403" y="72953"/>
                  <a:pt x="4607403" y="162946"/>
                </a:cubicBezTo>
                <a:lnTo>
                  <a:pt x="4607403" y="4409054"/>
                </a:lnTo>
                <a:cubicBezTo>
                  <a:pt x="4607403" y="4499047"/>
                  <a:pt x="4534450" y="4572000"/>
                  <a:pt x="4444457" y="4572000"/>
                </a:cubicBezTo>
                <a:lnTo>
                  <a:pt x="0" y="4572000"/>
                </a:lnTo>
                <a:close/>
              </a:path>
            </a:pathLst>
          </a:cu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498975" y="2743200"/>
            <a:ext cx="5604529" cy="3186763"/>
          </a:xfrm>
        </p:spPr>
        <p:txBody>
          <a:bodyPr anchor="ctr">
            <a:normAutofit/>
          </a:bodyPr>
          <a:lstStyle/>
          <a:p>
            <a:pPr>
              <a:lnSpc>
                <a:spcPct val="100000"/>
              </a:lnSpc>
              <a:spcAft>
                <a:spcPts val="800"/>
              </a:spcAft>
            </a:pP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Home Page</a:t>
            </a: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will have a </a:t>
            </a:r>
            <a:r>
              <a:rPr lang="en-US" sz="1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Dive In</a:t>
            </a: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button when the user clicks it will direct to the </a:t>
            </a: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Textbook Page</a:t>
            </a:r>
            <a:r>
              <a:rPr lang="en-US" sz="1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endParaRPr lang="en-ZA"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Textbook Page </a:t>
            </a: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will contain different books related to IT and science such as Python, JavaScript, Web development, Cybersecurity, Software Engineering, Data Science.</a:t>
            </a:r>
            <a:endParaRPr lang="en-ZA"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Student Resources page</a:t>
            </a: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will contain the student financing bursaries, GitHub repositories and developer environment setup guide.</a:t>
            </a:r>
            <a:endParaRPr lang="en-ZA"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website will have a </a:t>
            </a: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Contact Us Page </a:t>
            </a:r>
            <a: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where the user will enter their credentials and select the course, they need help with from the tutors. </a:t>
            </a:r>
            <a:endParaRPr lang="en-ZA"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400">
              <a:solidFill>
                <a:srgbClr val="FFFFFF"/>
              </a:solidFill>
            </a:endParaRPr>
          </a:p>
        </p:txBody>
      </p:sp>
    </p:spTree>
    <p:extLst>
      <p:ext uri="{BB962C8B-B14F-4D97-AF65-F5344CB8AC3E}">
        <p14:creationId xmlns:p14="http://schemas.microsoft.com/office/powerpoint/2010/main" val="52420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6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diagram&#10;&#10;Description automatically generated">
            <a:extLst>
              <a:ext uri="{FF2B5EF4-FFF2-40B4-BE49-F238E27FC236}">
                <a16:creationId xmlns:a16="http://schemas.microsoft.com/office/drawing/2014/main" id="{5E96890E-76FD-99E1-9161-4F5300F5B22B}"/>
              </a:ext>
            </a:extLst>
          </p:cNvPr>
          <p:cNvPicPr>
            <a:picLocks noGrp="1" noChangeAspect="1"/>
          </p:cNvPicPr>
          <p:nvPr>
            <p:ph idx="1"/>
          </p:nvPr>
        </p:nvPicPr>
        <p:blipFill>
          <a:blip r:embed="rId3"/>
          <a:stretch>
            <a:fillRect/>
          </a:stretch>
        </p:blipFill>
        <p:spPr>
          <a:xfrm>
            <a:off x="477012" y="0"/>
            <a:ext cx="11237976" cy="6981371"/>
          </a:xfrm>
          <a:prstGeom prst="rect">
            <a:avLst/>
          </a:prstGeom>
        </p:spPr>
      </p:pic>
    </p:spTree>
    <p:extLst>
      <p:ext uri="{BB962C8B-B14F-4D97-AF65-F5344CB8AC3E}">
        <p14:creationId xmlns:p14="http://schemas.microsoft.com/office/powerpoint/2010/main" val="279702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4A82A27E-690E-2C3B-7AC8-901E82D36925}"/>
              </a:ext>
            </a:extLst>
          </p:cNvPr>
          <p:cNvPicPr>
            <a:picLocks noGrp="1" noChangeAspect="1"/>
          </p:cNvPicPr>
          <p:nvPr>
            <p:ph idx="1"/>
          </p:nvPr>
        </p:nvPicPr>
        <p:blipFill>
          <a:blip r:embed="rId3"/>
          <a:stretch>
            <a:fillRect/>
          </a:stretch>
        </p:blipFill>
        <p:spPr>
          <a:xfrm>
            <a:off x="2240590" y="643467"/>
            <a:ext cx="7710819" cy="5571066"/>
          </a:xfrm>
          <a:prstGeom prst="rect">
            <a:avLst/>
          </a:prstGeom>
        </p:spPr>
      </p:pic>
      <p:sp>
        <p:nvSpPr>
          <p:cNvPr id="14" name="Rectangle 13">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79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{44B917E5-A68C-4261-AC14-C837193D0A68}tf55705232_win32</Template>
  <TotalTime>71</TotalTime>
  <Words>416</Words>
  <Application>Microsoft Office PowerPoint</Application>
  <PresentationFormat>Widescreen</PresentationFormat>
  <Paragraphs>20</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Goudy Old Style</vt:lpstr>
      <vt:lpstr>Symbol</vt:lpstr>
      <vt:lpstr>Wingdings 2</vt:lpstr>
      <vt:lpstr>SlateVTI</vt:lpstr>
      <vt:lpstr>Elavate.Self</vt:lpstr>
      <vt:lpstr>Problem VS Solution </vt:lpstr>
      <vt:lpstr>Narrative</vt:lpstr>
      <vt:lpstr>Narrative…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Elavate.Self</dc:title>
  <dc:creator>GARY-ROSS MEADE TETTEY</dc:creator>
  <cp:lastModifiedBy>GARY-ROSS MEADE TETTEY</cp:lastModifiedBy>
  <cp:revision>2</cp:revision>
  <dcterms:created xsi:type="dcterms:W3CDTF">2022-06-04T12:01:40Z</dcterms:created>
  <dcterms:modified xsi:type="dcterms:W3CDTF">2022-06-04T13:13:30Z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