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8" r:id="rId6"/>
    <p:sldId id="267" r:id="rId7"/>
    <p:sldId id="269" r:id="rId8"/>
    <p:sldId id="266" r:id="rId9"/>
    <p:sldId id="260" r:id="rId10"/>
    <p:sldId id="262" r:id="rId11"/>
    <p:sldId id="270" r:id="rId12"/>
    <p:sldId id="263" r:id="rId13"/>
    <p:sldId id="264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9225" autoAdjust="0"/>
  </p:normalViewPr>
  <p:slideViewPr>
    <p:cSldViewPr snapToGrid="0">
      <p:cViewPr varScale="1">
        <p:scale>
          <a:sx n="99" d="100"/>
          <a:sy n="99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90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93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62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362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5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9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8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74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2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1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3C77-B614-44BC-B1C6-8A2FDDDC4C9D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C19D9C-A0FA-49E3-9F69-54558397D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8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F8F9F-64F1-8CBB-64D1-EFDBEED651EA}"/>
              </a:ext>
            </a:extLst>
          </p:cNvPr>
          <p:cNvSpPr txBox="1"/>
          <p:nvPr/>
        </p:nvSpPr>
        <p:spPr>
          <a:xfrm>
            <a:off x="1252728" y="222867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Text Analysis of congress member tweets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0973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9DD175-9A9B-8B80-9E08-BD32C00ADCDD}"/>
              </a:ext>
            </a:extLst>
          </p:cNvPr>
          <p:cNvSpPr txBox="1"/>
          <p:nvPr/>
        </p:nvSpPr>
        <p:spPr>
          <a:xfrm>
            <a:off x="961644" y="9382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mention and reply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ABBE09-041F-683E-1FAC-14439A2D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73763"/>
              </p:ext>
            </p:extLst>
          </p:nvPr>
        </p:nvGraphicFramePr>
        <p:xfrm>
          <a:off x="801624" y="1494650"/>
          <a:ext cx="3127248" cy="43513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63624">
                  <a:extLst>
                    <a:ext uri="{9D8B030D-6E8A-4147-A177-3AD203B41FA5}">
                      <a16:colId xmlns:a16="http://schemas.microsoft.com/office/drawing/2014/main" val="1498844684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829091555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mention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counts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83355594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@potus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8411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63055248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@housegop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5342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92365180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@realdonaldtrump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3687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30935165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@foxnews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2697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20261414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@whitehouse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2511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05705448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@housedemocrats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2368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05338781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@housegop: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2156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71127068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@speakerboehner: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2120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6500097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@speakerryan: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2098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90706524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@housecommerce: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2060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81807949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@gopoversight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1939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6895021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@msnbc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1873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45656280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@speakerryan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1803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60389795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@oversightdems: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1708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99269499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@waysandmeansgop: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1569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97160936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@houseappropsgop: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1541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53569993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@nancypelosi: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1520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95844271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@epa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1520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45936861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@cnn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1519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98252719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@speakerboehner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1501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5432329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9C4438-8E83-9128-8D50-4F3AFE20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04980"/>
              </p:ext>
            </p:extLst>
          </p:nvPr>
        </p:nvGraphicFramePr>
        <p:xfrm>
          <a:off x="5104704" y="1485506"/>
          <a:ext cx="3127248" cy="43513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2984">
                  <a:extLst>
                    <a:ext uri="{9D8B030D-6E8A-4147-A177-3AD203B41FA5}">
                      <a16:colId xmlns:a16="http://schemas.microsoft.com/office/drawing/2014/main" val="40684542"/>
                    </a:ext>
                  </a:extLst>
                </a:gridCol>
                <a:gridCol w="1584264">
                  <a:extLst>
                    <a:ext uri="{9D8B030D-6E8A-4147-A177-3AD203B41FA5}">
                      <a16:colId xmlns:a16="http://schemas.microsoft.com/office/drawing/2014/main" val="278543298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hashtag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counts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94897842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#obamacare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10309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14633654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#tcot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8677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88418945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#sotu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5147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400303634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#utpol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4794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6144401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#mepolitics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4648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22694959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#aca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4604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90906010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#scotus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4573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4363988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#gop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4357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82241765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#veterans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4208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90425997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#smallbiz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3965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09858772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#jobs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3835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60742080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#trumpcare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3578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82039309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#4jobs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3087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34406337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#tbt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2993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95788011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#irs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2816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00225975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#ia03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2682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87930963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#immigration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2630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64294030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#ff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2491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97675626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#lgbt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2051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84280289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#keystonexl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2021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42771173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6BED20-880E-B3A6-49F1-0FC3AADBD8D3}"/>
              </a:ext>
            </a:extLst>
          </p:cNvPr>
          <p:cNvSpPr txBox="1"/>
          <p:nvPr/>
        </p:nvSpPr>
        <p:spPr>
          <a:xfrm>
            <a:off x="5391914" y="929116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hashtag words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D5645-D104-AF99-897B-018152A3DDE0}"/>
              </a:ext>
            </a:extLst>
          </p:cNvPr>
          <p:cNvSpPr txBox="1"/>
          <p:nvPr/>
        </p:nvSpPr>
        <p:spPr>
          <a:xfrm>
            <a:off x="83949" y="96923"/>
            <a:ext cx="959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Descriptive Data Summary:</a:t>
            </a:r>
          </a:p>
          <a:p>
            <a:r>
              <a:rPr lang="en-US" dirty="0"/>
              <a:t>Top hashtag and mention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EB47B-7390-2EF0-7C04-26DC2E55A4FE}"/>
              </a:ext>
            </a:extLst>
          </p:cNvPr>
          <p:cNvSpPr txBox="1"/>
          <p:nvPr/>
        </p:nvSpPr>
        <p:spPr>
          <a:xfrm>
            <a:off x="68580" y="153103"/>
            <a:ext cx="609904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Deeper Analysis</a:t>
            </a:r>
          </a:p>
          <a:p>
            <a:r>
              <a:rPr lang="en-US" dirty="0"/>
              <a:t>Top 5 Topic Cluster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1AEA1C-A29A-E668-8862-23645A2CA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" y="1212739"/>
            <a:ext cx="9819619" cy="3197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Topic Cluster 1: Women, Family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 Unicode MS"/>
                <a:ea typeface="var(--jp-code-font-family)"/>
              </a:rPr>
              <a:t>Keyword: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talk,must,protect,commun,help,work,women,honor,support,us,discuss,rt,join,famili,amp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Topic Cluster 2:Asking for support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Arial Unicode MS"/>
                <a:ea typeface="var(--jp-code-font-family)"/>
              </a:rPr>
              <a:t>Keyword: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time,agre,state,day,new,watch,htt,congressman,housegop,live,support,say,rep,us,rt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Topic Cluster 3: Election Campaign / Voting related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 Unicode MS"/>
              </a:rPr>
              <a:t>Keyword:nation,visit,hous,live,meet,year,discuss,pm,offic,hear,vote,join,day,honor,today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Topic Cluster 4:Bill ,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var(--jp-code-font-family)"/>
              </a:rPr>
              <a:t>job and health care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 Unicode MS"/>
              </a:rPr>
              <a:t>Keyword: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care,new,senat,health,support,need,act,pass,help,vote,job,american,work,hous,bill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Topic Cluster 5: Student and School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 Unicode MS"/>
              </a:rPr>
              <a:t>Keyword : commun,state,talk,school,news,student,time,morn,discuss,work,visit,day,see,meet,great</a:t>
            </a:r>
          </a:p>
        </p:txBody>
      </p:sp>
    </p:spTree>
    <p:extLst>
      <p:ext uri="{BB962C8B-B14F-4D97-AF65-F5344CB8AC3E}">
        <p14:creationId xmlns:p14="http://schemas.microsoft.com/office/powerpoint/2010/main" val="62384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7E98F-C2F2-E1D6-5B8D-94CF56B7DD86}"/>
              </a:ext>
            </a:extLst>
          </p:cNvPr>
          <p:cNvSpPr txBox="1"/>
          <p:nvPr/>
        </p:nvSpPr>
        <p:spPr>
          <a:xfrm>
            <a:off x="5353702" y="1536192"/>
            <a:ext cx="4366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Steady rate of change of trend shown in this graph which disagree with the initial </a:t>
            </a:r>
            <a:r>
              <a:rPr lang="en-US" sz="1800" dirty="0"/>
              <a:t>Hypotheses that there is </a:t>
            </a:r>
            <a:r>
              <a:rPr lang="en-US" dirty="0"/>
              <a:t>a significant hot topics difference between election years and non election years.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E08C51E-2B24-2755-218F-C95D39E4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4" y="951217"/>
            <a:ext cx="5198038" cy="446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38166-E9CA-232B-FD58-05A8E9AE87FD}"/>
              </a:ext>
            </a:extLst>
          </p:cNvPr>
          <p:cNvSpPr txBox="1"/>
          <p:nvPr/>
        </p:nvSpPr>
        <p:spPr>
          <a:xfrm>
            <a:off x="82512" y="67614"/>
            <a:ext cx="697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Deeper Analysis</a:t>
            </a:r>
          </a:p>
          <a:p>
            <a:r>
              <a:rPr lang="en-US" dirty="0"/>
              <a:t>Change of Trend by Hashtag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CB4D8-0980-16BF-62AB-CAFB71C498EF}"/>
              </a:ext>
            </a:extLst>
          </p:cNvPr>
          <p:cNvSpPr txBox="1"/>
          <p:nvPr/>
        </p:nvSpPr>
        <p:spPr>
          <a:xfrm>
            <a:off x="562246" y="5505118"/>
            <a:ext cx="479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data in 2008 is low due to there are only 6 hashtag in the dataset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4011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C363B4-C1C4-1740-E7D4-D66898ED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348551"/>
            <a:ext cx="4453807" cy="374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8EB47B-7390-2EF0-7C04-26DC2E55A4FE}"/>
              </a:ext>
            </a:extLst>
          </p:cNvPr>
          <p:cNvSpPr txBox="1"/>
          <p:nvPr/>
        </p:nvSpPr>
        <p:spPr>
          <a:xfrm>
            <a:off x="68580" y="153103"/>
            <a:ext cx="609904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Deeper Analysis</a:t>
            </a:r>
          </a:p>
          <a:p>
            <a:r>
              <a:rPr lang="en-US" dirty="0"/>
              <a:t>Similarity Analysis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F0D46-9CD2-D244-62D0-7C6E6FA7F1BD}"/>
              </a:ext>
            </a:extLst>
          </p:cNvPr>
          <p:cNvSpPr txBox="1"/>
          <p:nvPr/>
        </p:nvSpPr>
        <p:spPr>
          <a:xfrm>
            <a:off x="4922490" y="1582340"/>
            <a:ext cx="48760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result the similarity tend to increase 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years in comparison are closer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years in comparison are later</a:t>
            </a:r>
          </a:p>
          <a:p>
            <a:endParaRPr lang="en-US" dirty="0"/>
          </a:p>
          <a:p>
            <a:r>
              <a:rPr lang="en-US" dirty="0"/>
              <a:t>One potential factor of this result would the number of tweets count difference.</a:t>
            </a:r>
          </a:p>
          <a:p>
            <a:endParaRPr lang="en-US" dirty="0"/>
          </a:p>
          <a:p>
            <a:r>
              <a:rPr lang="en-US" dirty="0"/>
              <a:t>The large size of tweets in a year may dilute the weight of each terms which causing the difference when calculating the similarity with tweets in a year that have a much smaller number of tweets</a:t>
            </a:r>
          </a:p>
        </p:txBody>
      </p:sp>
    </p:spTree>
    <p:extLst>
      <p:ext uri="{BB962C8B-B14F-4D97-AF65-F5344CB8AC3E}">
        <p14:creationId xmlns:p14="http://schemas.microsoft.com/office/powerpoint/2010/main" val="88649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7F35D0-100D-47E2-4C26-05A89F842B74}"/>
              </a:ext>
            </a:extLst>
          </p:cNvPr>
          <p:cNvSpPr txBox="1"/>
          <p:nvPr/>
        </p:nvSpPr>
        <p:spPr>
          <a:xfrm>
            <a:off x="224028" y="121658"/>
            <a:ext cx="842619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Hypotheses 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 business related Hashtag includes fuel, healthcare, jobs , small business.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prove found for change of tweet trend related to whether is it election year or not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cluster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Woman and Family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Congress member asking for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Election Campaign / Voting 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Bill 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  <a:ea typeface="var(--jp-code-font-family)"/>
              </a:rPr>
              <a:t>job</a:t>
            </a:r>
            <a:r>
              <a:rPr lang="en-US" altLang="en-US" dirty="0">
                <a:latin typeface="Arial Unicode MS"/>
                <a:ea typeface="var(--jp-code-font-family)"/>
              </a:rPr>
              <a:t> and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  <a:ea typeface="var(--jp-code-font-family)"/>
              </a:rPr>
              <a:t>health care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var(--jp-code-font-family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Student and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Additional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in recent year is high , similarity score &gt;0.9 when comparing tweets of 2017 to 2016 and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change of lobbying activities in election year may not be required as the there is no sign of change in topic trend from tweets during election year. </a:t>
            </a:r>
          </a:p>
        </p:txBody>
      </p:sp>
    </p:spTree>
    <p:extLst>
      <p:ext uri="{BB962C8B-B14F-4D97-AF65-F5344CB8AC3E}">
        <p14:creationId xmlns:p14="http://schemas.microsoft.com/office/powerpoint/2010/main" val="91088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AA7E7-999F-67E9-4870-4FCAFD062E66}"/>
              </a:ext>
            </a:extLst>
          </p:cNvPr>
          <p:cNvSpPr txBox="1"/>
          <p:nvPr/>
        </p:nvSpPr>
        <p:spPr>
          <a:xfrm>
            <a:off x="3850105" y="2579570"/>
            <a:ext cx="2367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 you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05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89B7D-4DAD-AB64-9448-FDDEE6A18BC5}"/>
              </a:ext>
            </a:extLst>
          </p:cNvPr>
          <p:cNvSpPr txBox="1"/>
          <p:nvPr/>
        </p:nvSpPr>
        <p:spPr>
          <a:xfrm>
            <a:off x="493776" y="155448"/>
            <a:ext cx="7242048" cy="540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Content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Question to answer / Hypotheses / Approach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Discuss Technical Challenge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Detail: Entity Relationship Diagram(ERD)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Initial Findings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Deeper Analysis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Hypothesis Results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340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89B7D-4DAD-AB64-9448-FDDEE6A18BC5}"/>
              </a:ext>
            </a:extLst>
          </p:cNvPr>
          <p:cNvSpPr txBox="1"/>
          <p:nvPr/>
        </p:nvSpPr>
        <p:spPr>
          <a:xfrm>
            <a:off x="192024" y="1088136"/>
            <a:ext cx="906170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Question to answer: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Is there a shift of keyword in the tweets across time (months, quarter, (election) year and is there a pattern behind it.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is the hot topic trend across these period ?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14F5C-9429-E6A3-32B5-B28DA61656FF}"/>
              </a:ext>
            </a:extLst>
          </p:cNvPr>
          <p:cNvSpPr txBox="1"/>
          <p:nvPr/>
        </p:nvSpPr>
        <p:spPr>
          <a:xfrm>
            <a:off x="192024" y="226362"/>
            <a:ext cx="92445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Dataset: </a:t>
            </a:r>
          </a:p>
          <a:p>
            <a:r>
              <a:rPr lang="en-US" dirty="0"/>
              <a:t>Tweets data set from congress member congress member twitter dataset </a:t>
            </a:r>
          </a:p>
          <a:p>
            <a:r>
              <a:rPr lang="en-US" dirty="0"/>
              <a:t>(Provided by Coursera)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54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89B7D-4DAD-AB64-9448-FDDEE6A18BC5}"/>
              </a:ext>
            </a:extLst>
          </p:cNvPr>
          <p:cNvSpPr txBox="1"/>
          <p:nvPr/>
        </p:nvSpPr>
        <p:spPr>
          <a:xfrm>
            <a:off x="301752" y="1035510"/>
            <a:ext cx="882396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 Hypotheses: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average tweets activities have increased over the years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There is a significant hot topics difference between election years and non election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7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89B7D-4DAD-AB64-9448-FDDEE6A18BC5}"/>
              </a:ext>
            </a:extLst>
          </p:cNvPr>
          <p:cNvSpPr txBox="1"/>
          <p:nvPr/>
        </p:nvSpPr>
        <p:spPr>
          <a:xfrm>
            <a:off x="301752" y="1035510"/>
            <a:ext cx="882396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Initial Hypotheses: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average tweets activities have increased over the years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There is a significant change of tweets topic’s trend between election years and non election years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0BFB8-FD90-B959-63B2-F01EBCCC682E}"/>
              </a:ext>
            </a:extLst>
          </p:cNvPr>
          <p:cNvSpPr txBox="1"/>
          <p:nvPr/>
        </p:nvSpPr>
        <p:spPr>
          <a:xfrm>
            <a:off x="301752" y="173736"/>
            <a:ext cx="924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Dataset: </a:t>
            </a:r>
          </a:p>
          <a:p>
            <a:r>
              <a:rPr lang="en-US" dirty="0"/>
              <a:t>tweets data set from congress member congress member twitter dataset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7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0BFB8-FD90-B959-63B2-F01EBCCC682E}"/>
              </a:ext>
            </a:extLst>
          </p:cNvPr>
          <p:cNvSpPr txBox="1"/>
          <p:nvPr/>
        </p:nvSpPr>
        <p:spPr>
          <a:xfrm>
            <a:off x="502920" y="1069848"/>
            <a:ext cx="9244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Approach: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Using TFIDF 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Identifying approach to quantity similarity for tweet comparison</a:t>
            </a:r>
          </a:p>
        </p:txBody>
      </p:sp>
    </p:spTree>
    <p:extLst>
      <p:ext uri="{BB962C8B-B14F-4D97-AF65-F5344CB8AC3E}">
        <p14:creationId xmlns:p14="http://schemas.microsoft.com/office/powerpoint/2010/main" val="72992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0BFB8-FD90-B959-63B2-F01EBCCC682E}"/>
              </a:ext>
            </a:extLst>
          </p:cNvPr>
          <p:cNvSpPr txBox="1"/>
          <p:nvPr/>
        </p:nvSpPr>
        <p:spPr>
          <a:xfrm>
            <a:off x="502920" y="1069848"/>
            <a:ext cx="9244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Challenge: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Processing and cleaning large amount of 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Identifying approach to quantity similarity for tweet comparison</a:t>
            </a:r>
          </a:p>
        </p:txBody>
      </p:sp>
    </p:spTree>
    <p:extLst>
      <p:ext uri="{BB962C8B-B14F-4D97-AF65-F5344CB8AC3E}">
        <p14:creationId xmlns:p14="http://schemas.microsoft.com/office/powerpoint/2010/main" val="283768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0BFB8-FD90-B959-63B2-F01EBCCC682E}"/>
              </a:ext>
            </a:extLst>
          </p:cNvPr>
          <p:cNvSpPr txBox="1"/>
          <p:nvPr/>
        </p:nvSpPr>
        <p:spPr>
          <a:xfrm>
            <a:off x="91440" y="0"/>
            <a:ext cx="9244584" cy="92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Detail: Entity Relationship Diagram(ERD)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5A133-8190-6C70-24EF-2054FDA26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96" y="1136142"/>
            <a:ext cx="5386388" cy="5134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2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89B7D-4DAD-AB64-9448-FDDEE6A18BC5}"/>
              </a:ext>
            </a:extLst>
          </p:cNvPr>
          <p:cNvSpPr txBox="1"/>
          <p:nvPr/>
        </p:nvSpPr>
        <p:spPr>
          <a:xfrm>
            <a:off x="109728" y="92452"/>
            <a:ext cx="1114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Descriptive Data Summary: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BE1172-1314-C568-F652-874FA241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9" y="677227"/>
            <a:ext cx="55721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6FD09B-FFEC-2B8C-A58F-35772084FD2A}"/>
              </a:ext>
            </a:extLst>
          </p:cNvPr>
          <p:cNvSpPr txBox="1"/>
          <p:nvPr/>
        </p:nvSpPr>
        <p:spPr>
          <a:xfrm>
            <a:off x="6096000" y="1809155"/>
            <a:ext cx="3557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Findings:</a:t>
            </a:r>
          </a:p>
          <a:p>
            <a:endParaRPr lang="en-US" dirty="0"/>
          </a:p>
          <a:p>
            <a:r>
              <a:rPr lang="en-US" dirty="0"/>
              <a:t>Tweets activities from congress member have been increasing from 2008 to 2017</a:t>
            </a:r>
          </a:p>
        </p:txBody>
      </p:sp>
    </p:spTree>
    <p:extLst>
      <p:ext uri="{BB962C8B-B14F-4D97-AF65-F5344CB8AC3E}">
        <p14:creationId xmlns:p14="http://schemas.microsoft.com/office/powerpoint/2010/main" val="1159424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1669</TotalTime>
  <Words>807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Suen</dc:creator>
  <cp:lastModifiedBy>Gary Suen</cp:lastModifiedBy>
  <cp:revision>19</cp:revision>
  <dcterms:created xsi:type="dcterms:W3CDTF">2022-11-15T13:03:36Z</dcterms:created>
  <dcterms:modified xsi:type="dcterms:W3CDTF">2022-11-18T13:59:02Z</dcterms:modified>
</cp:coreProperties>
</file>