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3" r:id="rId4"/>
    <p:sldId id="264" r:id="rId5"/>
    <p:sldId id="258" r:id="rId6"/>
    <p:sldId id="260" r:id="rId7"/>
    <p:sldId id="262" r:id="rId8"/>
    <p:sldId id="265" r:id="rId9"/>
    <p:sldId id="266" r:id="rId10"/>
    <p:sldId id="267" r:id="rId11"/>
    <p:sldId id="268" r:id="rId12"/>
    <p:sldId id="269" r:id="rId13"/>
    <p:sldId id="270" r:id="rId14"/>
    <p:sldId id="271"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7" d="100"/>
          <a:sy n="67" d="100"/>
        </p:scale>
        <p:origin x="-195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01CEB6-1A2A-0C42-81D7-FAA2C1EFDB80}" type="datetimeFigureOut">
              <a:rPr lang="en-US" smtClean="0"/>
              <a:t>1/29/15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3FA928-D715-2646-8B74-BFF191305BF7}" type="slidenum">
              <a:rPr lang="en-US" smtClean="0"/>
              <a:t>‹#›</a:t>
            </a:fld>
            <a:endParaRPr lang="en-US"/>
          </a:p>
        </p:txBody>
      </p:sp>
    </p:spTree>
    <p:extLst>
      <p:ext uri="{BB962C8B-B14F-4D97-AF65-F5344CB8AC3E}">
        <p14:creationId xmlns:p14="http://schemas.microsoft.com/office/powerpoint/2010/main" val="3864900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01CEB6-1A2A-0C42-81D7-FAA2C1EFDB80}" type="datetimeFigureOut">
              <a:rPr lang="en-US" smtClean="0"/>
              <a:t>1/29/15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3FA928-D715-2646-8B74-BFF191305BF7}" type="slidenum">
              <a:rPr lang="en-US" smtClean="0"/>
              <a:t>‹#›</a:t>
            </a:fld>
            <a:endParaRPr lang="en-US"/>
          </a:p>
        </p:txBody>
      </p:sp>
    </p:spTree>
    <p:extLst>
      <p:ext uri="{BB962C8B-B14F-4D97-AF65-F5344CB8AC3E}">
        <p14:creationId xmlns:p14="http://schemas.microsoft.com/office/powerpoint/2010/main" val="3153332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01CEB6-1A2A-0C42-81D7-FAA2C1EFDB80}" type="datetimeFigureOut">
              <a:rPr lang="en-US" smtClean="0"/>
              <a:t>1/29/15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3FA928-D715-2646-8B74-BFF191305BF7}" type="slidenum">
              <a:rPr lang="en-US" smtClean="0"/>
              <a:t>‹#›</a:t>
            </a:fld>
            <a:endParaRPr lang="en-US"/>
          </a:p>
        </p:txBody>
      </p:sp>
    </p:spTree>
    <p:extLst>
      <p:ext uri="{BB962C8B-B14F-4D97-AF65-F5344CB8AC3E}">
        <p14:creationId xmlns:p14="http://schemas.microsoft.com/office/powerpoint/2010/main" val="2290345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01CEB6-1A2A-0C42-81D7-FAA2C1EFDB80}" type="datetimeFigureOut">
              <a:rPr lang="en-US" smtClean="0"/>
              <a:t>1/29/15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3FA928-D715-2646-8B74-BFF191305BF7}" type="slidenum">
              <a:rPr lang="en-US" smtClean="0"/>
              <a:t>‹#›</a:t>
            </a:fld>
            <a:endParaRPr lang="en-US"/>
          </a:p>
        </p:txBody>
      </p:sp>
    </p:spTree>
    <p:extLst>
      <p:ext uri="{BB962C8B-B14F-4D97-AF65-F5344CB8AC3E}">
        <p14:creationId xmlns:p14="http://schemas.microsoft.com/office/powerpoint/2010/main" val="2872248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01CEB6-1A2A-0C42-81D7-FAA2C1EFDB80}" type="datetimeFigureOut">
              <a:rPr lang="en-US" smtClean="0"/>
              <a:t>1/29/15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3FA928-D715-2646-8B74-BFF191305BF7}" type="slidenum">
              <a:rPr lang="en-US" smtClean="0"/>
              <a:t>‹#›</a:t>
            </a:fld>
            <a:endParaRPr lang="en-US"/>
          </a:p>
        </p:txBody>
      </p:sp>
    </p:spTree>
    <p:extLst>
      <p:ext uri="{BB962C8B-B14F-4D97-AF65-F5344CB8AC3E}">
        <p14:creationId xmlns:p14="http://schemas.microsoft.com/office/powerpoint/2010/main" val="3286276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01CEB6-1A2A-0C42-81D7-FAA2C1EFDB80}" type="datetimeFigureOut">
              <a:rPr lang="en-US" smtClean="0"/>
              <a:t>1/29/15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3FA928-D715-2646-8B74-BFF191305BF7}" type="slidenum">
              <a:rPr lang="en-US" smtClean="0"/>
              <a:t>‹#›</a:t>
            </a:fld>
            <a:endParaRPr lang="en-US"/>
          </a:p>
        </p:txBody>
      </p:sp>
    </p:spTree>
    <p:extLst>
      <p:ext uri="{BB962C8B-B14F-4D97-AF65-F5344CB8AC3E}">
        <p14:creationId xmlns:p14="http://schemas.microsoft.com/office/powerpoint/2010/main" val="1303879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01CEB6-1A2A-0C42-81D7-FAA2C1EFDB80}" type="datetimeFigureOut">
              <a:rPr lang="en-US" smtClean="0"/>
              <a:t>1/29/15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3FA928-D715-2646-8B74-BFF191305BF7}" type="slidenum">
              <a:rPr lang="en-US" smtClean="0"/>
              <a:t>‹#›</a:t>
            </a:fld>
            <a:endParaRPr lang="en-US"/>
          </a:p>
        </p:txBody>
      </p:sp>
    </p:spTree>
    <p:extLst>
      <p:ext uri="{BB962C8B-B14F-4D97-AF65-F5344CB8AC3E}">
        <p14:creationId xmlns:p14="http://schemas.microsoft.com/office/powerpoint/2010/main" val="1701761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01CEB6-1A2A-0C42-81D7-FAA2C1EFDB80}" type="datetimeFigureOut">
              <a:rPr lang="en-US" smtClean="0"/>
              <a:t>1/29/15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3FA928-D715-2646-8B74-BFF191305BF7}" type="slidenum">
              <a:rPr lang="en-US" smtClean="0"/>
              <a:t>‹#›</a:t>
            </a:fld>
            <a:endParaRPr lang="en-US"/>
          </a:p>
        </p:txBody>
      </p:sp>
    </p:spTree>
    <p:extLst>
      <p:ext uri="{BB962C8B-B14F-4D97-AF65-F5344CB8AC3E}">
        <p14:creationId xmlns:p14="http://schemas.microsoft.com/office/powerpoint/2010/main" val="2032016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01CEB6-1A2A-0C42-81D7-FAA2C1EFDB80}" type="datetimeFigureOut">
              <a:rPr lang="en-US" smtClean="0"/>
              <a:t>1/29/15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3FA928-D715-2646-8B74-BFF191305BF7}" type="slidenum">
              <a:rPr lang="en-US" smtClean="0"/>
              <a:t>‹#›</a:t>
            </a:fld>
            <a:endParaRPr lang="en-US"/>
          </a:p>
        </p:txBody>
      </p:sp>
    </p:spTree>
    <p:extLst>
      <p:ext uri="{BB962C8B-B14F-4D97-AF65-F5344CB8AC3E}">
        <p14:creationId xmlns:p14="http://schemas.microsoft.com/office/powerpoint/2010/main" val="3914659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01CEB6-1A2A-0C42-81D7-FAA2C1EFDB80}" type="datetimeFigureOut">
              <a:rPr lang="en-US" smtClean="0"/>
              <a:t>1/29/15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3FA928-D715-2646-8B74-BFF191305BF7}" type="slidenum">
              <a:rPr lang="en-US" smtClean="0"/>
              <a:t>‹#›</a:t>
            </a:fld>
            <a:endParaRPr lang="en-US"/>
          </a:p>
        </p:txBody>
      </p:sp>
    </p:spTree>
    <p:extLst>
      <p:ext uri="{BB962C8B-B14F-4D97-AF65-F5344CB8AC3E}">
        <p14:creationId xmlns:p14="http://schemas.microsoft.com/office/powerpoint/2010/main" val="429692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01CEB6-1A2A-0C42-81D7-FAA2C1EFDB80}" type="datetimeFigureOut">
              <a:rPr lang="en-US" smtClean="0"/>
              <a:t>1/29/15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3FA928-D715-2646-8B74-BFF191305BF7}" type="slidenum">
              <a:rPr lang="en-US" smtClean="0"/>
              <a:t>‹#›</a:t>
            </a:fld>
            <a:endParaRPr lang="en-US"/>
          </a:p>
        </p:txBody>
      </p:sp>
    </p:spTree>
    <p:extLst>
      <p:ext uri="{BB962C8B-B14F-4D97-AF65-F5344CB8AC3E}">
        <p14:creationId xmlns:p14="http://schemas.microsoft.com/office/powerpoint/2010/main" val="319341929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01CEB6-1A2A-0C42-81D7-FAA2C1EFDB80}" type="datetimeFigureOut">
              <a:rPr lang="en-US" smtClean="0"/>
              <a:t>1/29/15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3FA928-D715-2646-8B74-BFF191305BF7}" type="slidenum">
              <a:rPr lang="en-US" smtClean="0"/>
              <a:t>‹#›</a:t>
            </a:fld>
            <a:endParaRPr lang="en-US"/>
          </a:p>
        </p:txBody>
      </p:sp>
    </p:spTree>
    <p:extLst>
      <p:ext uri="{BB962C8B-B14F-4D97-AF65-F5344CB8AC3E}">
        <p14:creationId xmlns:p14="http://schemas.microsoft.com/office/powerpoint/2010/main" val="3246136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44451"/>
            <a:ext cx="7772400" cy="3083680"/>
          </a:xfrm>
        </p:spPr>
        <p:txBody>
          <a:bodyPr>
            <a:normAutofit fontScale="90000"/>
          </a:bodyPr>
          <a:lstStyle/>
          <a:p>
            <a:r>
              <a:rPr lang="en-US" dirty="0" smtClean="0"/>
              <a:t/>
            </a:r>
            <a:br>
              <a:rPr lang="en-US" dirty="0" smtClean="0"/>
            </a:br>
            <a:r>
              <a:rPr lang="en-US" dirty="0" smtClean="0"/>
              <a:t/>
            </a:r>
            <a:br>
              <a:rPr lang="en-US" dirty="0" smtClean="0"/>
            </a:br>
            <a:r>
              <a:rPr lang="en-US" sz="5000" u="sng" dirty="0" smtClean="0"/>
              <a:t>Project Proposal</a:t>
            </a:r>
            <a:br>
              <a:rPr lang="en-US" sz="5000" u="sng" dirty="0" smtClean="0"/>
            </a:br>
            <a:r>
              <a:rPr lang="en-US" sz="5000" u="sng" dirty="0" smtClean="0"/>
              <a:t/>
            </a:r>
            <a:br>
              <a:rPr lang="en-US" sz="5000" u="sng" dirty="0" smtClean="0"/>
            </a:br>
            <a:r>
              <a:rPr lang="en-US" dirty="0" smtClean="0"/>
              <a:t>January 30, 2015</a:t>
            </a:r>
            <a:br>
              <a:rPr lang="en-US" dirty="0" smtClean="0"/>
            </a:br>
            <a:r>
              <a:rPr lang="en-US" dirty="0" smtClean="0"/>
              <a:t/>
            </a:r>
            <a:br>
              <a:rPr lang="en-US" dirty="0" smtClean="0"/>
            </a:br>
            <a:r>
              <a:rPr lang="en-US" dirty="0" smtClean="0"/>
              <a:t>By: LORT Studios (formally known as team Camel)</a:t>
            </a:r>
            <a:br>
              <a:rPr lang="en-US" dirty="0" smtClean="0"/>
            </a:br>
            <a:endParaRPr lang="en-US" dirty="0"/>
          </a:p>
        </p:txBody>
      </p:sp>
      <p:sp>
        <p:nvSpPr>
          <p:cNvPr id="3" name="Subtitle 2"/>
          <p:cNvSpPr>
            <a:spLocks noGrp="1"/>
          </p:cNvSpPr>
          <p:nvPr>
            <p:ph type="subTitle" idx="1"/>
          </p:nvPr>
        </p:nvSpPr>
        <p:spPr>
          <a:xfrm>
            <a:off x="1371600" y="4639623"/>
            <a:ext cx="6400800" cy="1764115"/>
          </a:xfrm>
        </p:spPr>
        <p:txBody>
          <a:bodyPr>
            <a:normAutofit/>
          </a:bodyPr>
          <a:lstStyle/>
          <a:p>
            <a:r>
              <a:rPr lang="en-US" dirty="0" smtClean="0"/>
              <a:t>Group members: Xiang </a:t>
            </a:r>
            <a:r>
              <a:rPr lang="en-US" dirty="0" err="1" smtClean="0"/>
              <a:t>Bao</a:t>
            </a:r>
            <a:r>
              <a:rPr lang="en-US" dirty="0" smtClean="0"/>
              <a:t>, </a:t>
            </a:r>
            <a:r>
              <a:rPr lang="en-US" dirty="0" err="1" smtClean="0"/>
              <a:t>Gurmeet</a:t>
            </a:r>
            <a:r>
              <a:rPr lang="en-US" dirty="0" smtClean="0"/>
              <a:t> </a:t>
            </a:r>
            <a:r>
              <a:rPr lang="en-US" dirty="0" err="1" smtClean="0"/>
              <a:t>Dhillon</a:t>
            </a:r>
            <a:r>
              <a:rPr lang="en-US" dirty="0" smtClean="0"/>
              <a:t>, Sasha </a:t>
            </a:r>
            <a:r>
              <a:rPr lang="en-US" dirty="0" err="1" smtClean="0"/>
              <a:t>Babicki</a:t>
            </a:r>
            <a:r>
              <a:rPr lang="en-US" dirty="0" smtClean="0"/>
              <a:t>, and Justin Wong</a:t>
            </a:r>
          </a:p>
        </p:txBody>
      </p:sp>
    </p:spTree>
    <p:extLst>
      <p:ext uri="{BB962C8B-B14F-4D97-AF65-F5344CB8AC3E}">
        <p14:creationId xmlns:p14="http://schemas.microsoft.com/office/powerpoint/2010/main" val="1337302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28205"/>
          </a:xfrm>
        </p:spPr>
        <p:txBody>
          <a:bodyPr/>
          <a:lstStyle/>
          <a:p>
            <a:r>
              <a:rPr lang="en-US" dirty="0" smtClean="0"/>
              <a:t>Storyboard: Scene 6</a:t>
            </a:r>
            <a:endParaRPr lang="en-US" dirty="0"/>
          </a:p>
        </p:txBody>
      </p:sp>
      <p:sp>
        <p:nvSpPr>
          <p:cNvPr id="7" name="TextBox 6"/>
          <p:cNvSpPr txBox="1"/>
          <p:nvPr/>
        </p:nvSpPr>
        <p:spPr>
          <a:xfrm>
            <a:off x="408466" y="5402964"/>
            <a:ext cx="8410685" cy="1200329"/>
          </a:xfrm>
          <a:prstGeom prst="rect">
            <a:avLst/>
          </a:prstGeom>
          <a:noFill/>
        </p:spPr>
        <p:txBody>
          <a:bodyPr wrap="square" rtlCol="0">
            <a:spAutoFit/>
          </a:bodyPr>
          <a:lstStyle/>
          <a:p>
            <a:r>
              <a:rPr lang="en-US" dirty="0" smtClean="0"/>
              <a:t>Jacques drives off with Pierre's car. Jacques looks behind him as he is driving with a smug look on his face, then turns back to face the road in front of him and drives into a wall. The view from Jacques’ perspective turns to black as he crashes into the wall and screeching/crash noise are heard. </a:t>
            </a:r>
            <a:endParaRPr lang="en-US" dirty="0"/>
          </a:p>
        </p:txBody>
      </p:sp>
      <p:pic>
        <p:nvPicPr>
          <p:cNvPr id="4" name="Content Placeholder 3" descr="scene_6.png"/>
          <p:cNvPicPr>
            <a:picLocks noGrp="1" noChangeAspect="1"/>
          </p:cNvPicPr>
          <p:nvPr>
            <p:ph idx="1"/>
          </p:nvPr>
        </p:nvPicPr>
        <p:blipFill>
          <a:blip r:embed="rId2">
            <a:extLst>
              <a:ext uri="{28A0092B-C50C-407E-A947-70E740481C1C}">
                <a14:useLocalDpi xmlns:a14="http://schemas.microsoft.com/office/drawing/2010/main" val="0"/>
              </a:ext>
            </a:extLst>
          </a:blip>
          <a:srcRect l="-30711" r="-30711"/>
          <a:stretch>
            <a:fillRect/>
          </a:stretch>
        </p:blipFill>
        <p:spPr>
          <a:xfrm>
            <a:off x="457200" y="828205"/>
            <a:ext cx="8229600" cy="4525963"/>
          </a:xfrm>
        </p:spPr>
      </p:pic>
    </p:spTree>
    <p:extLst>
      <p:ext uri="{BB962C8B-B14F-4D97-AF65-F5344CB8AC3E}">
        <p14:creationId xmlns:p14="http://schemas.microsoft.com/office/powerpoint/2010/main" val="2955485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28205"/>
          </a:xfrm>
        </p:spPr>
        <p:txBody>
          <a:bodyPr/>
          <a:lstStyle/>
          <a:p>
            <a:r>
              <a:rPr lang="en-US" dirty="0" smtClean="0"/>
              <a:t>Storyboard: Scene 7</a:t>
            </a:r>
            <a:endParaRPr lang="en-US" dirty="0"/>
          </a:p>
        </p:txBody>
      </p:sp>
      <p:sp>
        <p:nvSpPr>
          <p:cNvPr id="7" name="TextBox 6"/>
          <p:cNvSpPr txBox="1"/>
          <p:nvPr/>
        </p:nvSpPr>
        <p:spPr>
          <a:xfrm>
            <a:off x="457200" y="5597017"/>
            <a:ext cx="8410685" cy="923330"/>
          </a:xfrm>
          <a:prstGeom prst="rect">
            <a:avLst/>
          </a:prstGeom>
          <a:noFill/>
        </p:spPr>
        <p:txBody>
          <a:bodyPr wrap="square" rtlCol="0">
            <a:spAutoFit/>
          </a:bodyPr>
          <a:lstStyle/>
          <a:p>
            <a:r>
              <a:rPr lang="en-US" dirty="0" smtClean="0"/>
              <a:t>Back at the crosswalk Pierre turns to look towards the source of the noise. The baguette is shown flying through the air. The baguette falls from the sky into Pierre's hands. Pierre breaks the baguette in half and shares it with the old lady. The credits roll.</a:t>
            </a:r>
            <a:endParaRPr lang="en-US" dirty="0"/>
          </a:p>
        </p:txBody>
      </p:sp>
      <p:pic>
        <p:nvPicPr>
          <p:cNvPr id="5" name="Content Placeholder 4" descr="scene_7.png"/>
          <p:cNvPicPr>
            <a:picLocks noGrp="1" noChangeAspect="1"/>
          </p:cNvPicPr>
          <p:nvPr>
            <p:ph idx="1"/>
          </p:nvPr>
        </p:nvPicPr>
        <p:blipFill>
          <a:blip r:embed="rId2">
            <a:extLst>
              <a:ext uri="{28A0092B-C50C-407E-A947-70E740481C1C}">
                <a14:useLocalDpi xmlns:a14="http://schemas.microsoft.com/office/drawing/2010/main" val="0"/>
              </a:ext>
            </a:extLst>
          </a:blip>
          <a:srcRect l="-6716" r="-6716"/>
          <a:stretch>
            <a:fillRect/>
          </a:stretch>
        </p:blipFill>
        <p:spPr>
          <a:xfrm>
            <a:off x="457200" y="828205"/>
            <a:ext cx="8229600" cy="4525963"/>
          </a:xfrm>
        </p:spPr>
      </p:pic>
    </p:spTree>
    <p:extLst>
      <p:ext uri="{BB962C8B-B14F-4D97-AF65-F5344CB8AC3E}">
        <p14:creationId xmlns:p14="http://schemas.microsoft.com/office/powerpoint/2010/main" val="4101691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Planning</a:t>
            </a:r>
            <a:endParaRPr lang="en-US" dirty="0"/>
          </a:p>
        </p:txBody>
      </p:sp>
      <p:sp>
        <p:nvSpPr>
          <p:cNvPr id="3" name="Content Placeholder 2"/>
          <p:cNvSpPr>
            <a:spLocks noGrp="1"/>
          </p:cNvSpPr>
          <p:nvPr>
            <p:ph idx="1"/>
          </p:nvPr>
        </p:nvSpPr>
        <p:spPr/>
        <p:txBody>
          <a:bodyPr/>
          <a:lstStyle/>
          <a:p>
            <a:r>
              <a:rPr lang="en-US" dirty="0" smtClean="0"/>
              <a:t>We have meetings every Monday at 3pm, and Friday at 3pm when needed. </a:t>
            </a:r>
          </a:p>
          <a:p>
            <a:endParaRPr lang="en-US" dirty="0" smtClean="0"/>
          </a:p>
          <a:p>
            <a:r>
              <a:rPr lang="en-US" dirty="0" smtClean="0"/>
              <a:t>We use </a:t>
            </a:r>
            <a:r>
              <a:rPr lang="en-US" dirty="0" err="1" smtClean="0"/>
              <a:t>github</a:t>
            </a:r>
            <a:r>
              <a:rPr lang="en-US" dirty="0" smtClean="0"/>
              <a:t> for version control.</a:t>
            </a:r>
          </a:p>
          <a:p>
            <a:endParaRPr lang="en-US" dirty="0"/>
          </a:p>
          <a:p>
            <a:r>
              <a:rPr lang="en-US" dirty="0" smtClean="0"/>
              <a:t>We use the </a:t>
            </a:r>
            <a:r>
              <a:rPr lang="en-US" dirty="0" err="1" smtClean="0"/>
              <a:t>eclass</a:t>
            </a:r>
            <a:r>
              <a:rPr lang="en-US" dirty="0" smtClean="0"/>
              <a:t> group forum and meetings to communicate.</a:t>
            </a:r>
            <a:endParaRPr lang="en-US" dirty="0"/>
          </a:p>
        </p:txBody>
      </p:sp>
    </p:spTree>
    <p:extLst>
      <p:ext uri="{BB962C8B-B14F-4D97-AF65-F5344CB8AC3E}">
        <p14:creationId xmlns:p14="http://schemas.microsoft.com/office/powerpoint/2010/main" val="3031891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Allocation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08381853"/>
              </p:ext>
            </p:extLst>
          </p:nvPr>
        </p:nvGraphicFramePr>
        <p:xfrm>
          <a:off x="457200" y="1293133"/>
          <a:ext cx="8229600" cy="5191760"/>
        </p:xfrm>
        <a:graphic>
          <a:graphicData uri="http://schemas.openxmlformats.org/drawingml/2006/table">
            <a:tbl>
              <a:tblPr firstRow="1" bandRow="1">
                <a:tableStyleId>{5C22544A-7EE6-4342-B048-85BDC9FD1C3A}</a:tableStyleId>
              </a:tblPr>
              <a:tblGrid>
                <a:gridCol w="3870329"/>
                <a:gridCol w="1117289"/>
                <a:gridCol w="1026019"/>
                <a:gridCol w="1035327"/>
                <a:gridCol w="1180636"/>
              </a:tblGrid>
              <a:tr h="370840">
                <a:tc>
                  <a:txBody>
                    <a:bodyPr/>
                    <a:lstStyle/>
                    <a:p>
                      <a:pPr algn="ctr"/>
                      <a:endParaRPr lang="en-US" dirty="0"/>
                    </a:p>
                  </a:txBody>
                  <a:tcPr/>
                </a:tc>
                <a:tc>
                  <a:txBody>
                    <a:bodyPr/>
                    <a:lstStyle/>
                    <a:p>
                      <a:pPr algn="ctr"/>
                      <a:r>
                        <a:rPr lang="en-US" dirty="0" smtClean="0"/>
                        <a:t>Sam</a:t>
                      </a:r>
                      <a:endParaRPr lang="en-US" dirty="0"/>
                    </a:p>
                  </a:txBody>
                  <a:tcPr/>
                </a:tc>
                <a:tc>
                  <a:txBody>
                    <a:bodyPr/>
                    <a:lstStyle/>
                    <a:p>
                      <a:pPr algn="ctr"/>
                      <a:r>
                        <a:rPr lang="en-US" dirty="0" smtClean="0"/>
                        <a:t>Gary</a:t>
                      </a:r>
                      <a:endParaRPr lang="en-US" dirty="0"/>
                    </a:p>
                  </a:txBody>
                  <a:tcPr/>
                </a:tc>
                <a:tc>
                  <a:txBody>
                    <a:bodyPr/>
                    <a:lstStyle/>
                    <a:p>
                      <a:pPr algn="ctr"/>
                      <a:r>
                        <a:rPr lang="en-US" dirty="0" smtClean="0"/>
                        <a:t>Sasha</a:t>
                      </a:r>
                      <a:endParaRPr lang="en-US" dirty="0"/>
                    </a:p>
                  </a:txBody>
                  <a:tcPr/>
                </a:tc>
                <a:tc>
                  <a:txBody>
                    <a:bodyPr/>
                    <a:lstStyle/>
                    <a:p>
                      <a:pPr algn="ctr"/>
                      <a:r>
                        <a:rPr lang="en-US" dirty="0" smtClean="0"/>
                        <a:t>Justin</a:t>
                      </a:r>
                      <a:endParaRPr lang="en-US" dirty="0"/>
                    </a:p>
                  </a:txBody>
                  <a:tcPr/>
                </a:tc>
              </a:tr>
              <a:tr h="370840">
                <a:tc>
                  <a:txBody>
                    <a:bodyPr/>
                    <a:lstStyle/>
                    <a:p>
                      <a:r>
                        <a:rPr lang="en-US" dirty="0" smtClean="0"/>
                        <a:t>1st coordinator</a:t>
                      </a:r>
                      <a:endParaRPr lang="en-US" dirty="0"/>
                    </a:p>
                  </a:txBody>
                  <a:tcPr/>
                </a:tc>
                <a:tc>
                  <a:txBody>
                    <a:bodyPr/>
                    <a:lstStyle/>
                    <a:p>
                      <a:pPr algn="ctr"/>
                      <a:r>
                        <a:rPr lang="en-US" dirty="0" smtClean="0"/>
                        <a:t>✓</a:t>
                      </a: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r>
              <a:tr h="370840">
                <a:tc>
                  <a:txBody>
                    <a:bodyPr/>
                    <a:lstStyle/>
                    <a:p>
                      <a:r>
                        <a:rPr lang="en-US" dirty="0" smtClean="0"/>
                        <a:t>2nd coordinator</a:t>
                      </a:r>
                      <a:endParaRPr lang="en-US" dirty="0"/>
                    </a:p>
                  </a:txBody>
                  <a:tcPr/>
                </a:tc>
                <a:tc>
                  <a:txBody>
                    <a:bodyPr/>
                    <a:lstStyle/>
                    <a:p>
                      <a:pPr algn="ctr"/>
                      <a:r>
                        <a:rPr lang="en-US" dirty="0" smtClean="0"/>
                        <a:t>✓</a:t>
                      </a: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r>
              <a:tr h="370840">
                <a:tc>
                  <a:txBody>
                    <a:bodyPr/>
                    <a:lstStyle/>
                    <a:p>
                      <a:r>
                        <a:rPr lang="en-US" dirty="0" smtClean="0"/>
                        <a:t>3rd coordinator</a:t>
                      </a:r>
                      <a:endParaRPr lang="en-US" dirty="0"/>
                    </a:p>
                  </a:txBody>
                  <a:tcPr/>
                </a:tc>
                <a:tc>
                  <a:txBody>
                    <a:bodyPr/>
                    <a:lstStyle/>
                    <a:p>
                      <a:pPr algn="ctr"/>
                      <a:r>
                        <a:rPr lang="en-US" dirty="0" smtClean="0"/>
                        <a:t>✓</a:t>
                      </a: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r>
              <a:tr h="370840">
                <a:tc>
                  <a:txBody>
                    <a:bodyPr/>
                    <a:lstStyle/>
                    <a:p>
                      <a:r>
                        <a:rPr lang="en-US" dirty="0" smtClean="0"/>
                        <a:t>4th coordinator</a:t>
                      </a:r>
                      <a:endParaRPr lang="en-US" dirty="0"/>
                    </a:p>
                  </a:txBody>
                  <a:tcPr/>
                </a:tc>
                <a:tc>
                  <a:txBody>
                    <a:bodyPr/>
                    <a:lstStyle/>
                    <a:p>
                      <a:pPr algn="ctr"/>
                      <a:r>
                        <a:rPr lang="en-US" dirty="0" smtClean="0"/>
                        <a:t>✓</a:t>
                      </a: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r>
              <a:tr h="370840">
                <a:tc>
                  <a:txBody>
                    <a:bodyPr/>
                    <a:lstStyle/>
                    <a:p>
                      <a:r>
                        <a:rPr lang="en-US" dirty="0" smtClean="0"/>
                        <a:t>Story/message creation</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smtClean="0"/>
                        <a:t>✓</a:t>
                      </a:r>
                      <a:endParaRPr lang="en-US" dirty="0"/>
                    </a:p>
                  </a:txBody>
                  <a:tcPr/>
                </a:tc>
                <a:tc>
                  <a:txBody>
                    <a:bodyPr/>
                    <a:lstStyle/>
                    <a:p>
                      <a:pPr algn="ctr"/>
                      <a:endParaRPr lang="en-US"/>
                    </a:p>
                  </a:txBody>
                  <a:tcPr/>
                </a:tc>
              </a:tr>
              <a:tr h="370840">
                <a:tc>
                  <a:txBody>
                    <a:bodyPr/>
                    <a:lstStyle/>
                    <a:p>
                      <a:r>
                        <a:rPr lang="en-US" dirty="0" smtClean="0"/>
                        <a:t>Storyboard artwork</a:t>
                      </a:r>
                      <a:r>
                        <a:rPr lang="en-US" baseline="0" dirty="0" smtClean="0"/>
                        <a:t> </a:t>
                      </a:r>
                      <a:r>
                        <a:rPr lang="en-US" dirty="0" smtClean="0"/>
                        <a:t>&amp; scene creation</a:t>
                      </a:r>
                      <a:endParaRPr lang="en-US" dirty="0"/>
                    </a:p>
                  </a:txBody>
                  <a:tcPr/>
                </a:tc>
                <a:tc>
                  <a:txBody>
                    <a:bodyPr/>
                    <a:lstStyle/>
                    <a:p>
                      <a:pPr algn="ctr"/>
                      <a:r>
                        <a:rPr lang="en-US" dirty="0" smtClean="0"/>
                        <a:t>✓</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tr>
              <a:tr h="370840">
                <a:tc>
                  <a:txBody>
                    <a:bodyPr/>
                    <a:lstStyle/>
                    <a:p>
                      <a:r>
                        <a:rPr lang="en-US" dirty="0" smtClean="0"/>
                        <a:t>Proposal write-up</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smtClean="0"/>
                        <a:t>✓</a:t>
                      </a:r>
                      <a:endParaRPr lang="en-US" dirty="0"/>
                    </a:p>
                  </a:txBody>
                  <a:tcPr/>
                </a:tc>
                <a:tc>
                  <a:txBody>
                    <a:bodyPr/>
                    <a:lstStyle/>
                    <a:p>
                      <a:pPr algn="ctr"/>
                      <a:endParaRPr lang="en-US"/>
                    </a:p>
                  </a:txBody>
                  <a:tcPr/>
                </a:tc>
              </a:tr>
              <a:tr h="370840">
                <a:tc>
                  <a:txBody>
                    <a:bodyPr/>
                    <a:lstStyle/>
                    <a:p>
                      <a:r>
                        <a:rPr lang="en-US" dirty="0" smtClean="0"/>
                        <a:t>Modeling &amp; texture</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tr>
              <a:tr h="370840">
                <a:tc>
                  <a:txBody>
                    <a:bodyPr/>
                    <a:lstStyle/>
                    <a:p>
                      <a:r>
                        <a:rPr lang="en-US" dirty="0" smtClean="0"/>
                        <a:t>Animation</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tr>
              <a:tr h="370840">
                <a:tc>
                  <a:txBody>
                    <a:bodyPr/>
                    <a:lstStyle/>
                    <a:p>
                      <a:r>
                        <a:rPr lang="en-US" dirty="0" smtClean="0"/>
                        <a:t>Special effects</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tc>
                  <a:txBody>
                    <a:bodyPr/>
                    <a:lstStyle/>
                    <a:p>
                      <a:pPr algn="ctr"/>
                      <a:endParaRPr lang="en-US" dirty="0"/>
                    </a:p>
                  </a:txBody>
                  <a:tcPr/>
                </a:tc>
                <a:tc>
                  <a:txBody>
                    <a:bodyPr/>
                    <a:lstStyle/>
                    <a:p>
                      <a:pPr algn="ctr"/>
                      <a:r>
                        <a:rPr lang="en-US" dirty="0" smtClean="0"/>
                        <a:t>✓</a:t>
                      </a:r>
                      <a:endParaRPr lang="en-US" dirty="0"/>
                    </a:p>
                  </a:txBody>
                  <a:tcPr/>
                </a:tc>
              </a:tr>
              <a:tr h="370840">
                <a:tc>
                  <a:txBody>
                    <a:bodyPr/>
                    <a:lstStyle/>
                    <a:p>
                      <a:r>
                        <a:rPr lang="en-US" dirty="0" smtClean="0"/>
                        <a:t>Rendering</a:t>
                      </a:r>
                      <a:endParaRPr lang="en-US" dirty="0"/>
                    </a:p>
                  </a:txBody>
                  <a:tcPr/>
                </a:tc>
                <a:tc>
                  <a:txBody>
                    <a:bodyPr/>
                    <a:lstStyle/>
                    <a:p>
                      <a:pPr algn="ctr"/>
                      <a:r>
                        <a:rPr lang="en-US" dirty="0" smtClean="0"/>
                        <a:t>✓</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smtClean="0"/>
                        <a:t>✓</a:t>
                      </a:r>
                      <a:endParaRPr lang="en-US" dirty="0"/>
                    </a:p>
                  </a:txBody>
                  <a:tcPr/>
                </a:tc>
              </a:tr>
              <a:tr h="370840">
                <a:tc>
                  <a:txBody>
                    <a:bodyPr/>
                    <a:lstStyle/>
                    <a:p>
                      <a:r>
                        <a:rPr lang="en-US" dirty="0" smtClean="0"/>
                        <a:t>Final video &amp; audio</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tr>
              <a:tr h="370840">
                <a:tc>
                  <a:txBody>
                    <a:bodyPr/>
                    <a:lstStyle/>
                    <a:p>
                      <a:r>
                        <a:rPr lang="en-US" dirty="0" smtClean="0"/>
                        <a:t>Final report write-up</a:t>
                      </a:r>
                      <a:endParaRPr lang="en-US" dirty="0"/>
                    </a:p>
                  </a:txBody>
                  <a:tcPr/>
                </a:tc>
                <a:tc>
                  <a:txBody>
                    <a:bodyPr/>
                    <a:lstStyle/>
                    <a:p>
                      <a:pPr algn="ct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tr>
            </a:tbl>
          </a:graphicData>
        </a:graphic>
      </p:graphicFrame>
    </p:spTree>
    <p:extLst>
      <p:ext uri="{BB962C8B-B14F-4D97-AF65-F5344CB8AC3E}">
        <p14:creationId xmlns:p14="http://schemas.microsoft.com/office/powerpoint/2010/main" val="2559689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Allocation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32665395"/>
              </p:ext>
            </p:extLst>
          </p:nvPr>
        </p:nvGraphicFramePr>
        <p:xfrm>
          <a:off x="56868" y="2304658"/>
          <a:ext cx="8954435" cy="2792542"/>
        </p:xfrm>
        <a:graphic>
          <a:graphicData uri="http://schemas.openxmlformats.org/drawingml/2006/table">
            <a:tbl>
              <a:tblPr firstRow="1" bandRow="1">
                <a:tableStyleId>{5C22544A-7EE6-4342-B048-85BDC9FD1C3A}</a:tableStyleId>
              </a:tblPr>
              <a:tblGrid>
                <a:gridCol w="625555"/>
                <a:gridCol w="833800"/>
                <a:gridCol w="936885"/>
                <a:gridCol w="936885"/>
                <a:gridCol w="936885"/>
                <a:gridCol w="936885"/>
                <a:gridCol w="936885"/>
                <a:gridCol w="936885"/>
                <a:gridCol w="936885"/>
                <a:gridCol w="936885"/>
              </a:tblGrid>
              <a:tr h="343769">
                <a:tc>
                  <a:txBody>
                    <a:bodyPr/>
                    <a:lstStyle/>
                    <a:p>
                      <a:endParaRPr lang="en-US" dirty="0"/>
                    </a:p>
                  </a:txBody>
                  <a:tcPr/>
                </a:tc>
                <a:tc>
                  <a:txBody>
                    <a:bodyPr/>
                    <a:lstStyle/>
                    <a:p>
                      <a:r>
                        <a:rPr lang="en-US" dirty="0" smtClean="0"/>
                        <a:t>Feb</a:t>
                      </a:r>
                      <a:r>
                        <a:rPr lang="en-US" baseline="0" dirty="0" smtClean="0"/>
                        <a:t> 2</a:t>
                      </a:r>
                      <a:endParaRPr lang="en-US" dirty="0"/>
                    </a:p>
                  </a:txBody>
                  <a:tcPr/>
                </a:tc>
                <a:tc>
                  <a:txBody>
                    <a:bodyPr/>
                    <a:lstStyle/>
                    <a:p>
                      <a:r>
                        <a:rPr lang="en-US" dirty="0" smtClean="0"/>
                        <a:t>Feb 9</a:t>
                      </a:r>
                      <a:endParaRPr lang="en-US" dirty="0"/>
                    </a:p>
                  </a:txBody>
                  <a:tcPr/>
                </a:tc>
                <a:tc>
                  <a:txBody>
                    <a:bodyPr/>
                    <a:lstStyle/>
                    <a:p>
                      <a:r>
                        <a:rPr lang="en-US" dirty="0" smtClean="0"/>
                        <a:t>Feb 16</a:t>
                      </a:r>
                      <a:endParaRPr lang="en-US" dirty="0"/>
                    </a:p>
                  </a:txBody>
                  <a:tcPr/>
                </a:tc>
                <a:tc>
                  <a:txBody>
                    <a:bodyPr/>
                    <a:lstStyle/>
                    <a:p>
                      <a:r>
                        <a:rPr lang="en-US" sz="1800" dirty="0" smtClean="0"/>
                        <a:t>Feb</a:t>
                      </a:r>
                      <a:r>
                        <a:rPr lang="en-US" dirty="0" smtClean="0"/>
                        <a:t> 23</a:t>
                      </a:r>
                      <a:endParaRPr lang="en-US" dirty="0"/>
                    </a:p>
                  </a:txBody>
                  <a:tcPr/>
                </a:tc>
                <a:tc>
                  <a:txBody>
                    <a:bodyPr/>
                    <a:lstStyle/>
                    <a:p>
                      <a:r>
                        <a:rPr lang="en-US" dirty="0" smtClean="0"/>
                        <a:t>Mar</a:t>
                      </a:r>
                      <a:r>
                        <a:rPr lang="en-US" baseline="0" dirty="0" smtClean="0"/>
                        <a:t> 2</a:t>
                      </a:r>
                      <a:endParaRPr lang="en-US" dirty="0"/>
                    </a:p>
                  </a:txBody>
                  <a:tcPr/>
                </a:tc>
                <a:tc>
                  <a:txBody>
                    <a:bodyPr/>
                    <a:lstStyle/>
                    <a:p>
                      <a:r>
                        <a:rPr lang="en-US" dirty="0" smtClean="0"/>
                        <a:t>Mar 9</a:t>
                      </a:r>
                      <a:endParaRPr lang="en-US" dirty="0"/>
                    </a:p>
                  </a:txBody>
                  <a:tcPr/>
                </a:tc>
                <a:tc>
                  <a:txBody>
                    <a:bodyPr/>
                    <a:lstStyle/>
                    <a:p>
                      <a:r>
                        <a:rPr lang="en-US" dirty="0" smtClean="0"/>
                        <a:t>Mar 16</a:t>
                      </a:r>
                      <a:endParaRPr lang="en-US" dirty="0"/>
                    </a:p>
                  </a:txBody>
                  <a:tcPr/>
                </a:tc>
                <a:tc>
                  <a:txBody>
                    <a:bodyPr/>
                    <a:lstStyle/>
                    <a:p>
                      <a:r>
                        <a:rPr lang="en-US" dirty="0" smtClean="0"/>
                        <a:t>Mar 23</a:t>
                      </a:r>
                      <a:endParaRPr lang="en-US" dirty="0"/>
                    </a:p>
                  </a:txBody>
                  <a:tcPr/>
                </a:tc>
                <a:tc>
                  <a:txBody>
                    <a:bodyPr/>
                    <a:lstStyle/>
                    <a:p>
                      <a:r>
                        <a:rPr lang="en-US" dirty="0" smtClean="0"/>
                        <a:t>Mar 30</a:t>
                      </a:r>
                      <a:endParaRPr lang="en-US" dirty="0"/>
                    </a:p>
                  </a:txBody>
                  <a:tcPr/>
                </a:tc>
              </a:tr>
              <a:tr h="310347">
                <a:tc>
                  <a:txBody>
                    <a:bodyPr/>
                    <a:lstStyle/>
                    <a:p>
                      <a:endParaRPr lang="en-US" dirty="0"/>
                    </a:p>
                  </a:txBody>
                  <a:tcPr>
                    <a:solidFill>
                      <a:schemeClr val="accent1"/>
                    </a:solidFill>
                  </a:tcPr>
                </a:tc>
                <a:tc>
                  <a:txBody>
                    <a:bodyPr/>
                    <a:lstStyle/>
                    <a:p>
                      <a:r>
                        <a:rPr lang="en-US" dirty="0" smtClean="0">
                          <a:solidFill>
                            <a:schemeClr val="bg1"/>
                          </a:solidFill>
                        </a:rPr>
                        <a:t>Wk5</a:t>
                      </a:r>
                      <a:endParaRPr lang="en-US" dirty="0">
                        <a:solidFill>
                          <a:schemeClr val="bg1"/>
                        </a:solidFill>
                      </a:endParaRPr>
                    </a:p>
                  </a:txBody>
                  <a:tcPr>
                    <a:solidFill>
                      <a:schemeClr val="accent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solidFill>
                            <a:schemeClr val="bg1"/>
                          </a:solidFill>
                        </a:rPr>
                        <a:t>Wk</a:t>
                      </a:r>
                      <a:r>
                        <a:rPr lang="en-US" dirty="0" smtClean="0">
                          <a:solidFill>
                            <a:schemeClr val="bg1"/>
                          </a:solidFill>
                        </a:rPr>
                        <a:t>6</a:t>
                      </a:r>
                      <a:endParaRPr lang="en-US" dirty="0">
                        <a:solidFill>
                          <a:schemeClr val="bg1"/>
                        </a:solidFill>
                      </a:endParaRPr>
                    </a:p>
                  </a:txBody>
                  <a:tcPr>
                    <a:solidFill>
                      <a:schemeClr val="accent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solidFill>
                            <a:schemeClr val="bg1"/>
                          </a:solidFill>
                        </a:rPr>
                        <a:t>Wk7</a:t>
                      </a:r>
                    </a:p>
                  </a:txBody>
                  <a:tcPr>
                    <a:solidFill>
                      <a:schemeClr val="accent1"/>
                    </a:solidFill>
                  </a:tcPr>
                </a:tc>
                <a:tc>
                  <a:txBody>
                    <a:bodyPr/>
                    <a:lstStyle/>
                    <a:p>
                      <a:r>
                        <a:rPr lang="en-US" dirty="0" smtClean="0">
                          <a:solidFill>
                            <a:schemeClr val="bg1"/>
                          </a:solidFill>
                        </a:rPr>
                        <a:t>Wk8</a:t>
                      </a:r>
                      <a:endParaRPr lang="en-US" dirty="0">
                        <a:solidFill>
                          <a:schemeClr val="bg1"/>
                        </a:solidFill>
                      </a:endParaRPr>
                    </a:p>
                  </a:txBody>
                  <a:tcPr>
                    <a:solidFill>
                      <a:schemeClr val="accent1"/>
                    </a:solidFill>
                  </a:tcPr>
                </a:tc>
                <a:tc>
                  <a:txBody>
                    <a:bodyPr/>
                    <a:lstStyle/>
                    <a:p>
                      <a:r>
                        <a:rPr lang="en-US" dirty="0" smtClean="0">
                          <a:solidFill>
                            <a:schemeClr val="bg1"/>
                          </a:solidFill>
                        </a:rPr>
                        <a:t>Wk9</a:t>
                      </a:r>
                      <a:endParaRPr lang="en-US" dirty="0">
                        <a:solidFill>
                          <a:schemeClr val="bg1"/>
                        </a:solidFill>
                      </a:endParaRPr>
                    </a:p>
                  </a:txBody>
                  <a:tcPr>
                    <a:solidFill>
                      <a:schemeClr val="accent1"/>
                    </a:solidFill>
                  </a:tcPr>
                </a:tc>
                <a:tc>
                  <a:txBody>
                    <a:bodyPr/>
                    <a:lstStyle/>
                    <a:p>
                      <a:r>
                        <a:rPr lang="en-US" dirty="0" smtClean="0">
                          <a:solidFill>
                            <a:schemeClr val="bg1"/>
                          </a:solidFill>
                        </a:rPr>
                        <a:t>Wk10</a:t>
                      </a:r>
                      <a:endParaRPr lang="en-US" dirty="0">
                        <a:solidFill>
                          <a:schemeClr val="bg1"/>
                        </a:solidFill>
                      </a:endParaRPr>
                    </a:p>
                  </a:txBody>
                  <a:tcPr>
                    <a:solidFill>
                      <a:schemeClr val="accent1"/>
                    </a:solidFill>
                  </a:tcPr>
                </a:tc>
                <a:tc>
                  <a:txBody>
                    <a:bodyPr/>
                    <a:lstStyle/>
                    <a:p>
                      <a:r>
                        <a:rPr lang="en-US" dirty="0" smtClean="0">
                          <a:solidFill>
                            <a:schemeClr val="bg1"/>
                          </a:solidFill>
                        </a:rPr>
                        <a:t>Wk11</a:t>
                      </a:r>
                      <a:endParaRPr lang="en-US" dirty="0">
                        <a:solidFill>
                          <a:schemeClr val="bg1"/>
                        </a:solidFill>
                      </a:endParaRPr>
                    </a:p>
                  </a:txBody>
                  <a:tcPr>
                    <a:solidFill>
                      <a:schemeClr val="accent1"/>
                    </a:solidFill>
                  </a:tcPr>
                </a:tc>
                <a:tc>
                  <a:txBody>
                    <a:bodyPr/>
                    <a:lstStyle/>
                    <a:p>
                      <a:r>
                        <a:rPr lang="en-US" dirty="0" smtClean="0">
                          <a:solidFill>
                            <a:schemeClr val="bg1"/>
                          </a:solidFill>
                        </a:rPr>
                        <a:t>Wk12</a:t>
                      </a:r>
                      <a:endParaRPr lang="en-US" dirty="0">
                        <a:solidFill>
                          <a:schemeClr val="bg1"/>
                        </a:solidFill>
                      </a:endParaRPr>
                    </a:p>
                  </a:txBody>
                  <a:tcPr>
                    <a:solidFill>
                      <a:schemeClr val="accent1"/>
                    </a:solidFill>
                  </a:tcPr>
                </a:tc>
                <a:tc>
                  <a:txBody>
                    <a:bodyPr/>
                    <a:lstStyle/>
                    <a:p>
                      <a:r>
                        <a:rPr lang="en-US" dirty="0" smtClean="0">
                          <a:solidFill>
                            <a:schemeClr val="bg1"/>
                          </a:solidFill>
                        </a:rPr>
                        <a:t>Wk13</a:t>
                      </a:r>
                      <a:endParaRPr lang="en-US" dirty="0">
                        <a:solidFill>
                          <a:schemeClr val="bg1"/>
                        </a:solidFill>
                      </a:endParaRPr>
                    </a:p>
                  </a:txBody>
                  <a:tcPr>
                    <a:solidFill>
                      <a:schemeClr val="accent1"/>
                    </a:solidFill>
                  </a:tcPr>
                </a:tc>
              </a:tr>
              <a:tr h="388490">
                <a:tc>
                  <a:txBody>
                    <a:bodyPr/>
                    <a:lstStyle/>
                    <a:p>
                      <a:r>
                        <a:rPr lang="en-US" sz="1500" dirty="0" smtClean="0"/>
                        <a:t>Sasha</a:t>
                      </a:r>
                      <a:endParaRPr lang="en-US" sz="1500" dirty="0"/>
                    </a:p>
                  </a:txBody>
                  <a:tcPr/>
                </a:tc>
                <a:tc>
                  <a:txBody>
                    <a:bodyPr/>
                    <a:lstStyle/>
                    <a:p>
                      <a:r>
                        <a:rPr lang="en-US" sz="1400" dirty="0" smtClean="0"/>
                        <a:t>10</a:t>
                      </a:r>
                      <a:endParaRPr lang="en-US" sz="1400" dirty="0"/>
                    </a:p>
                  </a:txBody>
                  <a:tcPr/>
                </a:tc>
                <a:tc>
                  <a:txBody>
                    <a:bodyPr/>
                    <a:lstStyle/>
                    <a:p>
                      <a:r>
                        <a:rPr lang="en-US" sz="1400" dirty="0" smtClean="0"/>
                        <a:t>10</a:t>
                      </a:r>
                      <a:endParaRPr lang="en-US" sz="1400" dirty="0"/>
                    </a:p>
                  </a:txBody>
                  <a:tcPr/>
                </a:tc>
                <a:tc>
                  <a:txBody>
                    <a:bodyPr/>
                    <a:lstStyle/>
                    <a:p>
                      <a:r>
                        <a:rPr lang="en-US" sz="1400" dirty="0" smtClean="0"/>
                        <a:t>10</a:t>
                      </a:r>
                      <a:endParaRPr lang="en-US" sz="1400" dirty="0"/>
                    </a:p>
                  </a:txBody>
                  <a:tcPr/>
                </a:tc>
                <a:tc>
                  <a:txBody>
                    <a:bodyPr/>
                    <a:lstStyle/>
                    <a:p>
                      <a:r>
                        <a:rPr lang="en-US" sz="1400" dirty="0" smtClean="0"/>
                        <a:t>10</a:t>
                      </a:r>
                      <a:endParaRPr lang="en-US" sz="1400" dirty="0"/>
                    </a:p>
                  </a:txBody>
                  <a:tcPr/>
                </a:tc>
                <a:tc>
                  <a:txBody>
                    <a:bodyPr/>
                    <a:lstStyle/>
                    <a:p>
                      <a:r>
                        <a:rPr lang="en-US" sz="1400" dirty="0" smtClean="0"/>
                        <a:t>10</a:t>
                      </a:r>
                      <a:endParaRPr lang="en-US" sz="1400" dirty="0"/>
                    </a:p>
                  </a:txBody>
                  <a:tcPr/>
                </a:tc>
                <a:tc>
                  <a:txBody>
                    <a:bodyPr/>
                    <a:lstStyle/>
                    <a:p>
                      <a:r>
                        <a:rPr lang="en-US" sz="1400" dirty="0" smtClean="0"/>
                        <a:t>10</a:t>
                      </a:r>
                      <a:endParaRPr lang="en-US" sz="1400" dirty="0"/>
                    </a:p>
                  </a:txBody>
                  <a:tcPr/>
                </a:tc>
                <a:tc>
                  <a:txBody>
                    <a:bodyPr/>
                    <a:lstStyle/>
                    <a:p>
                      <a:r>
                        <a:rPr lang="en-US" sz="1400" dirty="0" smtClean="0"/>
                        <a:t>10</a:t>
                      </a:r>
                      <a:endParaRPr lang="en-US" sz="1400" dirty="0"/>
                    </a:p>
                  </a:txBody>
                  <a:tcPr/>
                </a:tc>
                <a:tc>
                  <a:txBody>
                    <a:bodyPr/>
                    <a:lstStyle/>
                    <a:p>
                      <a:r>
                        <a:rPr lang="en-US" sz="1400" dirty="0" smtClean="0"/>
                        <a:t>10</a:t>
                      </a:r>
                      <a:endParaRPr lang="en-US" sz="1400" dirty="0"/>
                    </a:p>
                  </a:txBody>
                  <a:tcPr/>
                </a:tc>
                <a:tc>
                  <a:txBody>
                    <a:bodyPr/>
                    <a:lstStyle/>
                    <a:p>
                      <a:r>
                        <a:rPr lang="en-US" sz="1400" dirty="0" smtClean="0"/>
                        <a:t>10</a:t>
                      </a:r>
                      <a:endParaRPr lang="en-US" sz="1400" dirty="0"/>
                    </a:p>
                  </a:txBody>
                  <a:tcPr/>
                </a:tc>
              </a:tr>
              <a:tr h="421116">
                <a:tc>
                  <a:txBody>
                    <a:bodyPr/>
                    <a:lstStyle/>
                    <a:p>
                      <a:r>
                        <a:rPr lang="en-US" sz="1500" dirty="0" smtClean="0"/>
                        <a:t>Sam</a:t>
                      </a:r>
                      <a:endParaRPr lang="en-US" sz="1500" dirty="0"/>
                    </a:p>
                  </a:txBody>
                  <a:tcPr/>
                </a:tc>
                <a:tc>
                  <a:txBody>
                    <a:bodyPr/>
                    <a:lstStyle/>
                    <a:p>
                      <a:r>
                        <a:rPr lang="en-US" sz="1400" dirty="0" smtClean="0"/>
                        <a:t>As required</a:t>
                      </a:r>
                      <a:endParaRPr lang="en-US"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As required</a:t>
                      </a:r>
                    </a:p>
                    <a:p>
                      <a:endParaRPr lang="en-US"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As required</a:t>
                      </a:r>
                    </a:p>
                    <a:p>
                      <a:endParaRPr lang="en-US"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As required</a:t>
                      </a:r>
                    </a:p>
                    <a:p>
                      <a:endParaRPr lang="en-US"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As required</a:t>
                      </a:r>
                    </a:p>
                    <a:p>
                      <a:endParaRPr lang="en-US"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As required</a:t>
                      </a:r>
                    </a:p>
                    <a:p>
                      <a:endParaRPr lang="en-US"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As required</a:t>
                      </a:r>
                    </a:p>
                    <a:p>
                      <a:endParaRPr lang="en-US"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As required</a:t>
                      </a:r>
                    </a:p>
                    <a:p>
                      <a:endParaRPr lang="en-US"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As required</a:t>
                      </a:r>
                    </a:p>
                    <a:p>
                      <a:endParaRPr lang="en-US" sz="1400" dirty="0"/>
                    </a:p>
                  </a:txBody>
                  <a:tcPr/>
                </a:tc>
              </a:tr>
              <a:tr h="422853">
                <a:tc>
                  <a:txBody>
                    <a:bodyPr/>
                    <a:lstStyle/>
                    <a:p>
                      <a:r>
                        <a:rPr lang="en-US" sz="1500" dirty="0" smtClean="0"/>
                        <a:t>Gary</a:t>
                      </a:r>
                      <a:endParaRPr lang="en-US" sz="1500" dirty="0"/>
                    </a:p>
                  </a:txBody>
                  <a:tcPr/>
                </a:tc>
                <a:tc>
                  <a:txBody>
                    <a:bodyPr/>
                    <a:lstStyle/>
                    <a:p>
                      <a:r>
                        <a:rPr lang="en-US" sz="1400" dirty="0" smtClean="0"/>
                        <a:t>8</a:t>
                      </a:r>
                      <a:endParaRPr lang="en-US" sz="1400" dirty="0"/>
                    </a:p>
                  </a:txBody>
                  <a:tcPr/>
                </a:tc>
                <a:tc>
                  <a:txBody>
                    <a:bodyPr/>
                    <a:lstStyle/>
                    <a:p>
                      <a:r>
                        <a:rPr lang="en-US" sz="1400" dirty="0" smtClean="0"/>
                        <a:t>8</a:t>
                      </a:r>
                      <a:endParaRPr lang="en-US" sz="1400" dirty="0"/>
                    </a:p>
                  </a:txBody>
                  <a:tcPr/>
                </a:tc>
                <a:tc>
                  <a:txBody>
                    <a:bodyPr/>
                    <a:lstStyle/>
                    <a:p>
                      <a:r>
                        <a:rPr lang="en-US" sz="1400" dirty="0" smtClean="0"/>
                        <a:t>8</a:t>
                      </a:r>
                      <a:endParaRPr lang="en-US" sz="1400" dirty="0"/>
                    </a:p>
                  </a:txBody>
                  <a:tcPr/>
                </a:tc>
                <a:tc>
                  <a:txBody>
                    <a:bodyPr/>
                    <a:lstStyle/>
                    <a:p>
                      <a:r>
                        <a:rPr lang="en-US" sz="1400" dirty="0" smtClean="0"/>
                        <a:t>8</a:t>
                      </a:r>
                      <a:endParaRPr lang="en-US" sz="1400" dirty="0"/>
                    </a:p>
                  </a:txBody>
                  <a:tcPr/>
                </a:tc>
                <a:tc>
                  <a:txBody>
                    <a:bodyPr/>
                    <a:lstStyle/>
                    <a:p>
                      <a:r>
                        <a:rPr lang="en-US" sz="1400" dirty="0" smtClean="0"/>
                        <a:t>8</a:t>
                      </a:r>
                      <a:endParaRPr lang="en-US" sz="1400" dirty="0"/>
                    </a:p>
                  </a:txBody>
                  <a:tcPr/>
                </a:tc>
                <a:tc>
                  <a:txBody>
                    <a:bodyPr/>
                    <a:lstStyle/>
                    <a:p>
                      <a:r>
                        <a:rPr lang="en-US" sz="1400" dirty="0" smtClean="0"/>
                        <a:t>8</a:t>
                      </a:r>
                      <a:endParaRPr lang="en-US" sz="1400" dirty="0"/>
                    </a:p>
                  </a:txBody>
                  <a:tcPr/>
                </a:tc>
                <a:tc>
                  <a:txBody>
                    <a:bodyPr/>
                    <a:lstStyle/>
                    <a:p>
                      <a:r>
                        <a:rPr lang="en-US" sz="1400" dirty="0" smtClean="0"/>
                        <a:t>8</a:t>
                      </a:r>
                      <a:endParaRPr lang="en-US" sz="1400" dirty="0"/>
                    </a:p>
                  </a:txBody>
                  <a:tcPr/>
                </a:tc>
                <a:tc>
                  <a:txBody>
                    <a:bodyPr/>
                    <a:lstStyle/>
                    <a:p>
                      <a:r>
                        <a:rPr lang="en-US" sz="1400" dirty="0" smtClean="0"/>
                        <a:t>8</a:t>
                      </a:r>
                      <a:endParaRPr lang="en-US" sz="1400" dirty="0"/>
                    </a:p>
                  </a:txBody>
                  <a:tcPr/>
                </a:tc>
                <a:tc>
                  <a:txBody>
                    <a:bodyPr/>
                    <a:lstStyle/>
                    <a:p>
                      <a:r>
                        <a:rPr lang="en-US" sz="1400" dirty="0" smtClean="0"/>
                        <a:t>8</a:t>
                      </a:r>
                      <a:endParaRPr lang="en-US" sz="1400" dirty="0"/>
                    </a:p>
                  </a:txBody>
                  <a:tcPr/>
                </a:tc>
              </a:tr>
              <a:tr h="504910">
                <a:tc>
                  <a:txBody>
                    <a:bodyPr/>
                    <a:lstStyle/>
                    <a:p>
                      <a:r>
                        <a:rPr lang="en-US" sz="1500" dirty="0" smtClean="0"/>
                        <a:t>Justin</a:t>
                      </a:r>
                      <a:endParaRPr lang="en-US" sz="1500" dirty="0"/>
                    </a:p>
                  </a:txBody>
                  <a:tcPr/>
                </a:tc>
                <a:tc>
                  <a:txBody>
                    <a:bodyPr/>
                    <a:lstStyle/>
                    <a:p>
                      <a:r>
                        <a:rPr lang="en-US" sz="1400" dirty="0" smtClean="0"/>
                        <a:t>When needed</a:t>
                      </a:r>
                      <a:endParaRPr lang="en-US"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When needed</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When needed</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When needed</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When needed</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When needed</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When needed</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When needed</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When needed</a:t>
                      </a:r>
                    </a:p>
                  </a:txBody>
                  <a:tcPr/>
                </a:tc>
              </a:tr>
            </a:tbl>
          </a:graphicData>
        </a:graphic>
      </p:graphicFrame>
    </p:spTree>
    <p:extLst>
      <p:ext uri="{BB962C8B-B14F-4D97-AF65-F5344CB8AC3E}">
        <p14:creationId xmlns:p14="http://schemas.microsoft.com/office/powerpoint/2010/main" val="3374830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 Chase”</a:t>
            </a:r>
            <a:endParaRPr lang="en-US" dirty="0"/>
          </a:p>
        </p:txBody>
      </p:sp>
      <p:sp>
        <p:nvSpPr>
          <p:cNvPr id="3" name="Content Placeholder 2"/>
          <p:cNvSpPr>
            <a:spLocks noGrp="1"/>
          </p:cNvSpPr>
          <p:nvPr>
            <p:ph idx="1"/>
          </p:nvPr>
        </p:nvSpPr>
        <p:spPr/>
        <p:txBody>
          <a:bodyPr/>
          <a:lstStyle/>
          <a:p>
            <a:r>
              <a:rPr lang="en-US" dirty="0" smtClean="0"/>
              <a:t>Le Chase is a story about … [SUMMARY]</a:t>
            </a:r>
            <a:endParaRPr lang="en-US" dirty="0"/>
          </a:p>
        </p:txBody>
      </p:sp>
    </p:spTree>
    <p:extLst>
      <p:ext uri="{BB962C8B-B14F-4D97-AF65-F5344CB8AC3E}">
        <p14:creationId xmlns:p14="http://schemas.microsoft.com/office/powerpoint/2010/main" val="4041995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Main Characters</a:t>
            </a:r>
            <a:endParaRPr lang="en-US" dirty="0"/>
          </a:p>
        </p:txBody>
      </p:sp>
      <p:sp>
        <p:nvSpPr>
          <p:cNvPr id="3" name="Content Placeholder 2"/>
          <p:cNvSpPr>
            <a:spLocks noGrp="1"/>
          </p:cNvSpPr>
          <p:nvPr>
            <p:ph idx="1"/>
          </p:nvPr>
        </p:nvSpPr>
        <p:spPr/>
        <p:txBody>
          <a:bodyPr/>
          <a:lstStyle/>
          <a:p>
            <a:r>
              <a:rPr lang="en-US" dirty="0" smtClean="0"/>
              <a:t>Pierre – the good guy</a:t>
            </a:r>
          </a:p>
          <a:p>
            <a:endParaRPr lang="en-US" dirty="0"/>
          </a:p>
          <a:p>
            <a:pPr marL="0" indent="0">
              <a:buNone/>
            </a:pPr>
            <a:endParaRPr lang="en-US" dirty="0"/>
          </a:p>
          <a:p>
            <a:pPr marL="0" indent="0">
              <a:buNone/>
            </a:pPr>
            <a:endParaRPr lang="en-US" dirty="0" smtClean="0"/>
          </a:p>
          <a:p>
            <a:r>
              <a:rPr lang="en-US" dirty="0" smtClean="0"/>
              <a:t>Jacques – the bad guy</a:t>
            </a:r>
            <a:endParaRPr lang="en-US" dirty="0"/>
          </a:p>
        </p:txBody>
      </p:sp>
    </p:spTree>
    <p:extLst>
      <p:ext uri="{BB962C8B-B14F-4D97-AF65-F5344CB8AC3E}">
        <p14:creationId xmlns:p14="http://schemas.microsoft.com/office/powerpoint/2010/main" val="248840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Characters</a:t>
            </a:r>
            <a:endParaRPr lang="en-US" dirty="0"/>
          </a:p>
        </p:txBody>
      </p:sp>
      <p:sp>
        <p:nvSpPr>
          <p:cNvPr id="3" name="Content Placeholder 2"/>
          <p:cNvSpPr>
            <a:spLocks noGrp="1"/>
          </p:cNvSpPr>
          <p:nvPr>
            <p:ph idx="1"/>
          </p:nvPr>
        </p:nvSpPr>
        <p:spPr/>
        <p:txBody>
          <a:bodyPr/>
          <a:lstStyle/>
          <a:p>
            <a:r>
              <a:rPr lang="en-US" dirty="0" smtClean="0"/>
              <a:t>American tourist and his family</a:t>
            </a:r>
          </a:p>
          <a:p>
            <a:endParaRPr lang="en-US" dirty="0"/>
          </a:p>
          <a:p>
            <a:r>
              <a:rPr lang="en-US" dirty="0" smtClean="0"/>
              <a:t>The boat rider</a:t>
            </a:r>
          </a:p>
          <a:p>
            <a:endParaRPr lang="en-US" dirty="0"/>
          </a:p>
          <a:p>
            <a:r>
              <a:rPr lang="en-US" dirty="0" smtClean="0"/>
              <a:t>Old woman</a:t>
            </a:r>
            <a:endParaRPr lang="en-US" dirty="0"/>
          </a:p>
        </p:txBody>
      </p:sp>
    </p:spTree>
    <p:extLst>
      <p:ext uri="{BB962C8B-B14F-4D97-AF65-F5344CB8AC3E}">
        <p14:creationId xmlns:p14="http://schemas.microsoft.com/office/powerpoint/2010/main" val="800602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28205"/>
          </a:xfrm>
        </p:spPr>
        <p:txBody>
          <a:bodyPr/>
          <a:lstStyle/>
          <a:p>
            <a:r>
              <a:rPr lang="en-US" dirty="0" smtClean="0"/>
              <a:t>Storyboard: Scene 1</a:t>
            </a:r>
            <a:endParaRPr lang="en-US" dirty="0"/>
          </a:p>
        </p:txBody>
      </p:sp>
      <p:pic>
        <p:nvPicPr>
          <p:cNvPr id="4" name="Content Placeholder 3"/>
          <p:cNvPicPr>
            <a:picLocks noGrp="1" noChangeAspect="1"/>
          </p:cNvPicPr>
          <p:nvPr>
            <p:ph idx="1"/>
          </p:nvPr>
        </p:nvPicPr>
        <p:blipFill>
          <a:blip r:embed="rId2"/>
          <a:srcRect l="-46604" r="-46604"/>
          <a:stretch>
            <a:fillRect/>
          </a:stretch>
        </p:blipFill>
        <p:spPr>
          <a:xfrm>
            <a:off x="774715" y="828205"/>
            <a:ext cx="7110248" cy="3910363"/>
          </a:xfrm>
        </p:spPr>
      </p:pic>
      <p:sp>
        <p:nvSpPr>
          <p:cNvPr id="7" name="TextBox 6"/>
          <p:cNvSpPr txBox="1"/>
          <p:nvPr/>
        </p:nvSpPr>
        <p:spPr>
          <a:xfrm>
            <a:off x="408466" y="4788278"/>
            <a:ext cx="8410685" cy="1754327"/>
          </a:xfrm>
          <a:prstGeom prst="rect">
            <a:avLst/>
          </a:prstGeom>
          <a:noFill/>
        </p:spPr>
        <p:txBody>
          <a:bodyPr wrap="square" rtlCol="0">
            <a:spAutoFit/>
          </a:bodyPr>
          <a:lstStyle/>
          <a:p>
            <a:r>
              <a:rPr lang="en-US" dirty="0" smtClean="0"/>
              <a:t>A title sequence and message is displayed on the screen that says "This film has been translated to English for your viewing pleasure" in broken English. Two men are standing in a bakery looking at a basket with only one baguette in it. They look at each other and back at the baguette. They each grab the baguette at the same time, there is a stand-off with western music playing. Pierre points to something behind Jacques, while Jacques is distracted Pierre runs off with the baguette. </a:t>
            </a:r>
            <a:endParaRPr lang="en-US" dirty="0"/>
          </a:p>
        </p:txBody>
      </p:sp>
    </p:spTree>
    <p:extLst>
      <p:ext uri="{BB962C8B-B14F-4D97-AF65-F5344CB8AC3E}">
        <p14:creationId xmlns:p14="http://schemas.microsoft.com/office/powerpoint/2010/main" val="4080615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28205"/>
          </a:xfrm>
        </p:spPr>
        <p:txBody>
          <a:bodyPr/>
          <a:lstStyle/>
          <a:p>
            <a:r>
              <a:rPr lang="en-US" dirty="0" smtClean="0"/>
              <a:t>Storyboard: Scene 2</a:t>
            </a:r>
            <a:endParaRPr lang="en-US" dirty="0"/>
          </a:p>
        </p:txBody>
      </p:sp>
      <p:sp>
        <p:nvSpPr>
          <p:cNvPr id="7" name="TextBox 6"/>
          <p:cNvSpPr txBox="1"/>
          <p:nvPr/>
        </p:nvSpPr>
        <p:spPr>
          <a:xfrm>
            <a:off x="408466" y="5402964"/>
            <a:ext cx="8410685" cy="923330"/>
          </a:xfrm>
          <a:prstGeom prst="rect">
            <a:avLst/>
          </a:prstGeom>
          <a:noFill/>
        </p:spPr>
        <p:txBody>
          <a:bodyPr wrap="square" rtlCol="0">
            <a:spAutoFit/>
          </a:bodyPr>
          <a:lstStyle/>
          <a:p>
            <a:r>
              <a:rPr lang="en-US" dirty="0" smtClean="0"/>
              <a:t>Pierre runs to his car as Jacques chases him. They each get into their cars and drive away. There is a high speed pursuit, with 2 sharp turns and then they are on the freeway. </a:t>
            </a:r>
            <a:endParaRPr lang="en-US" dirty="0"/>
          </a:p>
        </p:txBody>
      </p:sp>
      <p:pic>
        <p:nvPicPr>
          <p:cNvPr id="5" name="Content Placeholder 4" descr="scene_2.png"/>
          <p:cNvPicPr>
            <a:picLocks noGrp="1" noChangeAspect="1"/>
          </p:cNvPicPr>
          <p:nvPr>
            <p:ph idx="1"/>
          </p:nvPr>
        </p:nvPicPr>
        <p:blipFill>
          <a:blip r:embed="rId2">
            <a:extLst>
              <a:ext uri="{28A0092B-C50C-407E-A947-70E740481C1C}">
                <a14:useLocalDpi xmlns:a14="http://schemas.microsoft.com/office/drawing/2010/main" val="0"/>
              </a:ext>
            </a:extLst>
          </a:blip>
          <a:srcRect l="-37222" r="-37222"/>
          <a:stretch>
            <a:fillRect/>
          </a:stretch>
        </p:blipFill>
        <p:spPr>
          <a:xfrm>
            <a:off x="408466" y="828205"/>
            <a:ext cx="8229600" cy="4525963"/>
          </a:xfrm>
        </p:spPr>
      </p:pic>
    </p:spTree>
    <p:extLst>
      <p:ext uri="{BB962C8B-B14F-4D97-AF65-F5344CB8AC3E}">
        <p14:creationId xmlns:p14="http://schemas.microsoft.com/office/powerpoint/2010/main" val="3059194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28205"/>
          </a:xfrm>
        </p:spPr>
        <p:txBody>
          <a:bodyPr/>
          <a:lstStyle/>
          <a:p>
            <a:r>
              <a:rPr lang="en-US" dirty="0" smtClean="0"/>
              <a:t>Storyboard: Scene 3</a:t>
            </a:r>
            <a:endParaRPr lang="en-US" dirty="0"/>
          </a:p>
        </p:txBody>
      </p:sp>
      <p:sp>
        <p:nvSpPr>
          <p:cNvPr id="7" name="TextBox 6"/>
          <p:cNvSpPr txBox="1"/>
          <p:nvPr/>
        </p:nvSpPr>
        <p:spPr>
          <a:xfrm>
            <a:off x="408466" y="4545748"/>
            <a:ext cx="8410685" cy="2031325"/>
          </a:xfrm>
          <a:prstGeom prst="rect">
            <a:avLst/>
          </a:prstGeom>
          <a:noFill/>
        </p:spPr>
        <p:txBody>
          <a:bodyPr wrap="square" rtlCol="0">
            <a:spAutoFit/>
          </a:bodyPr>
          <a:lstStyle/>
          <a:p>
            <a:r>
              <a:rPr lang="en-US" dirty="0" smtClean="0"/>
              <a:t> After the chase scene on the freeway the men in their cars reach the Arc de </a:t>
            </a:r>
            <a:r>
              <a:rPr lang="en-US" dirty="0" err="1" smtClean="0"/>
              <a:t>triomphe</a:t>
            </a:r>
            <a:r>
              <a:rPr lang="en-US" dirty="0" smtClean="0"/>
              <a:t>. In slow motion they fly off a ramp and end up flipped up side down in mid air under the arc, make eye contact with each other in the air, and land right side up. They continue driving on the road towards the Louvre. They drive straight off the road towards the Louvre. The shot changes to focus on an American tourist taking a photo of his family in front of the Louvre Pyramid, with calm music in the background. All of a sudden the cars drive between the American and his family, right as the photo is taken. </a:t>
            </a:r>
            <a:endParaRPr lang="en-US" dirty="0"/>
          </a:p>
        </p:txBody>
      </p:sp>
      <p:pic>
        <p:nvPicPr>
          <p:cNvPr id="5" name="Content Placeholder 4" descr="scene_3.png"/>
          <p:cNvPicPr>
            <a:picLocks noGrp="1" noChangeAspect="1"/>
          </p:cNvPicPr>
          <p:nvPr>
            <p:ph idx="1"/>
          </p:nvPr>
        </p:nvPicPr>
        <p:blipFill>
          <a:blip r:embed="rId2">
            <a:extLst>
              <a:ext uri="{28A0092B-C50C-407E-A947-70E740481C1C}">
                <a14:useLocalDpi xmlns:a14="http://schemas.microsoft.com/office/drawing/2010/main" val="0"/>
              </a:ext>
            </a:extLst>
          </a:blip>
          <a:srcRect l="-31722" r="-31722"/>
          <a:stretch>
            <a:fillRect/>
          </a:stretch>
        </p:blipFill>
        <p:spPr>
          <a:xfrm>
            <a:off x="1131697" y="715297"/>
            <a:ext cx="6964944" cy="3830451"/>
          </a:xfrm>
        </p:spPr>
      </p:pic>
    </p:spTree>
    <p:extLst>
      <p:ext uri="{BB962C8B-B14F-4D97-AF65-F5344CB8AC3E}">
        <p14:creationId xmlns:p14="http://schemas.microsoft.com/office/powerpoint/2010/main" val="3756969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28205"/>
          </a:xfrm>
        </p:spPr>
        <p:txBody>
          <a:bodyPr/>
          <a:lstStyle/>
          <a:p>
            <a:r>
              <a:rPr lang="en-US" dirty="0" smtClean="0"/>
              <a:t>Storyboard: Scene 4</a:t>
            </a:r>
            <a:endParaRPr lang="en-US" dirty="0"/>
          </a:p>
        </p:txBody>
      </p:sp>
      <p:sp>
        <p:nvSpPr>
          <p:cNvPr id="6" name="TextBox 5"/>
          <p:cNvSpPr txBox="1"/>
          <p:nvPr/>
        </p:nvSpPr>
        <p:spPr>
          <a:xfrm>
            <a:off x="408466" y="5354168"/>
            <a:ext cx="8410685" cy="923330"/>
          </a:xfrm>
          <a:prstGeom prst="rect">
            <a:avLst/>
          </a:prstGeom>
          <a:noFill/>
        </p:spPr>
        <p:txBody>
          <a:bodyPr wrap="square" rtlCol="0">
            <a:spAutoFit/>
          </a:bodyPr>
          <a:lstStyle/>
          <a:p>
            <a:r>
              <a:rPr lang="en-US" dirty="0" smtClean="0"/>
              <a:t>Areal shot of the cars racing by the river. Camera pans to see the cars racing from the perspective of a boat driver on the river. Establishing shot of the Eiffel Tower with lots of people around. The cars drive through and people move our of the way.</a:t>
            </a:r>
            <a:endParaRPr lang="en-US" dirty="0"/>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691417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28205"/>
          </a:xfrm>
        </p:spPr>
        <p:txBody>
          <a:bodyPr/>
          <a:lstStyle/>
          <a:p>
            <a:r>
              <a:rPr lang="en-US" dirty="0" smtClean="0"/>
              <a:t>Storyboard: Scene 5</a:t>
            </a:r>
            <a:endParaRPr lang="en-US" dirty="0"/>
          </a:p>
        </p:txBody>
      </p:sp>
      <p:sp>
        <p:nvSpPr>
          <p:cNvPr id="7" name="TextBox 6"/>
          <p:cNvSpPr txBox="1"/>
          <p:nvPr/>
        </p:nvSpPr>
        <p:spPr>
          <a:xfrm>
            <a:off x="408466" y="5388442"/>
            <a:ext cx="8410685" cy="1200329"/>
          </a:xfrm>
          <a:prstGeom prst="rect">
            <a:avLst/>
          </a:prstGeom>
          <a:noFill/>
        </p:spPr>
        <p:txBody>
          <a:bodyPr wrap="square" rtlCol="0">
            <a:spAutoFit/>
          </a:bodyPr>
          <a:lstStyle/>
          <a:p>
            <a:r>
              <a:rPr lang="en-US" dirty="0" smtClean="0"/>
              <a:t>The cars arrive at an intersection and a little old lady tries to cross the road at the cross walk. The cars screech to a halt. Pierre gets out of his car to help the old woman cross the street. At the same time Jacques breaks into Pierre's car to steal the baguette. Pierre looks back at Jacques stealing his car and shakes his head in disgust. </a:t>
            </a:r>
            <a:endParaRPr lang="en-US" dirty="0"/>
          </a:p>
        </p:txBody>
      </p:sp>
      <p:pic>
        <p:nvPicPr>
          <p:cNvPr id="5" name="Content Placeholder 4" descr="scene_6.png"/>
          <p:cNvPicPr>
            <a:picLocks noGrp="1" noChangeAspect="1"/>
          </p:cNvPicPr>
          <p:nvPr>
            <p:ph idx="1"/>
          </p:nvPr>
        </p:nvPicPr>
        <p:blipFill>
          <a:blip r:embed="rId2">
            <a:extLst>
              <a:ext uri="{28A0092B-C50C-407E-A947-70E740481C1C}">
                <a14:useLocalDpi xmlns:a14="http://schemas.microsoft.com/office/drawing/2010/main" val="0"/>
              </a:ext>
            </a:extLst>
          </a:blip>
          <a:srcRect l="-18970" r="-18970"/>
          <a:stretch>
            <a:fillRect/>
          </a:stretch>
        </p:blipFill>
        <p:spPr>
          <a:xfrm>
            <a:off x="408466" y="874975"/>
            <a:ext cx="8229600" cy="4525963"/>
          </a:xfrm>
        </p:spPr>
      </p:pic>
    </p:spTree>
    <p:extLst>
      <p:ext uri="{BB962C8B-B14F-4D97-AF65-F5344CB8AC3E}">
        <p14:creationId xmlns:p14="http://schemas.microsoft.com/office/powerpoint/2010/main" val="24311633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60</TotalTime>
  <Words>776</Words>
  <Application>Microsoft Macintosh PowerPoint</Application>
  <PresentationFormat>On-screen Show (4:3)</PresentationFormat>
  <Paragraphs>140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  Project Proposal  January 30, 2015  By: LORT Studios (formally known as team Camel) </vt:lpstr>
      <vt:lpstr>“Le Chase”</vt:lpstr>
      <vt:lpstr>The Main Characters</vt:lpstr>
      <vt:lpstr>Other Characters</vt:lpstr>
      <vt:lpstr>Storyboard: Scene 1</vt:lpstr>
      <vt:lpstr>Storyboard: Scene 2</vt:lpstr>
      <vt:lpstr>Storyboard: Scene 3</vt:lpstr>
      <vt:lpstr>Storyboard: Scene 4</vt:lpstr>
      <vt:lpstr>Storyboard: Scene 5</vt:lpstr>
      <vt:lpstr>Storyboard: Scene 6</vt:lpstr>
      <vt:lpstr>Storyboard: Scene 7</vt:lpstr>
      <vt:lpstr>Project Planning</vt:lpstr>
      <vt:lpstr>Task Allocation</vt:lpstr>
      <vt:lpstr>Time Allocation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Sasha</dc:creator>
  <cp:lastModifiedBy>Sasha</cp:lastModifiedBy>
  <cp:revision>27</cp:revision>
  <dcterms:created xsi:type="dcterms:W3CDTF">2015-01-30T00:58:35Z</dcterms:created>
  <dcterms:modified xsi:type="dcterms:W3CDTF">2015-01-30T01:58:37Z</dcterms:modified>
</cp:coreProperties>
</file>