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6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7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6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1E27-DCD5-41D3-A339-DACC3A385FD9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8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Data Science For Fun and Profit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Gary </a:t>
            </a:r>
            <a:r>
              <a:rPr lang="en-GB" dirty="0" smtClean="0"/>
              <a:t>Short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– Let’s Build a Model</a:t>
            </a:r>
            <a:endParaRPr lang="en-GB" dirty="0"/>
          </a:p>
        </p:txBody>
      </p:sp>
      <p:pic>
        <p:nvPicPr>
          <p:cNvPr id="5122" name="Picture 2" descr="http://data3.primeportal.net/models/thomas_voigt/airfix_tsr2/images/airfix_tsr2_2_of_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Wait, What? Why do we Build a Model?</a:t>
            </a:r>
            <a:endParaRPr lang="en-GB" dirty="0"/>
          </a:p>
        </p:txBody>
      </p:sp>
      <p:pic>
        <p:nvPicPr>
          <p:cNvPr id="8194" name="Picture 2" descr="http://hea-www.harvard.edu/~fine/images/desktops/F-16XL-WindTunne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174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o What Does a Predictive Model Look Like?</a:t>
            </a:r>
            <a:endParaRPr lang="en-GB" dirty="0"/>
          </a:p>
        </p:txBody>
      </p:sp>
      <p:pic>
        <p:nvPicPr>
          <p:cNvPr id="9218" name="Picture 2" descr="http://www.mathplanet.com/media/27934/normal_distribution_500x26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07" y="2254082"/>
            <a:ext cx="6745986" cy="35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– The Simplest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assume a horse finishes:</a:t>
                </a:r>
              </a:p>
              <a:p>
                <a:pPr lvl="1"/>
                <a:r>
                  <a:rPr lang="en-GB" dirty="0" smtClean="0"/>
                  <a:t>1, 5, 3, 7, 7,2,4,5,1,8</a:t>
                </a:r>
              </a:p>
              <a:p>
                <a:pPr lvl="1"/>
                <a:r>
                  <a:rPr lang="en-GB" dirty="0" smtClean="0"/>
                  <a:t>In its last 10 races</a:t>
                </a:r>
                <a:endParaRPr lang="en-GB" dirty="0"/>
              </a:p>
              <a:p>
                <a:r>
                  <a:rPr lang="en-GB" dirty="0" smtClean="0"/>
                  <a:t>Then it’s average finishing positon is given by: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GB" sz="2400" dirty="0" smtClean="0"/>
                  <a:t>(</a:t>
                </a:r>
                <a:r>
                  <a:rPr lang="en-GB" sz="2400" dirty="0"/>
                  <a:t>1, 5, 3, 7, </a:t>
                </a:r>
                <a:r>
                  <a:rPr lang="en-GB" sz="2400" dirty="0" smtClean="0"/>
                  <a:t>7,2,4,5,1,8) / 10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GB" sz="2800" dirty="0" smtClean="0"/>
                  <a:t>Right?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Wrong!</a:t>
            </a:r>
            <a:endParaRPr lang="en-GB" dirty="0"/>
          </a:p>
        </p:txBody>
      </p:sp>
      <p:pic>
        <p:nvPicPr>
          <p:cNvPr id="10242" name="Picture 2" descr="http://energyfromthorium.com/wp-content/uploads/2014/06/double-face-pal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71" y="1249985"/>
            <a:ext cx="6331458" cy="506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trolinukitus.lt/img/wat-w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44" y="1205198"/>
            <a:ext cx="6589712" cy="44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Okay, Look, There are Two Types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Quantitative</a:t>
            </a:r>
          </a:p>
          <a:p>
            <a:pPr lvl="1"/>
            <a:r>
              <a:rPr lang="en-GB" dirty="0" smtClean="0"/>
              <a:t>Numbers</a:t>
            </a:r>
          </a:p>
          <a:p>
            <a:pPr lvl="1"/>
            <a:r>
              <a:rPr lang="en-GB" dirty="0" smtClean="0"/>
              <a:t>You can do arithmetic with them</a:t>
            </a:r>
          </a:p>
          <a:p>
            <a:r>
              <a:rPr lang="en-GB" dirty="0" smtClean="0"/>
              <a:t>Qualitative</a:t>
            </a:r>
          </a:p>
          <a:p>
            <a:pPr lvl="1"/>
            <a:r>
              <a:rPr lang="en-GB" dirty="0" smtClean="0"/>
              <a:t>Categorical</a:t>
            </a:r>
          </a:p>
          <a:p>
            <a:r>
              <a:rPr lang="en-GB" dirty="0" smtClean="0"/>
              <a:t>Rule of thumb:</a:t>
            </a:r>
          </a:p>
          <a:p>
            <a:pPr lvl="1"/>
            <a:r>
              <a:rPr lang="en-GB" dirty="0" smtClean="0"/>
              <a:t>All qualitative data is rubbish.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Qualitative Data is Sneaky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 scale of 1 – 10 how happy are you with this talk</a:t>
            </a:r>
          </a:p>
          <a:p>
            <a:r>
              <a:rPr lang="en-GB" dirty="0" smtClean="0"/>
              <a:t>Where 1 is “very happy” and 10 is “do you have a cigarette?”</a:t>
            </a:r>
          </a:p>
          <a:p>
            <a:r>
              <a:rPr lang="en-GB" dirty="0" smtClean="0"/>
              <a:t>The average response was 9.9.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2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quickmeme.com/img/b7/b78c1f7661335f25a5e9a6785604db9aa5ba4091712d04685b4d26dcb145019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13" y="1136291"/>
            <a:ext cx="7030974" cy="45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Was Just Pretending to be Numbers!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1, 2, 3 are actually categories</a:t>
            </a:r>
          </a:p>
          <a:p>
            <a:r>
              <a:rPr lang="en-GB" dirty="0" smtClean="0"/>
              <a:t>They just happened to be called 1, 2, 3</a:t>
            </a:r>
          </a:p>
          <a:p>
            <a:r>
              <a:rPr lang="en-GB" dirty="0" smtClean="0"/>
              <a:t>That fooled you into thinking you could do arithmetic (like average)</a:t>
            </a:r>
          </a:p>
          <a:p>
            <a:r>
              <a:rPr lang="en-GB" dirty="0" smtClean="0"/>
              <a:t>What if they’d be called Tom, Dick and Hilary?</a:t>
            </a:r>
          </a:p>
          <a:p>
            <a:pPr lvl="1"/>
            <a:r>
              <a:rPr lang="en-GB" dirty="0" smtClean="0"/>
              <a:t>Hilary cos I’m not a </a:t>
            </a:r>
            <a:r>
              <a:rPr lang="en-GB" dirty="0" err="1" smtClean="0"/>
              <a:t>brogrammer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Also cos @</a:t>
            </a:r>
            <a:r>
              <a:rPr lang="en-GB" dirty="0" err="1" smtClean="0"/>
              <a:t>rachelreese</a:t>
            </a:r>
            <a:r>
              <a:rPr lang="en-GB" dirty="0" smtClean="0"/>
              <a:t> scares him a little –Ed.</a:t>
            </a:r>
          </a:p>
          <a:p>
            <a:r>
              <a:rPr lang="en-GB" dirty="0" smtClean="0"/>
              <a:t>So now, what’s the average of Dick and Hilary?</a:t>
            </a:r>
          </a:p>
          <a:p>
            <a:pPr lvl="1"/>
            <a:r>
              <a:rPr lang="en-GB" dirty="0" smtClean="0"/>
              <a:t>You could have phrased that better –Ed.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40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Freelance Data </a:t>
            </a:r>
            <a:r>
              <a:rPr lang="en-GB" dirty="0" smtClean="0"/>
              <a:t>Scientist</a:t>
            </a:r>
          </a:p>
          <a:p>
            <a:r>
              <a:rPr lang="en-GB" dirty="0" smtClean="0"/>
              <a:t>Freelance Data </a:t>
            </a:r>
            <a:r>
              <a:rPr lang="en-GB" dirty="0" smtClean="0"/>
              <a:t>Engineer</a:t>
            </a:r>
          </a:p>
          <a:p>
            <a:r>
              <a:rPr lang="en-GB" dirty="0" smtClean="0"/>
              <a:t>MVP C#</a:t>
            </a:r>
          </a:p>
          <a:p>
            <a:r>
              <a:rPr lang="en-GB" dirty="0" smtClean="0"/>
              <a:t>Predictive Analytics</a:t>
            </a:r>
          </a:p>
          <a:p>
            <a:r>
              <a:rPr lang="en-GB" dirty="0" smtClean="0"/>
              <a:t>Computational Linguistics</a:t>
            </a:r>
          </a:p>
          <a:p>
            <a:r>
              <a:rPr lang="en-GB" dirty="0" smtClean="0"/>
              <a:t>Machine Vision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9" y="1825625"/>
            <a:ext cx="1939882" cy="4351338"/>
          </a:xfrm>
        </p:spPr>
      </p:pic>
    </p:spTree>
    <p:extLst>
      <p:ext uri="{BB962C8B-B14F-4D97-AF65-F5344CB8AC3E}">
        <p14:creationId xmlns:p14="http://schemas.microsoft.com/office/powerpoint/2010/main" val="42824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Okay, so How do we Deal With Position?</a:t>
            </a:r>
            <a:endParaRPr lang="en-GB" dirty="0"/>
          </a:p>
        </p:txBody>
      </p:sp>
      <p:pic>
        <p:nvPicPr>
          <p:cNvPr id="13314" name="Picture 2" descr="http://directdemocracyireland.ie/wp-content/uploads/2014/06/u-turn-symbol-370x22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27" y="2121408"/>
            <a:ext cx="6126347" cy="379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So, For Average, Let’s Stick to Numbers</a:t>
            </a:r>
            <a:endParaRPr lang="en-GB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9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Get Back to Position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3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 - Bin </a:t>
            </a:r>
            <a:r>
              <a:rPr lang="en-GB" dirty="0" smtClean="0"/>
              <a:t>the Categorical Information</a:t>
            </a:r>
            <a:endParaRPr lang="en-GB" dirty="0"/>
          </a:p>
        </p:txBody>
      </p:sp>
      <p:pic>
        <p:nvPicPr>
          <p:cNvPr id="1028" name="Picture 4" descr="http://news.bbcimg.co.uk/media/images/57893000/jpg/_57893501_004057365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07" y="1422686"/>
            <a:ext cx="7809595" cy="439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Unify This Into One Probability?</a:t>
            </a:r>
            <a:endParaRPr lang="en-GB" dirty="0"/>
          </a:p>
        </p:txBody>
      </p:sp>
      <p:pic>
        <p:nvPicPr>
          <p:cNvPr id="2050" name="Picture 2" descr="http://www.film.com/wp-content/uploads/2011/06/One-Ring-to-Rule-Them-Al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08" y="1825625"/>
            <a:ext cx="6775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Sure we Can!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Art Than Science</a:t>
            </a:r>
            <a:endParaRPr lang="en-GB" dirty="0"/>
          </a:p>
        </p:txBody>
      </p:sp>
      <p:pic>
        <p:nvPicPr>
          <p:cNvPr id="3074" name="Picture 2" descr="http://www.brainpickings.org/wp-content/uploads/2012/02/artscienc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Is a variable significant? Can maths help us decide?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3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/>
              <a:t>Demo - Watch </a:t>
            </a:r>
            <a:r>
              <a:rPr lang="en-GB" sz="4000" dirty="0" smtClean="0"/>
              <a:t>Out For </a:t>
            </a:r>
            <a:r>
              <a:rPr lang="en-GB" sz="4000" dirty="0" smtClean="0"/>
              <a:t>“</a:t>
            </a:r>
            <a:r>
              <a:rPr lang="en-GB" sz="4000" dirty="0" smtClean="0"/>
              <a:t>Confounding Variables</a:t>
            </a:r>
            <a:r>
              <a:rPr lang="en-GB" sz="4000" dirty="0" smtClean="0"/>
              <a:t>”</a:t>
            </a:r>
            <a:endParaRPr lang="en-GB" sz="4000" dirty="0"/>
          </a:p>
        </p:txBody>
      </p:sp>
      <p:pic>
        <p:nvPicPr>
          <p:cNvPr id="4098" name="Picture 2" descr="https://i.chzbgr.com/maxW500/1904797952/h7E715BE5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27" y="1690688"/>
            <a:ext cx="7090545" cy="47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not all data scientists, just give me a formula for predicting winners!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7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we Doing Here?</a:t>
            </a:r>
            <a:endParaRPr lang="en-GB" dirty="0"/>
          </a:p>
        </p:txBody>
      </p:sp>
      <p:pic>
        <p:nvPicPr>
          <p:cNvPr id="1026" name="Picture 2" descr="http://www.save-me.org.uk/images/HorseRacingBettingExplainedB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9" y="1686939"/>
            <a:ext cx="7918443" cy="414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6779" y="6022848"/>
            <a:ext cx="791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Predict Which Horse Will Win The Race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414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Wait, we Can’t Use That!</a:t>
            </a:r>
            <a:endParaRPr lang="en-GB" dirty="0"/>
          </a:p>
        </p:txBody>
      </p:sp>
      <p:pic>
        <p:nvPicPr>
          <p:cNvPr id="5122" name="Picture 2" descr="http://rs1img.memecdn.com/wtf_o_121525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99" y="1825625"/>
            <a:ext cx="55312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Not?!</a:t>
            </a:r>
            <a:endParaRPr lang="en-GB" dirty="0"/>
          </a:p>
        </p:txBody>
      </p:sp>
      <p:pic>
        <p:nvPicPr>
          <p:cNvPr id="6146" name="Picture 2" descr="http://upload.wikimedia.org/wikipedia/commons/thumb/3/3a/Linear_regression.svg/400px-Linear_regress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61" y="1690688"/>
            <a:ext cx="6914678" cy="4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Can we Use?</a:t>
            </a:r>
            <a:endParaRPr lang="en-GB" dirty="0"/>
          </a:p>
        </p:txBody>
      </p:sp>
      <p:pic>
        <p:nvPicPr>
          <p:cNvPr id="7172" name="Picture 4" descr="http://api.ning.com/files/F*6cKdfVAHkBBcD*f0LM5Lt9UNQuMqn7IPOJRnfX2Ki98UMeuiZ7gkVlEvOL5vaAqE7IJRgOqxW9QjGubyeEuGg7uRicpwny/ProbitvsLogi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1690688"/>
            <a:ext cx="6486144" cy="48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Formula</a:t>
            </a:r>
            <a:endParaRPr lang="en-GB" dirty="0"/>
          </a:p>
        </p:txBody>
      </p:sp>
      <p:pic>
        <p:nvPicPr>
          <p:cNvPr id="8194" name="Picture 2" descr="http://groups.csail.mit.edu/medg/hamish/medcomp3/img00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5816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Oh dude, you </a:t>
            </a:r>
            <a:r>
              <a:rPr lang="en-GB" dirty="0" err="1" smtClean="0"/>
              <a:t>sooo</a:t>
            </a:r>
            <a:r>
              <a:rPr lang="en-GB" dirty="0" smtClean="0"/>
              <a:t> need to show me a concrete example for that!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1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The Relationship Isn’t Linear?</a:t>
            </a:r>
            <a:endParaRPr lang="en-GB" dirty="0"/>
          </a:p>
        </p:txBody>
      </p:sp>
      <p:pic>
        <p:nvPicPr>
          <p:cNvPr id="9218" name="Picture 2" descr="http://i.dailymail.co.uk/i/pix/2013/10/13/article-2458073-18B7E4F800000578-183_634x4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987" y="1690688"/>
            <a:ext cx="6758025" cy="48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 Bayes</a:t>
            </a:r>
            <a:endParaRPr lang="en-GB" dirty="0"/>
          </a:p>
        </p:txBody>
      </p:sp>
      <p:pic>
        <p:nvPicPr>
          <p:cNvPr id="10242" name="Picture 2" descr="http://m.cdn.blog.hu/tu/tudomany/image/Bay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690688"/>
            <a:ext cx="6595872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Bayes Theorem</a:t>
            </a:r>
            <a:endParaRPr lang="en-GB" dirty="0"/>
          </a:p>
        </p:txBody>
      </p:sp>
      <p:pic>
        <p:nvPicPr>
          <p:cNvPr id="11266" name="Picture 2" descr="http://phaedrusdeinus.org/talks/your-own-bayes/img/bay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3" y="2096532"/>
            <a:ext cx="5333333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4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Learned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difference between a prediction and a guess</a:t>
            </a:r>
          </a:p>
          <a:p>
            <a:r>
              <a:rPr lang="en-GB" dirty="0" smtClean="0"/>
              <a:t>Naïve and conditional probability</a:t>
            </a:r>
          </a:p>
          <a:p>
            <a:r>
              <a:rPr lang="en-GB" dirty="0" smtClean="0"/>
              <a:t>Why it’s important to build a model</a:t>
            </a:r>
          </a:p>
          <a:p>
            <a:r>
              <a:rPr lang="en-GB" dirty="0" smtClean="0"/>
              <a:t>Average is the simplest model</a:t>
            </a:r>
          </a:p>
          <a:p>
            <a:r>
              <a:rPr lang="en-GB" dirty="0" smtClean="0"/>
              <a:t>Standard deviation tells you how well a fit average is</a:t>
            </a:r>
          </a:p>
          <a:p>
            <a:r>
              <a:rPr lang="en-GB" dirty="0" smtClean="0"/>
              <a:t>Qualitative and quantitative data</a:t>
            </a:r>
          </a:p>
          <a:p>
            <a:r>
              <a:rPr lang="en-GB" dirty="0" smtClean="0"/>
              <a:t>How to bin qualitative data</a:t>
            </a:r>
          </a:p>
          <a:p>
            <a:r>
              <a:rPr lang="en-GB" dirty="0" smtClean="0"/>
              <a:t>Weightings and </a:t>
            </a:r>
            <a:r>
              <a:rPr lang="en-GB" dirty="0" smtClean="0"/>
              <a:t>normalisation</a:t>
            </a:r>
            <a:endParaRPr lang="en-GB" dirty="0" smtClean="0"/>
          </a:p>
          <a:p>
            <a:r>
              <a:rPr lang="en-GB" dirty="0" smtClean="0"/>
              <a:t>Linear regression</a:t>
            </a:r>
          </a:p>
          <a:p>
            <a:r>
              <a:rPr lang="en-GB" dirty="0" smtClean="0"/>
              <a:t>Logistic regression (for binary predictions)</a:t>
            </a:r>
          </a:p>
          <a:p>
            <a:r>
              <a:rPr lang="en-GB" dirty="0" smtClean="0"/>
              <a:t>Bayesian </a:t>
            </a:r>
            <a:r>
              <a:rPr lang="en-GB" dirty="0" smtClean="0"/>
              <a:t>statistics (for non linear relationships).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What’s The Difference Between a Prediction And a Guess?</a:t>
            </a:r>
            <a:endParaRPr lang="en-GB" sz="3200" dirty="0"/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96294"/>
            <a:ext cx="812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Questions?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Contract Data Scientist</a:t>
            </a:r>
          </a:p>
          <a:p>
            <a:r>
              <a:rPr lang="en-GB" dirty="0" smtClean="0"/>
              <a:t>Contract Data Engineer</a:t>
            </a:r>
          </a:p>
          <a:p>
            <a:r>
              <a:rPr lang="en-GB" dirty="0" smtClean="0"/>
              <a:t>MVP C#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9" y="1825625"/>
            <a:ext cx="1939882" cy="4351338"/>
          </a:xfrm>
        </p:spPr>
      </p:pic>
    </p:spTree>
    <p:extLst>
      <p:ext uri="{BB962C8B-B14F-4D97-AF65-F5344CB8AC3E}">
        <p14:creationId xmlns:p14="http://schemas.microsoft.com/office/powerpoint/2010/main" val="16714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Naïve Probability</a:t>
            </a:r>
            <a:endParaRPr lang="en-GB" dirty="0"/>
          </a:p>
        </p:txBody>
      </p:sp>
      <p:pic>
        <p:nvPicPr>
          <p:cNvPr id="3074" name="Picture 2" descr="http://cdn2.gbtimes.com/cdn/farfuture/-7kkiHqDme6m7DP-NpGi-NRVw9Usic2x4FkawFMv1Gw/mtime:1387213814/sites/default/files/styles/1280_wide/public/2013/05/17/shutterstock_137038772.jpg?itok=qaww3VF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21" y="1825625"/>
            <a:ext cx="652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4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Probability</a:t>
            </a:r>
            <a:endParaRPr lang="en-GB" dirty="0"/>
          </a:p>
        </p:txBody>
      </p:sp>
      <p:pic>
        <p:nvPicPr>
          <p:cNvPr id="4098" name="Picture 2" descr="http://scienceblogs.com/startswithabang/files/2012/08/full-moon-1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338"/>
            <a:ext cx="10788332" cy="80994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What’s The Difference Between a Prediction And a Guess?</a:t>
            </a:r>
            <a:endParaRPr lang="en-GB" sz="3200" dirty="0"/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480" y="1977628"/>
            <a:ext cx="4739640" cy="28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90196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Guess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 smtClean="0"/>
              <a:t>Picking what side of chance an event will fall.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Prediction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 smtClean="0"/>
              <a:t>Predicting an outcome accounting for the known conditions.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8956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1</a:t>
            </a:r>
            <a:endParaRPr lang="en-GB" dirty="0"/>
          </a:p>
        </p:txBody>
      </p:sp>
      <p:pic>
        <p:nvPicPr>
          <p:cNvPr id="1026" name="Picture 2" descr="http://www.save-me.org.uk/images/HorseRacingBettingExplainedB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9" y="1686939"/>
            <a:ext cx="7918443" cy="414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6779" y="6022848"/>
            <a:ext cx="791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All things being equal, who will win?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174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</TotalTime>
  <Words>559</Words>
  <Application>Microsoft Office PowerPoint</Application>
  <PresentationFormat>Widescreen</PresentationFormat>
  <Paragraphs>105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Data Science For Fun and Profit</vt:lpstr>
      <vt:lpstr>Introduction</vt:lpstr>
      <vt:lpstr>What Are we Doing Here?</vt:lpstr>
      <vt:lpstr>What’s The Difference Between a Prediction And a Guess?</vt:lpstr>
      <vt:lpstr>Naïve Probability</vt:lpstr>
      <vt:lpstr>Conditional Probability</vt:lpstr>
      <vt:lpstr>What’s The Difference Between a Prediction And a Guess?</vt:lpstr>
      <vt:lpstr>Step 1</vt:lpstr>
      <vt:lpstr>Demo</vt:lpstr>
      <vt:lpstr>Step 2 – Let’s Build a Model</vt:lpstr>
      <vt:lpstr>Wait, What? Why do we Build a Model?</vt:lpstr>
      <vt:lpstr>So What Does a Predictive Model Look Like?</vt:lpstr>
      <vt:lpstr>Average – The Simplest Model</vt:lpstr>
      <vt:lpstr>Wrong!</vt:lpstr>
      <vt:lpstr>PowerPoint Presentation</vt:lpstr>
      <vt:lpstr>Okay, Look, There are Two Types of Data</vt:lpstr>
      <vt:lpstr>Some Qualitative Data is Sneaky</vt:lpstr>
      <vt:lpstr>PowerPoint Presentation</vt:lpstr>
      <vt:lpstr>It Was Just Pretending to be Numbers!</vt:lpstr>
      <vt:lpstr>Okay, so How do we Deal With Position?</vt:lpstr>
      <vt:lpstr>So, For Average, Let’s Stick to Numbers</vt:lpstr>
      <vt:lpstr>Let’s Get Back to Position</vt:lpstr>
      <vt:lpstr>Demo - Bin the Categorical Information</vt:lpstr>
      <vt:lpstr>Can we Unify This Into One Probability?</vt:lpstr>
      <vt:lpstr>Sure we Can!</vt:lpstr>
      <vt:lpstr>More Art Than Science</vt:lpstr>
      <vt:lpstr>Demo</vt:lpstr>
      <vt:lpstr>Demo - Watch Out For “Confounding Variables”</vt:lpstr>
      <vt:lpstr>Demo</vt:lpstr>
      <vt:lpstr>But Wait, we Can’t Use That!</vt:lpstr>
      <vt:lpstr>Why Not?!</vt:lpstr>
      <vt:lpstr>So What Can we Use?</vt:lpstr>
      <vt:lpstr>Logistic Regression Formula</vt:lpstr>
      <vt:lpstr>Demo</vt:lpstr>
      <vt:lpstr>What if The Relationship Isn’t Linear?</vt:lpstr>
      <vt:lpstr>Enter Bayes</vt:lpstr>
      <vt:lpstr>Bayes Theorem</vt:lpstr>
      <vt:lpstr>Demo</vt:lpstr>
      <vt:lpstr>What we Learned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Fun and Profit</dc:title>
  <dc:creator>Gary Short</dc:creator>
  <cp:lastModifiedBy>Gary Short</cp:lastModifiedBy>
  <cp:revision>45</cp:revision>
  <dcterms:created xsi:type="dcterms:W3CDTF">2014-09-06T15:02:57Z</dcterms:created>
  <dcterms:modified xsi:type="dcterms:W3CDTF">2015-01-09T15:20:50Z</dcterms:modified>
</cp:coreProperties>
</file>