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96" r:id="rId4"/>
    <p:sldId id="260" r:id="rId5"/>
    <p:sldId id="261" r:id="rId6"/>
    <p:sldId id="262" r:id="rId7"/>
    <p:sldId id="263" r:id="rId8"/>
    <p:sldId id="264" r:id="rId9"/>
    <p:sldId id="265" r:id="rId10"/>
    <p:sldId id="286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31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7" r:id="rId33"/>
    <p:sldId id="298" r:id="rId34"/>
    <p:sldId id="299" r:id="rId35"/>
    <p:sldId id="300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8" r:id="rId45"/>
    <p:sldId id="295" r:id="rId46"/>
    <p:sldId id="301" r:id="rId47"/>
    <p:sldId id="302" r:id="rId48"/>
    <p:sldId id="319" r:id="rId49"/>
    <p:sldId id="303" r:id="rId50"/>
    <p:sldId id="320" r:id="rId51"/>
    <p:sldId id="304" r:id="rId52"/>
    <p:sldId id="305" r:id="rId53"/>
    <p:sldId id="306" r:id="rId54"/>
    <p:sldId id="307" r:id="rId55"/>
    <p:sldId id="323" r:id="rId56"/>
    <p:sldId id="321" r:id="rId57"/>
    <p:sldId id="308" r:id="rId58"/>
    <p:sldId id="309" r:id="rId59"/>
    <p:sldId id="310" r:id="rId60"/>
    <p:sldId id="311" r:id="rId61"/>
    <p:sldId id="32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9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2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9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7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7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37C0-ECB8-4CA3-B308-726910F23E4E}" type="datetimeFigureOut">
              <a:rPr lang="en-GB" smtClean="0"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1BFD-2829-411C-A55D-DE671A372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4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My Data’s in Hadoop, </a:t>
            </a:r>
            <a:br>
              <a:rPr lang="en-GB" sz="5400" dirty="0" smtClean="0"/>
            </a:br>
            <a:r>
              <a:rPr lang="en-GB" sz="5400" dirty="0" smtClean="0"/>
              <a:t>Now What?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Gary Short</a:t>
            </a:r>
          </a:p>
          <a:p>
            <a:r>
              <a:rPr lang="en-GB" dirty="0" smtClean="0"/>
              <a:t>www.Duncodin.it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4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 – Traditional Statistics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8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Have to Build a Model</a:t>
            </a:r>
            <a:endParaRPr lang="en-GB" dirty="0"/>
          </a:p>
        </p:txBody>
      </p:sp>
      <p:pic>
        <p:nvPicPr>
          <p:cNvPr id="2050" name="Picture 2" descr="http://i.telegraph.co.uk/multimedia/archive/02475/airfix-spitfire_2475669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32" y="1825625"/>
            <a:ext cx="69711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Models Fit Well</a:t>
            </a:r>
            <a:endParaRPr lang="en-GB" dirty="0"/>
          </a:p>
        </p:txBody>
      </p:sp>
      <p:pic>
        <p:nvPicPr>
          <p:cNvPr id="3074" name="Picture 2" descr="http://www.thecrewcoach.com/images/finding-the-right-fit-for-your-te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Others, Not so Much…</a:t>
            </a:r>
            <a:endParaRPr lang="en-GB" dirty="0"/>
          </a:p>
        </p:txBody>
      </p:sp>
      <p:pic>
        <p:nvPicPr>
          <p:cNvPr id="4098" name="Picture 2" descr="http://cdn.lolzbook.com/wp-content/uploads/2012/12/Not-sure-if-small-man-or-big-woma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19" y="1825625"/>
            <a:ext cx="51061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Our Prediction Will be Model + Error</a:t>
            </a:r>
            <a:endParaRPr lang="en-GB" dirty="0"/>
          </a:p>
        </p:txBody>
      </p:sp>
      <p:pic>
        <p:nvPicPr>
          <p:cNvPr id="5122" name="Picture 2" descr="http://bite-prod.s3.amazonaws.com/wp-content/uploads/2013/01/you-had-one-job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87" y="1825625"/>
            <a:ext cx="32042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What’s </a:t>
            </a:r>
            <a:r>
              <a:rPr lang="en-GB" dirty="0"/>
              <a:t>T</a:t>
            </a:r>
            <a:r>
              <a:rPr lang="en-GB" dirty="0" smtClean="0"/>
              <a:t>he Simplest Model we Can Build?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Summary Statistics</a:t>
            </a:r>
          </a:p>
          <a:p>
            <a:pPr lvl="1"/>
            <a:r>
              <a:rPr lang="en-GB" dirty="0" smtClean="0"/>
              <a:t>Mean</a:t>
            </a:r>
          </a:p>
          <a:p>
            <a:pPr lvl="1"/>
            <a:r>
              <a:rPr lang="en-GB" dirty="0" smtClean="0"/>
              <a:t>Mode</a:t>
            </a:r>
          </a:p>
          <a:p>
            <a:pPr lvl="1"/>
            <a:r>
              <a:rPr lang="en-GB" dirty="0" smtClean="0"/>
              <a:t>Median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4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</a:t>
            </a:r>
            <a:endParaRPr lang="en-GB" dirty="0"/>
          </a:p>
        </p:txBody>
      </p:sp>
      <p:pic>
        <p:nvPicPr>
          <p:cNvPr id="7170" name="Picture 2" descr="http://www.sean.co.uk/books/social_networking_older_wiser/gfx/snoawwordle5lr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934369"/>
            <a:ext cx="78676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72544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32185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</a:t>
            </a:r>
            <a:endParaRPr lang="en-GB" dirty="0"/>
          </a:p>
        </p:txBody>
      </p:sp>
      <p:pic>
        <p:nvPicPr>
          <p:cNvPr id="6146" name="Picture 2" descr="http://faculty.wwu.edu/sngynan/images/ch7mea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67" y="2318750"/>
            <a:ext cx="3554266" cy="222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So How do we Know </a:t>
            </a:r>
            <a:r>
              <a:rPr lang="en-GB" sz="4800" dirty="0" smtClean="0">
                <a:solidFill>
                  <a:srgbClr val="FF0000"/>
                </a:solidFill>
              </a:rPr>
              <a:t>How Well </a:t>
            </a:r>
            <a:r>
              <a:rPr lang="en-GB" sz="4800" dirty="0" smtClean="0"/>
              <a:t>Mean </a:t>
            </a:r>
            <a:r>
              <a:rPr lang="en-GB" sz="4800" dirty="0" smtClean="0">
                <a:solidFill>
                  <a:srgbClr val="FF0000"/>
                </a:solidFill>
              </a:rPr>
              <a:t>Fits</a:t>
            </a:r>
            <a:r>
              <a:rPr lang="en-GB" sz="4800" dirty="0" smtClean="0"/>
              <a:t>?</a:t>
            </a:r>
            <a:endParaRPr lang="en-GB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0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Are we Doing Here?</a:t>
            </a:r>
            <a:endParaRPr lang="en-GB" dirty="0"/>
          </a:p>
        </p:txBody>
      </p:sp>
      <p:pic>
        <p:nvPicPr>
          <p:cNvPr id="1026" name="Picture 2" descr="http://www.save-me.org.uk/images/HorseRacingBettingExplainedBi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9" y="1686939"/>
            <a:ext cx="7918443" cy="414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8200" y="6022848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Learn Data Science through the medium of horse racing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635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s2.hubimg.com/u/6951521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36" y="1404207"/>
            <a:ext cx="6230128" cy="404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0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Demo – Simplest Predictive Model</a:t>
            </a:r>
            <a:endParaRPr lang="en-GB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1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various sample data</a:t>
            </a:r>
          </a:p>
          <a:p>
            <a:r>
              <a:rPr lang="en-GB" dirty="0" smtClean="0"/>
              <a:t>Calculate, mean and SD</a:t>
            </a:r>
          </a:p>
          <a:p>
            <a:r>
              <a:rPr lang="en-GB" dirty="0" smtClean="0"/>
              <a:t>“Manually” create left and right skewed samples</a:t>
            </a:r>
          </a:p>
          <a:p>
            <a:r>
              <a:rPr lang="en-GB" dirty="0" smtClean="0"/>
              <a:t>Repeat the calculations from above</a:t>
            </a:r>
          </a:p>
          <a:p>
            <a:r>
              <a:rPr lang="en-GB" dirty="0" smtClean="0"/>
              <a:t>Random samples always seem to “work out”, anyone know why?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1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Aside About 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Model Winners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if a horse finishes:</a:t>
            </a:r>
          </a:p>
          <a:p>
            <a:pPr lvl="1"/>
            <a:r>
              <a:rPr lang="en-GB" dirty="0" smtClean="0"/>
              <a:t>1, 4, 6, 2, 7, 1, 5, 1, 7, 2, 4, 3, 1</a:t>
            </a:r>
          </a:p>
          <a:p>
            <a:r>
              <a:rPr lang="en-GB" dirty="0" smtClean="0"/>
              <a:t>We can just take an average, and if the SD is small (relative to the mean), we know that’s a good fit for prediction…</a:t>
            </a:r>
          </a:p>
          <a:p>
            <a:r>
              <a:rPr lang="en-GB" dirty="0" smtClean="0"/>
              <a:t>Right?</a:t>
            </a:r>
          </a:p>
          <a:p>
            <a:r>
              <a:rPr lang="en-GB" dirty="0" smtClean="0"/>
              <a:t>Right?!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Wrong!</a:t>
            </a:r>
            <a:endParaRPr lang="en-GB" dirty="0"/>
          </a:p>
        </p:txBody>
      </p:sp>
      <p:pic>
        <p:nvPicPr>
          <p:cNvPr id="10242" name="Picture 2" descr="http://energyfromthorium.com/wp-content/uploads/2014/06/double-face-pal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71" y="1249985"/>
            <a:ext cx="6331458" cy="506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trolinukitus.lt/img/wat-w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44" y="1205198"/>
            <a:ext cx="6589712" cy="44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1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Okay, Look, There are Two Types of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Quantitative</a:t>
            </a:r>
          </a:p>
          <a:p>
            <a:pPr lvl="1"/>
            <a:r>
              <a:rPr lang="en-GB" dirty="0" smtClean="0"/>
              <a:t>Numbers</a:t>
            </a:r>
          </a:p>
          <a:p>
            <a:pPr lvl="1"/>
            <a:r>
              <a:rPr lang="en-GB" dirty="0" smtClean="0"/>
              <a:t>You can do arithmetic with them</a:t>
            </a:r>
          </a:p>
          <a:p>
            <a:r>
              <a:rPr lang="en-GB" dirty="0" smtClean="0"/>
              <a:t>Qualitative</a:t>
            </a:r>
          </a:p>
          <a:p>
            <a:pPr lvl="1"/>
            <a:r>
              <a:rPr lang="en-GB" dirty="0" smtClean="0"/>
              <a:t>Categorical</a:t>
            </a:r>
          </a:p>
          <a:p>
            <a:r>
              <a:rPr lang="en-GB" dirty="0" smtClean="0"/>
              <a:t>Rule of thumb:</a:t>
            </a:r>
          </a:p>
          <a:p>
            <a:pPr lvl="1"/>
            <a:r>
              <a:rPr lang="en-GB" dirty="0" smtClean="0"/>
              <a:t>All qualitative data is rubbish.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0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Qualitative Data is Sneaky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 scale of 1 – 10 how happy are you with this talk</a:t>
            </a:r>
          </a:p>
          <a:p>
            <a:r>
              <a:rPr lang="en-GB" dirty="0" smtClean="0"/>
              <a:t>Where 1 is “very happy” and 10 is “do you have a cigarette?”</a:t>
            </a:r>
          </a:p>
          <a:p>
            <a:r>
              <a:rPr lang="en-GB" dirty="0" smtClean="0"/>
              <a:t>The average response was 9.9.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80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quickmeme.com/img/b7/b78c1f7661335f25a5e9a6785604db9aa5ba4091712d04685b4d26dcb145019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13" y="1136291"/>
            <a:ext cx="7030974" cy="45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5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Will That Look Like?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We’ll look at</a:t>
            </a:r>
          </a:p>
          <a:p>
            <a:pPr lvl="1"/>
            <a:r>
              <a:rPr lang="en-GB" dirty="0" smtClean="0"/>
              <a:t>Basic statistics</a:t>
            </a:r>
          </a:p>
          <a:p>
            <a:pPr lvl="1"/>
            <a:r>
              <a:rPr lang="en-GB" dirty="0" smtClean="0"/>
              <a:t>Some more advanced statistics</a:t>
            </a:r>
          </a:p>
          <a:p>
            <a:pPr lvl="1"/>
            <a:r>
              <a:rPr lang="en-GB" dirty="0" smtClean="0"/>
              <a:t>Conditional probability</a:t>
            </a:r>
          </a:p>
          <a:p>
            <a:pPr lvl="1"/>
            <a:r>
              <a:rPr lang="en-GB" dirty="0" smtClean="0"/>
              <a:t>Bayesian statistics</a:t>
            </a:r>
          </a:p>
          <a:p>
            <a:pPr lvl="1"/>
            <a:r>
              <a:rPr lang="en-GB" dirty="0" smtClean="0"/>
              <a:t>Machine learning</a:t>
            </a:r>
          </a:p>
          <a:p>
            <a:r>
              <a:rPr lang="en-GB" dirty="0" smtClean="0"/>
              <a:t>Finish off with a little “you” time</a:t>
            </a:r>
          </a:p>
          <a:p>
            <a:pPr lvl="1"/>
            <a:r>
              <a:rPr lang="en-GB" dirty="0" smtClean="0"/>
              <a:t>Work on extending what we’ve done here</a:t>
            </a:r>
          </a:p>
          <a:p>
            <a:pPr lvl="1"/>
            <a:r>
              <a:rPr lang="en-GB" dirty="0" smtClean="0"/>
              <a:t>Or work using these techniques on your own domain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Was Just Pretending to be Numbers!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1, 2, 3 are actually categories</a:t>
            </a:r>
          </a:p>
          <a:p>
            <a:r>
              <a:rPr lang="en-GB" dirty="0" smtClean="0"/>
              <a:t>They just happened to be called 1, 2, 3</a:t>
            </a:r>
          </a:p>
          <a:p>
            <a:r>
              <a:rPr lang="en-GB" dirty="0" smtClean="0"/>
              <a:t>That fooled you into thinking you could do arithmetic (like average)</a:t>
            </a:r>
          </a:p>
          <a:p>
            <a:r>
              <a:rPr lang="en-GB" dirty="0" smtClean="0"/>
              <a:t>What if they’d be called Tom, Dick and Hilary?</a:t>
            </a:r>
          </a:p>
          <a:p>
            <a:pPr lvl="1"/>
            <a:r>
              <a:rPr lang="en-GB" dirty="0" smtClean="0"/>
              <a:t>Hilary cos I’m not a </a:t>
            </a:r>
            <a:r>
              <a:rPr lang="en-GB" dirty="0" err="1" smtClean="0"/>
              <a:t>brogrammer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Also cos @</a:t>
            </a:r>
            <a:r>
              <a:rPr lang="en-GB" dirty="0" err="1" smtClean="0"/>
              <a:t>RachelReese</a:t>
            </a:r>
            <a:r>
              <a:rPr lang="en-GB" dirty="0" smtClean="0"/>
              <a:t> scares him a little –Ed.</a:t>
            </a:r>
          </a:p>
          <a:p>
            <a:r>
              <a:rPr lang="en-GB" dirty="0" smtClean="0"/>
              <a:t>So now, what’s the average of Dick and Hilary, </a:t>
            </a:r>
            <a:r>
              <a:rPr lang="en-GB" dirty="0" err="1" smtClean="0"/>
              <a:t>Dickary</a:t>
            </a:r>
            <a:r>
              <a:rPr lang="en-GB" dirty="0" smtClean="0"/>
              <a:t>?!</a:t>
            </a:r>
          </a:p>
          <a:p>
            <a:pPr lvl="1"/>
            <a:r>
              <a:rPr lang="en-GB" dirty="0" smtClean="0"/>
              <a:t>You could have phrased that better –Ed.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81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 After me: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only do arithmetic on quantitative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4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So Race Placing’s Can’t be Modelled? Lame!</a:t>
            </a:r>
            <a:endParaRPr lang="en-GB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2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437896"/>
            <a:ext cx="8412480" cy="59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Now We’ve Straightened Out Data</a:t>
            </a:r>
            <a:endParaRPr lang="en-GB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make some predictions!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2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Cool Your Jets!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we do, we’ve got to learn a couple of rules.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2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Parametric Tests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Have 4 assumptions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Normally Distributed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This is context </a:t>
            </a:r>
            <a:r>
              <a:rPr lang="en-GB" dirty="0" smtClean="0"/>
              <a:t>sensitive and a bit tricky</a:t>
            </a:r>
          </a:p>
          <a:p>
            <a:r>
              <a:rPr lang="en-GB" dirty="0" err="1" smtClean="0"/>
              <a:t>Soooo</a:t>
            </a:r>
            <a:r>
              <a:rPr lang="en-GB" dirty="0" smtClean="0"/>
              <a:t>…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42" name="Picture 2" descr="http://s3.amazonaws.com/rapgenius/celebrity-pictures-tommy-lee-jones-jazz-ha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5800"/>
            <a:ext cx="38100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Homogeneity of Variance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 in which all the variables in a sequence have the same finite, or limited, variance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I don’t know about you, but that’s as clear as mud to me!</a:t>
            </a:r>
          </a:p>
          <a:p>
            <a:r>
              <a:rPr lang="en-GB" dirty="0" smtClean="0"/>
              <a:t>For example, if we take a sample of horses, their mile times all vary between a similar min and max.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3. Data Should be Measured at The Interval Level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Measured data has the same interval</a:t>
            </a:r>
          </a:p>
          <a:p>
            <a:r>
              <a:rPr lang="en-GB" dirty="0" smtClean="0"/>
              <a:t>So in the case of our horses</a:t>
            </a:r>
          </a:p>
          <a:p>
            <a:pPr lvl="1"/>
            <a:r>
              <a:rPr lang="en-GB" dirty="0" smtClean="0"/>
              <a:t>Top speed in MPH</a:t>
            </a:r>
          </a:p>
          <a:p>
            <a:pPr lvl="1"/>
            <a:r>
              <a:rPr lang="en-GB" dirty="0" smtClean="0"/>
              <a:t>Weight in KGs</a:t>
            </a:r>
          </a:p>
          <a:p>
            <a:pPr lvl="1"/>
            <a:r>
              <a:rPr lang="en-GB" dirty="0" smtClean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5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What’s The Difference Between a Prediction And a Guess?</a:t>
            </a:r>
            <a:endParaRPr lang="en-GB" sz="3200" dirty="0"/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96294"/>
            <a:ext cx="812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9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Independence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 of one participant has no effect on the variable of another</a:t>
            </a:r>
          </a:p>
          <a:p>
            <a:r>
              <a:rPr lang="en-GB" dirty="0" smtClean="0"/>
              <a:t>In the case of our horse</a:t>
            </a:r>
          </a:p>
          <a:p>
            <a:pPr lvl="1"/>
            <a:r>
              <a:rPr lang="en-GB" dirty="0" smtClean="0"/>
              <a:t>The top speed of one horse does not effect the top speed of another.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9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How do I know Which Variables to Model?</a:t>
            </a:r>
            <a:endParaRPr lang="en-GB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1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Covariance and Correlation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Variance is when a measure deviates from the mean</a:t>
            </a:r>
          </a:p>
          <a:p>
            <a:r>
              <a:rPr lang="en-GB" dirty="0" smtClean="0"/>
              <a:t>Covariance is when two measures deviate in the same way</a:t>
            </a:r>
          </a:p>
          <a:p>
            <a:r>
              <a:rPr lang="en-GB" dirty="0" smtClean="0"/>
              <a:t>Correlation is covariance in a standard unit of measure, e.g. KGs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63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Pearson’s 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sample data</a:t>
            </a:r>
          </a:p>
          <a:p>
            <a:r>
              <a:rPr lang="en-GB" dirty="0" smtClean="0"/>
              <a:t>Add a transform</a:t>
            </a:r>
          </a:p>
          <a:p>
            <a:r>
              <a:rPr lang="en-GB" dirty="0" smtClean="0"/>
              <a:t>Calculate R between that and the dependent variable</a:t>
            </a:r>
          </a:p>
          <a:p>
            <a:r>
              <a:rPr lang="en-GB" dirty="0" smtClean="0"/>
              <a:t>Add another transform</a:t>
            </a:r>
          </a:p>
          <a:p>
            <a:r>
              <a:rPr lang="en-GB" dirty="0" smtClean="0"/>
              <a:t>Calculate R between that and the dependent variable</a:t>
            </a:r>
          </a:p>
          <a:p>
            <a:r>
              <a:rPr lang="en-GB" dirty="0" smtClean="0"/>
              <a:t>Calculate R between the two independent variables</a:t>
            </a:r>
          </a:p>
          <a:p>
            <a:r>
              <a:rPr lang="en-GB" dirty="0" smtClean="0"/>
              <a:t>Experiment with the size of the transforms</a:t>
            </a:r>
          </a:p>
          <a:p>
            <a:r>
              <a:rPr lang="en-GB" dirty="0" smtClean="0"/>
              <a:t>See the effect it has on 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0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Watch Out For “Confounding Variables” Though</a:t>
            </a:r>
            <a:endParaRPr lang="en-GB" sz="4000" dirty="0"/>
          </a:p>
        </p:txBody>
      </p:sp>
      <p:pic>
        <p:nvPicPr>
          <p:cNvPr id="4098" name="Picture 2" descr="https://i.chzbgr.com/maxW500/1904797952/h7E715BE5/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27" y="1690688"/>
            <a:ext cx="7090545" cy="47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we Know What to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make some predictions!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6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Linear Regression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3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3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 independent variable</a:t>
            </a:r>
          </a:p>
          <a:p>
            <a:r>
              <a:rPr lang="en-GB" dirty="0" smtClean="0"/>
              <a:t>Calculate the dependent value for an independent measure in your sample.</a:t>
            </a:r>
          </a:p>
          <a:p>
            <a:r>
              <a:rPr lang="en-GB" dirty="0" smtClean="0"/>
              <a:t>Add more independent variables</a:t>
            </a:r>
          </a:p>
          <a:p>
            <a:r>
              <a:rPr lang="en-GB" dirty="0" smtClean="0"/>
              <a:t>Repeat the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3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Cool, But we Can’t Use It!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Naïve Probability</a:t>
            </a:r>
            <a:endParaRPr lang="en-GB" dirty="0"/>
          </a:p>
        </p:txBody>
      </p:sp>
      <p:pic>
        <p:nvPicPr>
          <p:cNvPr id="3074" name="Picture 2" descr="http://cdn2.gbtimes.com/cdn/farfuture/-7kkiHqDme6m7DP-NpGi-NRVw9Usic2x4FkawFMv1Gw/mtime:1387213814/sites/default/files/styles/1280_wide/public/2013/05/17/shutterstock_137038772.jpg?itok=qaww3VF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221" y="1825625"/>
            <a:ext cx="6529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trolinukitus.lt/img/wat-w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44" y="1205198"/>
            <a:ext cx="6589712" cy="44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Not?!</a:t>
            </a:r>
            <a:endParaRPr lang="en-GB" dirty="0"/>
          </a:p>
        </p:txBody>
      </p:sp>
      <p:pic>
        <p:nvPicPr>
          <p:cNvPr id="6146" name="Picture 2" descr="http://upload.wikimedia.org/wikipedia/commons/thumb/3/3a/Linear_regression.svg/400px-Linear_regress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61" y="1690688"/>
            <a:ext cx="6914678" cy="45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Can we Use?</a:t>
            </a:r>
            <a:endParaRPr lang="en-GB" dirty="0"/>
          </a:p>
        </p:txBody>
      </p:sp>
      <p:pic>
        <p:nvPicPr>
          <p:cNvPr id="7172" name="Picture 4" descr="http://api.ning.com/files/F*6cKdfVAHkBBcD*f0LM5Lt9UNQuMqn7IPOJRnfX2Ki98UMeuiZ7gkVlEvOL5vaAqE7IJRgOqxW9QjGubyeEuGg7uRicpwny/ProbitvsLogi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1690688"/>
            <a:ext cx="6486144" cy="48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 Formula</a:t>
            </a:r>
            <a:endParaRPr lang="en-GB" dirty="0"/>
          </a:p>
        </p:txBody>
      </p:sp>
      <p:pic>
        <p:nvPicPr>
          <p:cNvPr id="8194" name="Picture 2" descr="http://groups.csail.mit.edu/medg/hamish/medcomp3/img00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5816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Oh dude, you </a:t>
            </a:r>
            <a:r>
              <a:rPr lang="en-GB" dirty="0" err="1" smtClean="0"/>
              <a:t>sooo</a:t>
            </a:r>
            <a:r>
              <a:rPr lang="en-GB" dirty="0" smtClean="0"/>
              <a:t> need to show me a concrete example for that!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3.5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R</a:t>
            </a:r>
          </a:p>
          <a:p>
            <a:pPr lvl="1"/>
            <a:r>
              <a:rPr lang="en-GB" dirty="0" err="1" smtClean="0"/>
              <a:t>Nagvigate</a:t>
            </a:r>
            <a:r>
              <a:rPr lang="en-GB" dirty="0"/>
              <a:t> to http://www.r-project.org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Select CRAN</a:t>
            </a:r>
          </a:p>
          <a:p>
            <a:pPr lvl="1"/>
            <a:r>
              <a:rPr lang="en-GB" dirty="0" smtClean="0"/>
              <a:t>Select a mirror near you</a:t>
            </a:r>
          </a:p>
          <a:p>
            <a:pPr lvl="1"/>
            <a:r>
              <a:rPr lang="en-GB" dirty="0" smtClean="0"/>
              <a:t>Follow the install instructions for your platform</a:t>
            </a:r>
            <a:endParaRPr lang="en-GB" dirty="0"/>
          </a:p>
          <a:p>
            <a:r>
              <a:rPr lang="en-GB" dirty="0" err="1" smtClean="0"/>
              <a:t>Rstudio</a:t>
            </a:r>
            <a:endParaRPr lang="en-GB" dirty="0" smtClean="0"/>
          </a:p>
          <a:p>
            <a:pPr lvl="1"/>
            <a:r>
              <a:rPr lang="en-GB" dirty="0"/>
              <a:t>Navigate to http://www.rstudio.com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Follow the install instructions for your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2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4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some sample data </a:t>
            </a:r>
          </a:p>
          <a:p>
            <a:r>
              <a:rPr lang="en-GB" dirty="0" smtClean="0"/>
              <a:t>Do the calculation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8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The Relationship Isn’t Linear?</a:t>
            </a:r>
            <a:endParaRPr lang="en-GB" dirty="0"/>
          </a:p>
        </p:txBody>
      </p:sp>
      <p:pic>
        <p:nvPicPr>
          <p:cNvPr id="9218" name="Picture 2" descr="http://i.dailymail.co.uk/i/pix/2013/10/13/article-2458073-18B7E4F800000578-183_634x46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987" y="1690688"/>
            <a:ext cx="6758025" cy="48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 Bayes</a:t>
            </a:r>
            <a:endParaRPr lang="en-GB" dirty="0"/>
          </a:p>
        </p:txBody>
      </p:sp>
      <p:pic>
        <p:nvPicPr>
          <p:cNvPr id="10242" name="Picture 2" descr="http://m.cdn.blog.hu/tu/tudomany/image/Bay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690688"/>
            <a:ext cx="6595872" cy="49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 Theorem</a:t>
            </a:r>
            <a:endParaRPr lang="en-GB" dirty="0"/>
          </a:p>
        </p:txBody>
      </p:sp>
      <p:pic>
        <p:nvPicPr>
          <p:cNvPr id="11266" name="Picture 2" descr="http://phaedrusdeinus.org/talks/your-own-bayes/img/bay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3" y="2096532"/>
            <a:ext cx="5333333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Probability</a:t>
            </a:r>
            <a:endParaRPr lang="en-GB" dirty="0"/>
          </a:p>
        </p:txBody>
      </p:sp>
      <p:pic>
        <p:nvPicPr>
          <p:cNvPr id="4098" name="Picture 2" descr="http://scienceblogs.com/startswithabang/files/2012/08/full-moon-1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Bayes Theory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</a:t>
            </a:r>
            <a:r>
              <a:rPr lang="en-GB" smtClean="0"/>
              <a:t>We’ve</a:t>
            </a:r>
            <a:r>
              <a:rPr lang="en-GB" smtClean="0"/>
              <a:t> </a:t>
            </a:r>
            <a:r>
              <a:rPr lang="en-GB" dirty="0" smtClean="0"/>
              <a:t>Learned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difference between a prediction and a guess</a:t>
            </a:r>
          </a:p>
          <a:p>
            <a:r>
              <a:rPr lang="en-GB" dirty="0" smtClean="0"/>
              <a:t>Naïve and conditional probability</a:t>
            </a:r>
          </a:p>
          <a:p>
            <a:r>
              <a:rPr lang="en-GB" dirty="0" smtClean="0"/>
              <a:t>Why it’s important to build a model</a:t>
            </a:r>
          </a:p>
          <a:p>
            <a:r>
              <a:rPr lang="en-GB" dirty="0" smtClean="0"/>
              <a:t>Average is the simplest model</a:t>
            </a:r>
          </a:p>
          <a:p>
            <a:r>
              <a:rPr lang="en-GB" dirty="0" smtClean="0"/>
              <a:t>Standard deviation tells you how well a fit average is</a:t>
            </a:r>
          </a:p>
          <a:p>
            <a:r>
              <a:rPr lang="en-GB" dirty="0" smtClean="0"/>
              <a:t>Qualitative and quantitative data</a:t>
            </a:r>
          </a:p>
          <a:p>
            <a:r>
              <a:rPr lang="en-GB" dirty="0" smtClean="0"/>
              <a:t>Linear regression</a:t>
            </a:r>
          </a:p>
          <a:p>
            <a:r>
              <a:rPr lang="en-GB" dirty="0" smtClean="0"/>
              <a:t>Logistic regression (for binary predictions)</a:t>
            </a:r>
          </a:p>
          <a:p>
            <a:r>
              <a:rPr lang="en-GB" dirty="0" smtClean="0"/>
              <a:t>Bayesian statistics.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338"/>
            <a:ext cx="10788332" cy="80994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What’s The Difference Between a Prediction And a Guess?</a:t>
            </a:r>
            <a:endParaRPr lang="en-GB" sz="3200" dirty="0"/>
          </a:p>
        </p:txBody>
      </p:sp>
      <p:pic>
        <p:nvPicPr>
          <p:cNvPr id="2050" name="Picture 2" descr="http://api.ning.com/files/jPrLLXuRuu5NQUBB0TWzUm-twYVH7ySIXAqNfxr1znmJjEDubI*jqwrO0EfEEgHXuDo41tbZK*Nk1rYqydv-PiWaKyjdpQt6/2013Predi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480" y="1977628"/>
            <a:ext cx="4739640" cy="28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90196" cy="3811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Guess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 smtClean="0"/>
              <a:t>Picking what side of chance an event will fall.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Prediction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000" dirty="0" smtClean="0"/>
              <a:t>Predicting an outcome accounting for the known conditions.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030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200" dirty="0" smtClean="0"/>
              <a:t>Naïve Probability – It’s Never a Two Horse Race</a:t>
            </a:r>
            <a:br>
              <a:rPr lang="en-GB" sz="4200" dirty="0" smtClean="0"/>
            </a:br>
            <a:r>
              <a:rPr lang="en-GB" sz="4200" dirty="0" smtClean="0"/>
              <a:t>(Unless it Actually is of Course) </a:t>
            </a:r>
            <a:endParaRPr lang="en-GB" sz="4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Your horse will either win or not</a:t>
            </a:r>
          </a:p>
          <a:p>
            <a:r>
              <a:rPr lang="en-GB" dirty="0" smtClean="0"/>
              <a:t>But the probability isn’t ½</a:t>
            </a:r>
          </a:p>
          <a:p>
            <a:r>
              <a:rPr lang="en-GB" dirty="0" smtClean="0"/>
              <a:t>It’s 1/n</a:t>
            </a:r>
          </a:p>
          <a:p>
            <a:pPr lvl="1"/>
            <a:r>
              <a:rPr lang="en-GB" dirty="0" smtClean="0"/>
              <a:t>Where n = the number of runners.</a:t>
            </a:r>
            <a:endParaRPr lang="en-GB" dirty="0"/>
          </a:p>
        </p:txBody>
      </p:sp>
      <p:pic>
        <p:nvPicPr>
          <p:cNvPr id="1026" name="Picture 2" descr="http://www.dayexperiences.co.uk/images/redletterdays/index_files/ITHJO_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2834481"/>
            <a:ext cx="41433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We Must </a:t>
            </a:r>
            <a:r>
              <a:rPr lang="en-GB" sz="4400" dirty="0" smtClean="0">
                <a:solidFill>
                  <a:srgbClr val="FF0000"/>
                </a:solidFill>
              </a:rPr>
              <a:t>Account For </a:t>
            </a:r>
            <a:r>
              <a:rPr lang="en-GB" sz="4400" dirty="0" smtClean="0"/>
              <a:t>the </a:t>
            </a:r>
            <a:r>
              <a:rPr lang="en-GB" sz="4400" dirty="0" smtClean="0">
                <a:solidFill>
                  <a:srgbClr val="FF0000"/>
                </a:solidFill>
              </a:rPr>
              <a:t>Known Conditions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3436</TotalTime>
  <Words>985</Words>
  <Application>Microsoft Office PowerPoint</Application>
  <PresentationFormat>Widescreen</PresentationFormat>
  <Paragraphs>163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Wingdings</vt:lpstr>
      <vt:lpstr>Office Theme</vt:lpstr>
      <vt:lpstr>My Data’s in Hadoop,  Now What?</vt:lpstr>
      <vt:lpstr>What Are we Doing Here?</vt:lpstr>
      <vt:lpstr>What Will That Look Like?</vt:lpstr>
      <vt:lpstr>What’s The Difference Between a Prediction And a Guess?</vt:lpstr>
      <vt:lpstr>Naïve Probability</vt:lpstr>
      <vt:lpstr>Conditional Probability</vt:lpstr>
      <vt:lpstr>What’s The Difference Between a Prediction And a Guess?</vt:lpstr>
      <vt:lpstr>Naïve Probability – It’s Never a Two Horse Race (Unless it Actually is of Course) </vt:lpstr>
      <vt:lpstr>We Must Account For the Known Conditions</vt:lpstr>
      <vt:lpstr>Part 1 – Traditional Statistics</vt:lpstr>
      <vt:lpstr>We Have to Build a Model</vt:lpstr>
      <vt:lpstr>Some Models Fit Well</vt:lpstr>
      <vt:lpstr>Others, Not so Much…</vt:lpstr>
      <vt:lpstr>So Our Prediction Will be Model + Error</vt:lpstr>
      <vt:lpstr>So What’s The Simplest Model we Can Build?</vt:lpstr>
      <vt:lpstr>Mode</vt:lpstr>
      <vt:lpstr>Median</vt:lpstr>
      <vt:lpstr>Mean</vt:lpstr>
      <vt:lpstr>So How do we Know How Well Mean Fits?</vt:lpstr>
      <vt:lpstr>PowerPoint Presentation</vt:lpstr>
      <vt:lpstr>Demo – Simplest Predictive Model</vt:lpstr>
      <vt:lpstr>Lab 1 </vt:lpstr>
      <vt:lpstr>A Quick Aside About Data</vt:lpstr>
      <vt:lpstr>Let’s Model Winners</vt:lpstr>
      <vt:lpstr>Wrong!</vt:lpstr>
      <vt:lpstr>PowerPoint Presentation</vt:lpstr>
      <vt:lpstr>Okay, Look, There are Two Types of Data</vt:lpstr>
      <vt:lpstr>Some Qualitative Data is Sneaky</vt:lpstr>
      <vt:lpstr>PowerPoint Presentation</vt:lpstr>
      <vt:lpstr>It Was Just Pretending to be Numbers!</vt:lpstr>
      <vt:lpstr>Repeat After me: </vt:lpstr>
      <vt:lpstr>So Race Placing’s Can’t be Modelled? Lame!</vt:lpstr>
      <vt:lpstr>PowerPoint Presentation</vt:lpstr>
      <vt:lpstr>Now We’ve Straightened Out Data</vt:lpstr>
      <vt:lpstr>Cool Your Jets!</vt:lpstr>
      <vt:lpstr>Parametric Tests</vt:lpstr>
      <vt:lpstr>1. Normally Distributed</vt:lpstr>
      <vt:lpstr>2. Homogeneity of Variance</vt:lpstr>
      <vt:lpstr>3. Data Should be Measured at The Interval Level</vt:lpstr>
      <vt:lpstr>4. Independence</vt:lpstr>
      <vt:lpstr>How do I know Which Variables to Model?</vt:lpstr>
      <vt:lpstr>Covariance and Correlation</vt:lpstr>
      <vt:lpstr>Demo – Pearson’s R</vt:lpstr>
      <vt:lpstr>Lab 2</vt:lpstr>
      <vt:lpstr>Watch Out For “Confounding Variables” Though</vt:lpstr>
      <vt:lpstr>Now we Know What to Model</vt:lpstr>
      <vt:lpstr>Demo – Linear Regression</vt:lpstr>
      <vt:lpstr>Lab 3</vt:lpstr>
      <vt:lpstr>That’s Cool, But we Can’t Use It!</vt:lpstr>
      <vt:lpstr>PowerPoint Presentation</vt:lpstr>
      <vt:lpstr>Why Not?!</vt:lpstr>
      <vt:lpstr>So What Can we Use?</vt:lpstr>
      <vt:lpstr>Logistic Regression Formula</vt:lpstr>
      <vt:lpstr>Demo</vt:lpstr>
      <vt:lpstr>Lab 3.5</vt:lpstr>
      <vt:lpstr>Lab 4</vt:lpstr>
      <vt:lpstr>What if The Relationship Isn’t Linear?</vt:lpstr>
      <vt:lpstr>Enter Bayes</vt:lpstr>
      <vt:lpstr>Bayes Theorem</vt:lpstr>
      <vt:lpstr>Demo – Bayes Theory</vt:lpstr>
      <vt:lpstr>What We’ve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Fun And Profit.</dc:title>
  <dc:creator>Gary Short</dc:creator>
  <cp:lastModifiedBy>Gary Short</cp:lastModifiedBy>
  <cp:revision>65</cp:revision>
  <dcterms:created xsi:type="dcterms:W3CDTF">2014-10-10T12:44:08Z</dcterms:created>
  <dcterms:modified xsi:type="dcterms:W3CDTF">2015-01-07T15:05:23Z</dcterms:modified>
</cp:coreProperties>
</file>