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12B6-F987-4461-9725-9BCEF9FF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11270-89E3-49BB-9BF3-F26923ACA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4AD4-C771-4584-889E-B93B7A61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0193-AE21-457C-AAE7-40EF9C21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6873-B41D-4133-8BC9-E8A7E192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2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B2EE-7882-41D9-BD9F-764E5A3B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F7E45-7460-4AE9-A00A-9D8869F70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D210-4826-46EB-BBFA-00734F25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2CFB-B775-4BBC-84ED-301B8AA5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F08D-ABC8-4247-849A-717F47C9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625E1-8719-4070-B317-53BE58000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B5E86-5D27-4003-8305-5455496D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CBE2-7544-4E0A-92FE-A1CF06B6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5F09-7733-4420-AEF3-C952C1D9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2478-720A-4702-B102-00B11236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3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" y="0"/>
            <a:ext cx="12191543" cy="6857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7070" y="2801547"/>
            <a:ext cx="10737859" cy="1037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89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3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13E-9F6B-4748-BE63-D7A8F252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BC9C-CEBB-407A-9567-C0811F9E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FFB2-BC3E-49EE-9F90-EE7C2E8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E851-0055-4191-9013-D817163D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A7F3-FE64-402B-A36D-6D3F0F6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C97F-2ADA-4B3A-A59C-70080DAC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DB6DB-D878-444D-8910-CA9462F3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F175-43FE-48A9-9899-4A5EA564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2D8B-55F4-405E-9938-B547CDE7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2F46-5515-4A07-9F33-7CCEF956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9B60-1138-4DF1-B1E4-344B55D9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29E4-6AAE-4C5D-9AD6-012EB59FB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A64B-085D-48D6-B717-D00E7A2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7227A-27D6-4076-B2FE-1BBF914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2D7A3-8B1B-4BF2-BAC0-0E6BB7C9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8B61-2E62-4360-B604-48DF72D1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936E-C0D0-4F2C-8012-F1A58C51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CCA4-E478-4A52-B19E-25D73480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BA4F9-09FB-4850-950C-3BBED7D80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47466-C2ED-44D7-8606-1CA6E06F3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305B9-6EC7-459A-B818-A6F00A264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5738E-CFBF-4952-A11F-0647A78C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F4488-FEF0-4A1F-98A4-35EFC8E9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FF5CB-0412-49C6-9835-D584411B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7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D440-6E73-4108-9A69-260B5EC5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1C74A-1D03-4429-A5BD-6290C7B2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B59A7-4257-4E2E-B46C-2A46230F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FA86-F81E-4CA4-989E-0C6871CC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2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66359-0191-43D5-858E-368661B4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1FDA-198D-440A-9E75-B8904FA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23422-39C8-4EF0-8737-E8C7DCD5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1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CD15-3A0E-4362-AB7E-7FA3E957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DD49-D779-465F-A4CD-3C40AB51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9CF0-2996-4C7C-B428-BDF526CFE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73EC9-2D2B-4285-9819-D31319E3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0113-73CD-455D-9D2C-81445DC8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CBF11-6A33-4D8A-A1DD-9DF05F7F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35A3-DBFD-4FDE-A2CE-A7D2B880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EF1EB-E353-49E7-80FA-6E1136C62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0F34-2AAF-4EF1-A00B-C05E624FB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C7EA0-2F54-47B7-A99C-5BEEBC64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DDFB-6A3F-4F34-AEB4-E182387F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6DBE-7264-4E39-AE37-B4EBF985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5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5A2CD-6075-407C-A138-E244B8E7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9FD2-6496-4F27-9256-B8CC0B8B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F255-33CB-4418-9958-D4E1FEDE0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9963-DFA6-433B-BEB9-0668B463B3A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B570-8D0E-4995-927D-4A3D910A7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E014-D335-476A-ACC8-639978960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17C3-28CF-42D1-BD48-91E1A41AD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ntec.ie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tlantec.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62860" y="472809"/>
            <a:ext cx="4574856" cy="1089651"/>
          </a:xfrm>
          <a:prstGeom prst="rect">
            <a:avLst/>
          </a:prstGeom>
        </p:spPr>
        <p:txBody>
          <a:bodyPr vert="horz" wrap="square" lIns="0" tIns="167888" rIns="0" bIns="0" rtlCol="0" anchor="ctr">
            <a:spAutoFit/>
          </a:bodyPr>
          <a:lstStyle/>
          <a:p>
            <a:pPr marL="7701" marR="3081">
              <a:lnSpc>
                <a:spcPts val="7798"/>
              </a:lnSpc>
              <a:spcBef>
                <a:spcPts val="1322"/>
              </a:spcBef>
            </a:pPr>
            <a:r>
              <a:rPr lang="en-US" sz="5821" b="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Welcome</a:t>
            </a:r>
            <a:endParaRPr b="0" dirty="0">
              <a:solidFill>
                <a:srgbClr val="00B2E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525" y="4353155"/>
            <a:ext cx="7146413" cy="60732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3881" spc="9" dirty="0">
                <a:solidFill>
                  <a:srgbClr val="00B2E1"/>
                </a:solidFill>
                <a:latin typeface="Arial"/>
                <a:cs typeface="Arial"/>
              </a:rPr>
              <a:t>The </a:t>
            </a:r>
            <a:r>
              <a:rPr sz="3881" spc="6" dirty="0">
                <a:solidFill>
                  <a:srgbClr val="00B2E1"/>
                </a:solidFill>
                <a:latin typeface="Arial"/>
                <a:cs typeface="Arial"/>
              </a:rPr>
              <a:t>Art of AI </a:t>
            </a:r>
            <a:r>
              <a:rPr sz="3881" spc="12" dirty="0">
                <a:solidFill>
                  <a:srgbClr val="00B2E1"/>
                </a:solidFill>
                <a:latin typeface="Arial"/>
                <a:cs typeface="Arial"/>
              </a:rPr>
              <a:t>&amp; </a:t>
            </a:r>
            <a:r>
              <a:rPr sz="3881" spc="3" dirty="0">
                <a:solidFill>
                  <a:srgbClr val="00B2E1"/>
                </a:solidFill>
                <a:latin typeface="Arial"/>
                <a:cs typeface="Arial"/>
              </a:rPr>
              <a:t>Digital</a:t>
            </a:r>
            <a:r>
              <a:rPr sz="3881" spc="-455" dirty="0">
                <a:solidFill>
                  <a:srgbClr val="00B2E1"/>
                </a:solidFill>
                <a:latin typeface="Arial"/>
                <a:cs typeface="Arial"/>
              </a:rPr>
              <a:t> </a:t>
            </a:r>
            <a:r>
              <a:rPr sz="3881" spc="6" dirty="0">
                <a:solidFill>
                  <a:srgbClr val="00B2E1"/>
                </a:solidFill>
                <a:latin typeface="Arial"/>
                <a:cs typeface="Arial"/>
              </a:rPr>
              <a:t>Innovation</a:t>
            </a:r>
            <a:endParaRPr sz="3881" dirty="0">
              <a:latin typeface="Arial"/>
              <a:cs typeface="Arial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735901" y="2088976"/>
            <a:ext cx="10737105" cy="2170075"/>
          </a:xfrm>
          <a:prstGeom prst="rect">
            <a:avLst/>
          </a:prstGeom>
        </p:spPr>
        <p:txBody>
          <a:bodyPr vert="horz" wrap="square" lIns="0" tIns="167888" rIns="0" bIns="0" rtlCol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7701" marR="3081">
              <a:lnSpc>
                <a:spcPts val="7798"/>
              </a:lnSpc>
              <a:spcBef>
                <a:spcPts val="1322"/>
              </a:spcBef>
            </a:pPr>
            <a:r>
              <a:rPr lang="en-US" sz="7489" kern="0" dirty="0"/>
              <a:t>Virtual Festival of  Technology </a:t>
            </a:r>
            <a:r>
              <a:rPr lang="en-US" sz="7489" b="0" kern="0" dirty="0">
                <a:solidFill>
                  <a:srgbClr val="00B2E1"/>
                </a:solidFill>
                <a:latin typeface="Arial"/>
                <a:cs typeface="Arial"/>
              </a:rPr>
              <a:t>2020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613849" y="5323518"/>
            <a:ext cx="7146413" cy="336674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lang="en-US" sz="2122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</a:t>
            </a:r>
            <a:r>
              <a:rPr lang="en-US" sz="2122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atlanTecFest</a:t>
            </a:r>
            <a:r>
              <a:rPr lang="en-US" sz="2122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122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 |  </a:t>
            </a:r>
            <a:r>
              <a:rPr lang="en-US" sz="2122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2122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atlantec</a:t>
            </a:r>
            <a:r>
              <a:rPr lang="en-US" sz="2122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122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 |   </a:t>
            </a:r>
            <a:r>
              <a:rPr lang="en-US" sz="2122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#technology</a:t>
            </a:r>
            <a:endParaRPr sz="2122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5" y="5138687"/>
            <a:ext cx="693116" cy="6931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DD9B-884B-43CC-8DF4-3722CBCD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“We have socialised trauma medicine so today you’ll be looked after by Dave, the porter, from Ward 12”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31FE-2B43-4BBE-B94C-22E198C25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9ECF1-52F0-4C91-BA72-18FE061B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63" y="504545"/>
            <a:ext cx="9544050" cy="601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735F7-0927-42DB-BAD6-217D6924282C}"/>
              </a:ext>
            </a:extLst>
          </p:cNvPr>
          <p:cNvSpPr txBox="1"/>
          <p:nvPr/>
        </p:nvSpPr>
        <p:spPr>
          <a:xfrm>
            <a:off x="5499847" y="2238704"/>
            <a:ext cx="2298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Intervention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09F127-BAD8-47E9-B79E-3950A345E5A5}"/>
              </a:ext>
            </a:extLst>
          </p:cNvPr>
          <p:cNvCxnSpPr/>
          <p:nvPr/>
        </p:nvCxnSpPr>
        <p:spPr>
          <a:xfrm>
            <a:off x="7719848" y="2718385"/>
            <a:ext cx="683173" cy="525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D42944-F3DF-4ED6-9B62-CD947A33642A}"/>
              </a:ext>
            </a:extLst>
          </p:cNvPr>
          <p:cNvSpPr txBox="1"/>
          <p:nvPr/>
        </p:nvSpPr>
        <p:spPr>
          <a:xfrm>
            <a:off x="6747621" y="954596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064749-734E-4FBF-9502-AB4131410F36}"/>
              </a:ext>
            </a:extLst>
          </p:cNvPr>
          <p:cNvCxnSpPr/>
          <p:nvPr/>
        </p:nvCxnSpPr>
        <p:spPr>
          <a:xfrm>
            <a:off x="7960582" y="1246984"/>
            <a:ext cx="1385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2965-7F0A-467A-B89B-13532DBB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of The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FBFF-BBA9-4F24-AA37-5BB8222BA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4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A01E-A40C-49BE-AB75-4D4752FB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P(A|B) = P(B|A) * P(A) / P(B)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1B3C-AED3-4744-A487-EACB68405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DACD-2407-411B-BAD6-5DE4E57812BA}"/>
              </a:ext>
            </a:extLst>
          </p:cNvPr>
          <p:cNvSpPr txBox="1"/>
          <p:nvPr/>
        </p:nvSpPr>
        <p:spPr>
          <a:xfrm>
            <a:off x="5034455" y="2201917"/>
            <a:ext cx="2210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Prior probability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A2219F-9462-4AAF-86B0-4674EB664352}"/>
              </a:ext>
            </a:extLst>
          </p:cNvPr>
          <p:cNvCxnSpPr/>
          <p:nvPr/>
        </p:nvCxnSpPr>
        <p:spPr>
          <a:xfrm>
            <a:off x="6858000" y="2601310"/>
            <a:ext cx="126124" cy="1093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C8CBD2-7C67-4A62-8C55-FCE63AE7E7A2}"/>
              </a:ext>
            </a:extLst>
          </p:cNvPr>
          <p:cNvSpPr txBox="1"/>
          <p:nvPr/>
        </p:nvSpPr>
        <p:spPr>
          <a:xfrm>
            <a:off x="7809262" y="2201917"/>
            <a:ext cx="271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Marginal probability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24CCB7-AC54-4E57-8269-C6F35F42B823}"/>
              </a:ext>
            </a:extLst>
          </p:cNvPr>
          <p:cNvCxnSpPr/>
          <p:nvPr/>
        </p:nvCxnSpPr>
        <p:spPr>
          <a:xfrm flipH="1">
            <a:off x="9070041" y="2663582"/>
            <a:ext cx="685800" cy="1030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5ABD-09D5-49CC-81C2-DE59433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80627-C955-4EDD-B7F9-D637FBCAC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8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" y="0"/>
            <a:ext cx="12191144" cy="68566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109" y="2550037"/>
            <a:ext cx="10951236" cy="615208"/>
          </a:xfrm>
          <a:prstGeom prst="rect">
            <a:avLst/>
          </a:prstGeom>
        </p:spPr>
        <p:txBody>
          <a:bodyPr vert="horz" wrap="square" lIns="0" tIns="75858" rIns="0" bIns="0" rtlCol="0" anchor="ctr">
            <a:spAutoFit/>
          </a:bodyPr>
          <a:lstStyle/>
          <a:p>
            <a:pPr marL="1182532" marR="3081" indent="-1175215" algn="ctr">
              <a:lnSpc>
                <a:spcPts val="4202"/>
              </a:lnSpc>
              <a:spcBef>
                <a:spcPts val="597"/>
              </a:spcBef>
            </a:pPr>
            <a:r>
              <a:rPr sz="388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Thanks for attending this session</a:t>
            </a:r>
            <a:endParaRPr sz="388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4206" y="3891078"/>
            <a:ext cx="7027043" cy="96303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algn="ctr">
              <a:spcBef>
                <a:spcPts val="61"/>
              </a:spcBef>
            </a:pPr>
            <a:r>
              <a:rPr lang="en-IE" sz="2122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more Sessions visit:</a:t>
            </a:r>
          </a:p>
          <a:p>
            <a:pPr algn="ctr">
              <a:spcBef>
                <a:spcPts val="61"/>
              </a:spcBef>
            </a:pPr>
            <a:r>
              <a:rPr sz="2911" dirty="0">
                <a:solidFill>
                  <a:srgbClr val="00B2E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4002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www.atlantec.ie</a:t>
            </a:r>
            <a:endParaRPr sz="4002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824" y="1742451"/>
            <a:ext cx="7006279" cy="1226571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r>
              <a:rPr dirty="0"/>
              <a:t>‘</a:t>
            </a:r>
            <a:r>
              <a:rPr lang="en-US" dirty="0"/>
              <a:t>The Only Tool You Need </a:t>
            </a:r>
            <a:br>
              <a:rPr lang="en-US" dirty="0"/>
            </a:br>
            <a:r>
              <a:rPr lang="en-US" dirty="0"/>
              <a:t>For Data Science’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823" y="3141766"/>
            <a:ext cx="4464853" cy="33986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153" b="1" dirty="0">
                <a:solidFill>
                  <a:srgbClr val="00B2E1"/>
                </a:solidFill>
                <a:latin typeface="Arial Black"/>
                <a:cs typeface="Arial Black"/>
              </a:rPr>
              <a:t>Monday 18 May </a:t>
            </a:r>
            <a:r>
              <a:rPr sz="2153" dirty="0">
                <a:solidFill>
                  <a:srgbClr val="00B2E1"/>
                </a:solidFill>
                <a:latin typeface="Arial"/>
                <a:cs typeface="Arial"/>
              </a:rPr>
              <a:t>1</a:t>
            </a:r>
            <a:r>
              <a:rPr lang="en-IE" sz="2153" dirty="0">
                <a:solidFill>
                  <a:srgbClr val="00B2E1"/>
                </a:solidFill>
                <a:latin typeface="Arial"/>
                <a:cs typeface="Arial"/>
              </a:rPr>
              <a:t>1</a:t>
            </a:r>
            <a:r>
              <a:rPr sz="2153" dirty="0">
                <a:solidFill>
                  <a:srgbClr val="00B2E1"/>
                </a:solidFill>
                <a:latin typeface="Arial"/>
                <a:cs typeface="Arial"/>
              </a:rPr>
              <a:t>:00am</a:t>
            </a:r>
            <a:endParaRPr sz="215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524" y="3752454"/>
            <a:ext cx="2839880" cy="33986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2153" b="1" dirty="0">
                <a:solidFill>
                  <a:srgbClr val="231F20"/>
                </a:solidFill>
                <a:latin typeface="Arial Black"/>
                <a:cs typeface="Arial Black"/>
              </a:rPr>
              <a:t>guest speaker</a:t>
            </a:r>
            <a:endParaRPr sz="2153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525" y="3612890"/>
            <a:ext cx="5427514" cy="1681939"/>
          </a:xfrm>
          <a:prstGeom prst="rect">
            <a:avLst/>
          </a:prstGeom>
        </p:spPr>
        <p:txBody>
          <a:bodyPr vert="horz" wrap="square" lIns="0" tIns="445520" rIns="0" bIns="0" rtlCol="0">
            <a:spAutoFit/>
          </a:bodyPr>
          <a:lstStyle/>
          <a:p>
            <a:pPr>
              <a:spcBef>
                <a:spcPts val="3508"/>
              </a:spcBef>
            </a:pPr>
            <a:r>
              <a:rPr lang="en-IE" sz="5397" b="1" dirty="0">
                <a:solidFill>
                  <a:srgbClr val="00B2E1"/>
                </a:solidFill>
                <a:latin typeface="Arial Black" charset="0"/>
                <a:ea typeface="Arial Black" charset="0"/>
                <a:cs typeface="Arial Black" charset="0"/>
              </a:rPr>
              <a:t>Gary Short</a:t>
            </a:r>
            <a:endParaRPr sz="5397" b="1" dirty="0">
              <a:latin typeface="Arial Black" charset="0"/>
              <a:ea typeface="Arial Black" charset="0"/>
              <a:cs typeface="Arial Black" charset="0"/>
            </a:endParaRPr>
          </a:p>
          <a:p>
            <a:pPr>
              <a:lnSpc>
                <a:spcPct val="150000"/>
              </a:lnSpc>
            </a:pPr>
            <a:r>
              <a:rPr lang="en-US" sz="1940" b="1" dirty="0"/>
              <a:t>Principal Data Scientist </a:t>
            </a:r>
            <a:r>
              <a:rPr sz="1789" dirty="0">
                <a:solidFill>
                  <a:srgbClr val="231F20"/>
                </a:solidFill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sz="1940" dirty="0"/>
              <a:t>AMEY Consultancy Ltd</a:t>
            </a:r>
          </a:p>
        </p:txBody>
      </p:sp>
      <p:sp>
        <p:nvSpPr>
          <p:cNvPr id="8" name="object 8"/>
          <p:cNvSpPr/>
          <p:nvPr/>
        </p:nvSpPr>
        <p:spPr>
          <a:xfrm>
            <a:off x="899525" y="3623627"/>
            <a:ext cx="5996611" cy="0"/>
          </a:xfrm>
          <a:custGeom>
            <a:avLst/>
            <a:gdLst/>
            <a:ahLst/>
            <a:cxnLst/>
            <a:rect l="l" t="t" r="r" b="b"/>
            <a:pathLst>
              <a:path w="9888855">
                <a:moveTo>
                  <a:pt x="0" y="0"/>
                </a:moveTo>
                <a:lnTo>
                  <a:pt x="9888704" y="0"/>
                </a:lnTo>
              </a:path>
            </a:pathLst>
          </a:custGeom>
          <a:ln w="12565">
            <a:solidFill>
              <a:srgbClr val="00B2E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891823" y="5820060"/>
            <a:ext cx="7422149" cy="344918"/>
          </a:xfrm>
          <a:prstGeom prst="rect">
            <a:avLst/>
          </a:prstGeom>
        </p:spPr>
        <p:txBody>
          <a:bodyPr vert="horz" wrap="square" lIns="0" tIns="13477" rIns="0" bIns="0" rtlCol="0">
            <a:spAutoFit/>
          </a:bodyPr>
          <a:lstStyle/>
          <a:p>
            <a:pPr marL="7701">
              <a:spcBef>
                <a:spcPts val="106"/>
              </a:spcBef>
            </a:pPr>
            <a:r>
              <a:rPr sz="2153" dirty="0">
                <a:solidFill>
                  <a:srgbClr val="FFFFFF"/>
                </a:solidFill>
                <a:latin typeface="Arial"/>
                <a:cs typeface="Arial"/>
              </a:rPr>
              <a:t>For full calendar of events, visit </a:t>
            </a:r>
            <a:r>
              <a:rPr sz="2153" b="1" dirty="0">
                <a:solidFill>
                  <a:schemeClr val="bg1"/>
                </a:solidFill>
                <a:latin typeface="Arial Black"/>
                <a:cs typeface="Arial Black"/>
                <a:hlinkClick r:id="rId2"/>
              </a:rPr>
              <a:t>www.atlantec.ie</a:t>
            </a:r>
            <a:endParaRPr sz="2153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899525" y="3013130"/>
            <a:ext cx="5996611" cy="0"/>
          </a:xfrm>
          <a:custGeom>
            <a:avLst/>
            <a:gdLst/>
            <a:ahLst/>
            <a:cxnLst/>
            <a:rect l="l" t="t" r="r" b="b"/>
            <a:pathLst>
              <a:path w="9888855">
                <a:moveTo>
                  <a:pt x="0" y="0"/>
                </a:moveTo>
                <a:lnTo>
                  <a:pt x="9888704" y="0"/>
                </a:lnTo>
              </a:path>
            </a:pathLst>
          </a:custGeom>
          <a:ln w="12565">
            <a:solidFill>
              <a:srgbClr val="00B2E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B461D37-FBD0-4557-83C9-4F12C8EAC129}"/>
              </a:ext>
            </a:extLst>
          </p:cNvPr>
          <p:cNvSpPr txBox="1">
            <a:spLocks/>
          </p:cNvSpPr>
          <p:nvPr/>
        </p:nvSpPr>
        <p:spPr>
          <a:xfrm>
            <a:off x="3000081" y="933781"/>
            <a:ext cx="5914592" cy="615208"/>
          </a:xfrm>
          <a:prstGeom prst="rect">
            <a:avLst/>
          </a:prstGeom>
        </p:spPr>
        <p:txBody>
          <a:bodyPr vert="horz" wrap="square" lIns="0" tIns="75858" rIns="0" bIns="0" rtlCol="0">
            <a:spAutoFit/>
          </a:bodyPr>
          <a:lstStyle>
            <a:lvl1pPr>
              <a:defRPr sz="3950" b="1" i="0">
                <a:solidFill>
                  <a:srgbClr val="231F2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182532" marR="3081" indent="-1175215">
              <a:lnSpc>
                <a:spcPts val="4202"/>
              </a:lnSpc>
              <a:spcBef>
                <a:spcPts val="597"/>
              </a:spcBef>
            </a:pPr>
            <a:r>
              <a:rPr lang="en-US" sz="3881" b="0" kern="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Welcome to </a:t>
            </a:r>
            <a:r>
              <a:rPr lang="en-IE" sz="4002" b="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this Session </a:t>
            </a:r>
            <a:endParaRPr lang="en-US" sz="3881" b="0" kern="0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78" y="1563978"/>
            <a:ext cx="4435944" cy="44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0489-C7E1-4922-9EE0-F37A109E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Guy?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B0D6-1201-4C0F-811B-B9E55CA1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287" y="1825625"/>
            <a:ext cx="7900147" cy="4351338"/>
          </a:xfrm>
        </p:spPr>
        <p:txBody>
          <a:bodyPr/>
          <a:lstStyle/>
          <a:p>
            <a:r>
              <a:rPr lang="en-GB" dirty="0"/>
              <a:t>Freelance data scientist and instructor</a:t>
            </a:r>
          </a:p>
          <a:p>
            <a:r>
              <a:rPr lang="en-GB" dirty="0"/>
              <a:t>Currently working on object detection, from dash cam video, on the Strategic Road Network, for Highways England</a:t>
            </a:r>
          </a:p>
          <a:p>
            <a:r>
              <a:rPr lang="en-GB" dirty="0"/>
              <a:t>@</a:t>
            </a:r>
            <a:r>
              <a:rPr lang="en-GB" dirty="0" err="1"/>
              <a:t>garyshort</a:t>
            </a:r>
            <a:endParaRPr lang="en-GB" dirty="0"/>
          </a:p>
          <a:p>
            <a:r>
              <a:rPr lang="en-GB" dirty="0"/>
              <a:t>gary@duncodin.it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FC3C3-17FF-4FCA-BE8E-F713FEF5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015445" cy="26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DFC9-CD1D-4DDB-8430-4DF6F039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56CB-7977-4A7B-A7E9-DECF1971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the only data science tool you need</a:t>
            </a:r>
          </a:p>
          <a:p>
            <a:r>
              <a:rPr lang="en-GB" dirty="0"/>
              <a:t>Why tool is important</a:t>
            </a:r>
          </a:p>
          <a:p>
            <a:r>
              <a:rPr lang="en-GB" dirty="0"/>
              <a:t>The theory of the tool</a:t>
            </a:r>
          </a:p>
          <a:p>
            <a:r>
              <a:rPr lang="en-GB" dirty="0"/>
              <a:t>A practical demonstration of the tool</a:t>
            </a:r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617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342CE-C5F1-4C14-80EA-2CBB4D48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The Tool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2A345-7758-4789-8B73-2B233944A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6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B4EC91-B5BB-4DA4-8F40-B3BD6CD9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648"/>
            <a:ext cx="531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5A708B96-5C33-4DA4-83DC-74395CABFC9A}"/>
              </a:ext>
            </a:extLst>
          </p:cNvPr>
          <p:cNvSpPr/>
          <p:nvPr/>
        </p:nvSpPr>
        <p:spPr>
          <a:xfrm rot="20674757">
            <a:off x="4025257" y="2524147"/>
            <a:ext cx="6063518" cy="2075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810F-3C87-4A28-A9FA-B016EDEE7A51}"/>
              </a:ext>
            </a:extLst>
          </p:cNvPr>
          <p:cNvSpPr/>
          <p:nvPr/>
        </p:nvSpPr>
        <p:spPr>
          <a:xfrm>
            <a:off x="4949681" y="4370419"/>
            <a:ext cx="6333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Butt Weight</a:t>
            </a:r>
          </a:p>
        </p:txBody>
      </p:sp>
    </p:spTree>
    <p:extLst>
      <p:ext uri="{BB962C8B-B14F-4D97-AF65-F5344CB8AC3E}">
        <p14:creationId xmlns:p14="http://schemas.microsoft.com/office/powerpoint/2010/main" val="9664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E0C-0AE9-4A26-B7AD-14C0EB13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Tool so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E3B9-3D20-4204-9363-B26FBC2F2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50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CE3-4476-41F0-817A-C4354FBC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Answer That… A Little Story…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0F29-50BD-4EB2-91EA-BE8D60ED8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4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4E7D-1E19-4B3E-BBC5-9A91FEE8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“We have socialised business analytics”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5642-564E-45E2-BB4C-221E362E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4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229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Welcome</vt:lpstr>
      <vt:lpstr>‘The Only Tool You Need  For Data Science’</vt:lpstr>
      <vt:lpstr>Who is This Guy?</vt:lpstr>
      <vt:lpstr>Agenda</vt:lpstr>
      <vt:lpstr>Introduction to The Tool</vt:lpstr>
      <vt:lpstr>PowerPoint Presentation</vt:lpstr>
      <vt:lpstr>Why is This Tool so Important?</vt:lpstr>
      <vt:lpstr>To Answer That… A Little Story…</vt:lpstr>
      <vt:lpstr>“We have socialised business analytics”</vt:lpstr>
      <vt:lpstr>“We have socialised trauma medicine so today you’ll be looked after by Dave, the porter, from Ward 12”</vt:lpstr>
      <vt:lpstr>PowerPoint Presentation</vt:lpstr>
      <vt:lpstr>Theory of The Tool</vt:lpstr>
      <vt:lpstr>P(A|B) = P(B|A) * P(A) / P(B)</vt:lpstr>
      <vt:lpstr>Practical Demonstration</vt:lpstr>
      <vt:lpstr>Thanks for attending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Short, Gary</dc:creator>
  <cp:lastModifiedBy>Short, Gary</cp:lastModifiedBy>
  <cp:revision>11</cp:revision>
  <dcterms:created xsi:type="dcterms:W3CDTF">2020-05-17T13:57:07Z</dcterms:created>
  <dcterms:modified xsi:type="dcterms:W3CDTF">2020-05-18T10:51:41Z</dcterms:modified>
</cp:coreProperties>
</file>