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65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2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054D-294A-45B8-B5B0-D97560974BAA}" type="datetimeFigureOut">
              <a:rPr lang="en-GB" smtClean="0"/>
              <a:t>21/10/2014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202B-C922-4D8D-979A-14EF6DCA9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48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054D-294A-45B8-B5B0-D97560974BAA}" type="datetimeFigureOut">
              <a:rPr lang="en-GB" smtClean="0"/>
              <a:t>21/10/2014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202B-C922-4D8D-979A-14EF6DCA9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066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054D-294A-45B8-B5B0-D97560974BAA}" type="datetimeFigureOut">
              <a:rPr lang="en-GB" smtClean="0"/>
              <a:t>21/10/2014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202B-C922-4D8D-979A-14EF6DCA9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0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054D-294A-45B8-B5B0-D97560974BAA}" type="datetimeFigureOut">
              <a:rPr lang="en-GB" smtClean="0"/>
              <a:t>21/10/2014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202B-C922-4D8D-979A-14EF6DCA9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81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054D-294A-45B8-B5B0-D97560974BAA}" type="datetimeFigureOut">
              <a:rPr lang="en-GB" smtClean="0"/>
              <a:t>21/10/2014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202B-C922-4D8D-979A-14EF6DCA9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92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054D-294A-45B8-B5B0-D97560974BAA}" type="datetimeFigureOut">
              <a:rPr lang="en-GB" smtClean="0"/>
              <a:t>21/10/2014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202B-C922-4D8D-979A-14EF6DCA9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5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054D-294A-45B8-B5B0-D97560974BAA}" type="datetimeFigureOut">
              <a:rPr lang="en-GB" smtClean="0"/>
              <a:t>21/10/2014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202B-C922-4D8D-979A-14EF6DCA9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704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054D-294A-45B8-B5B0-D97560974BAA}" type="datetimeFigureOut">
              <a:rPr lang="en-GB" smtClean="0"/>
              <a:t>21/10/2014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202B-C922-4D8D-979A-14EF6DCA9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3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054D-294A-45B8-B5B0-D97560974BAA}" type="datetimeFigureOut">
              <a:rPr lang="en-GB" smtClean="0"/>
              <a:t>21/10/2014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202B-C922-4D8D-979A-14EF6DCA9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54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054D-294A-45B8-B5B0-D97560974BAA}" type="datetimeFigureOut">
              <a:rPr lang="en-GB" smtClean="0"/>
              <a:t>21/10/2014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202B-C922-4D8D-979A-14EF6DCA9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44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054D-294A-45B8-B5B0-D97560974BAA}" type="datetimeFigureOut">
              <a:rPr lang="en-GB" smtClean="0"/>
              <a:t>21/10/2014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202B-C922-4D8D-979A-14EF6DCA9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57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C054D-294A-45B8-B5B0-D97560974BAA}" type="datetimeFigureOut">
              <a:rPr lang="en-GB" smtClean="0"/>
              <a:t>21/10/2014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B202B-C922-4D8D-979A-14EF6DCA9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539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Best Practices For Heterogeneous Data Stores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@</a:t>
            </a:r>
            <a:r>
              <a:rPr lang="en-GB" dirty="0" err="1" smtClean="0"/>
              <a:t>garyshort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6291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Key-Value Store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Key value pair</a:t>
            </a:r>
          </a:p>
          <a:p>
            <a:r>
              <a:rPr lang="en-GB" dirty="0" smtClean="0"/>
              <a:t>No index</a:t>
            </a:r>
          </a:p>
          <a:p>
            <a:r>
              <a:rPr lang="en-GB" dirty="0" smtClean="0"/>
              <a:t>No foreign keys</a:t>
            </a:r>
          </a:p>
          <a:p>
            <a:r>
              <a:rPr lang="en-GB" dirty="0" smtClean="0"/>
              <a:t>Used mostly for session data:</a:t>
            </a:r>
          </a:p>
          <a:p>
            <a:pPr lvl="1"/>
            <a:r>
              <a:rPr lang="en-GB" dirty="0" smtClean="0"/>
              <a:t>Web users</a:t>
            </a:r>
          </a:p>
          <a:p>
            <a:pPr lvl="1"/>
            <a:r>
              <a:rPr lang="en-GB" dirty="0" smtClean="0"/>
              <a:t>Mobile apps</a:t>
            </a:r>
          </a:p>
          <a:p>
            <a:pPr lvl="1"/>
            <a:r>
              <a:rPr lang="en-GB" dirty="0" smtClean="0"/>
              <a:t>Gamer session</a:t>
            </a:r>
          </a:p>
          <a:p>
            <a:r>
              <a:rPr lang="en-GB" dirty="0" smtClean="0"/>
              <a:t>Also for:</a:t>
            </a:r>
          </a:p>
          <a:p>
            <a:pPr lvl="1"/>
            <a:r>
              <a:rPr lang="en-GB" dirty="0" smtClean="0"/>
              <a:t>Aggregate lookup</a:t>
            </a:r>
          </a:p>
          <a:p>
            <a:r>
              <a:rPr lang="en-GB" dirty="0" smtClean="0"/>
              <a:t>Blindingly fast</a:t>
            </a:r>
          </a:p>
        </p:txBody>
      </p:sp>
    </p:spTree>
    <p:extLst>
      <p:ext uri="{BB962C8B-B14F-4D97-AF65-F5344CB8AC3E}">
        <p14:creationId xmlns:p14="http://schemas.microsoft.com/office/powerpoint/2010/main" val="87475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Key-Value Store: Best Practice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Cloud servers tend to have low i/o capability</a:t>
            </a:r>
          </a:p>
          <a:p>
            <a:pPr lvl="1"/>
            <a:r>
              <a:rPr lang="en-GB" dirty="0" smtClean="0"/>
              <a:t>This is important as you’ll tend to be doing a lot of read/write</a:t>
            </a:r>
          </a:p>
          <a:p>
            <a:r>
              <a:rPr lang="en-GB" dirty="0" smtClean="0"/>
              <a:t>Spend time modelling your business as a set of K/V pairs</a:t>
            </a:r>
          </a:p>
          <a:p>
            <a:pPr lvl="1"/>
            <a:r>
              <a:rPr lang="en-GB" dirty="0" smtClean="0"/>
              <a:t>This is hard for architects used to the relational world</a:t>
            </a:r>
          </a:p>
          <a:p>
            <a:r>
              <a:rPr lang="en-GB" dirty="0" smtClean="0"/>
              <a:t>Model your access patterns too.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912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Column-Family Data Store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Next step “up” from key/value store</a:t>
            </a:r>
          </a:p>
          <a:p>
            <a:r>
              <a:rPr lang="en-GB" dirty="0" smtClean="0"/>
              <a:t>Consists of a tuple of key and value where:</a:t>
            </a:r>
          </a:p>
          <a:p>
            <a:pPr lvl="1"/>
            <a:r>
              <a:rPr lang="en-GB" dirty="0" smtClean="0"/>
              <a:t>The key… is the key</a:t>
            </a:r>
          </a:p>
          <a:p>
            <a:pPr lvl="1"/>
            <a:r>
              <a:rPr lang="en-GB" dirty="0" smtClean="0"/>
              <a:t>And the value is a “column-family” of data</a:t>
            </a:r>
          </a:p>
          <a:p>
            <a:pPr lvl="2"/>
            <a:r>
              <a:rPr lang="en-GB" dirty="0" smtClean="0"/>
              <a:t>So, that’s a table to you and me.</a:t>
            </a:r>
          </a:p>
          <a:p>
            <a:pPr lvl="1"/>
            <a:r>
              <a:rPr lang="en-GB" dirty="0" smtClean="0"/>
              <a:t>Each column is a triplet of:</a:t>
            </a:r>
          </a:p>
          <a:p>
            <a:pPr lvl="2"/>
            <a:r>
              <a:rPr lang="en-GB" dirty="0" smtClean="0"/>
              <a:t>Name</a:t>
            </a:r>
          </a:p>
          <a:p>
            <a:pPr lvl="2"/>
            <a:r>
              <a:rPr lang="en-GB" dirty="0" smtClean="0"/>
              <a:t>Value</a:t>
            </a:r>
          </a:p>
          <a:p>
            <a:pPr lvl="2"/>
            <a:r>
              <a:rPr lang="en-GB" dirty="0" smtClean="0"/>
              <a:t>Timestamp</a:t>
            </a:r>
          </a:p>
          <a:p>
            <a:pPr lvl="1"/>
            <a:r>
              <a:rPr lang="en-GB" dirty="0" smtClean="0"/>
              <a:t>Good for:</a:t>
            </a:r>
          </a:p>
          <a:p>
            <a:pPr lvl="2"/>
            <a:r>
              <a:rPr lang="en-GB" dirty="0" smtClean="0"/>
              <a:t>Fast read/write </a:t>
            </a:r>
          </a:p>
          <a:p>
            <a:pPr lvl="2"/>
            <a:r>
              <a:rPr lang="en-GB" dirty="0" smtClean="0"/>
              <a:t>Like Key/Value, but with more data</a:t>
            </a:r>
          </a:p>
          <a:p>
            <a:pPr lvl="2"/>
            <a:r>
              <a:rPr lang="en-GB" dirty="0" smtClean="0"/>
              <a:t>Highly distributed, sparse data.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825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Column Family: Best Practices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Don’t think of a relational model</a:t>
            </a:r>
          </a:p>
          <a:p>
            <a:pPr lvl="1"/>
            <a:r>
              <a:rPr lang="en-GB" dirty="0" smtClean="0"/>
              <a:t>Think sorted map</a:t>
            </a:r>
          </a:p>
          <a:p>
            <a:r>
              <a:rPr lang="en-GB" dirty="0" smtClean="0"/>
              <a:t>Column name size is usually restricted, so don’t store descriptions</a:t>
            </a:r>
          </a:p>
          <a:p>
            <a:r>
              <a:rPr lang="en-GB" dirty="0" smtClean="0"/>
              <a:t>Column value is usually much larger (~2GB)</a:t>
            </a:r>
          </a:p>
          <a:p>
            <a:pPr lvl="1"/>
            <a:r>
              <a:rPr lang="en-GB" dirty="0" smtClean="0"/>
              <a:t>Careful how much you store though, as there’s rarely streaming so fast fetches will disappear if you store close to the limit</a:t>
            </a:r>
          </a:p>
          <a:p>
            <a:r>
              <a:rPr lang="en-GB" dirty="0" smtClean="0"/>
              <a:t>Pick a row key that can be </a:t>
            </a:r>
            <a:r>
              <a:rPr lang="en-GB" dirty="0" err="1" smtClean="0"/>
              <a:t>sharded</a:t>
            </a:r>
            <a:endParaRPr lang="en-GB" dirty="0" smtClean="0"/>
          </a:p>
          <a:p>
            <a:pPr lvl="1"/>
            <a:r>
              <a:rPr lang="en-GB" dirty="0" smtClean="0"/>
              <a:t>So </a:t>
            </a:r>
            <a:r>
              <a:rPr lang="en-GB" dirty="0" err="1" smtClean="0"/>
              <a:t>ddmmyyyy|CustomerId</a:t>
            </a:r>
            <a:r>
              <a:rPr lang="en-GB" dirty="0" smtClean="0"/>
              <a:t> not </a:t>
            </a:r>
            <a:r>
              <a:rPr lang="en-GB" dirty="0" err="1" smtClean="0"/>
              <a:t>ddmmyyyy</a:t>
            </a:r>
            <a:endParaRPr lang="en-GB" dirty="0" smtClean="0"/>
          </a:p>
          <a:p>
            <a:r>
              <a:rPr lang="en-GB" dirty="0" smtClean="0"/>
              <a:t>Model column families around query patterns.</a:t>
            </a:r>
          </a:p>
        </p:txBody>
      </p:sp>
    </p:spTree>
    <p:extLst>
      <p:ext uri="{BB962C8B-B14F-4D97-AF65-F5344CB8AC3E}">
        <p14:creationId xmlns:p14="http://schemas.microsoft.com/office/powerpoint/2010/main" val="296833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Document Store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Next step up from column family data store</a:t>
            </a:r>
          </a:p>
          <a:p>
            <a:r>
              <a:rPr lang="en-GB" dirty="0" smtClean="0"/>
              <a:t>Stores aggregates</a:t>
            </a:r>
          </a:p>
          <a:p>
            <a:pPr lvl="1"/>
            <a:r>
              <a:rPr lang="en-GB" dirty="0" smtClean="0"/>
              <a:t>For example customer, order, </a:t>
            </a:r>
            <a:r>
              <a:rPr lang="en-GB" dirty="0" err="1" smtClean="0"/>
              <a:t>orderItems</a:t>
            </a:r>
            <a:endParaRPr lang="en-GB" dirty="0" smtClean="0"/>
          </a:p>
          <a:p>
            <a:r>
              <a:rPr lang="en-GB" dirty="0" smtClean="0"/>
              <a:t>Similar to de-normalised RDBMD</a:t>
            </a:r>
          </a:p>
          <a:p>
            <a:r>
              <a:rPr lang="en-GB" dirty="0" smtClean="0"/>
              <a:t>Repeated data</a:t>
            </a:r>
          </a:p>
          <a:p>
            <a:r>
              <a:rPr lang="en-GB" dirty="0" smtClean="0"/>
              <a:t>Good for semi structured data.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1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Document Store: Best Practices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Durability is, generally, through replication</a:t>
            </a:r>
          </a:p>
          <a:p>
            <a:pPr lvl="1"/>
            <a:r>
              <a:rPr lang="en-GB" dirty="0" smtClean="0"/>
              <a:t>Don’t run a stand alone document store server</a:t>
            </a:r>
          </a:p>
          <a:p>
            <a:r>
              <a:rPr lang="en-GB" dirty="0" smtClean="0"/>
              <a:t>Use replica sets for high availability via automatic failover</a:t>
            </a:r>
          </a:p>
          <a:p>
            <a:r>
              <a:rPr lang="en-GB" dirty="0" smtClean="0"/>
              <a:t>Storage engines often use memory mapped files for performance</a:t>
            </a:r>
          </a:p>
          <a:p>
            <a:pPr lvl="1"/>
            <a:r>
              <a:rPr lang="en-GB" dirty="0" smtClean="0"/>
              <a:t>So, prefer </a:t>
            </a:r>
            <a:r>
              <a:rPr lang="en-GB" dirty="0" smtClean="0"/>
              <a:t>64</a:t>
            </a:r>
            <a:r>
              <a:rPr lang="en-GB" dirty="0" smtClean="0"/>
              <a:t> </a:t>
            </a:r>
            <a:r>
              <a:rPr lang="en-GB" dirty="0" smtClean="0"/>
              <a:t>bit systems over </a:t>
            </a:r>
            <a:r>
              <a:rPr lang="en-GB" dirty="0" smtClean="0"/>
              <a:t>32</a:t>
            </a:r>
            <a:r>
              <a:rPr lang="en-GB" dirty="0" smtClean="0"/>
              <a:t> </a:t>
            </a:r>
            <a:r>
              <a:rPr lang="en-GB" dirty="0" smtClean="0"/>
              <a:t>bit</a:t>
            </a:r>
          </a:p>
          <a:p>
            <a:r>
              <a:rPr lang="en-GB" dirty="0" smtClean="0"/>
              <a:t>If your store supports write ahead journaling, turn in on!</a:t>
            </a:r>
          </a:p>
          <a:p>
            <a:pPr lvl="1"/>
            <a:r>
              <a:rPr lang="en-GB" dirty="0" smtClean="0"/>
              <a:t>This will greatly help crash recovery and node durability</a:t>
            </a:r>
          </a:p>
          <a:p>
            <a:r>
              <a:rPr lang="en-GB" dirty="0" smtClean="0"/>
              <a:t>Keep your working set (plus indexes) to a size that fits in RAM</a:t>
            </a:r>
          </a:p>
          <a:p>
            <a:pPr lvl="1"/>
            <a:r>
              <a:rPr lang="en-GB" dirty="0" smtClean="0"/>
              <a:t>Increasing number of page faults will indicate when it’s getting too big</a:t>
            </a:r>
          </a:p>
          <a:p>
            <a:r>
              <a:rPr lang="en-GB" dirty="0" smtClean="0"/>
              <a:t>Don’t shard without a good understanding of your data access patterns</a:t>
            </a:r>
          </a:p>
          <a:p>
            <a:pPr lvl="1"/>
            <a:r>
              <a:rPr lang="en-GB" dirty="0" smtClean="0"/>
              <a:t>Choosing a good </a:t>
            </a:r>
            <a:r>
              <a:rPr lang="en-GB" dirty="0" err="1" smtClean="0"/>
              <a:t>sharding</a:t>
            </a:r>
            <a:r>
              <a:rPr lang="en-GB" dirty="0" smtClean="0"/>
              <a:t> key is… well, key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079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Blob Storage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Use for storing… blobs</a:t>
            </a:r>
          </a:p>
          <a:p>
            <a:pPr lvl="1"/>
            <a:r>
              <a:rPr lang="en-GB" dirty="0" smtClean="0"/>
              <a:t>Binary Large </a:t>
            </a:r>
            <a:r>
              <a:rPr lang="en-GB" dirty="0" err="1" smtClean="0"/>
              <a:t>OBjectS</a:t>
            </a:r>
            <a:endParaRPr lang="en-GB" dirty="0" smtClean="0"/>
          </a:p>
          <a:p>
            <a:pPr lvl="1"/>
            <a:r>
              <a:rPr lang="en-GB" dirty="0" smtClean="0"/>
              <a:t>Basic Large </a:t>
            </a:r>
            <a:r>
              <a:rPr lang="en-GB" dirty="0" err="1" smtClean="0"/>
              <a:t>OBjectS</a:t>
            </a:r>
            <a:endParaRPr lang="en-GB" dirty="0" smtClean="0"/>
          </a:p>
          <a:p>
            <a:r>
              <a:rPr lang="en-GB" dirty="0" smtClean="0"/>
              <a:t>Stored as either:</a:t>
            </a:r>
          </a:p>
          <a:p>
            <a:pPr lvl="1"/>
            <a:r>
              <a:rPr lang="en-GB" dirty="0" smtClean="0"/>
              <a:t>Page blob</a:t>
            </a:r>
          </a:p>
          <a:p>
            <a:pPr lvl="2"/>
            <a:r>
              <a:rPr lang="en-GB" dirty="0" smtClean="0"/>
              <a:t>Optimised for random read/writes</a:t>
            </a:r>
          </a:p>
          <a:p>
            <a:pPr lvl="3"/>
            <a:r>
              <a:rPr lang="en-GB" dirty="0" smtClean="0"/>
              <a:t>So good for storing things like VM </a:t>
            </a:r>
            <a:r>
              <a:rPr lang="en-GB" dirty="0" err="1" smtClean="0"/>
              <a:t>harddrives</a:t>
            </a:r>
            <a:endParaRPr lang="en-GB" dirty="0" smtClean="0"/>
          </a:p>
          <a:p>
            <a:pPr lvl="1"/>
            <a:r>
              <a:rPr lang="en-GB" dirty="0" smtClean="0"/>
              <a:t>Block blob</a:t>
            </a:r>
          </a:p>
          <a:p>
            <a:pPr lvl="2"/>
            <a:r>
              <a:rPr lang="en-GB" dirty="0" smtClean="0"/>
              <a:t>Uploaded and stored as a series of blocks and then committed as one file</a:t>
            </a:r>
          </a:p>
          <a:p>
            <a:pPr lvl="2"/>
            <a:r>
              <a:rPr lang="en-GB" dirty="0" smtClean="0"/>
              <a:t>Good for upload times and throughput</a:t>
            </a:r>
          </a:p>
          <a:p>
            <a:pPr lvl="2"/>
            <a:r>
              <a:rPr lang="en-GB" dirty="0" smtClean="0"/>
              <a:t>Maximum size of 200Gb.</a:t>
            </a:r>
          </a:p>
          <a:p>
            <a:r>
              <a:rPr lang="en-GB" dirty="0" smtClean="0"/>
              <a:t>Can have meta data attached, which allows us to add context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254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Blob </a:t>
            </a:r>
            <a:r>
              <a:rPr lang="en-GB" dirty="0" smtClean="0"/>
              <a:t>Storage: Best Practice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Always define the content type of your blobs</a:t>
            </a:r>
          </a:p>
          <a:p>
            <a:pPr lvl="1"/>
            <a:r>
              <a:rPr lang="en-GB" dirty="0" smtClean="0"/>
              <a:t>This allows the client to handle the content being sent</a:t>
            </a:r>
          </a:p>
          <a:p>
            <a:r>
              <a:rPr lang="en-GB" dirty="0" smtClean="0"/>
              <a:t>Define the cache control header</a:t>
            </a:r>
          </a:p>
          <a:p>
            <a:pPr lvl="1"/>
            <a:r>
              <a:rPr lang="en-GB" dirty="0" smtClean="0"/>
              <a:t>Allows cache to be placed at client side, reduces reads</a:t>
            </a:r>
          </a:p>
          <a:p>
            <a:r>
              <a:rPr lang="en-GB" dirty="0" smtClean="0"/>
              <a:t>Always upload on parallel</a:t>
            </a:r>
          </a:p>
          <a:p>
            <a:r>
              <a:rPr lang="en-GB" dirty="0" smtClean="0"/>
              <a:t>Choose the right blob</a:t>
            </a:r>
          </a:p>
          <a:p>
            <a:pPr lvl="1"/>
            <a:r>
              <a:rPr lang="en-GB" dirty="0" smtClean="0"/>
              <a:t>Block if you want to stream</a:t>
            </a:r>
          </a:p>
          <a:p>
            <a:pPr lvl="1"/>
            <a:r>
              <a:rPr lang="en-GB" dirty="0" smtClean="0"/>
              <a:t>Page if you want to write extensively</a:t>
            </a:r>
          </a:p>
          <a:p>
            <a:r>
              <a:rPr lang="en-GB" dirty="0" smtClean="0"/>
              <a:t>If you just need the meta data, then just read that!</a:t>
            </a:r>
          </a:p>
          <a:p>
            <a:r>
              <a:rPr lang="en-GB" dirty="0" smtClean="0"/>
              <a:t>Turn on CDN for better availability.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746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Queue Storage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Storing “messages” for consumption by other clients</a:t>
            </a:r>
          </a:p>
          <a:p>
            <a:r>
              <a:rPr lang="en-GB" dirty="0" smtClean="0"/>
              <a:t>Often have a message size limit</a:t>
            </a:r>
          </a:p>
          <a:p>
            <a:r>
              <a:rPr lang="en-GB" dirty="0" smtClean="0"/>
              <a:t>Often have a TTL limit</a:t>
            </a:r>
          </a:p>
          <a:p>
            <a:r>
              <a:rPr lang="en-GB" dirty="0" smtClean="0"/>
              <a:t>Durable and persistent.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801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Queue Storage: Best Practice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Elastically grow / shrink to keep queue throughput even</a:t>
            </a:r>
          </a:p>
          <a:p>
            <a:r>
              <a:rPr lang="en-GB" dirty="0" smtClean="0"/>
              <a:t>Don’t hold on to a message longer than you have to</a:t>
            </a:r>
          </a:p>
          <a:p>
            <a:r>
              <a:rPr lang="en-GB" dirty="0" smtClean="0"/>
              <a:t>If the message is too large:</a:t>
            </a:r>
          </a:p>
          <a:p>
            <a:pPr lvl="1"/>
            <a:r>
              <a:rPr lang="en-GB" dirty="0" smtClean="0"/>
              <a:t>Overflow to “larger” storage, e.g. </a:t>
            </a:r>
            <a:r>
              <a:rPr lang="en-GB" smtClean="0"/>
              <a:t>blob </a:t>
            </a:r>
            <a:r>
              <a:rPr lang="en-GB" dirty="0" smtClean="0"/>
              <a:t>storage</a:t>
            </a:r>
          </a:p>
          <a:p>
            <a:pPr lvl="1"/>
            <a:r>
              <a:rPr lang="en-GB" dirty="0" smtClean="0"/>
              <a:t>Create a meta message to point to the actual data</a:t>
            </a:r>
          </a:p>
          <a:p>
            <a:r>
              <a:rPr lang="en-GB" dirty="0" smtClean="0"/>
              <a:t>Test persistence and durability.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203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3816" y="352933"/>
            <a:ext cx="10515600" cy="1325563"/>
          </a:xfrm>
        </p:spPr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323" y="1678496"/>
            <a:ext cx="1939882" cy="4351338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52288" y="1846834"/>
            <a:ext cx="5486400" cy="435133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Gary Short</a:t>
            </a:r>
          </a:p>
          <a:p>
            <a:r>
              <a:rPr lang="en-GB" dirty="0" smtClean="0"/>
              <a:t>Microsoft MVP C#</a:t>
            </a:r>
          </a:p>
          <a:p>
            <a:r>
              <a:rPr lang="en-GB" dirty="0" smtClean="0"/>
              <a:t>Freelance data scientist</a:t>
            </a:r>
          </a:p>
          <a:p>
            <a:r>
              <a:rPr lang="en-GB" dirty="0" smtClean="0"/>
              <a:t>Big Data / architect / engineer</a:t>
            </a:r>
          </a:p>
          <a:p>
            <a:r>
              <a:rPr lang="en-GB" dirty="0" err="1" smtClean="0"/>
              <a:t>HDInsight</a:t>
            </a:r>
            <a:r>
              <a:rPr lang="en-GB" dirty="0" smtClean="0"/>
              <a:t> / Hadoop / Pig / Hive</a:t>
            </a:r>
          </a:p>
          <a:p>
            <a:r>
              <a:rPr lang="en-GB" dirty="0" smtClean="0"/>
              <a:t>Predictive Analytics</a:t>
            </a:r>
          </a:p>
          <a:p>
            <a:r>
              <a:rPr lang="en-GB" dirty="0" smtClean="0"/>
              <a:t>Computational Linguistics</a:t>
            </a:r>
          </a:p>
          <a:p>
            <a:r>
              <a:rPr lang="en-GB" dirty="0" smtClean="0"/>
              <a:t>gary@duncodin.it</a:t>
            </a:r>
          </a:p>
          <a:p>
            <a:r>
              <a:rPr lang="en-GB" dirty="0" smtClean="0"/>
              <a:t>@</a:t>
            </a:r>
            <a:r>
              <a:rPr lang="en-GB" dirty="0" err="1" smtClean="0"/>
              <a:t>garyshort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2666323" y="6029834"/>
            <a:ext cx="1922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Image © @</a:t>
            </a:r>
            <a:r>
              <a:rPr lang="en-GB" sz="1400" dirty="0" err="1" smtClean="0"/>
              <a:t>Blackmarble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84296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Lock That Stuff up And Hide it Away!</a:t>
            </a:r>
            <a:endParaRPr lang="en-GB" dirty="0"/>
          </a:p>
        </p:txBody>
      </p:sp>
      <p:pic>
        <p:nvPicPr>
          <p:cNvPr id="1026" name="Picture 2" descr="http://fitbuddyblog.files.wordpress.com/2014/03/wizard-of-oz-mem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224881"/>
            <a:ext cx="47625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70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 For Heterogeneous Data Stores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2011680"/>
            <a:ext cx="1828800" cy="80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RDBMS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869692" y="2011680"/>
            <a:ext cx="1828800" cy="80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Document Store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901184" y="2011680"/>
            <a:ext cx="1828800" cy="80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Key/Value Store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932676" y="2011680"/>
            <a:ext cx="1828800" cy="80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Queue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8964168" y="2011680"/>
            <a:ext cx="1828800" cy="80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Blob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838200" y="3137344"/>
            <a:ext cx="9954768" cy="80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Access API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838200" y="4263008"/>
            <a:ext cx="9954768" cy="80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Service Bus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838200" y="5388672"/>
            <a:ext cx="1828800" cy="80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Mobile Client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869692" y="5388672"/>
            <a:ext cx="1828800" cy="80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Web Client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4901184" y="5388672"/>
            <a:ext cx="1828800" cy="80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REST API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6932676" y="5388672"/>
            <a:ext cx="1828800" cy="80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Desktop Client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8964168" y="5388672"/>
            <a:ext cx="1828800" cy="80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Tablet Client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738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</a:t>
            </a:r>
            <a:endParaRPr lang="en-GB" dirty="0"/>
          </a:p>
        </p:txBody>
      </p:sp>
      <p:pic>
        <p:nvPicPr>
          <p:cNvPr id="2050" name="Picture 2" descr="http://upload.wikimedia.org/wikipedia/commons/e/e9/Ontario_far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331" y="1825625"/>
            <a:ext cx="6529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67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 Maps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1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and Storage Used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Shape files</a:t>
            </a:r>
          </a:p>
          <a:p>
            <a:pPr lvl="1"/>
            <a:r>
              <a:rPr lang="en-GB" dirty="0" smtClean="0"/>
              <a:t>Delimit field boundaries</a:t>
            </a:r>
          </a:p>
          <a:p>
            <a:pPr lvl="1"/>
            <a:r>
              <a:rPr lang="en-GB" dirty="0" smtClean="0"/>
              <a:t>Binary</a:t>
            </a:r>
          </a:p>
          <a:p>
            <a:pPr lvl="1"/>
            <a:r>
              <a:rPr lang="en-GB" dirty="0" smtClean="0"/>
              <a:t>Stored in Blob storage</a:t>
            </a:r>
          </a:p>
          <a:p>
            <a:r>
              <a:rPr lang="en-GB" dirty="0" smtClean="0"/>
              <a:t>Soil Samples</a:t>
            </a:r>
          </a:p>
          <a:p>
            <a:pPr lvl="1"/>
            <a:r>
              <a:rPr lang="en-GB" dirty="0" smtClean="0"/>
              <a:t>CSV</a:t>
            </a:r>
          </a:p>
          <a:p>
            <a:pPr lvl="1"/>
            <a:r>
              <a:rPr lang="en-GB" dirty="0" smtClean="0"/>
              <a:t>X, Y, Z1 … Zn</a:t>
            </a:r>
          </a:p>
          <a:p>
            <a:pPr lvl="1"/>
            <a:r>
              <a:rPr lang="en-GB" dirty="0" smtClean="0"/>
              <a:t>Stored in Column-Family store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088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Normalized Difference Vegetation Index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71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Which Is..?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Geo graphical indicator</a:t>
            </a:r>
          </a:p>
          <a:p>
            <a:r>
              <a:rPr lang="en-GB" dirty="0" smtClean="0"/>
              <a:t>Used to sense remotely gathered information</a:t>
            </a:r>
          </a:p>
          <a:p>
            <a:pPr lvl="1"/>
            <a:r>
              <a:rPr lang="en-GB" dirty="0" smtClean="0"/>
              <a:t>Normally from a space platform</a:t>
            </a:r>
          </a:p>
          <a:p>
            <a:r>
              <a:rPr lang="en-GB" dirty="0" smtClean="0"/>
              <a:t>Indicates the presence of health, green vegetation.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491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And Storage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Satellite images</a:t>
            </a:r>
          </a:p>
          <a:p>
            <a:pPr lvl="1"/>
            <a:r>
              <a:rPr lang="en-GB" dirty="0" smtClean="0"/>
              <a:t>Binary data</a:t>
            </a:r>
          </a:p>
          <a:p>
            <a:pPr lvl="1"/>
            <a:r>
              <a:rPr lang="en-GB" dirty="0" smtClean="0"/>
              <a:t>Stored in blob storage</a:t>
            </a:r>
          </a:p>
          <a:p>
            <a:r>
              <a:rPr lang="en-GB" dirty="0" smtClean="0"/>
              <a:t>Reflected light index</a:t>
            </a:r>
          </a:p>
          <a:p>
            <a:pPr lvl="1"/>
            <a:r>
              <a:rPr lang="en-GB" dirty="0" smtClean="0"/>
              <a:t>CSV</a:t>
            </a:r>
          </a:p>
          <a:p>
            <a:pPr lvl="1"/>
            <a:r>
              <a:rPr lang="en-GB" dirty="0" smtClean="0"/>
              <a:t>Stored in column-family store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684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 Use it For?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62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Potato Blight Prediction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0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Best Practices For What Now?</a:t>
            </a:r>
            <a:endParaRPr lang="en-GB" dirty="0"/>
          </a:p>
        </p:txBody>
      </p:sp>
      <p:pic>
        <p:nvPicPr>
          <p:cNvPr id="9" name="Picture 2" descr="http://trolinukitus.lt/img/wat-wa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992" y="1511943"/>
            <a:ext cx="6986016" cy="471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87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Potato Blight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Fungal infection of potato tubers</a:t>
            </a:r>
          </a:p>
          <a:p>
            <a:r>
              <a:rPr lang="en-GB" dirty="0" smtClean="0"/>
              <a:t>Highly correlated with temperature and humidity</a:t>
            </a:r>
          </a:p>
          <a:p>
            <a:r>
              <a:rPr lang="en-GB" dirty="0" smtClean="0"/>
              <a:t>Renders crop, or part thereof, useless.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773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and Storage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Temperature data</a:t>
            </a:r>
          </a:p>
          <a:p>
            <a:pPr lvl="1"/>
            <a:r>
              <a:rPr lang="en-GB" dirty="0" smtClean="0"/>
              <a:t>CSV</a:t>
            </a:r>
          </a:p>
          <a:p>
            <a:pPr lvl="1"/>
            <a:r>
              <a:rPr lang="en-GB" dirty="0" smtClean="0"/>
              <a:t>Stored in Column-family store</a:t>
            </a:r>
          </a:p>
          <a:p>
            <a:r>
              <a:rPr lang="en-GB" dirty="0" smtClean="0"/>
              <a:t>Prediction model</a:t>
            </a:r>
          </a:p>
          <a:p>
            <a:pPr lvl="1"/>
            <a:r>
              <a:rPr lang="en-GB" dirty="0" smtClean="0"/>
              <a:t>X, Y, Z</a:t>
            </a:r>
          </a:p>
          <a:p>
            <a:pPr lvl="1"/>
            <a:r>
              <a:rPr lang="en-GB" dirty="0" smtClean="0"/>
              <a:t>Key/Value Store</a:t>
            </a:r>
          </a:p>
        </p:txBody>
      </p:sp>
    </p:spTree>
    <p:extLst>
      <p:ext uri="{BB962C8B-B14F-4D97-AF65-F5344CB8AC3E}">
        <p14:creationId xmlns:p14="http://schemas.microsoft.com/office/powerpoint/2010/main" val="271830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Use it For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5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3816" y="352933"/>
            <a:ext cx="10515600" cy="1325563"/>
          </a:xfrm>
        </p:spPr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323" y="1678496"/>
            <a:ext cx="1939882" cy="4351338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52288" y="1846834"/>
            <a:ext cx="5486400" cy="4351338"/>
          </a:xfrm>
        </p:spPr>
        <p:txBody>
          <a:bodyPr/>
          <a:lstStyle/>
          <a:p>
            <a:r>
              <a:rPr lang="en-GB" dirty="0" smtClean="0"/>
              <a:t>Gary Short</a:t>
            </a:r>
          </a:p>
          <a:p>
            <a:r>
              <a:rPr lang="en-GB" dirty="0" err="1" smtClean="0"/>
              <a:t>Duncodin</a:t>
            </a:r>
            <a:r>
              <a:rPr lang="en-GB" dirty="0" smtClean="0"/>
              <a:t> Limited</a:t>
            </a:r>
          </a:p>
          <a:p>
            <a:r>
              <a:rPr lang="en-GB" dirty="0" smtClean="0"/>
              <a:t>Freelance data scientist</a:t>
            </a:r>
          </a:p>
          <a:p>
            <a:r>
              <a:rPr lang="en-GB" dirty="0" smtClean="0"/>
              <a:t>Big Data architect / engineer</a:t>
            </a:r>
          </a:p>
          <a:p>
            <a:r>
              <a:rPr lang="en-GB" dirty="0" smtClean="0"/>
              <a:t>www.duncodin.it</a:t>
            </a:r>
          </a:p>
          <a:p>
            <a:r>
              <a:rPr lang="en-GB" dirty="0" smtClean="0"/>
              <a:t>gary@duncodin.it</a:t>
            </a:r>
          </a:p>
          <a:p>
            <a:r>
              <a:rPr lang="en-GB" dirty="0" smtClean="0"/>
              <a:t>@</a:t>
            </a:r>
            <a:r>
              <a:rPr lang="en-GB" dirty="0" err="1" smtClean="0"/>
              <a:t>garyshort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683756" y="6029834"/>
            <a:ext cx="1922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Image © @</a:t>
            </a:r>
            <a:r>
              <a:rPr lang="en-GB" sz="1400" dirty="0" err="1" smtClean="0"/>
              <a:t>Blackmarble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54533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On/Off </a:t>
            </a:r>
            <a:r>
              <a:rPr lang="en-GB" dirty="0" err="1" smtClean="0"/>
              <a:t>Prem</a:t>
            </a:r>
            <a:r>
              <a:rPr lang="en-GB" dirty="0" smtClean="0"/>
              <a:t>… Don’t be Afraid to Mix</a:t>
            </a:r>
            <a:endParaRPr lang="en-GB" dirty="0"/>
          </a:p>
        </p:txBody>
      </p:sp>
      <p:pic>
        <p:nvPicPr>
          <p:cNvPr id="1026" name="Picture 2" descr="https://doodleaday.files.wordpress.com/2009/10/doodle-254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142" y="1825625"/>
            <a:ext cx="364571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68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If Data is Off </a:t>
            </a:r>
            <a:r>
              <a:rPr lang="en-GB" dirty="0" err="1" smtClean="0"/>
              <a:t>Prem</a:t>
            </a:r>
            <a:r>
              <a:rPr lang="en-GB" dirty="0" smtClean="0"/>
              <a:t>, Security Becomes a Worry</a:t>
            </a:r>
            <a:endParaRPr lang="en-GB" dirty="0"/>
          </a:p>
        </p:txBody>
      </p:sp>
      <p:pic>
        <p:nvPicPr>
          <p:cNvPr id="2052" name="Picture 4" descr="https://encrypted-tbn2.gstatic.com/images?q=tbn:ANd9GcQxbcc0H13fojJ6lcjGws5-eefwPu-ITpxgqfoCtsgKt1Oc0xmPR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152" y="1483144"/>
            <a:ext cx="5949696" cy="461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49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Think About…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Weak credential reset mechanisms: Clear text passwords anyone?</a:t>
            </a:r>
          </a:p>
          <a:p>
            <a:r>
              <a:rPr lang="en-GB" dirty="0" smtClean="0"/>
              <a:t>Weak or faulty authorizations techniques: </a:t>
            </a:r>
            <a:r>
              <a:rPr lang="en-GB" dirty="0" err="1" smtClean="0"/>
              <a:t>Url</a:t>
            </a:r>
            <a:r>
              <a:rPr lang="en-GB" dirty="0" smtClean="0"/>
              <a:t> guessing</a:t>
            </a:r>
          </a:p>
          <a:p>
            <a:r>
              <a:rPr lang="en-GB" dirty="0" smtClean="0"/>
              <a:t>Authorization at too course a granularity: Admin for everything</a:t>
            </a:r>
          </a:p>
          <a:p>
            <a:r>
              <a:rPr lang="en-GB" dirty="0" smtClean="0"/>
              <a:t>Security of the facility: Do you know who’s in your house?</a:t>
            </a:r>
          </a:p>
          <a:p>
            <a:r>
              <a:rPr lang="en-GB" dirty="0" smtClean="0"/>
              <a:t>Hardware virtualisation: Would you know if it’d been tempered with?</a:t>
            </a:r>
          </a:p>
          <a:p>
            <a:r>
              <a:rPr lang="en-GB" dirty="0" smtClean="0"/>
              <a:t>Disaster recover: How long until you’re back up and running?</a:t>
            </a:r>
          </a:p>
          <a:p>
            <a:r>
              <a:rPr lang="en-GB" dirty="0" smtClean="0"/>
              <a:t>Data transmission security: Who’s listening in?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856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Stores – Horses For Courses</a:t>
            </a:r>
            <a:endParaRPr lang="en-GB" dirty="0"/>
          </a:p>
        </p:txBody>
      </p:sp>
      <p:pic>
        <p:nvPicPr>
          <p:cNvPr id="3074" name="Picture 2" descr="http://2.bp.blogspot.com/-jg8QxDtqa50/UC9bA8xQj9I/AAAAAAAAAUA/AHZFjsB7t5s/s1600/HORSES-FOR-COURSE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845" y="1690688"/>
            <a:ext cx="6814310" cy="450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13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Relational Database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if the following is important to you:</a:t>
            </a:r>
          </a:p>
          <a:p>
            <a:pPr lvl="1"/>
            <a:r>
              <a:rPr lang="en-GB" dirty="0" smtClean="0"/>
              <a:t>Data and how it’s related</a:t>
            </a:r>
          </a:p>
          <a:p>
            <a:pPr lvl="1"/>
            <a:r>
              <a:rPr lang="en-GB" dirty="0" smtClean="0"/>
              <a:t>Reduced storage</a:t>
            </a:r>
          </a:p>
          <a:p>
            <a:pPr lvl="1"/>
            <a:r>
              <a:rPr lang="en-GB" dirty="0" smtClean="0"/>
              <a:t>Faster transmission</a:t>
            </a:r>
          </a:p>
          <a:p>
            <a:pPr lvl="1"/>
            <a:r>
              <a:rPr lang="en-GB" dirty="0" smtClean="0"/>
              <a:t>Integrity.</a:t>
            </a:r>
          </a:p>
        </p:txBody>
      </p:sp>
    </p:spTree>
    <p:extLst>
      <p:ext uri="{BB962C8B-B14F-4D97-AF65-F5344CB8AC3E}">
        <p14:creationId xmlns:p14="http://schemas.microsoft.com/office/powerpoint/2010/main" val="428509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RDBMS – Best Practices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a consistent naming convention</a:t>
            </a:r>
          </a:p>
          <a:p>
            <a:pPr lvl="1"/>
            <a:r>
              <a:rPr lang="en-GB" dirty="0" smtClean="0"/>
              <a:t>Meaningful names</a:t>
            </a:r>
          </a:p>
          <a:p>
            <a:pPr lvl="1"/>
            <a:r>
              <a:rPr lang="en-GB" dirty="0" smtClean="0"/>
              <a:t>Singular not plural</a:t>
            </a:r>
          </a:p>
          <a:p>
            <a:pPr lvl="1"/>
            <a:r>
              <a:rPr lang="en-GB" dirty="0" smtClean="0"/>
              <a:t>Avoid prefix / suffix</a:t>
            </a:r>
          </a:p>
          <a:p>
            <a:pPr lvl="2"/>
            <a:r>
              <a:rPr lang="en-GB" dirty="0" smtClean="0"/>
              <a:t>I know it’s a table </a:t>
            </a:r>
            <a:r>
              <a:rPr lang="en-GB" dirty="0" err="1" smtClean="0"/>
              <a:t>TblCustomer</a:t>
            </a:r>
            <a:r>
              <a:rPr lang="en-GB" dirty="0" smtClean="0"/>
              <a:t> doesn’t help me!</a:t>
            </a:r>
          </a:p>
          <a:p>
            <a:pPr lvl="1"/>
            <a:r>
              <a:rPr lang="en-GB" dirty="0" smtClean="0"/>
              <a:t>Favour Id over GUID for primary keys</a:t>
            </a:r>
          </a:p>
          <a:p>
            <a:pPr lvl="2"/>
            <a:r>
              <a:rPr lang="en-GB" dirty="0" smtClean="0"/>
              <a:t>*ducks*</a:t>
            </a:r>
          </a:p>
          <a:p>
            <a:pPr lvl="1"/>
            <a:r>
              <a:rPr lang="en-GB" dirty="0" smtClean="0"/>
              <a:t>Provide a DB access role</a:t>
            </a:r>
          </a:p>
          <a:p>
            <a:pPr lvl="1"/>
            <a:r>
              <a:rPr lang="en-GB" dirty="0" smtClean="0"/>
              <a:t>Partition big/rarely used tables to different physical storage</a:t>
            </a:r>
          </a:p>
          <a:p>
            <a:pPr lvl="1"/>
            <a:r>
              <a:rPr lang="en-GB" dirty="0" smtClean="0"/>
              <a:t>Implement untrustworthy client (use constraints: foreign key, check, not null).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03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</TotalTime>
  <Words>1046</Words>
  <Application>Microsoft Office PowerPoint</Application>
  <PresentationFormat>Widescreen</PresentationFormat>
  <Paragraphs>198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Office Theme</vt:lpstr>
      <vt:lpstr>Best Practices For Heterogeneous Data Stores</vt:lpstr>
      <vt:lpstr>Introduction</vt:lpstr>
      <vt:lpstr>Best Practices For What Now?</vt:lpstr>
      <vt:lpstr>On/Off Prem… Don’t be Afraid to Mix</vt:lpstr>
      <vt:lpstr>If Data is Off Prem, Security Becomes a Worry</vt:lpstr>
      <vt:lpstr>Think About…</vt:lpstr>
      <vt:lpstr>Data Stores – Horses For Courses</vt:lpstr>
      <vt:lpstr>Relational Database</vt:lpstr>
      <vt:lpstr>RDBMS – Best Practices</vt:lpstr>
      <vt:lpstr>Key-Value Store</vt:lpstr>
      <vt:lpstr>Key-Value Store: Best Practice</vt:lpstr>
      <vt:lpstr>Column-Family Data Store</vt:lpstr>
      <vt:lpstr>Column Family: Best Practices</vt:lpstr>
      <vt:lpstr>Document Store</vt:lpstr>
      <vt:lpstr>Document Store: Best Practices</vt:lpstr>
      <vt:lpstr>Blob Storage</vt:lpstr>
      <vt:lpstr>Blob Storage: Best Practice</vt:lpstr>
      <vt:lpstr>Queue Storage</vt:lpstr>
      <vt:lpstr>Queue Storage: Best Practice</vt:lpstr>
      <vt:lpstr>Lock That Stuff up And Hide it Away!</vt:lpstr>
      <vt:lpstr>Architecture For Heterogeneous Data Stores</vt:lpstr>
      <vt:lpstr>Case Study</vt:lpstr>
      <vt:lpstr>Application Maps</vt:lpstr>
      <vt:lpstr>Data and Storage Used</vt:lpstr>
      <vt:lpstr>Normalized Difference Vegetation Index</vt:lpstr>
      <vt:lpstr>Which Is..?</vt:lpstr>
      <vt:lpstr>Data And Storage used</vt:lpstr>
      <vt:lpstr>We Use it For?</vt:lpstr>
      <vt:lpstr>Potato Blight Prediction</vt:lpstr>
      <vt:lpstr>Potato Blight</vt:lpstr>
      <vt:lpstr>Data and Storage Used</vt:lpstr>
      <vt:lpstr>What we Use it For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For Heterogeneous Data Stores</dc:title>
  <dc:creator>Gary Short</dc:creator>
  <cp:lastModifiedBy>Gary Short</cp:lastModifiedBy>
  <cp:revision>63</cp:revision>
  <dcterms:created xsi:type="dcterms:W3CDTF">2014-10-15T11:25:25Z</dcterms:created>
  <dcterms:modified xsi:type="dcterms:W3CDTF">2014-10-21T14:16:52Z</dcterms:modified>
</cp:coreProperties>
</file>