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6" r:id="rId4"/>
    <p:sldId id="297" r:id="rId5"/>
    <p:sldId id="29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3" r:id="rId18"/>
    <p:sldId id="270" r:id="rId19"/>
    <p:sldId id="271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5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21/04/2018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1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21/04/2018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36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21/04/2018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01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21/04/2018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69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21/04/2018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75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21/04/2018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38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21/04/2018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8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21/04/2018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56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21/04/2018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2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21/04/2018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21/04/2018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69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81E27-DCD5-41D3-A339-DACC3A385FD9}" type="datetimeFigureOut">
              <a:rPr lang="en-GB" smtClean="0"/>
              <a:t>21/04/2018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681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Using AI to Beat The Bookies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Gary Short</a:t>
            </a:r>
          </a:p>
          <a:p>
            <a:r>
              <a:rPr lang="en-GB" dirty="0"/>
              <a:t>@</a:t>
            </a:r>
            <a:r>
              <a:rPr lang="en-GB" dirty="0" err="1"/>
              <a:t>garyshort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7338"/>
            <a:ext cx="10788332" cy="809942"/>
          </a:xfrm>
        </p:spPr>
        <p:txBody>
          <a:bodyPr>
            <a:normAutofit/>
          </a:bodyPr>
          <a:lstStyle/>
          <a:p>
            <a:r>
              <a:rPr lang="en-GB" sz="3200" dirty="0"/>
              <a:t>What’s The Difference Between a Prediction And a Guess?</a:t>
            </a:r>
          </a:p>
        </p:txBody>
      </p:sp>
      <p:pic>
        <p:nvPicPr>
          <p:cNvPr id="2050" name="Picture 2" descr="http://api.ning.com/files/jPrLLXuRuu5NQUBB0TWzUm-twYVH7ySIXAqNfxr1znmJjEDubI*jqwrO0EfEEgHXuDo41tbZK*Nk1rYqydv-PiWaKyjdpQt6/2013Prediction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8480" y="1977628"/>
            <a:ext cx="4739640" cy="28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890196" cy="38115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Guess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000" dirty="0"/>
              <a:t>Picking what side of chance an event will fall.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Prediction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000" dirty="0"/>
              <a:t>Predicting an outcome accounting for the known conditions.</a:t>
            </a:r>
          </a:p>
        </p:txBody>
      </p:sp>
    </p:spTree>
    <p:extLst>
      <p:ext uri="{BB962C8B-B14F-4D97-AF65-F5344CB8AC3E}">
        <p14:creationId xmlns:p14="http://schemas.microsoft.com/office/powerpoint/2010/main" val="89565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Step 1</a:t>
            </a:r>
          </a:p>
        </p:txBody>
      </p:sp>
      <p:pic>
        <p:nvPicPr>
          <p:cNvPr id="1026" name="Picture 2" descr="http://www.save-me.org.uk/images/HorseRacingBettingExplainedBi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9" y="1686939"/>
            <a:ext cx="7918443" cy="414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36779" y="6022848"/>
            <a:ext cx="7918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All things being equal, who will win?</a:t>
            </a:r>
          </a:p>
        </p:txBody>
      </p:sp>
    </p:spTree>
    <p:extLst>
      <p:ext uri="{BB962C8B-B14F-4D97-AF65-F5344CB8AC3E}">
        <p14:creationId xmlns:p14="http://schemas.microsoft.com/office/powerpoint/2010/main" val="231743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078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Let’s Build a Model</a:t>
            </a:r>
          </a:p>
        </p:txBody>
      </p:sp>
      <p:pic>
        <p:nvPicPr>
          <p:cNvPr id="5122" name="Picture 2" descr="http://data3.primeportal.net/models/thomas_voigt/airfix_tsr2/images/airfix_tsr2_2_of_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814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Wait, What? Why do we Build a Model?</a:t>
            </a:r>
          </a:p>
        </p:txBody>
      </p:sp>
      <p:pic>
        <p:nvPicPr>
          <p:cNvPr id="8194" name="Picture 2" descr="http://hea-www.harvard.edu/~fine/images/desktops/F-16XL-WindTunnel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8174"/>
            <a:ext cx="10515600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340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Average – The Simplest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Let’s assume a horse finishes:</a:t>
                </a:r>
              </a:p>
              <a:p>
                <a:pPr lvl="1"/>
                <a:r>
                  <a:rPr lang="en-GB" dirty="0"/>
                  <a:t>1, 5, 3, 7, 7,2,4,5,1,8</a:t>
                </a:r>
              </a:p>
              <a:p>
                <a:pPr lvl="1"/>
                <a:r>
                  <a:rPr lang="en-GB" dirty="0"/>
                  <a:t>In its last 10 races</a:t>
                </a:r>
              </a:p>
              <a:p>
                <a:r>
                  <a:rPr lang="en-GB" dirty="0"/>
                  <a:t>Then it’s average finishing positon is given by: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GB" sz="2400" dirty="0"/>
                  <a:t>(1, 5, 3, 7, 7,2,4,5,1,8) / 10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GB" sz="2800" dirty="0"/>
                  <a:t>Right?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39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Wrong!</a:t>
            </a:r>
          </a:p>
        </p:txBody>
      </p:sp>
      <p:pic>
        <p:nvPicPr>
          <p:cNvPr id="10242" name="Picture 2" descr="http://energyfromthorium.com/wp-content/uploads/2014/06/double-face-pal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271" y="1249985"/>
            <a:ext cx="6331458" cy="506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435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trolinukitus.lt/img/wat-w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144" y="1205198"/>
            <a:ext cx="6589712" cy="444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143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Okay, Look, There are Two Types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Quantitative</a:t>
            </a:r>
          </a:p>
          <a:p>
            <a:pPr lvl="1"/>
            <a:r>
              <a:rPr lang="en-GB" dirty="0"/>
              <a:t>Numbers</a:t>
            </a:r>
          </a:p>
          <a:p>
            <a:pPr lvl="1"/>
            <a:r>
              <a:rPr lang="en-GB" dirty="0"/>
              <a:t>You can do arithmetic with them</a:t>
            </a:r>
          </a:p>
          <a:p>
            <a:r>
              <a:rPr lang="en-GB" dirty="0"/>
              <a:t>Qualitative</a:t>
            </a:r>
          </a:p>
          <a:p>
            <a:pPr lvl="1"/>
            <a:r>
              <a:rPr lang="en-GB" dirty="0"/>
              <a:t>Everything that can’t be measured</a:t>
            </a:r>
          </a:p>
          <a:p>
            <a:r>
              <a:rPr lang="en-GB" dirty="0"/>
              <a:t>Rule of thumb:</a:t>
            </a:r>
          </a:p>
          <a:p>
            <a:pPr lvl="1"/>
            <a:r>
              <a:rPr lang="en-GB" dirty="0"/>
              <a:t>All qualitative data is rubbish.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80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Qualitative Data is Sneaky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 a scale of 1 – 10 how happy are you with this talk</a:t>
            </a:r>
          </a:p>
          <a:p>
            <a:r>
              <a:rPr lang="en-GB" dirty="0"/>
              <a:t>Where 1 is “very happy” and 10 is “do you have a cigarette?”</a:t>
            </a:r>
          </a:p>
          <a:p>
            <a:r>
              <a:rPr lang="en-GB" dirty="0"/>
              <a:t>The average response was 9.9.</a:t>
            </a:r>
          </a:p>
        </p:txBody>
      </p:sp>
    </p:spTree>
    <p:extLst>
      <p:ext uri="{BB962C8B-B14F-4D97-AF65-F5344CB8AC3E}">
        <p14:creationId xmlns:p14="http://schemas.microsoft.com/office/powerpoint/2010/main" val="203527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827486" y="1825625"/>
            <a:ext cx="5526314" cy="4351338"/>
          </a:xfrm>
        </p:spPr>
        <p:txBody>
          <a:bodyPr>
            <a:normAutofit/>
          </a:bodyPr>
          <a:lstStyle/>
          <a:p>
            <a:r>
              <a:rPr lang="en-GB" dirty="0"/>
              <a:t>Gary Short</a:t>
            </a:r>
          </a:p>
          <a:p>
            <a:r>
              <a:rPr lang="en-GB" dirty="0"/>
              <a:t>Data Scientist for Microsoft</a:t>
            </a:r>
          </a:p>
          <a:p>
            <a:r>
              <a:rPr lang="en-GB" dirty="0"/>
              <a:t>MVP C#</a:t>
            </a:r>
          </a:p>
          <a:p>
            <a:r>
              <a:rPr lang="en-GB" dirty="0"/>
              <a:t>Predictive Analytics</a:t>
            </a:r>
          </a:p>
          <a:p>
            <a:r>
              <a:rPr lang="en-GB" dirty="0"/>
              <a:t>Computational Linguistics</a:t>
            </a:r>
          </a:p>
          <a:p>
            <a:r>
              <a:rPr lang="en-GB" dirty="0"/>
              <a:t>Machine Vision</a:t>
            </a:r>
          </a:p>
          <a:p>
            <a:r>
              <a:rPr lang="en-GB" dirty="0"/>
              <a:t>www.duncodin.it</a:t>
            </a:r>
          </a:p>
          <a:p>
            <a:r>
              <a:rPr lang="en-GB" dirty="0"/>
              <a:t>@</a:t>
            </a:r>
            <a:r>
              <a:rPr lang="en-GB" dirty="0" err="1"/>
              <a:t>garyshort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59" y="1825625"/>
            <a:ext cx="1939882" cy="4351338"/>
          </a:xfrm>
        </p:spPr>
      </p:pic>
    </p:spTree>
    <p:extLst>
      <p:ext uri="{BB962C8B-B14F-4D97-AF65-F5344CB8AC3E}">
        <p14:creationId xmlns:p14="http://schemas.microsoft.com/office/powerpoint/2010/main" val="4282458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 Was Just Pretending to be Numbers!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1, 2, 3 are actually categories</a:t>
            </a:r>
          </a:p>
          <a:p>
            <a:r>
              <a:rPr lang="en-GB" dirty="0"/>
              <a:t>They just happened to be called 1, 2, 3</a:t>
            </a:r>
          </a:p>
          <a:p>
            <a:r>
              <a:rPr lang="en-GB" dirty="0"/>
              <a:t>That fooled you into thinking you could do arithmetic (like average)</a:t>
            </a:r>
          </a:p>
          <a:p>
            <a:r>
              <a:rPr lang="en-GB" dirty="0"/>
              <a:t>What if they’d be called Tom, Dick and Hilary?</a:t>
            </a:r>
          </a:p>
          <a:p>
            <a:r>
              <a:rPr lang="en-GB" dirty="0"/>
              <a:t>So now, what’s the average of Dick and Hilary?</a:t>
            </a:r>
          </a:p>
          <a:p>
            <a:pPr lvl="1"/>
            <a:r>
              <a:rPr lang="en-GB" dirty="0" err="1"/>
              <a:t>Dickary</a:t>
            </a:r>
            <a:r>
              <a:rPr lang="en-GB" dirty="0"/>
              <a:t>?!</a:t>
            </a:r>
          </a:p>
          <a:p>
            <a:pPr lvl="2"/>
            <a:r>
              <a:rPr lang="en-GB" dirty="0"/>
              <a:t>You could have phrased that better –Ed.</a:t>
            </a:r>
          </a:p>
        </p:txBody>
      </p:sp>
    </p:spTree>
    <p:extLst>
      <p:ext uri="{BB962C8B-B14F-4D97-AF65-F5344CB8AC3E}">
        <p14:creationId xmlns:p14="http://schemas.microsoft.com/office/powerpoint/2010/main" val="146940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Okay, so How do we Deal With Position?</a:t>
            </a:r>
          </a:p>
        </p:txBody>
      </p:sp>
      <p:pic>
        <p:nvPicPr>
          <p:cNvPr id="13314" name="Picture 2" descr="http://directdemocracyireland.ie/wp-content/uploads/2014/06/u-turn-symbol-370x22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27" y="2121408"/>
            <a:ext cx="6126347" cy="379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78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So, For Average, Let’s Stick to Numbers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76988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Get Back to Position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1335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 - Bin </a:t>
            </a:r>
            <a:r>
              <a:rPr lang="en-GB" dirty="0"/>
              <a:t>the Categorical Information</a:t>
            </a:r>
          </a:p>
        </p:txBody>
      </p:sp>
      <p:pic>
        <p:nvPicPr>
          <p:cNvPr id="1028" name="Picture 4" descr="http://news.bbcimg.co.uk/media/images/57893000/jpg/_57893501_004057365-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807" y="1422686"/>
            <a:ext cx="7809595" cy="439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601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 we Unify This Into One Probability?</a:t>
            </a:r>
          </a:p>
        </p:txBody>
      </p:sp>
      <p:pic>
        <p:nvPicPr>
          <p:cNvPr id="2050" name="Picture 2" descr="http://www.film.com/wp-content/uploads/2011/06/One-Ring-to-Rule-Them-All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108" y="1825625"/>
            <a:ext cx="6775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07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Sure we Can!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43650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Art Than Science</a:t>
            </a:r>
          </a:p>
        </p:txBody>
      </p:sp>
      <p:pic>
        <p:nvPicPr>
          <p:cNvPr id="3074" name="Picture 2" descr="http://www.brainpickings.org/wp-content/uploads/2012/02/artscience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653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Is a variable significant? Can maths help us decide?</a:t>
            </a:r>
          </a:p>
        </p:txBody>
      </p:sp>
    </p:spTree>
    <p:extLst>
      <p:ext uri="{BB962C8B-B14F-4D97-AF65-F5344CB8AC3E}">
        <p14:creationId xmlns:p14="http://schemas.microsoft.com/office/powerpoint/2010/main" val="1827370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Watch Out For “Confounding Variables” Though</a:t>
            </a:r>
          </a:p>
        </p:txBody>
      </p:sp>
      <p:pic>
        <p:nvPicPr>
          <p:cNvPr id="4098" name="Picture 2" descr="https://i.chzbgr.com/maxW500/1904797952/h7E715BE5/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727" y="1690688"/>
            <a:ext cx="7090545" cy="472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76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5C94CD-3C39-4730-A1D6-5DEA45C9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have a favour to ask…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0E84B1-1F45-4297-A098-34BB497D1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755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We’re not all data scientists, just give me a formula for predicting winners!</a:t>
            </a:r>
          </a:p>
        </p:txBody>
      </p:sp>
    </p:spTree>
    <p:extLst>
      <p:ext uri="{BB962C8B-B14F-4D97-AF65-F5344CB8AC3E}">
        <p14:creationId xmlns:p14="http://schemas.microsoft.com/office/powerpoint/2010/main" val="2822767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Yeah, but we can’t use that!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pic>
        <p:nvPicPr>
          <p:cNvPr id="6146" name="Picture 2" descr="http://upload.wikimedia.org/wikipedia/commons/thumb/3/3a/Linear_regression.svg/400px-Linear_regression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661" y="1690688"/>
            <a:ext cx="6914678" cy="45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32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Can we Use?</a:t>
            </a:r>
          </a:p>
        </p:txBody>
      </p:sp>
      <p:pic>
        <p:nvPicPr>
          <p:cNvPr id="7172" name="Picture 4" descr="http://api.ning.com/files/F*6cKdfVAHkBBcD*f0LM5Lt9UNQuMqn7IPOJRnfX2Ki98UMeuiZ7gkVlEvOL5vaAqE7IJRgOqxW9QjGubyeEuGg7uRicpwny/ProbitvsLogi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28" y="1690688"/>
            <a:ext cx="6486144" cy="486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42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 Formula</a:t>
            </a:r>
          </a:p>
        </p:txBody>
      </p:sp>
      <p:pic>
        <p:nvPicPr>
          <p:cNvPr id="8194" name="Picture 2" descr="http://groups.csail.mit.edu/medg/hamish/medcomp3/img009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858169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368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Oh dude, you </a:t>
            </a:r>
            <a:r>
              <a:rPr lang="en-GB" dirty="0" err="1"/>
              <a:t>sooo</a:t>
            </a:r>
            <a:r>
              <a:rPr lang="en-GB" dirty="0"/>
              <a:t> need to show me a concrete example for that!</a:t>
            </a:r>
          </a:p>
        </p:txBody>
      </p:sp>
    </p:spTree>
    <p:extLst>
      <p:ext uri="{BB962C8B-B14F-4D97-AF65-F5344CB8AC3E}">
        <p14:creationId xmlns:p14="http://schemas.microsoft.com/office/powerpoint/2010/main" val="2059169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if The Relationship Isn’t Linear?</a:t>
            </a:r>
          </a:p>
        </p:txBody>
      </p:sp>
      <p:pic>
        <p:nvPicPr>
          <p:cNvPr id="9218" name="Picture 2" descr="http://i.dailymail.co.uk/i/pix/2013/10/13/article-2458073-18B7E4F800000578-183_634x46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987" y="1690688"/>
            <a:ext cx="6758025" cy="484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72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 Bayes</a:t>
            </a:r>
          </a:p>
        </p:txBody>
      </p:sp>
      <p:pic>
        <p:nvPicPr>
          <p:cNvPr id="10242" name="Picture 2" descr="http://m.cdn.blog.hu/tu/tudomany/image/Baye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64" y="1690688"/>
            <a:ext cx="6595872" cy="494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5857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Bayes Theorem</a:t>
            </a:r>
            <a:endParaRPr lang="en-GB" dirty="0"/>
          </a:p>
        </p:txBody>
      </p:sp>
      <p:pic>
        <p:nvPicPr>
          <p:cNvPr id="11266" name="Picture 2" descr="http://phaedrusdeinus.org/talks/your-own-bayes/img/bay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333" y="2096532"/>
            <a:ext cx="5333333" cy="38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633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426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Learned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difference between a prediction and a guess</a:t>
            </a:r>
          </a:p>
          <a:p>
            <a:r>
              <a:rPr lang="en-GB" dirty="0"/>
              <a:t>Naïve and conditional probability</a:t>
            </a:r>
          </a:p>
          <a:p>
            <a:r>
              <a:rPr lang="en-GB" dirty="0"/>
              <a:t>Why it’s important to build a model</a:t>
            </a:r>
          </a:p>
          <a:p>
            <a:r>
              <a:rPr lang="en-GB" dirty="0"/>
              <a:t>Average is the simplest model</a:t>
            </a:r>
          </a:p>
          <a:p>
            <a:r>
              <a:rPr lang="en-GB" dirty="0"/>
              <a:t>Standard deviation tells you how well a fit average is</a:t>
            </a:r>
          </a:p>
          <a:p>
            <a:r>
              <a:rPr lang="en-GB" dirty="0"/>
              <a:t>Qualitative and quantitative data</a:t>
            </a:r>
          </a:p>
          <a:p>
            <a:r>
              <a:rPr lang="en-GB" dirty="0"/>
              <a:t>How to bin qualitative data</a:t>
            </a:r>
          </a:p>
          <a:p>
            <a:r>
              <a:rPr lang="en-GB" dirty="0"/>
              <a:t>Weightings and unity</a:t>
            </a:r>
          </a:p>
          <a:p>
            <a:r>
              <a:rPr lang="en-GB" dirty="0"/>
              <a:t>Linear regression</a:t>
            </a:r>
          </a:p>
          <a:p>
            <a:r>
              <a:rPr lang="en-GB" dirty="0"/>
              <a:t>Logistic regression (for binary predictions)</a:t>
            </a:r>
          </a:p>
          <a:p>
            <a:r>
              <a:rPr lang="en-GB" dirty="0"/>
              <a:t>Bayesian statistics.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9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FCFC26-F0B8-4D03-A8C9-70AB0F79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Team Data Science Process / CRISP-DM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2CCF4-3D6E-4FF6-BD54-9F29345692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8128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Questions?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@</a:t>
            </a:r>
            <a:r>
              <a:rPr lang="en-GB" dirty="0" err="1"/>
              <a:t>garyshort</a:t>
            </a:r>
            <a:endParaRPr lang="en-GB" dirty="0"/>
          </a:p>
          <a:p>
            <a:r>
              <a:rPr lang="en-GB" dirty="0" err="1"/>
              <a:t>gary.</a:t>
            </a:r>
            <a:r>
              <a:rPr lang="en-GB" err="1"/>
              <a:t>short</a:t>
            </a:r>
            <a:r>
              <a:rPr lang="en-GB"/>
              <a:t>@microsoft.com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59" y="1825625"/>
            <a:ext cx="1939882" cy="4351338"/>
          </a:xfrm>
        </p:spPr>
      </p:pic>
    </p:spTree>
    <p:extLst>
      <p:ext uri="{BB962C8B-B14F-4D97-AF65-F5344CB8AC3E}">
        <p14:creationId xmlns:p14="http://schemas.microsoft.com/office/powerpoint/2010/main" val="167143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DSP-Lifecycle2">
            <a:extLst>
              <a:ext uri="{FF2B5EF4-FFF2-40B4-BE49-F238E27FC236}">
                <a16:creationId xmlns:a16="http://schemas.microsoft.com/office/drawing/2014/main" id="{BC224F60-139E-41DE-A038-FF1D81256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0"/>
            <a:ext cx="9193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26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Are we Doing Here?</a:t>
            </a:r>
          </a:p>
        </p:txBody>
      </p:sp>
      <p:pic>
        <p:nvPicPr>
          <p:cNvPr id="1026" name="Picture 2" descr="http://www.save-me.org.uk/images/HorseRacingBettingExplainedBi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9" y="1686939"/>
            <a:ext cx="7918443" cy="414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36779" y="6022848"/>
            <a:ext cx="7918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Predict Which Horse Will Win The Race</a:t>
            </a:r>
          </a:p>
        </p:txBody>
      </p:sp>
    </p:spTree>
    <p:extLst>
      <p:ext uri="{BB962C8B-B14F-4D97-AF65-F5344CB8AC3E}">
        <p14:creationId xmlns:p14="http://schemas.microsoft.com/office/powerpoint/2010/main" val="424144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What’s The Difference Between a Prediction And a Guess?</a:t>
            </a:r>
          </a:p>
        </p:txBody>
      </p:sp>
      <p:pic>
        <p:nvPicPr>
          <p:cNvPr id="2050" name="Picture 2" descr="http://api.ning.com/files/jPrLLXuRuu5NQUBB0TWzUm-twYVH7ySIXAqNfxr1znmJjEDubI*jqwrO0EfEEgHXuDo41tbZK*Nk1rYqydv-PiWaKyjdpQt6/2013Prediction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096294"/>
            <a:ext cx="8128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4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Naïve Probability</a:t>
            </a:r>
          </a:p>
        </p:txBody>
      </p:sp>
      <p:pic>
        <p:nvPicPr>
          <p:cNvPr id="3074" name="Picture 2" descr="http://cdn2.gbtimes.com/cdn/farfuture/-7kkiHqDme6m7DP-NpGi-NRVw9Usic2x4FkawFMv1Gw/mtime:1387213814/sites/default/files/styles/1280_wide/public/2013/05/17/shutterstock_137038772.jpg?itok=qaww3VF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221" y="1825625"/>
            <a:ext cx="65295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45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Probability</a:t>
            </a:r>
          </a:p>
        </p:txBody>
      </p:sp>
      <p:pic>
        <p:nvPicPr>
          <p:cNvPr id="4098" name="Picture 2" descr="http://scienceblogs.com/startswithabang/files/2012/08/full-moon-1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96" y="1825625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99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3433</TotalTime>
  <Words>539</Words>
  <Application>Microsoft Office PowerPoint</Application>
  <PresentationFormat>Widescreen</PresentationFormat>
  <Paragraphs>97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Wingdings</vt:lpstr>
      <vt:lpstr>Office Theme</vt:lpstr>
      <vt:lpstr>Using AI to Beat The Bookies</vt:lpstr>
      <vt:lpstr>Introduction</vt:lpstr>
      <vt:lpstr>I have a favour to ask…</vt:lpstr>
      <vt:lpstr>Team Data Science Process / CRISP-DM</vt:lpstr>
      <vt:lpstr>PowerPoint Presentation</vt:lpstr>
      <vt:lpstr>What Are we Doing Here?</vt:lpstr>
      <vt:lpstr>What’s The Difference Between a Prediction And a Guess?</vt:lpstr>
      <vt:lpstr>Naïve Probability</vt:lpstr>
      <vt:lpstr>Conditional Probability</vt:lpstr>
      <vt:lpstr>What’s The Difference Between a Prediction And a Guess?</vt:lpstr>
      <vt:lpstr>Step 1</vt:lpstr>
      <vt:lpstr>Demo</vt:lpstr>
      <vt:lpstr>Step 2 – Let’s Build a Model</vt:lpstr>
      <vt:lpstr>Wait, What? Why do we Build a Model?</vt:lpstr>
      <vt:lpstr>Average – The Simplest Model</vt:lpstr>
      <vt:lpstr>Wrong!</vt:lpstr>
      <vt:lpstr>PowerPoint Presentation</vt:lpstr>
      <vt:lpstr>Okay, Look, There are Two Types of Data</vt:lpstr>
      <vt:lpstr>Some Qualitative Data is Sneaky</vt:lpstr>
      <vt:lpstr>It Was Just Pretending to be Numbers!</vt:lpstr>
      <vt:lpstr>Okay, so How do we Deal With Position?</vt:lpstr>
      <vt:lpstr>So, For Average, Let’s Stick to Numbers</vt:lpstr>
      <vt:lpstr>Let’s Get Back to Position</vt:lpstr>
      <vt:lpstr>Demo - Bin the Categorical Information</vt:lpstr>
      <vt:lpstr>Can we Unify This Into One Probability?</vt:lpstr>
      <vt:lpstr>Sure we Can!</vt:lpstr>
      <vt:lpstr>More Art Than Science</vt:lpstr>
      <vt:lpstr>Demo</vt:lpstr>
      <vt:lpstr>Watch Out For “Confounding Variables” Though</vt:lpstr>
      <vt:lpstr>Demo</vt:lpstr>
      <vt:lpstr>Yeah, but we can’t use that! </vt:lpstr>
      <vt:lpstr>So What Can we Use?</vt:lpstr>
      <vt:lpstr>Logistic Regression Formula</vt:lpstr>
      <vt:lpstr>Demo</vt:lpstr>
      <vt:lpstr>What if The Relationship Isn’t Linear?</vt:lpstr>
      <vt:lpstr>Enter Bayes</vt:lpstr>
      <vt:lpstr>Bayes Theorem</vt:lpstr>
      <vt:lpstr>Demo</vt:lpstr>
      <vt:lpstr>What we Learned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Fun and Profit</dc:title>
  <dc:creator>Gary Short</dc:creator>
  <cp:lastModifiedBy>Gary Short</cp:lastModifiedBy>
  <cp:revision>57</cp:revision>
  <dcterms:created xsi:type="dcterms:W3CDTF">2014-09-06T15:02:57Z</dcterms:created>
  <dcterms:modified xsi:type="dcterms:W3CDTF">2018-04-21T09:22:39Z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gashort@microsoft.com</vt:lpwstr>
  </property>
  <property fmtid="{D5CDD505-2E9C-101B-9397-08002B2CF9AE}" pid="5" name="MSIP_Label_f42aa342-8706-4288-bd11-ebb85995028c_SetDate">
    <vt:lpwstr>2018-04-21T09:22:35.9244973Z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