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21A0CA-2C02-4DA8-BBD5-35E3B5B10F73}">
  <a:tblStyle styleId="{3B21A0CA-2C02-4DA8-BBD5-35E3B5B10F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943f69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4943f69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4943f69e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4943f69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40b38625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40b38625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40b38625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40b38625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4943f69e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4943f69e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309dd3cc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309dd3cc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309dd3cc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309dd3cc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309dd3cc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309dd3cc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3000"/>
            <a:ext cx="8520600" cy="65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highlight>
                  <a:srgbClr val="A2C4C9"/>
                </a:highlight>
                <a:latin typeface="Courier New"/>
                <a:ea typeface="Courier New"/>
                <a:cs typeface="Courier New"/>
                <a:sym typeface="Courier New"/>
              </a:rPr>
              <a:t>Forecast the Short Term Electricity Load Demand for </a:t>
            </a:r>
            <a:endParaRPr b="1" sz="1800">
              <a:highlight>
                <a:srgbClr val="A2C4C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highlight>
                  <a:srgbClr val="A2C4C9"/>
                </a:highlight>
                <a:latin typeface="Courier New"/>
                <a:ea typeface="Courier New"/>
                <a:cs typeface="Courier New"/>
                <a:sym typeface="Courier New"/>
              </a:rPr>
              <a:t>Panama Power System</a:t>
            </a:r>
            <a:endParaRPr>
              <a:highlight>
                <a:srgbClr val="A2C4C9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417775" y="4121650"/>
            <a:ext cx="19779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080"/>
              <a:t>Submitted by: Gary Sampson</a:t>
            </a:r>
            <a:endParaRPr sz="10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080"/>
              <a:t>Date: July 20, 2021</a:t>
            </a:r>
            <a:endParaRPr sz="10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511025" y="2329550"/>
            <a:ext cx="8269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Benefits</a:t>
            </a:r>
            <a:r>
              <a:rPr b="1" lang="en" u="sng"/>
              <a:t> of Short Term Electricity Load Forecasting:</a:t>
            </a:r>
            <a:endParaRPr b="1" u="sng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Reduces operational  planning uncertainty added by the intermittent production of renewable sources.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Minimizes the fossil fuels/hydro </a:t>
            </a:r>
            <a:r>
              <a:rPr lang="en"/>
              <a:t>electricity</a:t>
            </a:r>
            <a:r>
              <a:rPr lang="en"/>
              <a:t> production costs in the power grid.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Efficient power grid </a:t>
            </a:r>
            <a:r>
              <a:rPr lang="en"/>
              <a:t>maintenance</a:t>
            </a:r>
            <a:r>
              <a:rPr lang="en"/>
              <a:t> planning.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464575" y="219025"/>
            <a:ext cx="82695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Project Objective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E"/>
                </a:highlight>
              </a:rPr>
              <a:t>The main objective of this analysis is to forecast the short term electricity demand (MWh) for Panama power system using a Deep Learning Model.</a:t>
            </a:r>
            <a:endParaRPr sz="14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690225" y="152650"/>
            <a:ext cx="30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Exploratory Data Analysis</a:t>
            </a:r>
            <a:endParaRPr b="1" u="sng"/>
          </a:p>
        </p:txBody>
      </p:sp>
      <p:sp>
        <p:nvSpPr>
          <p:cNvPr id="67" name="Google Shape;67;p15"/>
          <p:cNvSpPr txBox="1"/>
          <p:nvPr/>
        </p:nvSpPr>
        <p:spPr>
          <a:xfrm>
            <a:off x="789775" y="3809500"/>
            <a:ext cx="4718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From mid-march 2020, there was a significant drop in load demand probably due to COVID-19 pandemic lockdown.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There were a few intermittent partial drop in load demand due to power supply and/or transmission problems.</a:t>
            </a:r>
            <a:endParaRPr sz="11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39750"/>
            <a:ext cx="7167949" cy="32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471300" y="59750"/>
            <a:ext cx="41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Statistical information for load demand data:</a:t>
            </a:r>
            <a:r>
              <a:rPr lang="en"/>
              <a:t> 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00" y="652825"/>
            <a:ext cx="1371600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471300" y="3643600"/>
            <a:ext cx="735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load demand plot shows that there are several outlier values which may have been due to power system equipment failure. Replace the outliers with a new value of 500 MWh.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471300" y="4254150"/>
            <a:ext cx="382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Standardisation of the dataset.</a:t>
            </a:r>
            <a:endParaRPr sz="12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0625" y="443200"/>
            <a:ext cx="4267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Google Shape;82;p17"/>
          <p:cNvGraphicFramePr/>
          <p:nvPr/>
        </p:nvGraphicFramePr>
        <p:xfrm>
          <a:off x="1321525" y="2755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{3B21A0CA-2C02-4DA8-BBD5-35E3B5B10F73}</a:tableStyleId>
              </a:tblPr>
              <a:tblGrid>
                <a:gridCol w="1981625"/>
                <a:gridCol w="2104950"/>
                <a:gridCol w="1878175"/>
              </a:tblGrid>
              <a:tr h="55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sng"/>
                        <a:t>Model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sng"/>
                        <a:t>Hyperparameters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sng"/>
                        <a:t>Validation Mean Absolute Error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52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Baseline LSTM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Learning rate(lr) = 1e-3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Window size(ws) = 96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Hidden layers(hl) = 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0.3969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6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GRU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lr = 1e-4; ws = 96; hl = 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0.3842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GRU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lr = 1e-4; ws = 96; hl = 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0.3930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7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GRU with 1 convolutional layer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lr = 1e-4; ws = 96; hl = 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0.4074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7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Wavenet with 9 Conv1D layers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lr = 1e-4; ws = 96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0.7071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GRU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lr = 1e-4; ws = 168; hl = 3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0.8551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GRU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lr = 1e-4; ws = 72; hl = 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0.4619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GRU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lr = 1e-4; ws = 48; hl = 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0.3581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GRU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lr = 1e-4; ws = 24; hl = 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accent5"/>
                          </a:solidFill>
                        </a:rPr>
                        <a:t>0.2740</a:t>
                      </a:r>
                      <a:endParaRPr b="1" sz="9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3" name="Google Shape;83;p17"/>
          <p:cNvSpPr txBox="1"/>
          <p:nvPr/>
        </p:nvSpPr>
        <p:spPr>
          <a:xfrm>
            <a:off x="1327750" y="4280700"/>
            <a:ext cx="595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Best model:</a:t>
            </a:r>
            <a:r>
              <a:rPr lang="en" sz="1100"/>
              <a:t> GRU with hyperparameters; learning rate = 1e-4, dataset window size = 24 and hidden layers = 3 with 300, 200 and 100 neurons respectively.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949050" y="192475"/>
            <a:ext cx="49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Learning curves for best model: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363" y="685350"/>
            <a:ext cx="494347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915850" y="92675"/>
            <a:ext cx="372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Load Demand Forecast Plots</a:t>
            </a:r>
            <a:endParaRPr b="1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25" y="645275"/>
            <a:ext cx="7043925" cy="18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725" y="2624925"/>
            <a:ext cx="7043926" cy="18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902600" y="328575"/>
            <a:ext cx="62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 load demand Mean Absolute Error for best model:</a:t>
            </a:r>
            <a:r>
              <a:rPr lang="en"/>
              <a:t>  17.95 MWh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225" y="881175"/>
            <a:ext cx="495300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