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CE77D8-46F0-42F1-8C5D-15023C7E56DA}">
  <a:tblStyle styleId="{63CE77D8-46F0-42F1-8C5D-15023C7E56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4b3706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64b3706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52af5e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52af5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4b3706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4b3706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552af5e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552af5e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52af5e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52af5e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52af5e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52af5e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00150"/>
            <a:ext cx="8520600" cy="99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t>Wumpus World Simulator using Deep Q-Learning algorithm to build an agent</a:t>
            </a:r>
            <a:endParaRPr b="1" sz="2400"/>
          </a:p>
        </p:txBody>
      </p:sp>
      <p:pic>
        <p:nvPicPr>
          <p:cNvPr id="55" name="Google Shape;55;p13"/>
          <p:cNvPicPr preferRelativeResize="0"/>
          <p:nvPr/>
        </p:nvPicPr>
        <p:blipFill>
          <a:blip r:embed="rId3">
            <a:alphaModFix/>
          </a:blip>
          <a:stretch>
            <a:fillRect/>
          </a:stretch>
        </p:blipFill>
        <p:spPr>
          <a:xfrm>
            <a:off x="2749425" y="1660200"/>
            <a:ext cx="3278050" cy="2339275"/>
          </a:xfrm>
          <a:prstGeom prst="rect">
            <a:avLst/>
          </a:prstGeom>
          <a:noFill/>
          <a:ln>
            <a:noFill/>
          </a:ln>
        </p:spPr>
      </p:pic>
      <p:sp>
        <p:nvSpPr>
          <p:cNvPr id="56" name="Google Shape;56;p13"/>
          <p:cNvSpPr txBox="1"/>
          <p:nvPr/>
        </p:nvSpPr>
        <p:spPr>
          <a:xfrm>
            <a:off x="311700" y="4361425"/>
            <a:ext cx="360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Presented by: Gary Sampson</a:t>
            </a:r>
            <a:endParaRPr sz="1200"/>
          </a:p>
          <a:p>
            <a:pPr indent="0" lvl="0" marL="0" rtl="0" algn="l">
              <a:spcBef>
                <a:spcPts val="0"/>
              </a:spcBef>
              <a:spcAft>
                <a:spcPts val="0"/>
              </a:spcAft>
              <a:buNone/>
            </a:pPr>
            <a:r>
              <a:rPr lang="en" sz="1200"/>
              <a:t>Date: December 8, 2021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0" name="Shape 60"/>
        <p:cNvGrpSpPr/>
        <p:nvPr/>
      </p:nvGrpSpPr>
      <p:grpSpPr>
        <a:xfrm>
          <a:off x="0" y="0"/>
          <a:ext cx="0" cy="0"/>
          <a:chOff x="0" y="0"/>
          <a:chExt cx="0" cy="0"/>
        </a:xfrm>
      </p:grpSpPr>
      <p:sp>
        <p:nvSpPr>
          <p:cNvPr id="61" name="Google Shape;61;p14"/>
          <p:cNvSpPr txBox="1"/>
          <p:nvPr/>
        </p:nvSpPr>
        <p:spPr>
          <a:xfrm>
            <a:off x="419775" y="244300"/>
            <a:ext cx="8194500" cy="24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20">
                <a:solidFill>
                  <a:schemeClr val="dk1"/>
                </a:solidFill>
              </a:rPr>
              <a:t>Objectives:</a:t>
            </a:r>
            <a:endParaRPr b="1" sz="2020">
              <a:solidFill>
                <a:schemeClr val="dk1"/>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Compare the performance of an Actor-Critic algorithm to the DQN algorithm given in the example code</a:t>
            </a:r>
            <a:endParaRPr b="1">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Compare the performance of a Double DQN algorithm to the DQN algorithm given in the example code</a:t>
            </a:r>
            <a:endParaRPr b="1">
              <a:solidFill>
                <a:schemeClr val="dk2"/>
              </a:solidFill>
            </a:endParaRPr>
          </a:p>
          <a:p>
            <a:pPr indent="-342900" lvl="0" marL="457200" rtl="0" algn="l">
              <a:lnSpc>
                <a:spcPct val="115000"/>
              </a:lnSpc>
              <a:spcBef>
                <a:spcPts val="0"/>
              </a:spcBef>
              <a:spcAft>
                <a:spcPts val="0"/>
              </a:spcAft>
              <a:buClr>
                <a:schemeClr val="dk2"/>
              </a:buClr>
              <a:buSzPts val="1800"/>
              <a:buChar char="●"/>
            </a:pPr>
            <a:r>
              <a:rPr b="1" lang="en">
                <a:solidFill>
                  <a:schemeClr val="dk2"/>
                </a:solidFill>
              </a:rPr>
              <a:t>For the Double DQN algorithm, remove the feature that keeps track of whether the agent has the arrow available or not and see how much it degrades the agent’s performance.</a:t>
            </a:r>
            <a:endParaRPr b="1">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With a 6X6 game grid environment, add a 3X3 convolutional layer to the DQN algorithm and compare their performance. Remove an hidden layer and compare the performance.</a:t>
            </a:r>
            <a:endParaRPr b="1">
              <a:solidFill>
                <a:schemeClr val="dk2"/>
              </a:solidFill>
            </a:endParaRPr>
          </a:p>
          <a:p>
            <a:pPr indent="0" lvl="0" marL="457200" rtl="0" algn="l">
              <a:lnSpc>
                <a:spcPct val="115000"/>
              </a:lnSpc>
              <a:spcBef>
                <a:spcPts val="1200"/>
              </a:spcBef>
              <a:spcAft>
                <a:spcPts val="1200"/>
              </a:spcAft>
              <a:buNone/>
            </a:pPr>
            <a:r>
              <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5" name="Shape 65"/>
        <p:cNvGrpSpPr/>
        <p:nvPr/>
      </p:nvGrpSpPr>
      <p:grpSpPr>
        <a:xfrm>
          <a:off x="0" y="0"/>
          <a:ext cx="0" cy="0"/>
          <a:chOff x="0" y="0"/>
          <a:chExt cx="0" cy="0"/>
        </a:xfrm>
      </p:grpSpPr>
      <p:sp>
        <p:nvSpPr>
          <p:cNvPr id="66" name="Google Shape;66;p15"/>
          <p:cNvSpPr txBox="1"/>
          <p:nvPr/>
        </p:nvSpPr>
        <p:spPr>
          <a:xfrm>
            <a:off x="676600" y="457350"/>
            <a:ext cx="75867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u="sng">
                <a:solidFill>
                  <a:schemeClr val="dk1"/>
                </a:solidFill>
              </a:rPr>
              <a:t>Actor-Critic algorithm with dense layers</a:t>
            </a:r>
            <a:endParaRPr b="1" sz="1800" u="sng">
              <a:solidFill>
                <a:schemeClr val="dk1"/>
              </a:solidFill>
            </a:endParaRPr>
          </a:p>
          <a:p>
            <a:pPr indent="0" lvl="0" marL="0" rtl="0" algn="l">
              <a:spcBef>
                <a:spcPts val="0"/>
              </a:spcBef>
              <a:spcAft>
                <a:spcPts val="0"/>
              </a:spcAft>
              <a:buNone/>
            </a:pPr>
            <a:r>
              <a:rPr lang="en" sz="1600">
                <a:solidFill>
                  <a:schemeClr val="dk1"/>
                </a:solidFill>
              </a:rPr>
              <a:t>Algorithm trained on 15,000 epochs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1004425" y="1234400"/>
            <a:ext cx="4576225" cy="3211650"/>
          </a:xfrm>
          <a:prstGeom prst="rect">
            <a:avLst/>
          </a:prstGeom>
          <a:noFill/>
          <a:ln>
            <a:noFill/>
          </a:ln>
        </p:spPr>
      </p:pic>
      <p:sp>
        <p:nvSpPr>
          <p:cNvPr id="68" name="Google Shape;68;p15"/>
          <p:cNvSpPr txBox="1"/>
          <p:nvPr/>
        </p:nvSpPr>
        <p:spPr>
          <a:xfrm>
            <a:off x="820725" y="46485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Average reward: 70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2" name="Shape 72"/>
        <p:cNvGrpSpPr/>
        <p:nvPr/>
      </p:nvGrpSpPr>
      <p:grpSpPr>
        <a:xfrm>
          <a:off x="0" y="0"/>
          <a:ext cx="0" cy="0"/>
          <a:chOff x="0" y="0"/>
          <a:chExt cx="0" cy="0"/>
        </a:xfrm>
      </p:grpSpPr>
      <p:sp>
        <p:nvSpPr>
          <p:cNvPr id="73" name="Google Shape;73;p16"/>
          <p:cNvSpPr txBox="1"/>
          <p:nvPr/>
        </p:nvSpPr>
        <p:spPr>
          <a:xfrm>
            <a:off x="532525" y="200450"/>
            <a:ext cx="7643400" cy="6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rPr>
              <a:t>Actor-Critic algorithm with dense layers</a:t>
            </a:r>
            <a:endParaRPr b="1" sz="1800" u="sng">
              <a:solidFill>
                <a:schemeClr val="dk1"/>
              </a:solidFill>
            </a:endParaRPr>
          </a:p>
          <a:p>
            <a:pPr indent="0" lvl="0" marL="0" rtl="0" algn="l">
              <a:spcBef>
                <a:spcPts val="0"/>
              </a:spcBef>
              <a:spcAft>
                <a:spcPts val="0"/>
              </a:spcAft>
              <a:buNone/>
            </a:pPr>
            <a:r>
              <a:rPr lang="en" sz="1600">
                <a:solidFill>
                  <a:schemeClr val="dk1"/>
                </a:solidFill>
              </a:rPr>
              <a:t>Algorithm trained on 20,000 epochs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p:txBody>
      </p:sp>
      <p:pic>
        <p:nvPicPr>
          <p:cNvPr id="74" name="Google Shape;74;p16"/>
          <p:cNvPicPr preferRelativeResize="0"/>
          <p:nvPr/>
        </p:nvPicPr>
        <p:blipFill>
          <a:blip r:embed="rId3">
            <a:alphaModFix/>
          </a:blip>
          <a:stretch>
            <a:fillRect/>
          </a:stretch>
        </p:blipFill>
        <p:spPr>
          <a:xfrm>
            <a:off x="1148525" y="977075"/>
            <a:ext cx="4709359" cy="3312325"/>
          </a:xfrm>
          <a:prstGeom prst="rect">
            <a:avLst/>
          </a:prstGeom>
          <a:noFill/>
          <a:ln>
            <a:noFill/>
          </a:ln>
        </p:spPr>
      </p:pic>
      <p:sp>
        <p:nvSpPr>
          <p:cNvPr id="75" name="Google Shape;75;p16"/>
          <p:cNvSpPr txBox="1"/>
          <p:nvPr/>
        </p:nvSpPr>
        <p:spPr>
          <a:xfrm>
            <a:off x="620225" y="462977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reward: 218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9" name="Shape 79"/>
        <p:cNvGrpSpPr/>
        <p:nvPr/>
      </p:nvGrpSpPr>
      <p:grpSpPr>
        <a:xfrm>
          <a:off x="0" y="0"/>
          <a:ext cx="0" cy="0"/>
          <a:chOff x="0" y="0"/>
          <a:chExt cx="0" cy="0"/>
        </a:xfrm>
      </p:grpSpPr>
      <p:sp>
        <p:nvSpPr>
          <p:cNvPr id="80" name="Google Shape;80;p17"/>
          <p:cNvSpPr txBox="1"/>
          <p:nvPr/>
        </p:nvSpPr>
        <p:spPr>
          <a:xfrm>
            <a:off x="695400" y="369625"/>
            <a:ext cx="7868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u="sng">
                <a:solidFill>
                  <a:schemeClr val="dk1"/>
                </a:solidFill>
              </a:rPr>
              <a:t>Double DQN</a:t>
            </a:r>
            <a:r>
              <a:rPr b="1" lang="en" sz="1800" u="sng">
                <a:solidFill>
                  <a:schemeClr val="dk1"/>
                </a:solidFill>
              </a:rPr>
              <a:t> algorithm with dense layers</a:t>
            </a:r>
            <a:endParaRPr b="1" sz="1800" u="sng">
              <a:solidFill>
                <a:schemeClr val="dk1"/>
              </a:solidFill>
            </a:endParaRPr>
          </a:p>
          <a:p>
            <a:pPr indent="0" lvl="0" marL="0" rtl="0" algn="l">
              <a:spcBef>
                <a:spcPts val="0"/>
              </a:spcBef>
              <a:spcAft>
                <a:spcPts val="0"/>
              </a:spcAft>
              <a:buNone/>
            </a:pPr>
            <a:r>
              <a:rPr lang="en" sz="1600">
                <a:solidFill>
                  <a:schemeClr val="dk1"/>
                </a:solidFill>
              </a:rPr>
              <a:t>Algorithm trained on 25,000 epochs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pic>
        <p:nvPicPr>
          <p:cNvPr id="81" name="Google Shape;81;p17"/>
          <p:cNvPicPr preferRelativeResize="0"/>
          <p:nvPr/>
        </p:nvPicPr>
        <p:blipFill>
          <a:blip r:embed="rId3">
            <a:alphaModFix/>
          </a:blip>
          <a:stretch>
            <a:fillRect/>
          </a:stretch>
        </p:blipFill>
        <p:spPr>
          <a:xfrm>
            <a:off x="1098400" y="1071075"/>
            <a:ext cx="4657387" cy="3268475"/>
          </a:xfrm>
          <a:prstGeom prst="rect">
            <a:avLst/>
          </a:prstGeom>
          <a:noFill/>
          <a:ln>
            <a:noFill/>
          </a:ln>
        </p:spPr>
      </p:pic>
      <p:sp>
        <p:nvSpPr>
          <p:cNvPr id="82" name="Google Shape;82;p17"/>
          <p:cNvSpPr txBox="1"/>
          <p:nvPr/>
        </p:nvSpPr>
        <p:spPr>
          <a:xfrm>
            <a:off x="933475" y="47049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Average reward: 308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6" name="Shape 86"/>
        <p:cNvGrpSpPr/>
        <p:nvPr/>
      </p:nvGrpSpPr>
      <p:grpSpPr>
        <a:xfrm>
          <a:off x="0" y="0"/>
          <a:ext cx="0" cy="0"/>
          <a:chOff x="0" y="0"/>
          <a:chExt cx="0" cy="0"/>
        </a:xfrm>
      </p:grpSpPr>
      <p:sp>
        <p:nvSpPr>
          <p:cNvPr id="87" name="Google Shape;87;p18"/>
          <p:cNvSpPr txBox="1"/>
          <p:nvPr/>
        </p:nvSpPr>
        <p:spPr>
          <a:xfrm>
            <a:off x="695425" y="582650"/>
            <a:ext cx="7662000" cy="3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Algorithm Performance</a:t>
            </a:r>
            <a:endParaRPr b="1" sz="1800" u="sng"/>
          </a:p>
          <a:p>
            <a:pPr indent="0" lvl="0" marL="0" rtl="0" algn="l">
              <a:spcBef>
                <a:spcPts val="0"/>
              </a:spcBef>
              <a:spcAft>
                <a:spcPts val="0"/>
              </a:spcAft>
              <a:buNone/>
            </a:pPr>
            <a:r>
              <a:t/>
            </a:r>
            <a:endParaRPr b="1" sz="1800" u="sng"/>
          </a:p>
        </p:txBody>
      </p:sp>
      <p:graphicFrame>
        <p:nvGraphicFramePr>
          <p:cNvPr id="88" name="Google Shape;88;p18"/>
          <p:cNvGraphicFramePr/>
          <p:nvPr/>
        </p:nvGraphicFramePr>
        <p:xfrm>
          <a:off x="858525" y="1052850"/>
          <a:ext cx="3000000" cy="3000000"/>
        </p:xfrm>
        <a:graphic>
          <a:graphicData uri="http://schemas.openxmlformats.org/drawingml/2006/table">
            <a:tbl>
              <a:tblPr>
                <a:noFill/>
                <a:tableStyleId>{63CE77D8-46F0-42F1-8C5D-15023C7E56DA}</a:tableStyleId>
              </a:tblPr>
              <a:tblGrid>
                <a:gridCol w="4812450"/>
                <a:gridCol w="853025"/>
                <a:gridCol w="1573525"/>
              </a:tblGrid>
              <a:tr h="381000">
                <a:tc>
                  <a:txBody>
                    <a:bodyPr/>
                    <a:lstStyle/>
                    <a:p>
                      <a:pPr indent="0" lvl="0" marL="0" rtl="0" algn="l">
                        <a:spcBef>
                          <a:spcPts val="0"/>
                        </a:spcBef>
                        <a:spcAft>
                          <a:spcPts val="0"/>
                        </a:spcAft>
                        <a:buNone/>
                      </a:pPr>
                      <a:r>
                        <a:rPr b="1" lang="en"/>
                        <a:t>Algorithm</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Epochs</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Average Reward</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Actor-Critic with dense layers and 4X4 game grid environment.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15,000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70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Actor-Critic with dense layers and 4X4 game grid environment.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20,000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218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Double DQN with dense layers </a:t>
                      </a:r>
                      <a:r>
                        <a:rPr lang="en" sz="1200">
                          <a:solidFill>
                            <a:schemeClr val="dk1"/>
                          </a:solidFill>
                        </a:rPr>
                        <a:t>and 4X4 game grid environment.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25,000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308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Double DQN with dense layers and 4X4 game grid environment. Removed the feature that keeps track of whether the agent has the arrow available or not.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25,000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297</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DQN with 3X3 convolutional layer, 3 hidden dense layers and 6X6 game grid environment.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10,000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-166</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DQN with 3X3 convolutional layer,2 hidden dense layers and 6X6 game grid environment.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10,000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t>-153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2" name="Shape 92"/>
        <p:cNvGrpSpPr/>
        <p:nvPr/>
      </p:nvGrpSpPr>
      <p:grpSpPr>
        <a:xfrm>
          <a:off x="0" y="0"/>
          <a:ext cx="0" cy="0"/>
          <a:chOff x="0" y="0"/>
          <a:chExt cx="0" cy="0"/>
        </a:xfrm>
      </p:grpSpPr>
      <p:sp>
        <p:nvSpPr>
          <p:cNvPr id="93" name="Google Shape;93;p19"/>
          <p:cNvSpPr txBox="1"/>
          <p:nvPr/>
        </p:nvSpPr>
        <p:spPr>
          <a:xfrm>
            <a:off x="695400" y="344575"/>
            <a:ext cx="80442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t>Summary</a:t>
            </a:r>
            <a:endParaRPr b="1" sz="1800" u="sng"/>
          </a:p>
          <a:p>
            <a:pPr indent="-317500" lvl="0" marL="457200" rtl="0" algn="l">
              <a:spcBef>
                <a:spcPts val="0"/>
              </a:spcBef>
              <a:spcAft>
                <a:spcPts val="0"/>
              </a:spcAft>
              <a:buSzPts val="1400"/>
              <a:buChar char="●"/>
            </a:pPr>
            <a:r>
              <a:rPr lang="en"/>
              <a:t>While training the actor-critic algorithm with 15,000 epochs, the agent suffered “catastrophic forgetting” at approximately 12,000 epochs. Increased the training to 20,000 epochs resulted in improved performance with an average reward from 70 to 218.</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DeepMind’s Double DQN algorithm outperformed the original DQN.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Double DQN’s performance degraded slightly when the feature that keeps track of whether the agent has the arrow available or not was removed.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DQN algorithm performed poorly with an added 3X3 convolutional layer and a 6X6 game environment. Removing a hidden dense layer did not improve performance.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