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7E347A-E6DA-4F9F-A752-AE0881EBA5AE}">
  <a:tblStyle styleId="{1C7E347A-E6DA-4F9F-A752-AE0881EBA5A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050059" y="964829"/>
            <a:ext cx="7490330" cy="654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DC125"/>
              </a:buClr>
              <a:buSzPts val="1400"/>
              <a:buFont typeface="Calibri"/>
              <a:buNone/>
              <a:defRPr b="0" i="0" sz="3600" u="none" cap="none" strike="noStrike">
                <a:solidFill>
                  <a:srgbClr val="FDC1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050059" y="1659386"/>
            <a:ext cx="7490330" cy="2864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570406" y="4767264"/>
            <a:ext cx="8521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2080649" y="476453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5636164" y="4764530"/>
            <a:ext cx="12982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004182" y="974677"/>
            <a:ext cx="7546050" cy="492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DC125"/>
              </a:buClr>
              <a:buSzPts val="1400"/>
              <a:buFont typeface="Calibri"/>
              <a:buNone/>
              <a:defRPr b="0" i="0" sz="3600" u="none" cap="none" strike="noStrike">
                <a:solidFill>
                  <a:srgbClr val="FDC1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263040" y="-733790"/>
            <a:ext cx="3028334" cy="7546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570406" y="4767264"/>
            <a:ext cx="8521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2080649" y="476453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5636164" y="4764530"/>
            <a:ext cx="12982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5633088" y="1655948"/>
            <a:ext cx="3810093" cy="1984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DC125"/>
              </a:buClr>
              <a:buSzPts val="1400"/>
              <a:buFont typeface="Calibri"/>
              <a:buNone/>
              <a:defRPr b="0" i="0" sz="3600" u="none" cap="none" strike="noStrike">
                <a:solidFill>
                  <a:srgbClr val="FDC1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636181" y="-287414"/>
            <a:ext cx="3810093" cy="58715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570406" y="4767264"/>
            <a:ext cx="8521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2080649" y="476453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5636164" y="4764530"/>
            <a:ext cx="12982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984494" y="771525"/>
            <a:ext cx="7546050" cy="720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DC125"/>
              </a:buClr>
              <a:buSzPts val="1400"/>
              <a:buFont typeface="Calibri"/>
              <a:buNone/>
              <a:defRPr b="0" i="0" sz="3600" u="none" cap="none" strike="noStrike">
                <a:solidFill>
                  <a:srgbClr val="FDC1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984494" y="1525068"/>
            <a:ext cx="7546050" cy="3028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570406" y="4767264"/>
            <a:ext cx="8521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080649" y="476453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5636164" y="4764530"/>
            <a:ext cx="12982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3305176"/>
            <a:ext cx="7772400" cy="10215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DC125"/>
              </a:buClr>
              <a:buSzPts val="1400"/>
              <a:buFont typeface="Calibri"/>
              <a:buNone/>
              <a:defRPr b="1" i="0" sz="4000" u="none" cap="none" strike="noStrike">
                <a:solidFill>
                  <a:srgbClr val="FDC1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570406" y="4767264"/>
            <a:ext cx="8521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080649" y="476453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5636164" y="4764530"/>
            <a:ext cx="12982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984493" y="945139"/>
            <a:ext cx="7585429" cy="447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DC125"/>
              </a:buClr>
              <a:buSzPts val="1400"/>
              <a:buFont typeface="Calibri"/>
              <a:buNone/>
              <a:defRPr b="0" i="0" sz="3600" u="none" cap="none" strike="noStrike">
                <a:solidFill>
                  <a:srgbClr val="FDC1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989371" y="1426608"/>
            <a:ext cx="3741069" cy="3131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781094" y="1426608"/>
            <a:ext cx="3744528" cy="3131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570406" y="4767264"/>
            <a:ext cx="8521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2080649" y="476453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5636164" y="4764530"/>
            <a:ext cx="12982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994338" y="935293"/>
            <a:ext cx="7546050" cy="42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DC125"/>
              </a:buClr>
              <a:buSzPts val="1400"/>
              <a:buFont typeface="Calibri"/>
              <a:buNone/>
              <a:defRPr b="0" i="0" sz="3600" u="none" cap="none" strike="noStrike">
                <a:solidFill>
                  <a:srgbClr val="FDC1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994337" y="1391246"/>
            <a:ext cx="3745949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SzPts val="32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994338" y="1871067"/>
            <a:ext cx="3745948" cy="26872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15900" lvl="0" marL="3429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74295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700" lvl="3" marL="1600200" marR="0" rtl="0" algn="l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700" lvl="4" marL="2057400" marR="0" rtl="0" algn="l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787792" y="1391246"/>
            <a:ext cx="3752602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SzPts val="32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787792" y="1871067"/>
            <a:ext cx="3752602" cy="26872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15900" lvl="0" marL="3429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74295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700" lvl="3" marL="1600200" marR="0" rtl="0" algn="l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700" lvl="4" marL="2057400" marR="0" rtl="0" algn="l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570406" y="4767264"/>
            <a:ext cx="8521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2080649" y="476453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5636164" y="4764530"/>
            <a:ext cx="12982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984494" y="930371"/>
            <a:ext cx="7546050" cy="48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DC125"/>
              </a:buClr>
              <a:buSzPts val="1400"/>
              <a:buFont typeface="Calibri"/>
              <a:buNone/>
              <a:defRPr b="0" i="0" sz="3600" u="none" cap="none" strike="noStrike">
                <a:solidFill>
                  <a:srgbClr val="FDC1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570406" y="4767264"/>
            <a:ext cx="8521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080649" y="476453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5636164" y="4764530"/>
            <a:ext cx="12982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501498" y="4767264"/>
            <a:ext cx="842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080649" y="476453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5636164" y="4764530"/>
            <a:ext cx="12982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747619" y="984517"/>
            <a:ext cx="2786675" cy="6827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DC125"/>
              </a:buClr>
              <a:buSzPts val="1400"/>
              <a:buFont typeface="Calibri"/>
              <a:buNone/>
              <a:defRPr b="1" i="0" sz="2000" u="none" cap="none" strike="noStrike">
                <a:solidFill>
                  <a:srgbClr val="FDC1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984517"/>
            <a:ext cx="4975184" cy="3568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747619" y="1682033"/>
            <a:ext cx="2786675" cy="2871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570406" y="4767264"/>
            <a:ext cx="8521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080649" y="476453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5636164" y="4764530"/>
            <a:ext cx="12982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3570912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DC125"/>
              </a:buClr>
              <a:buSzPts val="1400"/>
              <a:buFont typeface="Calibri"/>
              <a:buNone/>
              <a:defRPr b="1" i="0" sz="2000" u="none" cap="none" strike="noStrike">
                <a:solidFill>
                  <a:srgbClr val="FDC1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777771"/>
            <a:ext cx="5486400" cy="27679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4010735"/>
            <a:ext cx="5486400" cy="5475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570406" y="4767264"/>
            <a:ext cx="8521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080649" y="476453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5636164" y="4764530"/>
            <a:ext cx="12982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984494" y="771525"/>
            <a:ext cx="7546050" cy="720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DC125"/>
              </a:buClr>
              <a:buSzPts val="1400"/>
              <a:buFont typeface="Calibri"/>
              <a:buNone/>
              <a:defRPr b="0" i="0" sz="3600" u="none" cap="none" strike="noStrike">
                <a:solidFill>
                  <a:srgbClr val="FDC1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984494" y="1525068"/>
            <a:ext cx="7546050" cy="3028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570406" y="4767264"/>
            <a:ext cx="8521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080649" y="476453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5636164" y="4764530"/>
            <a:ext cx="12982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1028404" y="1091531"/>
            <a:ext cx="7674269" cy="1573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C000"/>
              </a:buClr>
              <a:buFont typeface="Calibri"/>
              <a:buNone/>
            </a:pPr>
            <a:r>
              <a:rPr b="0" i="0" lang="en-US" sz="495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Secure Cloud Manufacturing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1436539" y="2514769"/>
            <a:ext cx="6858000" cy="1584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600"/>
              <a:t>Routing Plan</a:t>
            </a:r>
          </a:p>
          <a:p>
            <a: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</a:pPr>
            <a:r>
              <a:rPr lang="en-US" sz="2400"/>
              <a:t>Fall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984494" y="771525"/>
            <a:ext cx="7546200" cy="720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Assembly and individual parts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5931" l="5832" r="26818" t="12482"/>
          <a:stretch/>
        </p:blipFill>
        <p:spPr>
          <a:xfrm>
            <a:off x="3497450" y="1889400"/>
            <a:ext cx="2149098" cy="2315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 b="1306" l="9845" r="32946" t="10432"/>
          <a:stretch/>
        </p:blipFill>
        <p:spPr>
          <a:xfrm>
            <a:off x="1386700" y="1523538"/>
            <a:ext cx="1434927" cy="171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5">
            <a:alphaModFix/>
          </a:blip>
          <a:srcRect b="1297" l="13096" r="31550" t="10433"/>
          <a:stretch/>
        </p:blipFill>
        <p:spPr>
          <a:xfrm>
            <a:off x="6419375" y="1491513"/>
            <a:ext cx="1471703" cy="178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6">
            <a:alphaModFix/>
          </a:blip>
          <a:srcRect b="2655" l="6214" r="12225" t="13578"/>
          <a:stretch/>
        </p:blipFill>
        <p:spPr>
          <a:xfrm>
            <a:off x="1231050" y="3361750"/>
            <a:ext cx="2020628" cy="142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Shape 101"/>
          <p:cNvCxnSpPr>
            <a:stCxn id="98" idx="3"/>
          </p:cNvCxnSpPr>
          <p:nvPr/>
        </p:nvCxnSpPr>
        <p:spPr>
          <a:xfrm>
            <a:off x="2821627" y="2383087"/>
            <a:ext cx="83610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>
            <a:stCxn id="100" idx="3"/>
          </p:cNvCxnSpPr>
          <p:nvPr/>
        </p:nvCxnSpPr>
        <p:spPr>
          <a:xfrm flipH="1" rot="10800000">
            <a:off x="3251678" y="3891013"/>
            <a:ext cx="499200" cy="1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" name="Shape 103"/>
          <p:cNvCxnSpPr>
            <a:endCxn id="99" idx="1"/>
          </p:cNvCxnSpPr>
          <p:nvPr/>
        </p:nvCxnSpPr>
        <p:spPr>
          <a:xfrm flipH="1" rot="10800000">
            <a:off x="5626475" y="2383075"/>
            <a:ext cx="792900" cy="3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/>
          <p:nvPr/>
        </p:nvCxnSpPr>
        <p:spPr>
          <a:xfrm>
            <a:off x="5494175" y="3618700"/>
            <a:ext cx="879300" cy="4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5" name="Shape 105"/>
          <p:cNvSpPr txBox="1"/>
          <p:nvPr/>
        </p:nvSpPr>
        <p:spPr>
          <a:xfrm>
            <a:off x="155675" y="1673150"/>
            <a:ext cx="1323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US"/>
              <a:t>Part 2 - Cabin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55675" y="3361750"/>
            <a:ext cx="1471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/>
              <a:t>Part 1 - Chassis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7576575" y="1523550"/>
            <a:ext cx="1471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/>
              <a:t>Part 3 - Trunk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7576575" y="3442475"/>
            <a:ext cx="1471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/>
              <a:t>Wheels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984494" y="771525"/>
            <a:ext cx="7546200" cy="720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Testbed floor plan</a:t>
            </a:r>
          </a:p>
        </p:txBody>
      </p:sp>
      <p:grpSp>
        <p:nvGrpSpPr>
          <p:cNvPr id="115" name="Shape 115"/>
          <p:cNvGrpSpPr/>
          <p:nvPr/>
        </p:nvGrpSpPr>
        <p:grpSpPr>
          <a:xfrm>
            <a:off x="1764119" y="1775337"/>
            <a:ext cx="5615777" cy="2327368"/>
            <a:chOff x="1408531" y="1728126"/>
            <a:chExt cx="6326924" cy="2622091"/>
          </a:xfrm>
        </p:grpSpPr>
        <p:grpSp>
          <p:nvGrpSpPr>
            <p:cNvPr id="116" name="Shape 116"/>
            <p:cNvGrpSpPr/>
            <p:nvPr/>
          </p:nvGrpSpPr>
          <p:grpSpPr>
            <a:xfrm>
              <a:off x="1408531" y="1728126"/>
              <a:ext cx="6326924" cy="2622091"/>
              <a:chOff x="1408531" y="1728126"/>
              <a:chExt cx="6326924" cy="2622091"/>
            </a:xfrm>
          </p:grpSpPr>
          <p:grpSp>
            <p:nvGrpSpPr>
              <p:cNvPr id="117" name="Shape 117"/>
              <p:cNvGrpSpPr/>
              <p:nvPr/>
            </p:nvGrpSpPr>
            <p:grpSpPr>
              <a:xfrm>
                <a:off x="1408531" y="1728126"/>
                <a:ext cx="6326924" cy="2622091"/>
                <a:chOff x="1464850" y="1931125"/>
                <a:chExt cx="5347299" cy="2216101"/>
              </a:xfrm>
            </p:grpSpPr>
            <p:pic>
              <p:nvPicPr>
                <p:cNvPr id="118" name="Shape 11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9022" l="0" r="0" t="4971"/>
                <a:stretch/>
              </p:blipFill>
              <p:spPr>
                <a:xfrm>
                  <a:off x="1464850" y="1931125"/>
                  <a:ext cx="5347299" cy="2216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9" name="Shape 119"/>
                <p:cNvSpPr/>
                <p:nvPr/>
              </p:nvSpPr>
              <p:spPr>
                <a:xfrm>
                  <a:off x="2923325" y="3597475"/>
                  <a:ext cx="582000" cy="253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Shape 120"/>
                <p:cNvSpPr/>
                <p:nvPr/>
              </p:nvSpPr>
              <p:spPr>
                <a:xfrm>
                  <a:off x="3810525" y="3597475"/>
                  <a:ext cx="582000" cy="253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Shape 121"/>
                <p:cNvSpPr/>
                <p:nvPr/>
              </p:nvSpPr>
              <p:spPr>
                <a:xfrm>
                  <a:off x="4947150" y="3597475"/>
                  <a:ext cx="582000" cy="253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2" name="Shape 122"/>
              <p:cNvSpPr/>
              <p:nvPr/>
            </p:nvSpPr>
            <p:spPr>
              <a:xfrm>
                <a:off x="5163825" y="4274350"/>
                <a:ext cx="688500" cy="70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3" name="Shape 123"/>
            <p:cNvCxnSpPr/>
            <p:nvPr/>
          </p:nvCxnSpPr>
          <p:spPr>
            <a:xfrm rot="10800000">
              <a:off x="4179500" y="4051425"/>
              <a:ext cx="9168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4" name="Shape 124"/>
            <p:cNvCxnSpPr/>
            <p:nvPr/>
          </p:nvCxnSpPr>
          <p:spPr>
            <a:xfrm>
              <a:off x="4179500" y="4311700"/>
              <a:ext cx="91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b="2655" l="6214" r="12225" t="13578"/>
          <a:stretch/>
        </p:blipFill>
        <p:spPr>
          <a:xfrm>
            <a:off x="7491925" y="2885776"/>
            <a:ext cx="824998" cy="583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5">
            <a:alphaModFix/>
          </a:blip>
          <a:srcRect b="1306" l="9845" r="32946" t="10432"/>
          <a:stretch/>
        </p:blipFill>
        <p:spPr>
          <a:xfrm>
            <a:off x="4649400" y="1705574"/>
            <a:ext cx="669375" cy="80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5">
            <a:alphaModFix/>
          </a:blip>
          <a:srcRect b="1306" l="9845" r="32946" t="10432"/>
          <a:stretch/>
        </p:blipFill>
        <p:spPr>
          <a:xfrm>
            <a:off x="2523300" y="1705574"/>
            <a:ext cx="669375" cy="80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6">
            <a:alphaModFix/>
          </a:blip>
          <a:srcRect b="1297" l="13096" r="31550" t="10433"/>
          <a:stretch/>
        </p:blipFill>
        <p:spPr>
          <a:xfrm>
            <a:off x="6059275" y="1775313"/>
            <a:ext cx="594249" cy="7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6">
            <a:alphaModFix/>
          </a:blip>
          <a:srcRect b="1297" l="13096" r="31550" t="10433"/>
          <a:stretch/>
        </p:blipFill>
        <p:spPr>
          <a:xfrm>
            <a:off x="1057850" y="2817563"/>
            <a:ext cx="594249" cy="7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5271575" y="3537550"/>
            <a:ext cx="303300" cy="23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US" sz="1000"/>
              <a:t>M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574975" y="3537550"/>
            <a:ext cx="303300" cy="23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000"/>
              <a:t>V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943400" y="903675"/>
            <a:ext cx="17826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000" u="sng"/>
              <a:t>LEGEND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000"/>
              <a:t>M - Mechanical gripper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000"/>
              <a:t>C - Vacuum gripper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984494" y="771525"/>
            <a:ext cx="7546050" cy="720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DC125"/>
              </a:buClr>
              <a:buFont typeface="Calibri"/>
              <a:buNone/>
            </a:pPr>
            <a:r>
              <a:rPr lang="en-US"/>
              <a:t>Parts and process numbers</a:t>
            </a:r>
          </a:p>
        </p:txBody>
      </p:sp>
      <p:graphicFrame>
        <p:nvGraphicFramePr>
          <p:cNvPr id="138" name="Shape 138"/>
          <p:cNvGraphicFramePr/>
          <p:nvPr/>
        </p:nvGraphicFramePr>
        <p:xfrm>
          <a:off x="1288175" y="149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{1C7E347A-E6DA-4F9F-A752-AE0881EBA5AE}</a:tableStyleId>
              </a:tblPr>
              <a:tblGrid>
                <a:gridCol w="867925"/>
                <a:gridCol w="1886225"/>
                <a:gridCol w="1906750"/>
                <a:gridCol w="1906750"/>
              </a:tblGrid>
              <a:tr h="23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2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 #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2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 1 - Chassis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2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 2 - Cabin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2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 3 - Trunk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Raw material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Raw material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Raw material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Machined top</a:t>
                      </a: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(CNC1 – Vacuum)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Machined bottom</a:t>
                      </a: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(CNC2 – Mechanical)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Machined bottom</a:t>
                      </a: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(CNC2 – Mechanical)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Inspected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Inspected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Flipped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Flipped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Machined top</a:t>
                      </a: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(CNC3)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Machined top</a:t>
                      </a: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(CNC4)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Inspected (finished)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Inspected (finished)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Inspected (finished)</a:t>
                      </a:r>
                    </a:p>
                  </a:txBody>
                  <a:tcPr marT="91425" marB="91425" marR="91425" marL="91425" anchor="ctr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984494" y="771525"/>
            <a:ext cx="7546200" cy="720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Flow diagram</a:t>
            </a:r>
          </a:p>
        </p:txBody>
      </p:sp>
      <p:sp>
        <p:nvSpPr>
          <p:cNvPr id="145" name="Shape 145"/>
          <p:cNvSpPr/>
          <p:nvPr/>
        </p:nvSpPr>
        <p:spPr>
          <a:xfrm>
            <a:off x="5159075" y="1353488"/>
            <a:ext cx="1026300" cy="49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100"/>
              <a:t>Assign Part # at </a:t>
            </a:r>
            <a:r>
              <a:rPr b="1" lang="en-US" sz="1100"/>
              <a:t>RFID 6</a:t>
            </a:r>
          </a:p>
        </p:txBody>
      </p:sp>
      <p:sp>
        <p:nvSpPr>
          <p:cNvPr id="146" name="Shape 146"/>
          <p:cNvSpPr/>
          <p:nvPr/>
        </p:nvSpPr>
        <p:spPr>
          <a:xfrm>
            <a:off x="7061950" y="2107025"/>
            <a:ext cx="1026300" cy="49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100"/>
              <a:t>Machined in </a:t>
            </a:r>
            <a:r>
              <a:rPr b="1" lang="en-US" sz="1100"/>
              <a:t>CNC 2</a:t>
            </a:r>
          </a:p>
        </p:txBody>
      </p:sp>
      <p:sp>
        <p:nvSpPr>
          <p:cNvPr id="147" name="Shape 147"/>
          <p:cNvSpPr/>
          <p:nvPr/>
        </p:nvSpPr>
        <p:spPr>
          <a:xfrm>
            <a:off x="3256375" y="2107013"/>
            <a:ext cx="1026300" cy="49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100"/>
              <a:t>Machined in </a:t>
            </a:r>
            <a:r>
              <a:rPr b="1" lang="en-US" sz="1100"/>
              <a:t>CNC 1</a:t>
            </a:r>
          </a:p>
        </p:txBody>
      </p:sp>
      <p:sp>
        <p:nvSpPr>
          <p:cNvPr id="148" name="Shape 148"/>
          <p:cNvSpPr/>
          <p:nvPr/>
        </p:nvSpPr>
        <p:spPr>
          <a:xfrm>
            <a:off x="3256375" y="2757188"/>
            <a:ext cx="1026300" cy="49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100"/>
              <a:t>Update to </a:t>
            </a:r>
            <a:r>
              <a:rPr b="1" lang="en-US" sz="1100"/>
              <a:t>process 3</a:t>
            </a:r>
            <a:r>
              <a:rPr lang="en-US" sz="1100"/>
              <a:t> at </a:t>
            </a:r>
            <a:r>
              <a:rPr b="1" lang="en-US" sz="1100"/>
              <a:t>RFID 1</a:t>
            </a:r>
          </a:p>
        </p:txBody>
      </p:sp>
      <p:sp>
        <p:nvSpPr>
          <p:cNvPr id="149" name="Shape 149"/>
          <p:cNvSpPr/>
          <p:nvPr/>
        </p:nvSpPr>
        <p:spPr>
          <a:xfrm>
            <a:off x="3256375" y="3407363"/>
            <a:ext cx="1026300" cy="49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100"/>
              <a:t>Machined in </a:t>
            </a:r>
            <a:r>
              <a:rPr b="1" lang="en-US" sz="1100"/>
              <a:t>CNC 3/4</a:t>
            </a:r>
          </a:p>
        </p:txBody>
      </p:sp>
      <p:sp>
        <p:nvSpPr>
          <p:cNvPr id="150" name="Shape 150"/>
          <p:cNvSpPr/>
          <p:nvPr/>
        </p:nvSpPr>
        <p:spPr>
          <a:xfrm>
            <a:off x="7061950" y="2755613"/>
            <a:ext cx="1026300" cy="49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100"/>
              <a:t>Update to </a:t>
            </a:r>
            <a:r>
              <a:rPr b="1" lang="en-US" sz="1100"/>
              <a:t>process 1</a:t>
            </a:r>
            <a:r>
              <a:rPr lang="en-US" sz="1100"/>
              <a:t> at </a:t>
            </a:r>
            <a:r>
              <a:rPr b="1" lang="en-US" sz="1100"/>
              <a:t>RFID 1</a:t>
            </a:r>
          </a:p>
        </p:txBody>
      </p:sp>
      <p:sp>
        <p:nvSpPr>
          <p:cNvPr id="151" name="Shape 151"/>
          <p:cNvSpPr/>
          <p:nvPr/>
        </p:nvSpPr>
        <p:spPr>
          <a:xfrm>
            <a:off x="7061950" y="3405788"/>
            <a:ext cx="1026300" cy="49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100"/>
              <a:t>Inspection at </a:t>
            </a:r>
            <a:r>
              <a:rPr b="1" lang="en-US" sz="1100"/>
              <a:t>Camera 1</a:t>
            </a:r>
          </a:p>
        </p:txBody>
      </p:sp>
      <p:sp>
        <p:nvSpPr>
          <p:cNvPr id="152" name="Shape 152"/>
          <p:cNvSpPr/>
          <p:nvPr/>
        </p:nvSpPr>
        <p:spPr>
          <a:xfrm>
            <a:off x="7061950" y="4055963"/>
            <a:ext cx="1026300" cy="49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100"/>
              <a:t>Update to </a:t>
            </a:r>
            <a:r>
              <a:rPr b="1" lang="en-US" sz="1100"/>
              <a:t>process 5</a:t>
            </a:r>
            <a:r>
              <a:rPr lang="en-US" sz="1100"/>
              <a:t> at </a:t>
            </a:r>
            <a:r>
              <a:rPr b="1" lang="en-US" sz="1100"/>
              <a:t>RFID 2</a:t>
            </a:r>
          </a:p>
        </p:txBody>
      </p:sp>
      <p:sp>
        <p:nvSpPr>
          <p:cNvPr id="153" name="Shape 153"/>
          <p:cNvSpPr/>
          <p:nvPr/>
        </p:nvSpPr>
        <p:spPr>
          <a:xfrm>
            <a:off x="573600" y="2107013"/>
            <a:ext cx="1026300" cy="49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100"/>
              <a:t>Inspection at </a:t>
            </a:r>
            <a:r>
              <a:rPr b="1" lang="en-US" sz="1100"/>
              <a:t>Camera 1</a:t>
            </a:r>
          </a:p>
        </p:txBody>
      </p:sp>
      <p:sp>
        <p:nvSpPr>
          <p:cNvPr id="154" name="Shape 154"/>
          <p:cNvSpPr/>
          <p:nvPr/>
        </p:nvSpPr>
        <p:spPr>
          <a:xfrm>
            <a:off x="573600" y="2757188"/>
            <a:ext cx="1026300" cy="49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100"/>
              <a:t>Update to</a:t>
            </a:r>
            <a:r>
              <a:rPr b="1" lang="en-US" sz="1100"/>
              <a:t> process 2 </a:t>
            </a:r>
            <a:r>
              <a:rPr lang="en-US" sz="1100"/>
              <a:t>at </a:t>
            </a:r>
            <a:r>
              <a:rPr b="1" lang="en-US" sz="1100"/>
              <a:t>RFID 2</a:t>
            </a:r>
          </a:p>
        </p:txBody>
      </p:sp>
      <p:sp>
        <p:nvSpPr>
          <p:cNvPr id="155" name="Shape 155"/>
          <p:cNvSpPr/>
          <p:nvPr/>
        </p:nvSpPr>
        <p:spPr>
          <a:xfrm>
            <a:off x="573600" y="3407363"/>
            <a:ext cx="1026300" cy="49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100"/>
              <a:t>Inspection at </a:t>
            </a:r>
            <a:r>
              <a:rPr b="1" lang="en-US" sz="1100"/>
              <a:t>Camera 2</a:t>
            </a:r>
          </a:p>
        </p:txBody>
      </p:sp>
      <p:sp>
        <p:nvSpPr>
          <p:cNvPr id="156" name="Shape 156"/>
          <p:cNvSpPr/>
          <p:nvPr/>
        </p:nvSpPr>
        <p:spPr>
          <a:xfrm>
            <a:off x="1914988" y="2107013"/>
            <a:ext cx="1026300" cy="49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100"/>
              <a:t>Update to </a:t>
            </a:r>
            <a:r>
              <a:rPr b="1" lang="en-US" sz="1100"/>
              <a:t>process 1</a:t>
            </a:r>
            <a:r>
              <a:rPr lang="en-US" sz="1100"/>
              <a:t> at </a:t>
            </a:r>
            <a:r>
              <a:rPr b="1" lang="en-US" sz="1100"/>
              <a:t>RFID 1</a:t>
            </a:r>
          </a:p>
        </p:txBody>
      </p:sp>
      <p:sp>
        <p:nvSpPr>
          <p:cNvPr id="157" name="Shape 157"/>
          <p:cNvSpPr/>
          <p:nvPr/>
        </p:nvSpPr>
        <p:spPr>
          <a:xfrm>
            <a:off x="1914988" y="2757188"/>
            <a:ext cx="1026300" cy="49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100"/>
              <a:t>Flip part in </a:t>
            </a:r>
            <a:r>
              <a:rPr b="1" lang="en-US" sz="1100"/>
              <a:t>Cell 1</a:t>
            </a:r>
          </a:p>
        </p:txBody>
      </p:sp>
      <p:sp>
        <p:nvSpPr>
          <p:cNvPr id="158" name="Shape 158"/>
          <p:cNvSpPr/>
          <p:nvPr/>
        </p:nvSpPr>
        <p:spPr>
          <a:xfrm>
            <a:off x="1914988" y="3407363"/>
            <a:ext cx="1026300" cy="49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100"/>
              <a:t>Update to </a:t>
            </a:r>
            <a:r>
              <a:rPr b="1" lang="en-US" sz="1100"/>
              <a:t>process 4</a:t>
            </a:r>
            <a:r>
              <a:rPr lang="en-US" sz="1100"/>
              <a:t> at </a:t>
            </a:r>
            <a:r>
              <a:rPr b="1" lang="en-US" sz="1100"/>
              <a:t>RFID 3</a:t>
            </a:r>
          </a:p>
        </p:txBody>
      </p:sp>
      <p:sp>
        <p:nvSpPr>
          <p:cNvPr id="159" name="Shape 159"/>
          <p:cNvSpPr/>
          <p:nvPr/>
        </p:nvSpPr>
        <p:spPr>
          <a:xfrm>
            <a:off x="573600" y="4057538"/>
            <a:ext cx="1026300" cy="49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100"/>
              <a:t>Update to </a:t>
            </a:r>
            <a:r>
              <a:rPr b="1" lang="en-US" sz="1100"/>
              <a:t>process 5</a:t>
            </a:r>
            <a:r>
              <a:rPr lang="en-US" sz="1100"/>
              <a:t> at </a:t>
            </a:r>
            <a:r>
              <a:rPr b="1" lang="en-US" sz="1100"/>
              <a:t>RFID 4</a:t>
            </a:r>
          </a:p>
        </p:txBody>
      </p:sp>
      <p:sp>
        <p:nvSpPr>
          <p:cNvPr id="160" name="Shape 160"/>
          <p:cNvSpPr/>
          <p:nvPr/>
        </p:nvSpPr>
        <p:spPr>
          <a:xfrm>
            <a:off x="5136575" y="842225"/>
            <a:ext cx="1071306" cy="302994"/>
          </a:xfrm>
          <a:prstGeom prst="flowChartTerminato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US" sz="1100"/>
              <a:t>Start</a:t>
            </a:r>
          </a:p>
        </p:txBody>
      </p:sp>
      <p:sp>
        <p:nvSpPr>
          <p:cNvPr id="161" name="Shape 161"/>
          <p:cNvSpPr/>
          <p:nvPr/>
        </p:nvSpPr>
        <p:spPr>
          <a:xfrm>
            <a:off x="5136575" y="4154900"/>
            <a:ext cx="1071306" cy="302994"/>
          </a:xfrm>
          <a:prstGeom prst="flowChartTerminato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100"/>
              <a:t>End</a:t>
            </a:r>
          </a:p>
        </p:txBody>
      </p:sp>
      <p:cxnSp>
        <p:nvCxnSpPr>
          <p:cNvPr id="162" name="Shape 162"/>
          <p:cNvCxnSpPr>
            <a:stCxn id="160" idx="2"/>
            <a:endCxn id="145" idx="0"/>
          </p:cNvCxnSpPr>
          <p:nvPr/>
        </p:nvCxnSpPr>
        <p:spPr>
          <a:xfrm>
            <a:off x="5672228" y="1145219"/>
            <a:ext cx="0" cy="2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63" name="Shape 163"/>
          <p:cNvGrpSpPr/>
          <p:nvPr/>
        </p:nvGrpSpPr>
        <p:grpSpPr>
          <a:xfrm>
            <a:off x="4886250" y="2031575"/>
            <a:ext cx="1571938" cy="648600"/>
            <a:chOff x="3268025" y="1199600"/>
            <a:chExt cx="1571938" cy="648600"/>
          </a:xfrm>
        </p:grpSpPr>
        <p:sp>
          <p:nvSpPr>
            <p:cNvPr id="164" name="Shape 164"/>
            <p:cNvSpPr/>
            <p:nvPr/>
          </p:nvSpPr>
          <p:spPr>
            <a:xfrm>
              <a:off x="3268025" y="1199600"/>
              <a:ext cx="1571938" cy="648600"/>
            </a:xfrm>
            <a:prstGeom prst="flowChartDecision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buNone/>
              </a:pPr>
              <a:r>
                <a:t/>
              </a:r>
              <a:endParaRPr sz="1100"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3407500" y="1199600"/>
              <a:ext cx="1293000" cy="6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69850" lvl="0" marL="0" rtl="0" algn="ctr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Read part/process # at </a:t>
              </a:r>
              <a:r>
                <a:rPr b="1" lang="en-US" sz="1100">
                  <a:solidFill>
                    <a:schemeClr val="dk1"/>
                  </a:solidFill>
                </a:rPr>
                <a:t>RFID 1/3</a:t>
              </a:r>
            </a:p>
          </p:txBody>
        </p:sp>
      </p:grpSp>
      <p:cxnSp>
        <p:nvCxnSpPr>
          <p:cNvPr id="166" name="Shape 166"/>
          <p:cNvCxnSpPr>
            <a:stCxn id="164" idx="1"/>
            <a:endCxn id="147" idx="3"/>
          </p:cNvCxnSpPr>
          <p:nvPr/>
        </p:nvCxnSpPr>
        <p:spPr>
          <a:xfrm rot="10800000">
            <a:off x="4282650" y="2355875"/>
            <a:ext cx="60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7" name="Shape 167"/>
          <p:cNvCxnSpPr>
            <a:stCxn id="164" idx="3"/>
            <a:endCxn id="146" idx="1"/>
          </p:cNvCxnSpPr>
          <p:nvPr/>
        </p:nvCxnSpPr>
        <p:spPr>
          <a:xfrm>
            <a:off x="6458188" y="2355875"/>
            <a:ext cx="60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8" name="Shape 168"/>
          <p:cNvCxnSpPr>
            <a:stCxn id="150" idx="0"/>
            <a:endCxn id="146" idx="2"/>
          </p:cNvCxnSpPr>
          <p:nvPr/>
        </p:nvCxnSpPr>
        <p:spPr>
          <a:xfrm rot="10800000">
            <a:off x="7575100" y="2604713"/>
            <a:ext cx="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69" name="Shape 169"/>
          <p:cNvCxnSpPr>
            <a:stCxn id="147" idx="1"/>
            <a:endCxn id="156" idx="3"/>
          </p:cNvCxnSpPr>
          <p:nvPr/>
        </p:nvCxnSpPr>
        <p:spPr>
          <a:xfrm rot="10800000">
            <a:off x="2941375" y="2355863"/>
            <a:ext cx="3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0" name="Shape 170"/>
          <p:cNvCxnSpPr>
            <a:stCxn id="156" idx="1"/>
            <a:endCxn id="153" idx="3"/>
          </p:cNvCxnSpPr>
          <p:nvPr/>
        </p:nvCxnSpPr>
        <p:spPr>
          <a:xfrm rot="10800000">
            <a:off x="1599988" y="2355863"/>
            <a:ext cx="3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1" name="Shape 171"/>
          <p:cNvCxnSpPr>
            <a:stCxn id="153" idx="2"/>
            <a:endCxn id="154" idx="0"/>
          </p:cNvCxnSpPr>
          <p:nvPr/>
        </p:nvCxnSpPr>
        <p:spPr>
          <a:xfrm>
            <a:off x="1086750" y="2604713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2" name="Shape 172"/>
          <p:cNvCxnSpPr>
            <a:stCxn id="154" idx="3"/>
            <a:endCxn id="157" idx="1"/>
          </p:cNvCxnSpPr>
          <p:nvPr/>
        </p:nvCxnSpPr>
        <p:spPr>
          <a:xfrm>
            <a:off x="1599900" y="3006038"/>
            <a:ext cx="3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3" name="Shape 173"/>
          <p:cNvCxnSpPr>
            <a:stCxn id="157" idx="3"/>
            <a:endCxn id="148" idx="1"/>
          </p:cNvCxnSpPr>
          <p:nvPr/>
        </p:nvCxnSpPr>
        <p:spPr>
          <a:xfrm>
            <a:off x="2941288" y="3006038"/>
            <a:ext cx="3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4" name="Shape 174"/>
          <p:cNvCxnSpPr>
            <a:endCxn id="149" idx="0"/>
          </p:cNvCxnSpPr>
          <p:nvPr/>
        </p:nvCxnSpPr>
        <p:spPr>
          <a:xfrm>
            <a:off x="3769525" y="3254963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5" name="Shape 175"/>
          <p:cNvCxnSpPr>
            <a:stCxn id="149" idx="1"/>
            <a:endCxn id="158" idx="3"/>
          </p:cNvCxnSpPr>
          <p:nvPr/>
        </p:nvCxnSpPr>
        <p:spPr>
          <a:xfrm rot="10800000">
            <a:off x="2941375" y="3656213"/>
            <a:ext cx="3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6" name="Shape 176"/>
          <p:cNvCxnSpPr>
            <a:stCxn id="158" idx="1"/>
            <a:endCxn id="155" idx="3"/>
          </p:cNvCxnSpPr>
          <p:nvPr/>
        </p:nvCxnSpPr>
        <p:spPr>
          <a:xfrm rot="10800000">
            <a:off x="1599988" y="3656213"/>
            <a:ext cx="3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7" name="Shape 177"/>
          <p:cNvCxnSpPr>
            <a:stCxn id="155" idx="2"/>
            <a:endCxn id="159" idx="0"/>
          </p:cNvCxnSpPr>
          <p:nvPr/>
        </p:nvCxnSpPr>
        <p:spPr>
          <a:xfrm>
            <a:off x="1086750" y="3905063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8" name="Shape 178"/>
          <p:cNvCxnSpPr>
            <a:stCxn id="159" idx="3"/>
            <a:endCxn id="161" idx="1"/>
          </p:cNvCxnSpPr>
          <p:nvPr/>
        </p:nvCxnSpPr>
        <p:spPr>
          <a:xfrm>
            <a:off x="1599900" y="4306388"/>
            <a:ext cx="3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9" name="Shape 179"/>
          <p:cNvCxnSpPr>
            <a:endCxn id="151" idx="0"/>
          </p:cNvCxnSpPr>
          <p:nvPr/>
        </p:nvCxnSpPr>
        <p:spPr>
          <a:xfrm>
            <a:off x="7575100" y="3253388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0" name="Shape 180"/>
          <p:cNvCxnSpPr>
            <a:stCxn id="152" idx="0"/>
            <a:endCxn id="151" idx="2"/>
          </p:cNvCxnSpPr>
          <p:nvPr/>
        </p:nvCxnSpPr>
        <p:spPr>
          <a:xfrm rot="10800000">
            <a:off x="7575100" y="3903563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81" name="Shape 181"/>
          <p:cNvCxnSpPr>
            <a:stCxn id="152" idx="1"/>
            <a:endCxn id="161" idx="3"/>
          </p:cNvCxnSpPr>
          <p:nvPr/>
        </p:nvCxnSpPr>
        <p:spPr>
          <a:xfrm flipH="1">
            <a:off x="6207850" y="4304813"/>
            <a:ext cx="8541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2" name="Shape 182"/>
          <p:cNvCxnSpPr>
            <a:stCxn id="145" idx="2"/>
            <a:endCxn id="165" idx="0"/>
          </p:cNvCxnSpPr>
          <p:nvPr/>
        </p:nvCxnSpPr>
        <p:spPr>
          <a:xfrm>
            <a:off x="5672225" y="1851188"/>
            <a:ext cx="0" cy="1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3" name="Shape 183"/>
          <p:cNvSpPr txBox="1"/>
          <p:nvPr/>
        </p:nvSpPr>
        <p:spPr>
          <a:xfrm>
            <a:off x="6346000" y="2052875"/>
            <a:ext cx="7161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US" sz="1100"/>
              <a:t>Part 1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285600" y="2052875"/>
            <a:ext cx="7161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100"/>
              <a:t>Part 2/3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984494" y="771525"/>
            <a:ext cx="7546200" cy="720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Machining: Part 1 - Chassis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483050" y="1677475"/>
            <a:ext cx="3289800" cy="321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Process #1: top surface face milling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Vacuum gripper to CNC 1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Tool: ¼” end mill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Process: 1) 0.25mm Facing 2) 0.2” deep passes Area Milling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Time: 1 + 20 minutes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Post processing: wheel holes drilling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Manual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Tool: ¼” drill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Process: 4 x 0.5” holes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Time: 4 x 2 minutes</a:t>
            </a:r>
          </a:p>
        </p:txBody>
      </p:sp>
      <p:grpSp>
        <p:nvGrpSpPr>
          <p:cNvPr id="192" name="Shape 192"/>
          <p:cNvGrpSpPr/>
          <p:nvPr/>
        </p:nvGrpSpPr>
        <p:grpSpPr>
          <a:xfrm>
            <a:off x="4709750" y="1962475"/>
            <a:ext cx="3944050" cy="2223175"/>
            <a:chOff x="4709750" y="1962475"/>
            <a:chExt cx="3944050" cy="2223175"/>
          </a:xfrm>
        </p:grpSpPr>
        <p:pic>
          <p:nvPicPr>
            <p:cNvPr id="193" name="Shape 193"/>
            <p:cNvPicPr preferRelativeResize="0"/>
            <p:nvPr/>
          </p:nvPicPr>
          <p:blipFill rotWithShape="1">
            <a:blip r:embed="rId3">
              <a:alphaModFix/>
            </a:blip>
            <a:srcRect b="2655" l="6214" r="12225" t="13578"/>
            <a:stretch/>
          </p:blipFill>
          <p:spPr>
            <a:xfrm>
              <a:off x="5634725" y="2030900"/>
              <a:ext cx="2816700" cy="19924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4" name="Shape 194"/>
            <p:cNvCxnSpPr/>
            <p:nvPr/>
          </p:nvCxnSpPr>
          <p:spPr>
            <a:xfrm>
              <a:off x="5478650" y="3518225"/>
              <a:ext cx="1050000" cy="606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95" name="Shape 195"/>
            <p:cNvCxnSpPr/>
            <p:nvPr/>
          </p:nvCxnSpPr>
          <p:spPr>
            <a:xfrm flipH="1" rot="10800000">
              <a:off x="7070700" y="3206225"/>
              <a:ext cx="1583100" cy="918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196" name="Shape 196"/>
            <p:cNvCxnSpPr/>
            <p:nvPr/>
          </p:nvCxnSpPr>
          <p:spPr>
            <a:xfrm>
              <a:off x="5478650" y="3027925"/>
              <a:ext cx="0" cy="295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197" name="Shape 197"/>
            <p:cNvSpPr txBox="1"/>
            <p:nvPr/>
          </p:nvSpPr>
          <p:spPr>
            <a:xfrm>
              <a:off x="4709750" y="2934625"/>
              <a:ext cx="8139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1000"/>
                <a:t>0.79”</a:t>
              </a:r>
            </a:p>
            <a:p>
              <a:pPr indent="0" lvl="0" marL="0" algn="ctr">
                <a:spcBef>
                  <a:spcPts val="0"/>
                </a:spcBef>
                <a:buNone/>
              </a:pPr>
              <a:r>
                <a:rPr lang="en-US" sz="1000"/>
                <a:t>(120mm)</a:t>
              </a: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5196000" y="3703250"/>
              <a:ext cx="10500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1000"/>
                <a:t>2”</a:t>
              </a:r>
            </a:p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1000"/>
                <a:t>(50.8mm)</a:t>
              </a:r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7603800" y="3642125"/>
              <a:ext cx="10500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1000"/>
                <a:t>3”</a:t>
              </a:r>
            </a:p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1000"/>
                <a:t>(76.2mm)</a:t>
              </a:r>
            </a:p>
          </p:txBody>
        </p:sp>
        <p:cxnSp>
          <p:nvCxnSpPr>
            <p:cNvPr id="200" name="Shape 200"/>
            <p:cNvCxnSpPr/>
            <p:nvPr/>
          </p:nvCxnSpPr>
          <p:spPr>
            <a:xfrm flipH="1">
              <a:off x="7858650" y="2462725"/>
              <a:ext cx="7200" cy="208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201" name="Shape 201"/>
            <p:cNvCxnSpPr/>
            <p:nvPr/>
          </p:nvCxnSpPr>
          <p:spPr>
            <a:xfrm flipH="1">
              <a:off x="6978425" y="2252875"/>
              <a:ext cx="322800" cy="19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202" name="Shape 202"/>
            <p:cNvSpPr txBox="1"/>
            <p:nvPr/>
          </p:nvSpPr>
          <p:spPr>
            <a:xfrm>
              <a:off x="6379925" y="1962475"/>
              <a:ext cx="9213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1000"/>
                <a:t>0.5”</a:t>
              </a: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7732500" y="2188525"/>
              <a:ext cx="9213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1000"/>
                <a:t>0.2”</a:t>
              </a:r>
            </a:p>
          </p:txBody>
        </p:sp>
      </p:grpSp>
      <p:graphicFrame>
        <p:nvGraphicFramePr>
          <p:cNvPr id="204" name="Shape 204"/>
          <p:cNvGraphicFramePr/>
          <p:nvPr/>
        </p:nvGraphicFramePr>
        <p:xfrm>
          <a:off x="171125" y="167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{1C7E347A-E6DA-4F9F-A752-AE0881EBA5AE}</a:tableStyleId>
              </a:tblPr>
              <a:tblGrid>
                <a:gridCol w="466050"/>
                <a:gridCol w="1006350"/>
              </a:tblGrid>
              <a:tr h="283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 #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75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Raw material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Machined top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5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5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5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Inspected (finished)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205" name="Shape 205"/>
          <p:cNvGrpSpPr/>
          <p:nvPr/>
        </p:nvGrpSpPr>
        <p:grpSpPr>
          <a:xfrm>
            <a:off x="6321075" y="815585"/>
            <a:ext cx="2618714" cy="1085283"/>
            <a:chOff x="1408531" y="1728126"/>
            <a:chExt cx="6326924" cy="2622091"/>
          </a:xfrm>
        </p:grpSpPr>
        <p:grpSp>
          <p:nvGrpSpPr>
            <p:cNvPr id="206" name="Shape 206"/>
            <p:cNvGrpSpPr/>
            <p:nvPr/>
          </p:nvGrpSpPr>
          <p:grpSpPr>
            <a:xfrm>
              <a:off x="1408531" y="1728126"/>
              <a:ext cx="6326924" cy="2622091"/>
              <a:chOff x="1464850" y="1931125"/>
              <a:chExt cx="5347299" cy="2216101"/>
            </a:xfrm>
          </p:grpSpPr>
          <p:pic>
            <p:nvPicPr>
              <p:cNvPr id="207" name="Shape 207"/>
              <p:cNvPicPr preferRelativeResize="0"/>
              <p:nvPr/>
            </p:nvPicPr>
            <p:blipFill rotWithShape="1">
              <a:blip r:embed="rId4">
                <a:alphaModFix/>
              </a:blip>
              <a:srcRect b="9022" l="0" r="0" t="4971"/>
              <a:stretch/>
            </p:blipFill>
            <p:spPr>
              <a:xfrm>
                <a:off x="1464850" y="1931125"/>
                <a:ext cx="5347299" cy="22161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8" name="Shape 208"/>
              <p:cNvSpPr/>
              <p:nvPr/>
            </p:nvSpPr>
            <p:spPr>
              <a:xfrm>
                <a:off x="2923325" y="3597475"/>
                <a:ext cx="582000" cy="253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3810525" y="3597475"/>
                <a:ext cx="582000" cy="253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4947150" y="3597475"/>
                <a:ext cx="582000" cy="253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1" name="Shape 211"/>
            <p:cNvSpPr/>
            <p:nvPr/>
          </p:nvSpPr>
          <p:spPr>
            <a:xfrm>
              <a:off x="5163825" y="4274350"/>
              <a:ext cx="688500" cy="7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Shape 212"/>
          <p:cNvSpPr/>
          <p:nvPr/>
        </p:nvSpPr>
        <p:spPr>
          <a:xfrm>
            <a:off x="8446675" y="1375200"/>
            <a:ext cx="458400" cy="202200"/>
          </a:xfrm>
          <a:prstGeom prst="rect">
            <a:avLst/>
          </a:prstGeom>
          <a:solidFill>
            <a:srgbClr val="0038EE">
              <a:alpha val="4154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984494" y="771525"/>
            <a:ext cx="7546200" cy="720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Machining: Part 2 - Cabin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483050" y="1677475"/>
            <a:ext cx="3948000" cy="321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•"/>
            </a:pPr>
            <a:r>
              <a:rPr b="1" lang="en-US" sz="1400"/>
              <a:t>Process #1: bottom surface pocketing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–"/>
            </a:pPr>
            <a:r>
              <a:rPr lang="en-US" sz="1400"/>
              <a:t>Mechanical gripper to CNC 2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–"/>
            </a:pPr>
            <a:r>
              <a:rPr lang="en-US" sz="1400"/>
              <a:t>Tool: 1/8” end mill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–"/>
            </a:pPr>
            <a:r>
              <a:rPr lang="en-US" sz="1400"/>
              <a:t>Process: 5mm deep rectangular cut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–"/>
            </a:pPr>
            <a:r>
              <a:rPr lang="en-US" sz="1400"/>
              <a:t>Time: 1 minute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ts val="1400"/>
              <a:buChar char="•"/>
            </a:pPr>
            <a:r>
              <a:rPr b="1" lang="en-US" sz="1400"/>
              <a:t>Process #4: top surface stepped face milling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–"/>
            </a:pPr>
            <a:r>
              <a:rPr lang="en-US" sz="1400"/>
              <a:t>CNC 3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–"/>
            </a:pPr>
            <a:r>
              <a:rPr lang="en-US" sz="1400"/>
              <a:t>Tool: 5/16” drill 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–"/>
            </a:pPr>
            <a:r>
              <a:rPr lang="en-US" sz="1400"/>
              <a:t>Process: 1/8” deep passes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–"/>
            </a:pPr>
            <a:r>
              <a:rPr lang="en-US" sz="1400"/>
              <a:t>Time: 20 minutes</a:t>
            </a:r>
          </a:p>
        </p:txBody>
      </p:sp>
      <p:graphicFrame>
        <p:nvGraphicFramePr>
          <p:cNvPr id="220" name="Shape 220"/>
          <p:cNvGraphicFramePr/>
          <p:nvPr/>
        </p:nvGraphicFramePr>
        <p:xfrm>
          <a:off x="171125" y="167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{1C7E347A-E6DA-4F9F-A752-AE0881EBA5AE}</a:tableStyleId>
              </a:tblPr>
              <a:tblGrid>
                <a:gridCol w="466050"/>
                <a:gridCol w="1006350"/>
              </a:tblGrid>
              <a:tr h="283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 #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75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Raw material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Machined bottom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5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Inspected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5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Flipped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5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Machined top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Inspected (finished)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221" name="Shape 221"/>
          <p:cNvGrpSpPr/>
          <p:nvPr/>
        </p:nvGrpSpPr>
        <p:grpSpPr>
          <a:xfrm>
            <a:off x="5370494" y="2070683"/>
            <a:ext cx="3500649" cy="2427792"/>
            <a:chOff x="5074900" y="1761625"/>
            <a:chExt cx="3850675" cy="2741100"/>
          </a:xfrm>
        </p:grpSpPr>
        <p:pic>
          <p:nvPicPr>
            <p:cNvPr id="222" name="Shape 222"/>
            <p:cNvPicPr preferRelativeResize="0"/>
            <p:nvPr/>
          </p:nvPicPr>
          <p:blipFill rotWithShape="1">
            <a:blip r:embed="rId3">
              <a:alphaModFix/>
            </a:blip>
            <a:srcRect b="1306" l="9845" r="32946" t="10432"/>
            <a:stretch/>
          </p:blipFill>
          <p:spPr>
            <a:xfrm>
              <a:off x="5915205" y="1761625"/>
              <a:ext cx="2125826" cy="254682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3" name="Shape 223"/>
            <p:cNvCxnSpPr/>
            <p:nvPr/>
          </p:nvCxnSpPr>
          <p:spPr>
            <a:xfrm>
              <a:off x="5766875" y="3744050"/>
              <a:ext cx="1123800" cy="639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224" name="Shape 224"/>
            <p:cNvSpPr txBox="1"/>
            <p:nvPr/>
          </p:nvSpPr>
          <p:spPr>
            <a:xfrm>
              <a:off x="5257125" y="3955275"/>
              <a:ext cx="10500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1000"/>
                <a:t>2</a:t>
              </a:r>
              <a:r>
                <a:rPr lang="en-US" sz="1000"/>
                <a:t>”</a:t>
              </a:r>
            </a:p>
          </p:txBody>
        </p:sp>
        <p:cxnSp>
          <p:nvCxnSpPr>
            <p:cNvPr id="225" name="Shape 225"/>
            <p:cNvCxnSpPr/>
            <p:nvPr/>
          </p:nvCxnSpPr>
          <p:spPr>
            <a:xfrm flipH="1" rot="10800000">
              <a:off x="7449725" y="3828150"/>
              <a:ext cx="794700" cy="480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226" name="Shape 226"/>
            <p:cNvSpPr txBox="1"/>
            <p:nvPr/>
          </p:nvSpPr>
          <p:spPr>
            <a:xfrm>
              <a:off x="7549225" y="4020325"/>
              <a:ext cx="10500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1000"/>
                <a:t>1.5</a:t>
              </a:r>
              <a:r>
                <a:rPr lang="en-US" sz="1000"/>
                <a:t>”</a:t>
              </a:r>
            </a:p>
          </p:txBody>
        </p:sp>
        <p:cxnSp>
          <p:nvCxnSpPr>
            <p:cNvPr id="227" name="Shape 227"/>
            <p:cNvCxnSpPr/>
            <p:nvPr/>
          </p:nvCxnSpPr>
          <p:spPr>
            <a:xfrm rot="10800000">
              <a:off x="8244425" y="2444075"/>
              <a:ext cx="0" cy="1297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228" name="Shape 228"/>
            <p:cNvSpPr txBox="1"/>
            <p:nvPr/>
          </p:nvSpPr>
          <p:spPr>
            <a:xfrm>
              <a:off x="8085275" y="2851775"/>
              <a:ext cx="8403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1000"/>
                <a:t>2</a:t>
              </a:r>
              <a:r>
                <a:rPr lang="en-US" sz="1000"/>
                <a:t>”</a:t>
              </a:r>
            </a:p>
          </p:txBody>
        </p:sp>
        <p:cxnSp>
          <p:nvCxnSpPr>
            <p:cNvPr id="229" name="Shape 229"/>
            <p:cNvCxnSpPr/>
            <p:nvPr/>
          </p:nvCxnSpPr>
          <p:spPr>
            <a:xfrm rot="10800000">
              <a:off x="5782125" y="2777150"/>
              <a:ext cx="0" cy="741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230" name="Shape 230"/>
            <p:cNvSpPr txBox="1"/>
            <p:nvPr/>
          </p:nvSpPr>
          <p:spPr>
            <a:xfrm>
              <a:off x="5074900" y="2890975"/>
              <a:ext cx="8403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1000"/>
                <a:t>1.5</a:t>
              </a:r>
              <a:r>
                <a:rPr lang="en-US" sz="1000"/>
                <a:t>”</a:t>
              </a:r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6321075" y="815585"/>
            <a:ext cx="2618714" cy="1085283"/>
            <a:chOff x="6321075" y="815585"/>
            <a:chExt cx="2618714" cy="1085283"/>
          </a:xfrm>
        </p:grpSpPr>
        <p:grpSp>
          <p:nvGrpSpPr>
            <p:cNvPr id="232" name="Shape 232"/>
            <p:cNvGrpSpPr/>
            <p:nvPr/>
          </p:nvGrpSpPr>
          <p:grpSpPr>
            <a:xfrm>
              <a:off x="6321075" y="815585"/>
              <a:ext cx="2618714" cy="1085283"/>
              <a:chOff x="1408531" y="1728126"/>
              <a:chExt cx="6326924" cy="2622091"/>
            </a:xfrm>
          </p:grpSpPr>
          <p:grpSp>
            <p:nvGrpSpPr>
              <p:cNvPr id="233" name="Shape 233"/>
              <p:cNvGrpSpPr/>
              <p:nvPr/>
            </p:nvGrpSpPr>
            <p:grpSpPr>
              <a:xfrm>
                <a:off x="1408531" y="1728126"/>
                <a:ext cx="6326924" cy="2622091"/>
                <a:chOff x="1464850" y="1931125"/>
                <a:chExt cx="5347299" cy="2216101"/>
              </a:xfrm>
            </p:grpSpPr>
            <p:pic>
              <p:nvPicPr>
                <p:cNvPr id="234" name="Shape 23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9022" l="0" r="0" t="4971"/>
                <a:stretch/>
              </p:blipFill>
              <p:spPr>
                <a:xfrm>
                  <a:off x="1464850" y="1931125"/>
                  <a:ext cx="5347299" cy="2216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35" name="Shape 235"/>
                <p:cNvSpPr/>
                <p:nvPr/>
              </p:nvSpPr>
              <p:spPr>
                <a:xfrm>
                  <a:off x="2923325" y="3597475"/>
                  <a:ext cx="582000" cy="253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Shape 236"/>
                <p:cNvSpPr/>
                <p:nvPr/>
              </p:nvSpPr>
              <p:spPr>
                <a:xfrm>
                  <a:off x="3810525" y="3597475"/>
                  <a:ext cx="582000" cy="253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4947150" y="3597475"/>
                  <a:ext cx="582000" cy="253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8" name="Shape 238"/>
              <p:cNvSpPr/>
              <p:nvPr/>
            </p:nvSpPr>
            <p:spPr>
              <a:xfrm>
                <a:off x="5163825" y="4274350"/>
                <a:ext cx="688500" cy="70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" name="Shape 239"/>
            <p:cNvSpPr/>
            <p:nvPr/>
          </p:nvSpPr>
          <p:spPr>
            <a:xfrm rot="-5400000">
              <a:off x="7900784" y="977317"/>
              <a:ext cx="458400" cy="202500"/>
            </a:xfrm>
            <a:prstGeom prst="rect">
              <a:avLst/>
            </a:prstGeom>
            <a:solidFill>
              <a:srgbClr val="0038EE">
                <a:alpha val="4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 rot="-5400000">
              <a:off x="6907184" y="977317"/>
              <a:ext cx="458400" cy="202500"/>
            </a:xfrm>
            <a:prstGeom prst="rect">
              <a:avLst/>
            </a:prstGeom>
            <a:solidFill>
              <a:srgbClr val="0038EE">
                <a:alpha val="4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984494" y="771525"/>
            <a:ext cx="7546200" cy="720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Machining: Part 3 - Trunk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483050" y="1677475"/>
            <a:ext cx="3825000" cy="321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•"/>
            </a:pPr>
            <a:r>
              <a:rPr b="1" lang="en-US" sz="1400"/>
              <a:t>Process #1: bottom surface pocketing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–"/>
            </a:pPr>
            <a:r>
              <a:rPr lang="en-US" sz="1400"/>
              <a:t>Mechanical gripper to CNC 2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–"/>
            </a:pPr>
            <a:r>
              <a:rPr lang="en-US" sz="1400"/>
              <a:t>Tool: 5/16” end mill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–"/>
            </a:pPr>
            <a:r>
              <a:rPr lang="en-US" sz="1400"/>
              <a:t>Process: 5mm deep rectangular cut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–"/>
            </a:pPr>
            <a:r>
              <a:rPr lang="en-US" sz="1400"/>
              <a:t>Time: 1 minute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ts val="1400"/>
              <a:buChar char="•"/>
            </a:pPr>
            <a:r>
              <a:rPr b="1" lang="en-US" sz="1400"/>
              <a:t>Process #4: top surface pocketing 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–"/>
            </a:pPr>
            <a:r>
              <a:rPr lang="en-US" sz="1400"/>
              <a:t>CNC 4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–"/>
            </a:pPr>
            <a:r>
              <a:rPr lang="en-US" sz="1400"/>
              <a:t>Tool: ¼” drill 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–"/>
            </a:pPr>
            <a:r>
              <a:rPr lang="en-US" sz="1400"/>
              <a:t>Process: 12mm deep rectangular cut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–"/>
            </a:pPr>
            <a:r>
              <a:rPr lang="en-US" sz="1400"/>
              <a:t>Time: 20 minutes</a:t>
            </a:r>
          </a:p>
        </p:txBody>
      </p:sp>
      <p:graphicFrame>
        <p:nvGraphicFramePr>
          <p:cNvPr id="248" name="Shape 248"/>
          <p:cNvGraphicFramePr/>
          <p:nvPr/>
        </p:nvGraphicFramePr>
        <p:xfrm>
          <a:off x="171125" y="167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{1C7E347A-E6DA-4F9F-A752-AE0881EBA5AE}</a:tableStyleId>
              </a:tblPr>
              <a:tblGrid>
                <a:gridCol w="466050"/>
                <a:gridCol w="1006350"/>
              </a:tblGrid>
              <a:tr h="283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 #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75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Raw material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Machined bottom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5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Inspected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5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Flipped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5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Machined top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Inspected (finished)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249" name="Shape 249"/>
          <p:cNvGrpSpPr/>
          <p:nvPr/>
        </p:nvGrpSpPr>
        <p:grpSpPr>
          <a:xfrm>
            <a:off x="5683630" y="2210357"/>
            <a:ext cx="2938461" cy="2276686"/>
            <a:chOff x="4714561" y="1387600"/>
            <a:chExt cx="3949014" cy="3059650"/>
          </a:xfrm>
        </p:grpSpPr>
        <p:pic>
          <p:nvPicPr>
            <p:cNvPr id="250" name="Shape 250"/>
            <p:cNvPicPr preferRelativeResize="0"/>
            <p:nvPr/>
          </p:nvPicPr>
          <p:blipFill rotWithShape="1">
            <a:blip r:embed="rId3">
              <a:alphaModFix/>
            </a:blip>
            <a:srcRect b="1297" l="13096" r="31550" t="10433"/>
            <a:stretch/>
          </p:blipFill>
          <p:spPr>
            <a:xfrm>
              <a:off x="5634148" y="1525082"/>
              <a:ext cx="2264598" cy="2743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Shape 251"/>
            <p:cNvSpPr txBox="1"/>
            <p:nvPr/>
          </p:nvSpPr>
          <p:spPr>
            <a:xfrm>
              <a:off x="7823275" y="2773175"/>
              <a:ext cx="8403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1000"/>
                <a:t>2”</a:t>
              </a:r>
            </a:p>
          </p:txBody>
        </p:sp>
        <p:cxnSp>
          <p:nvCxnSpPr>
            <p:cNvPr id="252" name="Shape 252"/>
            <p:cNvCxnSpPr/>
            <p:nvPr/>
          </p:nvCxnSpPr>
          <p:spPr>
            <a:xfrm rot="10800000">
              <a:off x="8017925" y="2253400"/>
              <a:ext cx="0" cy="1371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253" name="Shape 253"/>
            <p:cNvSpPr txBox="1"/>
            <p:nvPr/>
          </p:nvSpPr>
          <p:spPr>
            <a:xfrm>
              <a:off x="7451675" y="3964850"/>
              <a:ext cx="8403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1000"/>
                <a:t>1.5”</a:t>
              </a:r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5420675" y="3925125"/>
              <a:ext cx="8403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1000"/>
                <a:t>2”</a:t>
              </a:r>
            </a:p>
          </p:txBody>
        </p:sp>
        <p:cxnSp>
          <p:nvCxnSpPr>
            <p:cNvPr id="255" name="Shape 255"/>
            <p:cNvCxnSpPr/>
            <p:nvPr/>
          </p:nvCxnSpPr>
          <p:spPr>
            <a:xfrm rot="10800000">
              <a:off x="5554875" y="3606800"/>
              <a:ext cx="1108800" cy="663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256" name="Shape 256"/>
            <p:cNvCxnSpPr/>
            <p:nvPr/>
          </p:nvCxnSpPr>
          <p:spPr>
            <a:xfrm flipH="1">
              <a:off x="7127225" y="3781600"/>
              <a:ext cx="890700" cy="524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257" name="Shape 257"/>
            <p:cNvCxnSpPr/>
            <p:nvPr/>
          </p:nvCxnSpPr>
          <p:spPr>
            <a:xfrm rot="10800000">
              <a:off x="6925800" y="1606975"/>
              <a:ext cx="812100" cy="471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258" name="Shape 258"/>
            <p:cNvCxnSpPr/>
            <p:nvPr/>
          </p:nvCxnSpPr>
          <p:spPr>
            <a:xfrm flipH="1" rot="10800000">
              <a:off x="5844525" y="1580875"/>
              <a:ext cx="469800" cy="288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259" name="Shape 259"/>
            <p:cNvSpPr txBox="1"/>
            <p:nvPr/>
          </p:nvSpPr>
          <p:spPr>
            <a:xfrm>
              <a:off x="5503175" y="1387600"/>
              <a:ext cx="675300" cy="3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1000"/>
                <a:t>1”</a:t>
              </a: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7058450" y="1483675"/>
              <a:ext cx="8403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1000"/>
                <a:t>1.5”</a:t>
              </a:r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4714561" y="2035652"/>
              <a:ext cx="8403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1000"/>
                <a:t>12mm</a:t>
              </a:r>
            </a:p>
          </p:txBody>
        </p:sp>
        <p:cxnSp>
          <p:nvCxnSpPr>
            <p:cNvPr id="262" name="Shape 262"/>
            <p:cNvCxnSpPr/>
            <p:nvPr/>
          </p:nvCxnSpPr>
          <p:spPr>
            <a:xfrm rot="10800000">
              <a:off x="5514975" y="2078575"/>
              <a:ext cx="0" cy="375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</p:grpSp>
      <p:grpSp>
        <p:nvGrpSpPr>
          <p:cNvPr id="263" name="Shape 263"/>
          <p:cNvGrpSpPr/>
          <p:nvPr/>
        </p:nvGrpSpPr>
        <p:grpSpPr>
          <a:xfrm>
            <a:off x="6321075" y="815585"/>
            <a:ext cx="2618714" cy="1085283"/>
            <a:chOff x="6321075" y="815585"/>
            <a:chExt cx="2618714" cy="1085283"/>
          </a:xfrm>
        </p:grpSpPr>
        <p:grpSp>
          <p:nvGrpSpPr>
            <p:cNvPr id="264" name="Shape 264"/>
            <p:cNvGrpSpPr/>
            <p:nvPr/>
          </p:nvGrpSpPr>
          <p:grpSpPr>
            <a:xfrm>
              <a:off x="6321075" y="815585"/>
              <a:ext cx="2618714" cy="1085283"/>
              <a:chOff x="1408531" y="1728126"/>
              <a:chExt cx="6326924" cy="2622091"/>
            </a:xfrm>
          </p:grpSpPr>
          <p:grpSp>
            <p:nvGrpSpPr>
              <p:cNvPr id="265" name="Shape 265"/>
              <p:cNvGrpSpPr/>
              <p:nvPr/>
            </p:nvGrpSpPr>
            <p:grpSpPr>
              <a:xfrm>
                <a:off x="1408531" y="1728126"/>
                <a:ext cx="6326924" cy="2622091"/>
                <a:chOff x="1464850" y="1931125"/>
                <a:chExt cx="5347299" cy="2216101"/>
              </a:xfrm>
            </p:grpSpPr>
            <p:pic>
              <p:nvPicPr>
                <p:cNvPr id="266" name="Shape 26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9022" l="0" r="0" t="4971"/>
                <a:stretch/>
              </p:blipFill>
              <p:spPr>
                <a:xfrm>
                  <a:off x="1464850" y="1931125"/>
                  <a:ext cx="5347299" cy="2216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67" name="Shape 267"/>
                <p:cNvSpPr/>
                <p:nvPr/>
              </p:nvSpPr>
              <p:spPr>
                <a:xfrm>
                  <a:off x="2923325" y="3597475"/>
                  <a:ext cx="582000" cy="253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Shape 268"/>
                <p:cNvSpPr/>
                <p:nvPr/>
              </p:nvSpPr>
              <p:spPr>
                <a:xfrm>
                  <a:off x="3810525" y="3597475"/>
                  <a:ext cx="582000" cy="253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Shape 269"/>
                <p:cNvSpPr/>
                <p:nvPr/>
              </p:nvSpPr>
              <p:spPr>
                <a:xfrm>
                  <a:off x="4947150" y="3597475"/>
                  <a:ext cx="582000" cy="253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0" name="Shape 270"/>
              <p:cNvSpPr/>
              <p:nvPr/>
            </p:nvSpPr>
            <p:spPr>
              <a:xfrm>
                <a:off x="5163825" y="4274350"/>
                <a:ext cx="688500" cy="70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" name="Shape 271"/>
            <p:cNvSpPr/>
            <p:nvPr/>
          </p:nvSpPr>
          <p:spPr>
            <a:xfrm rot="-5400000">
              <a:off x="7900784" y="977317"/>
              <a:ext cx="458400" cy="202500"/>
            </a:xfrm>
            <a:prstGeom prst="rect">
              <a:avLst/>
            </a:prstGeom>
            <a:solidFill>
              <a:srgbClr val="0038EE">
                <a:alpha val="4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367909" y="1375017"/>
              <a:ext cx="458400" cy="202500"/>
            </a:xfrm>
            <a:prstGeom prst="rect">
              <a:avLst/>
            </a:prstGeom>
            <a:solidFill>
              <a:srgbClr val="0038EE">
                <a:alpha val="4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 2014 Powerpoint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