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125"/>
    <a:srgbClr val="244065"/>
    <a:srgbClr val="C9A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2"/>
    <p:restoredTop sz="94629"/>
  </p:normalViewPr>
  <p:slideViewPr>
    <p:cSldViewPr snapToGrid="0" snapToObjects="1">
      <p:cViewPr varScale="1">
        <p:scale>
          <a:sx n="119" d="100"/>
          <a:sy n="119" d="100"/>
        </p:scale>
        <p:origin x="200" y="1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E1401-6540-784F-8E25-A90DF06269BC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5164B-5E01-A140-AE39-BE2F5F895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International</a:t>
            </a:r>
            <a:r>
              <a:rPr lang="en-US" baseline="0" dirty="0"/>
              <a:t> </a:t>
            </a:r>
            <a:r>
              <a:rPr lang="en-US" baseline="0" dirty="0" err="1"/>
              <a:t>Electrotechnical</a:t>
            </a:r>
            <a:r>
              <a:rPr lang="en-US" baseline="0" dirty="0"/>
              <a:t> </a:t>
            </a:r>
            <a:r>
              <a:rPr lang="en-US" baseline="0" smtClean="0"/>
              <a:t>Commission.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5164B-5E01-A140-AE39-BE2F5F895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7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5164B-5E01-A140-AE39-BE2F5F895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HARDWARE: “Loops” (conveyors), “Cells” (cages for robots), “Hold Stops?” (pallet stoppers), “Diverter” (between conveyors, directing pallet flow), CNCs, Cameras, RFID sensors, RF modules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5164B-5E01-A140-AE39-BE2F5F895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5164B-5E01-A140-AE39-BE2F5F895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6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059" y="964829"/>
            <a:ext cx="7490330" cy="654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0059" y="1659386"/>
            <a:ext cx="7490330" cy="286448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44E-13F7-8148-820F-9E68BBAC902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182" y="974677"/>
            <a:ext cx="7546050" cy="4922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4182" y="1525068"/>
            <a:ext cx="7546050" cy="30283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44E-13F7-8148-820F-9E68BBAC902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4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5726" y="743311"/>
            <a:ext cx="1984818" cy="38100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456" y="743311"/>
            <a:ext cx="5871543" cy="38100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44E-13F7-8148-820F-9E68BBAC902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44E-13F7-8148-820F-9E68BBAC902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44E-13F7-8148-820F-9E68BBAC902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493" y="945139"/>
            <a:ext cx="7585429" cy="447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371" y="1426608"/>
            <a:ext cx="3741069" cy="3131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094" y="1426608"/>
            <a:ext cx="3744528" cy="3131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44E-13F7-8148-820F-9E68BBAC902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338" y="935293"/>
            <a:ext cx="7546050" cy="4282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337" y="1391246"/>
            <a:ext cx="374594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4338" y="1871067"/>
            <a:ext cx="3745948" cy="26872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792" y="1391246"/>
            <a:ext cx="3752602" cy="47982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792" y="1871067"/>
            <a:ext cx="3752602" cy="26872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44E-13F7-8148-820F-9E68BBAC902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4494" y="930371"/>
            <a:ext cx="7546050" cy="482415"/>
          </a:xfrm>
        </p:spPr>
        <p:txBody>
          <a:bodyPr/>
          <a:lstStyle/>
          <a:p>
            <a:r>
              <a:rPr lang="en-US" dirty="0"/>
              <a:t>Click to edit Master title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44E-13F7-8148-820F-9E68BBAC902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1498" y="4767264"/>
            <a:ext cx="842317" cy="273844"/>
          </a:xfrm>
        </p:spPr>
        <p:txBody>
          <a:bodyPr/>
          <a:lstStyle/>
          <a:p>
            <a:fld id="{29A0244E-13F7-8148-820F-9E68BBAC9022}" type="datetimeFigureOut">
              <a:rPr lang="en-US" smtClean="0"/>
              <a:t>9/18/17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19" y="984517"/>
            <a:ext cx="2786675" cy="682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84517"/>
            <a:ext cx="4975184" cy="35688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619" y="1682033"/>
            <a:ext cx="2786675" cy="2871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44E-13F7-8148-820F-9E68BBAC902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0912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7771"/>
            <a:ext cx="5486400" cy="27679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10735"/>
            <a:ext cx="5486400" cy="5475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244E-13F7-8148-820F-9E68BBAC902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4494" y="771525"/>
            <a:ext cx="7546050" cy="720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494" y="1525068"/>
            <a:ext cx="7546050" cy="302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06" y="4767264"/>
            <a:ext cx="8521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244E-13F7-8148-820F-9E68BBAC902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0649" y="476453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6164" y="4764530"/>
            <a:ext cx="12982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811D-5731-E547-A670-4A68B868E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DC12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uchris@umich.edu" TargetMode="External"/><Relationship Id="rId4" Type="http://schemas.openxmlformats.org/officeDocument/2006/relationships/hyperlink" Target="mailto:gibinzac@umich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Introduction%20to%20PLCs%20and%20Ladder%20Logic%20concep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059" y="964828"/>
            <a:ext cx="7490330" cy="25911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PLC Training Fall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0059" y="3203787"/>
            <a:ext cx="7490330" cy="132008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Christopher Shu (Mechanical subteam</a:t>
            </a:r>
            <a:r>
              <a:rPr lang="en-US" sz="1600" dirty="0" smtClean="0"/>
              <a:t>) </a:t>
            </a:r>
            <a:r>
              <a:rPr lang="en-US" sz="1600" dirty="0" smtClean="0">
                <a:hlinkClick r:id="rId3"/>
              </a:rPr>
              <a:t>shuchris@umich.edu</a:t>
            </a:r>
            <a:endParaRPr lang="en-US" sz="1600" dirty="0"/>
          </a:p>
          <a:p>
            <a:pPr algn="ctr"/>
            <a:r>
              <a:rPr lang="en-US" sz="1600" dirty="0" err="1"/>
              <a:t>Gibin</a:t>
            </a:r>
            <a:r>
              <a:rPr lang="en-US" sz="1600" dirty="0"/>
              <a:t> Joe Zachariah (Controls subteam</a:t>
            </a:r>
            <a:r>
              <a:rPr lang="en-US" sz="1600" dirty="0" smtClean="0"/>
              <a:t>) </a:t>
            </a:r>
            <a:r>
              <a:rPr lang="en-US" sz="1600" dirty="0" smtClean="0">
                <a:hlinkClick r:id="rId4"/>
              </a:rPr>
              <a:t>gibinzac@umich.edu</a:t>
            </a:r>
            <a:endParaRPr lang="en-US" sz="16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095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and ladder logic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493" y="1525067"/>
            <a:ext cx="5710009" cy="3046933"/>
          </a:xfrm>
        </p:spPr>
        <p:txBody>
          <a:bodyPr>
            <a:normAutofit lnSpcReduction="10000"/>
          </a:bodyPr>
          <a:lstStyle/>
          <a:p>
            <a:r>
              <a:rPr lang="en-US" sz="1300" dirty="0"/>
              <a:t>We use Studio 5000® Logix Designer from Rockwell</a:t>
            </a:r>
          </a:p>
          <a:p>
            <a:r>
              <a:rPr lang="en-US" sz="1300" dirty="0"/>
              <a:t>Ladder logic is the first/most popular PLC programming language (functional block is another)</a:t>
            </a:r>
          </a:p>
          <a:p>
            <a:r>
              <a:rPr lang="en-US" sz="1300" dirty="0"/>
              <a:t>The Ladder Diagram (LD) programming language originated from the graphical representation used to design an electrical control system</a:t>
            </a:r>
          </a:p>
          <a:p>
            <a:pPr lvl="1"/>
            <a:r>
              <a:rPr lang="en-US" sz="1300" dirty="0"/>
              <a:t>Control decisions were made using relays</a:t>
            </a:r>
          </a:p>
          <a:p>
            <a:pPr lvl="1"/>
            <a:r>
              <a:rPr lang="en-US" sz="1300" dirty="0"/>
              <a:t>After a while relays were replaced by logic circuits</a:t>
            </a:r>
          </a:p>
          <a:p>
            <a:pPr lvl="1"/>
            <a:r>
              <a:rPr lang="en-US" sz="1300" dirty="0"/>
              <a:t>Logic gates used to make control decisions</a:t>
            </a:r>
          </a:p>
          <a:p>
            <a:pPr lvl="1"/>
            <a:r>
              <a:rPr lang="en-US" sz="1300" dirty="0"/>
              <a:t>Finally, CPUs replaced logic circuits</a:t>
            </a:r>
          </a:p>
          <a:p>
            <a:pPr marL="342900" lvl="1" indent="-342900">
              <a:buFont typeface="Arial"/>
              <a:buChar char="•"/>
            </a:pPr>
            <a:r>
              <a:rPr lang="en-US" sz="1300" dirty="0"/>
              <a:t>Relay Logic representation (or LD) developed to make program creation and maintenance easier (control decisions accomplished through programming)</a:t>
            </a:r>
          </a:p>
          <a:p>
            <a:pPr marL="342900" lvl="1" indent="-342900">
              <a:buFont typeface="Arial"/>
              <a:buChar char="•"/>
            </a:pPr>
            <a:r>
              <a:rPr lang="en-US" sz="1300" dirty="0"/>
              <a:t>Computer based graphical representation of wiring diagrams that was easy to understand</a:t>
            </a:r>
          </a:p>
          <a:p>
            <a:pPr marL="342900" lvl="1" indent="-342900">
              <a:buFont typeface="Arial"/>
              <a:buChar char="•"/>
            </a:pPr>
            <a:r>
              <a:rPr lang="en-US" sz="1300" dirty="0"/>
              <a:t>Reduced training and support cost</a:t>
            </a:r>
          </a:p>
        </p:txBody>
      </p:sp>
      <p:grpSp>
        <p:nvGrpSpPr>
          <p:cNvPr id="133" name="Group 132"/>
          <p:cNvGrpSpPr/>
          <p:nvPr/>
        </p:nvGrpSpPr>
        <p:grpSpPr bwMode="auto">
          <a:xfrm>
            <a:off x="6597580" y="1810651"/>
            <a:ext cx="1858841" cy="386403"/>
            <a:chOff x="0" y="0"/>
            <a:chExt cx="3692" cy="768"/>
          </a:xfrm>
        </p:grpSpPr>
        <p:cxnSp>
          <p:nvCxnSpPr>
            <p:cNvPr id="134" name="Line 4"/>
            <p:cNvCxnSpPr/>
            <p:nvPr/>
          </p:nvCxnSpPr>
          <p:spPr bwMode="auto">
            <a:xfrm>
              <a:off x="26" y="0"/>
              <a:ext cx="0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5" name="Line 5"/>
            <p:cNvCxnSpPr/>
            <p:nvPr/>
          </p:nvCxnSpPr>
          <p:spPr bwMode="auto">
            <a:xfrm>
              <a:off x="26" y="288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6" name="Line 6"/>
            <p:cNvCxnSpPr/>
            <p:nvPr/>
          </p:nvCxnSpPr>
          <p:spPr bwMode="auto">
            <a:xfrm>
              <a:off x="650" y="52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7" name="Line 7"/>
            <p:cNvCxnSpPr/>
            <p:nvPr/>
          </p:nvCxnSpPr>
          <p:spPr bwMode="auto">
            <a:xfrm>
              <a:off x="746" y="52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8" name="Line 8"/>
            <p:cNvCxnSpPr/>
            <p:nvPr/>
          </p:nvCxnSpPr>
          <p:spPr bwMode="auto">
            <a:xfrm>
              <a:off x="890" y="288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1370" y="240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139"/>
            <p:cNvSpPr>
              <a:spLocks noChangeArrowheads="1"/>
            </p:cNvSpPr>
            <p:nvPr/>
          </p:nvSpPr>
          <p:spPr bwMode="auto">
            <a:xfrm>
              <a:off x="1658" y="240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140"/>
            <p:cNvSpPr>
              <a:spLocks noChangeArrowheads="1"/>
            </p:cNvSpPr>
            <p:nvPr/>
          </p:nvSpPr>
          <p:spPr bwMode="auto">
            <a:xfrm>
              <a:off x="506" y="240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>
              <a:off x="794" y="240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" name="Line 17"/>
            <p:cNvCxnSpPr/>
            <p:nvPr/>
          </p:nvCxnSpPr>
          <p:spPr bwMode="auto">
            <a:xfrm>
              <a:off x="554" y="19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4" name="Line 18"/>
            <p:cNvCxnSpPr/>
            <p:nvPr/>
          </p:nvCxnSpPr>
          <p:spPr bwMode="auto">
            <a:xfrm flipV="1">
              <a:off x="698" y="96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5" name="Line 19"/>
            <p:cNvCxnSpPr/>
            <p:nvPr/>
          </p:nvCxnSpPr>
          <p:spPr bwMode="auto">
            <a:xfrm>
              <a:off x="266" y="28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6" name="Line 20"/>
            <p:cNvCxnSpPr/>
            <p:nvPr/>
          </p:nvCxnSpPr>
          <p:spPr bwMode="auto">
            <a:xfrm>
              <a:off x="266" y="624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239" y="2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8" name="Line 22"/>
            <p:cNvCxnSpPr/>
            <p:nvPr/>
          </p:nvCxnSpPr>
          <p:spPr bwMode="auto">
            <a:xfrm>
              <a:off x="1130" y="28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9" name="Oval 148"/>
            <p:cNvSpPr>
              <a:spLocks noChangeArrowheads="1"/>
            </p:cNvSpPr>
            <p:nvPr/>
          </p:nvSpPr>
          <p:spPr bwMode="auto">
            <a:xfrm>
              <a:off x="1103" y="2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0" name="Line 24"/>
            <p:cNvCxnSpPr/>
            <p:nvPr/>
          </p:nvCxnSpPr>
          <p:spPr bwMode="auto">
            <a:xfrm>
              <a:off x="746" y="624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1" name="Line 25"/>
            <p:cNvCxnSpPr/>
            <p:nvPr/>
          </p:nvCxnSpPr>
          <p:spPr bwMode="auto">
            <a:xfrm>
              <a:off x="1418" y="336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" name="Line 26"/>
            <p:cNvCxnSpPr/>
            <p:nvPr/>
          </p:nvCxnSpPr>
          <p:spPr bwMode="auto">
            <a:xfrm flipV="1">
              <a:off x="1562" y="240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" name="Line 27"/>
            <p:cNvCxnSpPr/>
            <p:nvPr/>
          </p:nvCxnSpPr>
          <p:spPr bwMode="auto">
            <a:xfrm>
              <a:off x="1754" y="288"/>
              <a:ext cx="14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3194" y="144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5" name="Line 30"/>
            <p:cNvCxnSpPr/>
            <p:nvPr/>
          </p:nvCxnSpPr>
          <p:spPr bwMode="auto">
            <a:xfrm>
              <a:off x="3482" y="288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6" name="Line 31"/>
            <p:cNvCxnSpPr/>
            <p:nvPr/>
          </p:nvCxnSpPr>
          <p:spPr bwMode="auto">
            <a:xfrm>
              <a:off x="3674" y="0"/>
              <a:ext cx="0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>
              <a:off x="3644" y="270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>
              <a:off x="0" y="262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 bwMode="auto">
          <a:xfrm>
            <a:off x="6597580" y="2429767"/>
            <a:ext cx="1815131" cy="424706"/>
            <a:chOff x="0" y="0"/>
            <a:chExt cx="2208" cy="624"/>
          </a:xfrm>
        </p:grpSpPr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192" y="288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480" y="288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Line 73"/>
            <p:cNvCxnSpPr/>
            <p:nvPr/>
          </p:nvCxnSpPr>
          <p:spPr bwMode="auto">
            <a:xfrm>
              <a:off x="240" y="240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3" name="Line 74"/>
            <p:cNvCxnSpPr/>
            <p:nvPr/>
          </p:nvCxnSpPr>
          <p:spPr bwMode="auto">
            <a:xfrm flipV="1">
              <a:off x="384" y="96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192" y="528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480" y="528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6" name="Line 77"/>
            <p:cNvCxnSpPr/>
            <p:nvPr/>
          </p:nvCxnSpPr>
          <p:spPr bwMode="auto">
            <a:xfrm>
              <a:off x="240" y="62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7" name="Line 78"/>
            <p:cNvCxnSpPr/>
            <p:nvPr/>
          </p:nvCxnSpPr>
          <p:spPr bwMode="auto">
            <a:xfrm flipV="1">
              <a:off x="384" y="48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8" name="Line 79"/>
            <p:cNvCxnSpPr/>
            <p:nvPr/>
          </p:nvCxnSpPr>
          <p:spPr bwMode="auto">
            <a:xfrm>
              <a:off x="576" y="336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Line 80"/>
            <p:cNvCxnSpPr/>
            <p:nvPr/>
          </p:nvCxnSpPr>
          <p:spPr bwMode="auto">
            <a:xfrm>
              <a:off x="1152" y="240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Line 81"/>
            <p:cNvCxnSpPr/>
            <p:nvPr/>
          </p:nvCxnSpPr>
          <p:spPr bwMode="auto">
            <a:xfrm>
              <a:off x="1872" y="33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" name="Line 82"/>
            <p:cNvCxnSpPr/>
            <p:nvPr/>
          </p:nvCxnSpPr>
          <p:spPr bwMode="auto">
            <a:xfrm flipH="1">
              <a:off x="624" y="144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2" name="Line 83"/>
            <p:cNvCxnSpPr/>
            <p:nvPr/>
          </p:nvCxnSpPr>
          <p:spPr bwMode="auto">
            <a:xfrm flipV="1">
              <a:off x="624" y="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3" name="Line 84"/>
            <p:cNvCxnSpPr/>
            <p:nvPr/>
          </p:nvCxnSpPr>
          <p:spPr bwMode="auto">
            <a:xfrm>
              <a:off x="624" y="0"/>
              <a:ext cx="13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4" name="Line 85"/>
            <p:cNvCxnSpPr/>
            <p:nvPr/>
          </p:nvCxnSpPr>
          <p:spPr bwMode="auto">
            <a:xfrm>
              <a:off x="2016" y="0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5" name="Line 86"/>
            <p:cNvCxnSpPr/>
            <p:nvPr/>
          </p:nvCxnSpPr>
          <p:spPr bwMode="auto">
            <a:xfrm>
              <a:off x="576" y="576"/>
              <a:ext cx="7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6" name="Line 87"/>
            <p:cNvCxnSpPr/>
            <p:nvPr/>
          </p:nvCxnSpPr>
          <p:spPr bwMode="auto">
            <a:xfrm flipV="1">
              <a:off x="1344" y="43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7" name="Line 88"/>
            <p:cNvCxnSpPr/>
            <p:nvPr/>
          </p:nvCxnSpPr>
          <p:spPr bwMode="auto">
            <a:xfrm>
              <a:off x="1344" y="43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8" name="Line 89"/>
            <p:cNvCxnSpPr/>
            <p:nvPr/>
          </p:nvCxnSpPr>
          <p:spPr bwMode="auto">
            <a:xfrm>
              <a:off x="0" y="48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9" name="Line 90"/>
            <p:cNvCxnSpPr/>
            <p:nvPr/>
          </p:nvCxnSpPr>
          <p:spPr bwMode="auto">
            <a:xfrm flipH="1">
              <a:off x="0" y="336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0" name="Line 91"/>
            <p:cNvCxnSpPr/>
            <p:nvPr/>
          </p:nvCxnSpPr>
          <p:spPr bwMode="auto">
            <a:xfrm flipH="1">
              <a:off x="0" y="576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1" name="AutoShape 92"/>
            <p:cNvSpPr>
              <a:spLocks noChangeArrowheads="1"/>
            </p:cNvSpPr>
            <p:nvPr/>
          </p:nvSpPr>
          <p:spPr bwMode="auto">
            <a:xfrm>
              <a:off x="1536" y="192"/>
              <a:ext cx="336" cy="288"/>
            </a:xfrm>
            <a:prstGeom prst="flowChartDelay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2" name="Group 181"/>
            <p:cNvGrpSpPr>
              <a:grpSpLocks/>
            </p:cNvGrpSpPr>
            <p:nvPr/>
          </p:nvGrpSpPr>
          <p:grpSpPr bwMode="auto">
            <a:xfrm>
              <a:off x="816" y="96"/>
              <a:ext cx="336" cy="288"/>
              <a:chOff x="816" y="96"/>
              <a:chExt cx="336" cy="288"/>
            </a:xfrm>
          </p:grpSpPr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816" y="96"/>
                <a:ext cx="48" cy="288"/>
              </a:xfrm>
              <a:custGeom>
                <a:avLst/>
                <a:gdLst>
                  <a:gd name="T0" fmla="*/ 0 w 48"/>
                  <a:gd name="T1" fmla="*/ 0 h 288"/>
                  <a:gd name="T2" fmla="*/ 48 w 48"/>
                  <a:gd name="T3" fmla="*/ 144 h 288"/>
                  <a:gd name="T4" fmla="*/ 0 w 4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288">
                    <a:moveTo>
                      <a:pt x="0" y="0"/>
                    </a:moveTo>
                    <a:cubicBezTo>
                      <a:pt x="24" y="48"/>
                      <a:pt x="48" y="96"/>
                      <a:pt x="48" y="144"/>
                    </a:cubicBezTo>
                    <a:cubicBezTo>
                      <a:pt x="48" y="192"/>
                      <a:pt x="24" y="240"/>
                      <a:pt x="0" y="288"/>
                    </a:cubicBez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183"/>
              <p:cNvSpPr>
                <a:spLocks/>
              </p:cNvSpPr>
              <p:nvPr/>
            </p:nvSpPr>
            <p:spPr bwMode="auto">
              <a:xfrm>
                <a:off x="816" y="96"/>
                <a:ext cx="336" cy="288"/>
              </a:xfrm>
              <a:custGeom>
                <a:avLst/>
                <a:gdLst>
                  <a:gd name="T0" fmla="*/ 0 w 336"/>
                  <a:gd name="T1" fmla="*/ 0 h 288"/>
                  <a:gd name="T2" fmla="*/ 336 w 336"/>
                  <a:gd name="T3" fmla="*/ 144 h 288"/>
                  <a:gd name="T4" fmla="*/ 0 w 336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6" h="288">
                    <a:moveTo>
                      <a:pt x="0" y="0"/>
                    </a:moveTo>
                    <a:cubicBezTo>
                      <a:pt x="168" y="48"/>
                      <a:pt x="336" y="96"/>
                      <a:pt x="336" y="144"/>
                    </a:cubicBezTo>
                    <a:cubicBezTo>
                      <a:pt x="336" y="192"/>
                      <a:pt x="168" y="240"/>
                      <a:pt x="0" y="288"/>
                    </a:cubicBez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5" name="Group 184"/>
          <p:cNvGrpSpPr/>
          <p:nvPr/>
        </p:nvGrpSpPr>
        <p:grpSpPr bwMode="auto">
          <a:xfrm>
            <a:off x="6601581" y="3887231"/>
            <a:ext cx="1854840" cy="382343"/>
            <a:chOff x="0" y="0"/>
            <a:chExt cx="2064" cy="576"/>
          </a:xfrm>
        </p:grpSpPr>
        <p:cxnSp>
          <p:nvCxnSpPr>
            <p:cNvPr id="186" name="Line 125"/>
            <p:cNvCxnSpPr/>
            <p:nvPr/>
          </p:nvCxnSpPr>
          <p:spPr bwMode="auto">
            <a:xfrm>
              <a:off x="0" y="0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7" name="Line 126"/>
            <p:cNvCxnSpPr/>
            <p:nvPr/>
          </p:nvCxnSpPr>
          <p:spPr bwMode="auto">
            <a:xfrm>
              <a:off x="0" y="14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" name="Line 127"/>
            <p:cNvCxnSpPr/>
            <p:nvPr/>
          </p:nvCxnSpPr>
          <p:spPr bwMode="auto">
            <a:xfrm>
              <a:off x="288" y="4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9" name="Line 128"/>
            <p:cNvCxnSpPr/>
            <p:nvPr/>
          </p:nvCxnSpPr>
          <p:spPr bwMode="auto">
            <a:xfrm>
              <a:off x="432" y="4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0" name="Line 130"/>
            <p:cNvCxnSpPr/>
            <p:nvPr/>
          </p:nvCxnSpPr>
          <p:spPr bwMode="auto">
            <a:xfrm>
              <a:off x="288" y="33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1" name="Line 131"/>
            <p:cNvCxnSpPr/>
            <p:nvPr/>
          </p:nvCxnSpPr>
          <p:spPr bwMode="auto">
            <a:xfrm>
              <a:off x="432" y="33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2" name="Line 132"/>
            <p:cNvCxnSpPr/>
            <p:nvPr/>
          </p:nvCxnSpPr>
          <p:spPr bwMode="auto">
            <a:xfrm>
              <a:off x="720" y="4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3" name="Line 133"/>
            <p:cNvCxnSpPr/>
            <p:nvPr/>
          </p:nvCxnSpPr>
          <p:spPr bwMode="auto">
            <a:xfrm>
              <a:off x="864" y="4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" name="Line 134"/>
            <p:cNvCxnSpPr/>
            <p:nvPr/>
          </p:nvCxnSpPr>
          <p:spPr bwMode="auto">
            <a:xfrm flipV="1">
              <a:off x="768" y="48"/>
              <a:ext cx="48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5" name="Line 135"/>
            <p:cNvCxnSpPr/>
            <p:nvPr/>
          </p:nvCxnSpPr>
          <p:spPr bwMode="auto">
            <a:xfrm>
              <a:off x="432" y="14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6" name="Line 136"/>
            <p:cNvCxnSpPr/>
            <p:nvPr/>
          </p:nvCxnSpPr>
          <p:spPr bwMode="auto">
            <a:xfrm flipH="1">
              <a:off x="144" y="43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7" name="Line 137"/>
            <p:cNvCxnSpPr/>
            <p:nvPr/>
          </p:nvCxnSpPr>
          <p:spPr bwMode="auto">
            <a:xfrm flipH="1">
              <a:off x="432" y="43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8" name="Line 138"/>
            <p:cNvCxnSpPr/>
            <p:nvPr/>
          </p:nvCxnSpPr>
          <p:spPr bwMode="auto">
            <a:xfrm flipV="1">
              <a:off x="144" y="14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9" name="Line 139"/>
            <p:cNvCxnSpPr/>
            <p:nvPr/>
          </p:nvCxnSpPr>
          <p:spPr bwMode="auto">
            <a:xfrm flipV="1">
              <a:off x="576" y="14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0" name="Line 140"/>
            <p:cNvCxnSpPr/>
            <p:nvPr/>
          </p:nvCxnSpPr>
          <p:spPr bwMode="auto">
            <a:xfrm>
              <a:off x="864" y="144"/>
              <a:ext cx="7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1" name="Oval 200"/>
            <p:cNvSpPr>
              <a:spLocks noChangeArrowheads="1"/>
            </p:cNvSpPr>
            <p:nvPr/>
          </p:nvSpPr>
          <p:spPr bwMode="auto">
            <a:xfrm>
              <a:off x="1632" y="48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2" name="Line 142"/>
            <p:cNvCxnSpPr/>
            <p:nvPr/>
          </p:nvCxnSpPr>
          <p:spPr bwMode="auto">
            <a:xfrm>
              <a:off x="1824" y="144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3" name="Line 143"/>
            <p:cNvCxnSpPr/>
            <p:nvPr/>
          </p:nvCxnSpPr>
          <p:spPr bwMode="auto">
            <a:xfrm>
              <a:off x="2064" y="0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4" name="Group 203"/>
          <p:cNvGrpSpPr/>
          <p:nvPr/>
        </p:nvGrpSpPr>
        <p:grpSpPr bwMode="auto">
          <a:xfrm>
            <a:off x="6597580" y="3117072"/>
            <a:ext cx="1858841" cy="441823"/>
            <a:chOff x="0" y="0"/>
            <a:chExt cx="2640" cy="624"/>
          </a:xfrm>
        </p:grpSpPr>
        <p:sp>
          <p:nvSpPr>
            <p:cNvPr id="205" name="Oval 204"/>
            <p:cNvSpPr>
              <a:spLocks noChangeArrowheads="1"/>
            </p:cNvSpPr>
            <p:nvPr/>
          </p:nvSpPr>
          <p:spPr bwMode="auto">
            <a:xfrm>
              <a:off x="192" y="192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205"/>
            <p:cNvSpPr>
              <a:spLocks noChangeArrowheads="1"/>
            </p:cNvSpPr>
            <p:nvPr/>
          </p:nvSpPr>
          <p:spPr bwMode="auto">
            <a:xfrm>
              <a:off x="480" y="192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" name="Line 99"/>
            <p:cNvCxnSpPr/>
            <p:nvPr/>
          </p:nvCxnSpPr>
          <p:spPr bwMode="auto">
            <a:xfrm>
              <a:off x="240" y="14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8" name="Line 100"/>
            <p:cNvCxnSpPr/>
            <p:nvPr/>
          </p:nvCxnSpPr>
          <p:spPr bwMode="auto">
            <a:xfrm flipV="1">
              <a:off x="384" y="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9" name="Oval 208"/>
            <p:cNvSpPr>
              <a:spLocks noChangeArrowheads="1"/>
            </p:cNvSpPr>
            <p:nvPr/>
          </p:nvSpPr>
          <p:spPr bwMode="auto">
            <a:xfrm>
              <a:off x="192" y="432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Oval 209"/>
            <p:cNvSpPr>
              <a:spLocks noChangeArrowheads="1"/>
            </p:cNvSpPr>
            <p:nvPr/>
          </p:nvSpPr>
          <p:spPr bwMode="auto">
            <a:xfrm>
              <a:off x="480" y="432"/>
              <a:ext cx="96" cy="9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1" name="Line 103"/>
            <p:cNvCxnSpPr/>
            <p:nvPr/>
          </p:nvCxnSpPr>
          <p:spPr bwMode="auto">
            <a:xfrm>
              <a:off x="240" y="528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2" name="Line 104"/>
            <p:cNvCxnSpPr/>
            <p:nvPr/>
          </p:nvCxnSpPr>
          <p:spPr bwMode="auto">
            <a:xfrm flipV="1">
              <a:off x="384" y="384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3" name="Line 105"/>
            <p:cNvCxnSpPr/>
            <p:nvPr/>
          </p:nvCxnSpPr>
          <p:spPr bwMode="auto">
            <a:xfrm>
              <a:off x="576" y="240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4" name="Line 106"/>
            <p:cNvCxnSpPr/>
            <p:nvPr/>
          </p:nvCxnSpPr>
          <p:spPr bwMode="auto">
            <a:xfrm>
              <a:off x="576" y="480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5" name="Line 107"/>
            <p:cNvCxnSpPr/>
            <p:nvPr/>
          </p:nvCxnSpPr>
          <p:spPr bwMode="auto">
            <a:xfrm>
              <a:off x="0" y="0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6" name="Line 108"/>
            <p:cNvCxnSpPr/>
            <p:nvPr/>
          </p:nvCxnSpPr>
          <p:spPr bwMode="auto">
            <a:xfrm flipH="1">
              <a:off x="0" y="24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7" name="Line 109"/>
            <p:cNvCxnSpPr/>
            <p:nvPr/>
          </p:nvCxnSpPr>
          <p:spPr bwMode="auto">
            <a:xfrm flipH="1">
              <a:off x="0" y="480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8" name="AutoShape 110"/>
            <p:cNvSpPr>
              <a:spLocks noChangeArrowheads="1"/>
            </p:cNvSpPr>
            <p:nvPr/>
          </p:nvSpPr>
          <p:spPr bwMode="auto">
            <a:xfrm rot="5400000">
              <a:off x="792" y="168"/>
              <a:ext cx="192" cy="144"/>
            </a:xfrm>
            <a:prstGeom prst="flowChartExtra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AutoShape 111"/>
            <p:cNvSpPr>
              <a:spLocks noChangeArrowheads="1"/>
            </p:cNvSpPr>
            <p:nvPr/>
          </p:nvSpPr>
          <p:spPr bwMode="auto">
            <a:xfrm rot="5400000">
              <a:off x="792" y="408"/>
              <a:ext cx="192" cy="144"/>
            </a:xfrm>
            <a:prstGeom prst="flowChartExtra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1344" y="0"/>
              <a:ext cx="672" cy="62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1" name="Line 113"/>
            <p:cNvCxnSpPr/>
            <p:nvPr/>
          </p:nvCxnSpPr>
          <p:spPr bwMode="auto">
            <a:xfrm flipH="1">
              <a:off x="912" y="144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2" name="Line 114"/>
            <p:cNvCxnSpPr/>
            <p:nvPr/>
          </p:nvCxnSpPr>
          <p:spPr bwMode="auto">
            <a:xfrm>
              <a:off x="960" y="240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3" name="Line 115"/>
            <p:cNvCxnSpPr/>
            <p:nvPr/>
          </p:nvCxnSpPr>
          <p:spPr bwMode="auto">
            <a:xfrm>
              <a:off x="960" y="480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4" name="Line 116"/>
            <p:cNvCxnSpPr/>
            <p:nvPr/>
          </p:nvCxnSpPr>
          <p:spPr bwMode="auto">
            <a:xfrm>
              <a:off x="912" y="144"/>
              <a:ext cx="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5" name="Line 117"/>
            <p:cNvCxnSpPr/>
            <p:nvPr/>
          </p:nvCxnSpPr>
          <p:spPr bwMode="auto">
            <a:xfrm flipH="1">
              <a:off x="912" y="384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6" name="Line 118"/>
            <p:cNvCxnSpPr/>
            <p:nvPr/>
          </p:nvCxnSpPr>
          <p:spPr bwMode="auto">
            <a:xfrm>
              <a:off x="912" y="384"/>
              <a:ext cx="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7" name="AutoShape 119"/>
            <p:cNvSpPr>
              <a:spLocks noChangeArrowheads="1"/>
            </p:cNvSpPr>
            <p:nvPr/>
          </p:nvSpPr>
          <p:spPr bwMode="auto">
            <a:xfrm rot="5400000">
              <a:off x="2328" y="264"/>
              <a:ext cx="192" cy="144"/>
            </a:xfrm>
            <a:prstGeom prst="flowChartExtra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8" name="Line 120"/>
            <p:cNvCxnSpPr/>
            <p:nvPr/>
          </p:nvCxnSpPr>
          <p:spPr bwMode="auto">
            <a:xfrm>
              <a:off x="2016" y="33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9" name="Text Box 121"/>
            <p:cNvSpPr txBox="1">
              <a:spLocks noChangeArrowheads="1"/>
            </p:cNvSpPr>
            <p:nvPr/>
          </p:nvSpPr>
          <p:spPr bwMode="auto">
            <a:xfrm>
              <a:off x="1440" y="192"/>
              <a:ext cx="54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 marL="0" marR="0" eaLnBrk="0" fontAlgn="base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600" kern="1200" dirty="0">
                  <a:solidFill>
                    <a:srgbClr val="000000"/>
                  </a:solidFill>
                  <a:effectLst/>
                  <a:latin typeface="Times New Roman" charset="0"/>
                  <a:ea typeface="DengXian" charset="-122"/>
                  <a:cs typeface="Times New Roman" charset="0"/>
                </a:rPr>
                <a:t>CPU</a:t>
              </a:r>
              <a:endParaRPr lang="en-US" sz="600" dirty="0">
                <a:effectLst/>
                <a:latin typeface="Times New Roman" charset="0"/>
                <a:ea typeface="DengXian" charset="-122"/>
              </a:endParaRPr>
            </a:p>
          </p:txBody>
        </p:sp>
        <p:cxnSp>
          <p:nvCxnSpPr>
            <p:cNvPr id="230" name="Line 122"/>
            <p:cNvCxnSpPr/>
            <p:nvPr/>
          </p:nvCxnSpPr>
          <p:spPr bwMode="auto">
            <a:xfrm>
              <a:off x="2496" y="33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32" name="Picture 231"/>
          <p:cNvPicPr>
            <a:picLocks noChangeAspect="1"/>
          </p:cNvPicPr>
          <p:nvPr/>
        </p:nvPicPr>
        <p:blipFill rotWithShape="1">
          <a:blip r:embed="rId3"/>
          <a:srcRect l="3372" t="15204" r="22310" b="37143"/>
          <a:stretch/>
        </p:blipFill>
        <p:spPr>
          <a:xfrm>
            <a:off x="6212232" y="813047"/>
            <a:ext cx="2186793" cy="7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8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ladder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494" y="1525068"/>
            <a:ext cx="4544436" cy="3028334"/>
          </a:xfrm>
        </p:spPr>
        <p:txBody>
          <a:bodyPr>
            <a:normAutofit/>
          </a:bodyPr>
          <a:lstStyle/>
          <a:p>
            <a:r>
              <a:rPr lang="en-US" sz="1400" dirty="0"/>
              <a:t>A rung of ladder diagram code can contain input and output instructions</a:t>
            </a:r>
          </a:p>
          <a:p>
            <a:pPr lvl="1"/>
            <a:r>
              <a:rPr lang="en-US" sz="1400" dirty="0"/>
              <a:t>Input contacts serve as conditional statements for executing output coils (commands)</a:t>
            </a:r>
          </a:p>
          <a:p>
            <a:pPr lvl="0"/>
            <a:r>
              <a:rPr lang="en-US" sz="1400" dirty="0"/>
              <a:t>Ladder logic execution</a:t>
            </a:r>
          </a:p>
          <a:p>
            <a:pPr lvl="1"/>
            <a:r>
              <a:rPr lang="en-US" sz="1400" dirty="0"/>
              <a:t>Rungs of ladder diagram are solved from left to right and top to bottom</a:t>
            </a:r>
          </a:p>
          <a:p>
            <a:pPr lvl="1"/>
            <a:r>
              <a:rPr lang="en-US" sz="1400" dirty="0"/>
              <a:t>Branches within rungs are solved top left to bottom right </a:t>
            </a:r>
          </a:p>
          <a:p>
            <a:r>
              <a:rPr lang="en-US" sz="1400" dirty="0"/>
              <a:t>Timers and counters are other operations used to delay operations</a:t>
            </a:r>
          </a:p>
        </p:txBody>
      </p:sp>
      <p:pic>
        <p:nvPicPr>
          <p:cNvPr id="41" name="Picture 40" descr="../../../../../../Desktop/Screen%20Shot%202017-04-11%20at%2020.33.45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37" b="93418" l="1117" r="97146">
                        <a14:foregroundMark x1="92556" y1="6582" x2="28908" y2="5063"/>
                        <a14:foregroundMark x1="87283" y1="55443" x2="7816" y2="24051"/>
                        <a14:foregroundMark x1="15012" y1="66329" x2="58561" y2="86076"/>
                        <a14:foregroundMark x1="78722" y1="92278" x2="23759" y2="93418"/>
                        <a14:foregroundMark x1="97146" y1="38734" x2="95037" y2="15949"/>
                        <a14:backgroundMark x1="88772" y1="88734" x2="98077" y2="96456"/>
                        <a14:backgroundMark x1="91067" y1="76329" x2="99814" y2="80253"/>
                        <a14:backgroundMark x1="98263" y1="67089" x2="86104" y2="99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164" y="2941674"/>
            <a:ext cx="3179169" cy="155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68" y="1955959"/>
            <a:ext cx="2399725" cy="99544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68" y="1244769"/>
            <a:ext cx="2399726" cy="64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See shared network drive for references</a:t>
            </a:r>
          </a:p>
          <a:p>
            <a:pPr lvl="1"/>
            <a:r>
              <a:rPr lang="en-US" sz="1500" dirty="0"/>
              <a:t>Video by </a:t>
            </a:r>
            <a:r>
              <a:rPr lang="en-US" sz="1500" dirty="0" err="1"/>
              <a:t>Ziyan</a:t>
            </a:r>
            <a:r>
              <a:rPr lang="en-US" sz="1500" dirty="0"/>
              <a:t> Zhang F16 (61mins):</a:t>
            </a:r>
          </a:p>
          <a:p>
            <a:pPr lvl="2"/>
            <a:r>
              <a:rPr lang="en-US" sz="1100" dirty="0"/>
              <a:t>02_MDP &gt; 03_Control &gt; Training Materials </a:t>
            </a:r>
            <a:r>
              <a:rPr lang="en-US" sz="1100" b="1" dirty="0"/>
              <a:t>&gt; PLC Training.mp4</a:t>
            </a:r>
          </a:p>
          <a:p>
            <a:pPr lvl="2"/>
            <a:r>
              <a:rPr lang="en-US" sz="1100" dirty="0"/>
              <a:t>02_MDP &gt; 03_Control &gt; Training Materials </a:t>
            </a:r>
            <a:r>
              <a:rPr lang="en-US" sz="1100" b="1" dirty="0"/>
              <a:t>&gt; PLC Basic </a:t>
            </a:r>
            <a:r>
              <a:rPr lang="en-US" sz="1100" b="1" dirty="0" err="1"/>
              <a:t>Training.pptx</a:t>
            </a:r>
            <a:endParaRPr lang="en-US" sz="1100" b="1" dirty="0"/>
          </a:p>
          <a:p>
            <a:pPr lvl="1"/>
            <a:r>
              <a:rPr lang="en-US" sz="1500" dirty="0"/>
              <a:t>PPT on ladder logic basics</a:t>
            </a:r>
          </a:p>
          <a:p>
            <a:pPr lvl="2"/>
            <a:r>
              <a:rPr lang="en-US" sz="1100" dirty="0"/>
              <a:t>02_MDP &gt; 02_Mechanical &gt; Winter 2017 &gt; Training_2017 &gt; PLC Training &gt; </a:t>
            </a:r>
            <a:r>
              <a:rPr lang="en-US" sz="1100" b="1" dirty="0"/>
              <a:t>PLC </a:t>
            </a:r>
            <a:r>
              <a:rPr lang="en-US" sz="1100" b="1" dirty="0" err="1"/>
              <a:t>Programming.pptx</a:t>
            </a:r>
            <a:endParaRPr lang="en-US" sz="1500" dirty="0"/>
          </a:p>
          <a:p>
            <a:pPr lvl="1"/>
            <a:r>
              <a:rPr lang="en-US" sz="1500" dirty="0"/>
              <a:t>PPT on ladder logic by Rockwell Automation</a:t>
            </a:r>
          </a:p>
          <a:p>
            <a:pPr lvl="2"/>
            <a:r>
              <a:rPr lang="en-US" sz="1100" dirty="0"/>
              <a:t>02_MDP &gt; 02_Mechanical &gt; Winter 2017 &gt; Training_2017 &gt; PLC Training &gt; </a:t>
            </a:r>
            <a:r>
              <a:rPr lang="en-US" sz="1100" b="1" dirty="0"/>
              <a:t>PLC Ladder </a:t>
            </a:r>
            <a:r>
              <a:rPr lang="en-US" sz="1100" b="1" dirty="0" err="1"/>
              <a:t>Diagram.pptx</a:t>
            </a:r>
            <a:endParaRPr lang="en-US" sz="1100" b="1" dirty="0"/>
          </a:p>
          <a:p>
            <a:pPr lvl="1"/>
            <a:r>
              <a:rPr lang="en-US" sz="1500" dirty="0"/>
              <a:t>PDF compilation of all material by Chris Shu and Adrian Pinto W17:</a:t>
            </a:r>
          </a:p>
          <a:p>
            <a:pPr lvl="2"/>
            <a:r>
              <a:rPr lang="en-US" sz="1100" dirty="0"/>
              <a:t>02_MDP &gt; 02_Mechanical &gt; Winter 2017 &gt; Training_2017 &gt; PLC Training &gt; </a:t>
            </a:r>
            <a:r>
              <a:rPr lang="en-US" sz="1100" b="1" dirty="0"/>
              <a:t>Compilation of PLC Training Material and </a:t>
            </a:r>
            <a:r>
              <a:rPr lang="en-US" sz="1100" b="1" dirty="0" err="1"/>
              <a:t>Examples.pdf</a:t>
            </a:r>
            <a:endParaRPr lang="en-US" sz="11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1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Introduction </a:t>
            </a:r>
            <a:r>
              <a:rPr lang="en-US" dirty="0">
                <a:hlinkClick r:id="rId2" action="ppaction://hlinkfile"/>
              </a:rPr>
              <a:t>to PLCs and Ladder Logic </a:t>
            </a:r>
            <a:r>
              <a:rPr lang="en-US" dirty="0" smtClean="0">
                <a:hlinkClick r:id="rId2" action="ppaction://hlinkfile"/>
              </a:rPr>
              <a:t>concepts</a:t>
            </a:r>
            <a:r>
              <a:rPr lang="en-US" dirty="0" smtClean="0"/>
              <a:t>: relay-based circuit example and ladder logic origins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Introductions</a:t>
            </a:r>
          </a:p>
          <a:p>
            <a:pPr lvl="1"/>
            <a:r>
              <a:rPr lang="en-US" sz="2000" dirty="0"/>
              <a:t>Chris Shu: CNC part centering</a:t>
            </a:r>
          </a:p>
          <a:p>
            <a:pPr lvl="1"/>
            <a:r>
              <a:rPr lang="en-US" sz="2000" dirty="0" err="1"/>
              <a:t>Gibin</a:t>
            </a:r>
            <a:r>
              <a:rPr lang="en-US" sz="2000" dirty="0"/>
              <a:t> Zachariah: Camera</a:t>
            </a:r>
          </a:p>
          <a:p>
            <a:r>
              <a:rPr lang="en-US" sz="2400" dirty="0"/>
              <a:t>Introduction to PLCs (from other training presentations)</a:t>
            </a:r>
          </a:p>
          <a:p>
            <a:pPr lvl="1"/>
            <a:r>
              <a:rPr lang="en-US" sz="2000" dirty="0"/>
              <a:t>Background</a:t>
            </a:r>
          </a:p>
          <a:p>
            <a:pPr lvl="1"/>
            <a:r>
              <a:rPr lang="en-US" sz="2000" dirty="0"/>
              <a:t>Hardware and testbed</a:t>
            </a:r>
          </a:p>
          <a:p>
            <a:pPr lvl="1"/>
            <a:r>
              <a:rPr lang="en-US" sz="2000" dirty="0"/>
              <a:t>Software and ladder </a:t>
            </a:r>
            <a:r>
              <a:rPr lang="en-US" sz="2000" dirty="0" smtClean="0"/>
              <a:t>logic</a:t>
            </a:r>
          </a:p>
          <a:p>
            <a:pPr lvl="1"/>
            <a:r>
              <a:rPr lang="en-US" sz="2000" dirty="0" smtClean="0"/>
              <a:t>Example</a:t>
            </a:r>
          </a:p>
          <a:p>
            <a:pPr lvl="1"/>
            <a:r>
              <a:rPr lang="en-US" sz="2000" dirty="0" smtClean="0"/>
              <a:t>Testbed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669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CNC Part Centering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0601" y="3075192"/>
            <a:ext cx="4313631" cy="1292736"/>
            <a:chOff x="1286200" y="3122788"/>
            <a:chExt cx="4981841" cy="14929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419" y="3221558"/>
              <a:ext cx="2115622" cy="13942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200" y="3122788"/>
              <a:ext cx="2165507" cy="1492990"/>
            </a:xfrm>
            <a:prstGeom prst="rect">
              <a:avLst/>
            </a:prstGeom>
          </p:spPr>
        </p:pic>
      </p:grpSp>
      <p:pic>
        <p:nvPicPr>
          <p:cNvPr id="1026" name="Picture 2" descr="https://lh5.googleusercontent.com/DmSNs5UkSnOL5KAb-2zlAQi0Rcl7TS4EE0cOXZPf3kFzZcNY6vya9W004A-ENP67xp3pQHxSnSUxywyiRu1NWNs9f0opqwXEqrYl39tKxrTflACqj1S0Q2CK1oFRK4NUd_6_CMLH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187" y="1590207"/>
            <a:ext cx="2173634" cy="201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84494" y="1525068"/>
            <a:ext cx="5057319" cy="1414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Goal was to design a method of holding different sized workpieces accounting for robot placement inaccuracies</a:t>
            </a:r>
          </a:p>
          <a:p>
            <a:r>
              <a:rPr lang="en-US" sz="1400" dirty="0"/>
              <a:t>Previous method centered part to undefined origin, secured it by two line contacts, and didn’t work for thicker workpieces</a:t>
            </a:r>
          </a:p>
          <a:p>
            <a:r>
              <a:rPr lang="en-US" sz="1400" dirty="0"/>
              <a:t>New design centers to known vise origin, secures by surface contact, and is adjustable for different sized workpieces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513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Used for quality control.</a:t>
            </a:r>
          </a:p>
          <a:p>
            <a:r>
              <a:rPr lang="en-US" sz="1400" dirty="0"/>
              <a:t>Defects are identified through image processing and are sent out without doing further processes.</a:t>
            </a:r>
          </a:p>
          <a:p>
            <a:r>
              <a:rPr lang="en-US" sz="1400" dirty="0"/>
              <a:t>Increases efficiency and reduces wastage of machine time.</a:t>
            </a:r>
          </a:p>
        </p:txBody>
      </p:sp>
    </p:spTree>
    <p:extLst>
      <p:ext uri="{BB962C8B-B14F-4D97-AF65-F5344CB8AC3E}">
        <p14:creationId xmlns:p14="http://schemas.microsoft.com/office/powerpoint/2010/main" val="6155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F6BCCC-16DD-43A8-B98F-6C6D83EE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27" y="1033841"/>
            <a:ext cx="4309176" cy="30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0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AAFC1D-3FD3-43F4-A359-B2C946D2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15" y="1300027"/>
            <a:ext cx="7031665" cy="25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PLCs: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Programmable Logic Controllers (PLCs) were developed due to the need of reconfiguration in automotive manufacturing, which relied on wiring and relay-based control systems</a:t>
            </a:r>
          </a:p>
          <a:p>
            <a:r>
              <a:rPr lang="en-US" sz="1400" dirty="0"/>
              <a:t>PLCs are used in the automotive, petroleum, and chemical industry, CNC manufacturing, others</a:t>
            </a:r>
          </a:p>
          <a:p>
            <a:r>
              <a:rPr lang="en-US" sz="1400" dirty="0"/>
              <a:t>There are many brands of PLCs. They are programmed with languages standardized in IEC 61131-3. One of those languages is ladder logic.</a:t>
            </a:r>
          </a:p>
          <a:p>
            <a:r>
              <a:rPr lang="en-US" sz="1400" dirty="0"/>
              <a:t>Automation control system diagram: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1713355" y="3100482"/>
            <a:ext cx="5632123" cy="1351769"/>
            <a:chOff x="949328" y="2852807"/>
            <a:chExt cx="6766558" cy="1714501"/>
          </a:xfrm>
        </p:grpSpPr>
        <p:sp>
          <p:nvSpPr>
            <p:cNvPr id="76" name="Rectangle 75"/>
            <p:cNvSpPr/>
            <p:nvPr/>
          </p:nvSpPr>
          <p:spPr>
            <a:xfrm>
              <a:off x="949328" y="2914357"/>
              <a:ext cx="1223888" cy="5136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Sensors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91998" y="2914355"/>
              <a:ext cx="1223888" cy="5275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Output Actuators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20663" y="4039771"/>
              <a:ext cx="1223888" cy="5275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46807" y="2852807"/>
              <a:ext cx="1371600" cy="6506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Programmable Logic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Controller</a:t>
              </a:r>
            </a:p>
          </p:txBody>
        </p:sp>
        <p:cxnSp>
          <p:nvCxnSpPr>
            <p:cNvPr id="80" name="Straight Arrow Connector 79"/>
            <p:cNvCxnSpPr>
              <a:endCxn id="80" idx="1"/>
            </p:cNvCxnSpPr>
            <p:nvPr/>
          </p:nvCxnSpPr>
          <p:spPr>
            <a:xfrm flipV="1">
              <a:off x="2173216" y="3178123"/>
              <a:ext cx="1473591" cy="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5018407" y="3178120"/>
              <a:ext cx="1473591" cy="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78" idx="2"/>
              <a:endCxn id="79" idx="3"/>
            </p:cNvCxnSpPr>
            <p:nvPr/>
          </p:nvCxnSpPr>
          <p:spPr>
            <a:xfrm rot="5400000">
              <a:off x="5593423" y="2793021"/>
              <a:ext cx="861648" cy="215939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79" idx="1"/>
            </p:cNvCxnSpPr>
            <p:nvPr/>
          </p:nvCxnSpPr>
          <p:spPr>
            <a:xfrm rot="10800000">
              <a:off x="1561273" y="3441894"/>
              <a:ext cx="2159391" cy="861647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2202179" y="3077013"/>
              <a:ext cx="1289537" cy="5275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Measurement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047371" y="3182521"/>
              <a:ext cx="1289537" cy="5275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Resultant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PLCs: Hardware and testbed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u="sng" dirty="0"/>
              <a:t>CPU</a:t>
            </a:r>
            <a:r>
              <a:rPr lang="en-US" sz="1400" dirty="0"/>
              <a:t>: Main control center that evaluates the logic and changes outputs every 5 to 50 </a:t>
            </a:r>
            <a:r>
              <a:rPr lang="en-US" sz="1400" dirty="0" err="1"/>
              <a:t>ms</a:t>
            </a:r>
            <a:endParaRPr lang="en-US" sz="1400" dirty="0"/>
          </a:p>
          <a:p>
            <a:r>
              <a:rPr lang="en-US" sz="1400" u="sng" dirty="0"/>
              <a:t>Power supply</a:t>
            </a:r>
            <a:r>
              <a:rPr lang="en-US" sz="1400" dirty="0"/>
              <a:t>: Supplies power for the CPU and I/O sections</a:t>
            </a:r>
          </a:p>
          <a:p>
            <a:r>
              <a:rPr lang="en-US" sz="1400" u="sng" dirty="0"/>
              <a:t>Programming interface device</a:t>
            </a:r>
            <a:r>
              <a:rPr lang="en-US" sz="1400" dirty="0"/>
              <a:t>: Computer used to write a ladder program that can download (send to PLC), upload (read from PLC) or go online, and has a monitor. Studio 5000 is the application software for programming the PLCs we use</a:t>
            </a:r>
          </a:p>
          <a:p>
            <a:r>
              <a:rPr lang="en-US" sz="1400" u="sng" dirty="0"/>
              <a:t>I/O modules</a:t>
            </a:r>
            <a:r>
              <a:rPr lang="en-US" sz="1400" dirty="0"/>
              <a:t>: Work with voltages higher than the CPU can handle. These modules “isolate” the PLC and protect its circuits.</a:t>
            </a:r>
            <a:endParaRPr lang="en-US" sz="1400" u="sng" dirty="0"/>
          </a:p>
          <a:p>
            <a:endParaRPr lang="en-US" sz="1400" dirty="0"/>
          </a:p>
        </p:txBody>
      </p:sp>
      <p:pic>
        <p:nvPicPr>
          <p:cNvPr id="4" name="Picture 2" descr="http://epub1.rockwellautomation.com/images/web-proof-large/GL/19053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77" y="3016525"/>
            <a:ext cx="2932443" cy="120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3262" y="3552777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Power supply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1179" y="4169270"/>
            <a:ext cx="126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Slot [0] : CPU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6220" y="4171220"/>
            <a:ext cx="171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Slots [1:n] : I/O section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79209" y="3709940"/>
            <a:ext cx="349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46460" y="3829776"/>
            <a:ext cx="2967" cy="33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0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PLCs: Hardware and testbed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494" y="1525068"/>
            <a:ext cx="7546050" cy="590439"/>
          </a:xfrm>
        </p:spPr>
        <p:txBody>
          <a:bodyPr>
            <a:normAutofit/>
          </a:bodyPr>
          <a:lstStyle/>
          <a:p>
            <a:r>
              <a:rPr lang="en-US" sz="1400" dirty="0"/>
              <a:t>Example diagram of a manufacturing plant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092257" y="1131536"/>
            <a:ext cx="6947751" cy="3133406"/>
            <a:chOff x="147710" y="1431813"/>
            <a:chExt cx="8564295" cy="3862461"/>
          </a:xfrm>
        </p:grpSpPr>
        <p:sp>
          <p:nvSpPr>
            <p:cNvPr id="23" name="Arc 22"/>
            <p:cNvSpPr/>
            <p:nvPr/>
          </p:nvSpPr>
          <p:spPr>
            <a:xfrm rot="5400000">
              <a:off x="5153834" y="1431813"/>
              <a:ext cx="2656785" cy="2656785"/>
            </a:xfrm>
            <a:prstGeom prst="arc">
              <a:avLst>
                <a:gd name="adj1" fmla="val 16200000"/>
                <a:gd name="adj2" fmla="val 21593310"/>
              </a:avLst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Arc 9"/>
            <p:cNvSpPr/>
            <p:nvPr/>
          </p:nvSpPr>
          <p:spPr>
            <a:xfrm rot="8100000">
              <a:off x="2630458" y="2038587"/>
              <a:ext cx="2221724" cy="2221724"/>
            </a:xfrm>
            <a:prstGeom prst="arc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Arc 8"/>
            <p:cNvSpPr/>
            <p:nvPr/>
          </p:nvSpPr>
          <p:spPr>
            <a:xfrm rot="18900000">
              <a:off x="2630456" y="3072550"/>
              <a:ext cx="2221724" cy="2221724"/>
            </a:xfrm>
            <a:prstGeom prst="arc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92111" y="4332421"/>
              <a:ext cx="1169370" cy="727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Inputs: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Limit switches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Proximity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RFID sensors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84849" y="3276046"/>
              <a:ext cx="196946" cy="9073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84141" y="3276046"/>
              <a:ext cx="1312984" cy="9073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Input/Output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Modules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657642" y="3276046"/>
              <a:ext cx="0" cy="907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633002" y="3276046"/>
              <a:ext cx="0" cy="907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1828799" y="3271357"/>
              <a:ext cx="630701" cy="266115"/>
              <a:chOff x="1148862" y="3181644"/>
              <a:chExt cx="630701" cy="266115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148862" y="3186333"/>
                <a:ext cx="0" cy="2543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301262" y="3186333"/>
                <a:ext cx="0" cy="2543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453663" y="3181644"/>
                <a:ext cx="0" cy="2590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617785" y="3182817"/>
                <a:ext cx="0" cy="2649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779563" y="3181644"/>
                <a:ext cx="0" cy="2590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1826455" y="3918470"/>
              <a:ext cx="630701" cy="264942"/>
              <a:chOff x="1148862" y="3175783"/>
              <a:chExt cx="630701" cy="26494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148862" y="3186333"/>
                <a:ext cx="0" cy="2543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301262" y="3186333"/>
                <a:ext cx="0" cy="2543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458353" y="3181644"/>
                <a:ext cx="0" cy="2590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17785" y="3175783"/>
                <a:ext cx="0" cy="2649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779563" y="3181644"/>
                <a:ext cx="0" cy="2590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ight Brace 49"/>
            <p:cNvSpPr/>
            <p:nvPr/>
          </p:nvSpPr>
          <p:spPr>
            <a:xfrm rot="16200000">
              <a:off x="1949825" y="2393574"/>
              <a:ext cx="182324" cy="1512275"/>
            </a:xfrm>
            <a:prstGeom prst="rightBrace">
              <a:avLst>
                <a:gd name="adj1" fmla="val 151074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96218" y="2684909"/>
              <a:ext cx="1289537" cy="5275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PLC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417213" y="2718002"/>
              <a:ext cx="84406" cy="8440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83250" y="4245912"/>
              <a:ext cx="1289537" cy="26376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Conveyor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14646" y="4338587"/>
              <a:ext cx="1289537" cy="26376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Pick-up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point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54251" y="3824829"/>
              <a:ext cx="1289537" cy="26376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CNC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drill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65851" y="3017565"/>
              <a:ext cx="1289537" cy="26376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Parts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258365" y="2557113"/>
              <a:ext cx="402103" cy="403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 rot="2700000">
              <a:off x="6189689" y="3143101"/>
              <a:ext cx="1473090" cy="151540"/>
              <a:chOff x="4839035" y="2994649"/>
              <a:chExt cx="1473090" cy="1515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839035" y="2999623"/>
                <a:ext cx="777242" cy="14656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616276" y="3032236"/>
                <a:ext cx="695849" cy="6906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212630" y="2994649"/>
                <a:ext cx="97303" cy="1465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7597143" y="2557113"/>
              <a:ext cx="402103" cy="403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58364" y="3876564"/>
              <a:ext cx="402103" cy="403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16143" y="3483904"/>
              <a:ext cx="783104" cy="7865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211497" y="3861321"/>
              <a:ext cx="618977" cy="412727"/>
              <a:chOff x="3664635" y="4156405"/>
              <a:chExt cx="618977" cy="41272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64635" y="4161680"/>
                <a:ext cx="618977" cy="4038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751384" y="4164614"/>
                <a:ext cx="0" cy="40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847513" y="4156405"/>
                <a:ext cx="0" cy="40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938954" y="4165244"/>
                <a:ext cx="0" cy="40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19844" y="4161436"/>
                <a:ext cx="0" cy="40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108939" y="4158210"/>
                <a:ext cx="0" cy="40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198035" y="4165244"/>
                <a:ext cx="0" cy="40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5926606" y="3224770"/>
              <a:ext cx="1289537" cy="26376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Robot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arm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094656" y="3165058"/>
              <a:ext cx="379394" cy="37939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312314" y="3752332"/>
              <a:ext cx="5181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 rot="16200000">
              <a:off x="6297348" y="2597534"/>
              <a:ext cx="491779" cy="491779"/>
            </a:xfrm>
            <a:prstGeom prst="arc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Oval 14"/>
            <p:cNvSpPr/>
            <p:nvPr/>
          </p:nvSpPr>
          <p:spPr>
            <a:xfrm>
              <a:off x="4642929" y="2174794"/>
              <a:ext cx="4069076" cy="27670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32698" y="1776379"/>
              <a:ext cx="1289537" cy="5275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92111" y="3190453"/>
              <a:ext cx="1096429" cy="8506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Outputs: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Motors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Solenoids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Pneumatic actuators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7710" y="4430347"/>
              <a:ext cx="1137139" cy="389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Programming Terminal</a:t>
              </a:r>
            </a:p>
          </p:txBody>
        </p:sp>
        <p:cxnSp>
          <p:nvCxnSpPr>
            <p:cNvPr id="69" name="Elbow Connector 68"/>
            <p:cNvCxnSpPr/>
            <p:nvPr/>
          </p:nvCxnSpPr>
          <p:spPr>
            <a:xfrm rot="5400000" flipH="1" flipV="1">
              <a:off x="650255" y="3795754"/>
              <a:ext cx="700618" cy="568569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967663"/>
      </p:ext>
    </p:extLst>
  </p:cSld>
  <p:clrMapOvr>
    <a:masterClrMapping/>
  </p:clrMapOvr>
</p:sld>
</file>

<file path=ppt/theme/theme1.xml><?xml version="1.0" encoding="utf-8"?>
<a:theme xmlns:a="http://schemas.openxmlformats.org/drawingml/2006/main" name="ME 2014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PLC Training F17</Template>
  <TotalTime>314</TotalTime>
  <Words>744</Words>
  <Application>Microsoft Macintosh PowerPoint</Application>
  <PresentationFormat>On-screen Show (16:9)</PresentationFormat>
  <Paragraphs>105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DengXian</vt:lpstr>
      <vt:lpstr>Times New Roman</vt:lpstr>
      <vt:lpstr>Arial</vt:lpstr>
      <vt:lpstr>ME 2014 Powerpoint Template</vt:lpstr>
      <vt:lpstr>PLC Training Fall 2017</vt:lpstr>
      <vt:lpstr>Outline</vt:lpstr>
      <vt:lpstr>CNC Part Centering</vt:lpstr>
      <vt:lpstr>Camera</vt:lpstr>
      <vt:lpstr>PowerPoint Presentation</vt:lpstr>
      <vt:lpstr>PowerPoint Presentation</vt:lpstr>
      <vt:lpstr>PLCs: Background</vt:lpstr>
      <vt:lpstr>PLCs: Hardware and testbed</vt:lpstr>
      <vt:lpstr>PLCs: Hardware and testbed</vt:lpstr>
      <vt:lpstr>Software and ladder logic</vt:lpstr>
      <vt:lpstr>Software and ladder logic</vt:lpstr>
      <vt:lpstr>Additional references</vt:lpstr>
      <vt:lpstr>Example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Shu</dc:creator>
  <cp:lastModifiedBy>Christopher Shu</cp:lastModifiedBy>
  <cp:revision>19</cp:revision>
  <dcterms:created xsi:type="dcterms:W3CDTF">2017-09-18T18:24:00Z</dcterms:created>
  <dcterms:modified xsi:type="dcterms:W3CDTF">2017-09-19T02:01:58Z</dcterms:modified>
</cp:coreProperties>
</file>