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3" r:id="rId3"/>
    <p:sldId id="257" r:id="rId4"/>
    <p:sldId id="258" r:id="rId5"/>
    <p:sldId id="265" r:id="rId6"/>
    <p:sldId id="259" r:id="rId7"/>
    <p:sldId id="268" r:id="rId8"/>
    <p:sldId id="269" r:id="rId9"/>
    <p:sldId id="267" r:id="rId10"/>
    <p:sldId id="260" r:id="rId11"/>
    <p:sldId id="266" r:id="rId12"/>
    <p:sldId id="261" r:id="rId13"/>
    <p:sldId id="271" r:id="rId14"/>
    <p:sldId id="272" r:id="rId15"/>
    <p:sldId id="26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56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6135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561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387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75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387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35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54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540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594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82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619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70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513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46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1309975"/>
            <a:ext cx="8520600" cy="96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PLC Basic Training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678945"/>
            <a:ext cx="8520600" cy="13092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Control </a:t>
            </a:r>
            <a:r>
              <a:rPr lang="en" dirty="0" smtClean="0">
                <a:solidFill>
                  <a:schemeClr val="tx1"/>
                </a:solidFill>
              </a:rPr>
              <a:t>Subteam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Ziyan Zhang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Fall 2016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Tags and Data Type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039934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User </a:t>
            </a:r>
            <a:r>
              <a:rPr lang="en" dirty="0">
                <a:solidFill>
                  <a:schemeClr val="tx1"/>
                </a:solidFill>
              </a:rPr>
              <a:t>defined tags</a:t>
            </a:r>
          </a:p>
          <a:p>
            <a:pPr marL="4572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 smtClean="0">
                <a:solidFill>
                  <a:schemeClr val="tx1"/>
                </a:solidFill>
              </a:rPr>
              <a:t>BOOL</a:t>
            </a:r>
          </a:p>
          <a:p>
            <a:pPr marL="4572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 smtClean="0">
                <a:solidFill>
                  <a:schemeClr val="tx1"/>
                </a:solidFill>
              </a:rPr>
              <a:t>SINT</a:t>
            </a:r>
          </a:p>
          <a:p>
            <a:pPr marL="4572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 smtClean="0">
                <a:solidFill>
                  <a:schemeClr val="tx1"/>
                </a:solidFill>
              </a:rPr>
              <a:t>COUNTER</a:t>
            </a:r>
          </a:p>
          <a:p>
            <a:pPr marL="4572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 smtClean="0">
                <a:solidFill>
                  <a:schemeClr val="tx1"/>
                </a:solidFill>
              </a:rPr>
              <a:t>TIMER</a:t>
            </a:r>
            <a:endParaRPr lang="en" dirty="0">
              <a:solidFill>
                <a:schemeClr val="tx1"/>
              </a:solidFill>
            </a:endParaRP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1. T</a:t>
            </a:r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en" dirty="0" smtClean="0">
                <a:solidFill>
                  <a:schemeClr val="tx1"/>
                </a:solidFill>
              </a:rPr>
              <a:t>e first character is not a digit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2. There are not two more consecutive underlines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3. The last character is not an underline</a:t>
            </a:r>
          </a:p>
        </p:txBody>
      </p:sp>
      <p:sp>
        <p:nvSpPr>
          <p:cNvPr id="4" name="Shape 79"/>
          <p:cNvSpPr txBox="1">
            <a:spLocks/>
          </p:cNvSpPr>
          <p:nvPr/>
        </p:nvSpPr>
        <p:spPr>
          <a:xfrm>
            <a:off x="2297721" y="1041201"/>
            <a:ext cx="398828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228600">
              <a:lnSpc>
                <a:spcPct val="150000"/>
              </a:lnSpc>
              <a:spcAft>
                <a:spcPts val="0"/>
              </a:spcAft>
            </a:pPr>
            <a:r>
              <a:rPr lang="en" dirty="0" smtClean="0">
                <a:solidFill>
                  <a:schemeClr val="bg1"/>
                </a:solidFill>
              </a:rPr>
              <a:t>User defined tags</a:t>
            </a:r>
          </a:p>
          <a:p>
            <a:pPr marL="171450">
              <a:lnSpc>
                <a:spcPct val="150000"/>
              </a:lnSpc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1-bit Boolean, 0 = cleared, 1= set</a:t>
            </a:r>
          </a:p>
          <a:p>
            <a:pPr marL="171450">
              <a:lnSpc>
                <a:spcPct val="150000"/>
              </a:lnSpc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1-byte integer, -128 to 127</a:t>
            </a:r>
          </a:p>
          <a:p>
            <a:pPr marL="171450">
              <a:lnSpc>
                <a:spcPct val="150000"/>
              </a:lnSpc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Later in c</a:t>
            </a:r>
            <a:r>
              <a:rPr lang="en" dirty="0" smtClean="0">
                <a:solidFill>
                  <a:schemeClr val="tx1"/>
                </a:solidFill>
              </a:rPr>
              <a:t>ounter instruction</a:t>
            </a:r>
          </a:p>
          <a:p>
            <a:pPr marL="17145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Later in </a:t>
            </a:r>
            <a:r>
              <a:rPr lang="en-US" dirty="0" smtClean="0">
                <a:solidFill>
                  <a:schemeClr val="tx1"/>
                </a:solidFill>
              </a:rPr>
              <a:t>time</a:t>
            </a:r>
            <a:r>
              <a:rPr lang="en" dirty="0" smtClean="0">
                <a:solidFill>
                  <a:schemeClr val="tx1"/>
                </a:solidFill>
              </a:rPr>
              <a:t>r </a:t>
            </a:r>
            <a:r>
              <a:rPr lang="en" dirty="0">
                <a:solidFill>
                  <a:schemeClr val="tx1"/>
                </a:solidFill>
              </a:rPr>
              <a:t>instruction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06281" y="1668814"/>
            <a:ext cx="0" cy="1419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Tags and Data Type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15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Input/Output </a:t>
            </a:r>
            <a:r>
              <a:rPr lang="en" dirty="0">
                <a:solidFill>
                  <a:schemeClr val="tx1"/>
                </a:solidFill>
              </a:rPr>
              <a:t>tags</a:t>
            </a:r>
          </a:p>
          <a:p>
            <a:pPr lvl="0" indent="-228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RFID_N056:I.Channel[0].Busy                          (BOOL)</a:t>
            </a:r>
          </a:p>
          <a:p>
            <a:pPr lvl="0" indent="-228600">
              <a:lnSpc>
                <a:spcPct val="150000"/>
              </a:lnSpc>
              <a:spcAft>
                <a:spcPts val="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 lvl="0" indent="-228600">
              <a:lnSpc>
                <a:spcPct val="150000"/>
              </a:lnSpc>
              <a:spcAft>
                <a:spcPts val="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 lvl="0" indent="-228600">
              <a:lnSpc>
                <a:spcPct val="150000"/>
              </a:lnSpc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lvl="0" indent="-228600">
              <a:lnSpc>
                <a:spcPct val="150000"/>
              </a:lnSpc>
              <a:spcAft>
                <a:spcPts val="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 indent="-228600">
              <a:lnSpc>
                <a:spcPct val="150000"/>
              </a:lnSpc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RFID_N056:O.Channel[1].Data[10]                    (SINT)</a:t>
            </a:r>
            <a:endParaRPr lang="en" dirty="0">
              <a:solidFill>
                <a:schemeClr val="tx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53219" y="2029042"/>
            <a:ext cx="5614107" cy="1582158"/>
            <a:chOff x="253219" y="1902430"/>
            <a:chExt cx="5614107" cy="1582158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603089" y="1902430"/>
              <a:ext cx="14331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53219" y="2159388"/>
              <a:ext cx="2581421" cy="1325200"/>
              <a:chOff x="253219" y="2595487"/>
              <a:chExt cx="2581421" cy="1325200"/>
            </a:xfrm>
          </p:grpSpPr>
          <p:cxnSp>
            <p:nvCxnSpPr>
              <p:cNvPr id="13" name="Straight Arrow Connector 12"/>
              <p:cNvCxnSpPr>
                <a:stCxn id="15" idx="0"/>
              </p:cNvCxnSpPr>
              <p:nvPr/>
            </p:nvCxnSpPr>
            <p:spPr>
              <a:xfrm flipH="1" flipV="1">
                <a:off x="1033390" y="2595487"/>
                <a:ext cx="510540" cy="7976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3219" y="3393150"/>
                <a:ext cx="2581421" cy="527537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>
                    <a:solidFill>
                      <a:schemeClr val="tx1"/>
                    </a:solidFill>
                  </a:rPr>
                  <a:t>RFID Interface Module </a:t>
                </a:r>
              </a:p>
              <a:p>
                <a:pPr algn="ctr"/>
                <a:r>
                  <a:rPr lang="en-US" sz="1800" dirty="0" smtClean="0">
                    <a:solidFill>
                      <a:schemeClr val="tx1"/>
                    </a:solidFill>
                  </a:rPr>
                  <a:t>(Dual Channel)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609431" y="2437831"/>
              <a:ext cx="1493813" cy="275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Digital Input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H="1" flipV="1">
              <a:off x="1709225" y="2159388"/>
              <a:ext cx="647113" cy="2784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502489" y="2490509"/>
              <a:ext cx="2364837" cy="99407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Representing </a:t>
              </a:r>
            </a:p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RFID Transceiver 5 Physically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0"/>
            </p:cNvCxnSpPr>
            <p:nvPr/>
          </p:nvCxnSpPr>
          <p:spPr>
            <a:xfrm flipH="1" flipV="1">
              <a:off x="2715065" y="2159388"/>
              <a:ext cx="1969843" cy="33112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320041" y="1741758"/>
            <a:ext cx="3283047" cy="5275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0040" y="3805576"/>
            <a:ext cx="3668151" cy="5275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8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Timers and Counters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030555"/>
            <a:ext cx="546426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2286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" dirty="0" smtClean="0">
                <a:solidFill>
                  <a:schemeClr val="tx1"/>
                </a:solidFill>
              </a:rPr>
              <a:t>TON On-Delay Timer</a:t>
            </a:r>
          </a:p>
          <a:p>
            <a:pPr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When the timer input is </a:t>
            </a:r>
            <a:r>
              <a:rPr lang="en" b="1" dirty="0" smtClean="0">
                <a:solidFill>
                  <a:schemeClr val="tx1"/>
                </a:solidFill>
              </a:rPr>
              <a:t>on</a:t>
            </a:r>
            <a:r>
              <a:rPr lang="en" dirty="0" smtClean="0">
                <a:solidFill>
                  <a:schemeClr val="tx1"/>
                </a:solidFill>
              </a:rPr>
              <a:t>, the accumulator is counted up once each millisecond. W</a:t>
            </a:r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en" dirty="0" smtClean="0">
                <a:solidFill>
                  <a:schemeClr val="tx1"/>
                </a:solidFill>
              </a:rPr>
              <a:t>en the accumulator equals the preset value, the timer is “timed out” and the .DN bit is set to </a:t>
            </a:r>
            <a:r>
              <a:rPr lang="en" b="1" dirty="0" smtClean="0">
                <a:solidFill>
                  <a:schemeClr val="tx1"/>
                </a:solidFill>
              </a:rPr>
              <a:t>on</a:t>
            </a:r>
            <a:r>
              <a:rPr lang="en" dirty="0" smtClean="0">
                <a:solidFill>
                  <a:schemeClr val="tx1"/>
                </a:solidFill>
              </a:rPr>
              <a:t>. If the timer input turns </a:t>
            </a:r>
            <a:r>
              <a:rPr lang="en" b="1" dirty="0" smtClean="0">
                <a:solidFill>
                  <a:schemeClr val="tx1"/>
                </a:solidFill>
              </a:rPr>
              <a:t>off</a:t>
            </a:r>
            <a:r>
              <a:rPr lang="en" dirty="0" smtClean="0">
                <a:solidFill>
                  <a:schemeClr val="tx1"/>
                </a:solidFill>
              </a:rPr>
              <a:t> during the timing interval, the accumulator is set to zero and timing recommences when the input turns on.</a:t>
            </a:r>
          </a:p>
          <a:p>
            <a:pPr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913" y="2391443"/>
            <a:ext cx="27146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516" y="1187879"/>
            <a:ext cx="3009898" cy="97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41" y="362904"/>
            <a:ext cx="5745480" cy="213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35" y="3551002"/>
            <a:ext cx="3011806" cy="95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21" y="3512217"/>
            <a:ext cx="3019426" cy="96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85"/>
          <p:cNvSpPr txBox="1">
            <a:spLocks noGrp="1"/>
          </p:cNvSpPr>
          <p:nvPr>
            <p:ph type="body" idx="1"/>
          </p:nvPr>
        </p:nvSpPr>
        <p:spPr>
          <a:xfrm>
            <a:off x="1400768" y="2897537"/>
            <a:ext cx="2371132" cy="6534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2286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" dirty="0" smtClean="0">
                <a:solidFill>
                  <a:schemeClr val="tx1"/>
                </a:solidFill>
              </a:rPr>
              <a:t>TOF Off-Delay Timer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8" name="Shape 85"/>
          <p:cNvSpPr txBox="1">
            <a:spLocks/>
          </p:cNvSpPr>
          <p:nvPr/>
        </p:nvSpPr>
        <p:spPr>
          <a:xfrm>
            <a:off x="4885014" y="2884234"/>
            <a:ext cx="3399240" cy="65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228600">
              <a:lnSpc>
                <a:spcPct val="150000"/>
              </a:lnSpc>
              <a:spcAft>
                <a:spcPts val="1000"/>
              </a:spcAft>
            </a:pPr>
            <a:r>
              <a:rPr lang="en" dirty="0" smtClean="0">
                <a:solidFill>
                  <a:schemeClr val="tx1"/>
                </a:solidFill>
              </a:rPr>
              <a:t>RTO retentive On-Delay Timer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4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448400"/>
            <a:ext cx="5621423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2286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" dirty="0" smtClean="0">
                <a:solidFill>
                  <a:schemeClr val="tx1"/>
                </a:solidFill>
              </a:rPr>
              <a:t>CTU Up Counter or CTD Down Counter</a:t>
            </a:r>
          </a:p>
          <a:p>
            <a:pPr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For the CTU or CTD, the counter accumulator increments/decrements by one for every </a:t>
            </a:r>
            <a:r>
              <a:rPr lang="en-US" b="1" dirty="0" smtClean="0">
                <a:solidFill>
                  <a:schemeClr val="tx1"/>
                </a:solidFill>
              </a:rPr>
              <a:t>off</a:t>
            </a:r>
            <a:r>
              <a:rPr lang="en-US" dirty="0" smtClean="0">
                <a:solidFill>
                  <a:schemeClr val="tx1"/>
                </a:solidFill>
              </a:rPr>
              <a:t>-to-</a:t>
            </a:r>
            <a:r>
              <a:rPr lang="en-US" b="1" dirty="0" smtClean="0">
                <a:solidFill>
                  <a:schemeClr val="tx1"/>
                </a:solidFill>
              </a:rPr>
              <a:t>on</a:t>
            </a:r>
            <a:r>
              <a:rPr lang="en-US" dirty="0" smtClean="0">
                <a:solidFill>
                  <a:schemeClr val="tx1"/>
                </a:solidFill>
              </a:rPr>
              <a:t> transition of the counter input.</a:t>
            </a:r>
            <a:endParaRPr lang="en" dirty="0" smtClean="0">
              <a:solidFill>
                <a:schemeClr val="tx1"/>
              </a:solidFill>
            </a:endParaRPr>
          </a:p>
          <a:p>
            <a:pPr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21" y="2788920"/>
            <a:ext cx="2060885" cy="191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3" y="2723260"/>
            <a:ext cx="5140286" cy="197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123" y="415648"/>
            <a:ext cx="3129165" cy="103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958465" y="1554479"/>
            <a:ext cx="3114776" cy="1091565"/>
            <a:chOff x="5958465" y="1554479"/>
            <a:chExt cx="3114776" cy="1091565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013608" y="1584959"/>
              <a:ext cx="3059633" cy="1061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5958465" y="1554479"/>
              <a:ext cx="3108960" cy="63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1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Comparison and Computation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Head to lab computer and show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Reference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Kelvin T. </a:t>
            </a:r>
            <a:r>
              <a:rPr lang="en" dirty="0" smtClean="0">
                <a:solidFill>
                  <a:schemeClr val="tx1"/>
                </a:solidFill>
              </a:rPr>
              <a:t>Erickson -  </a:t>
            </a:r>
            <a:r>
              <a:rPr lang="en" i="1" dirty="0">
                <a:solidFill>
                  <a:schemeClr val="tx1"/>
                </a:solidFill>
              </a:rPr>
              <a:t>Programmable Logic Controllers: An Emphasis on Design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12696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332483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Outline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962560"/>
            <a:ext cx="8520600" cy="35109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1. Introduction </a:t>
            </a:r>
            <a:r>
              <a:rPr lang="en" dirty="0">
                <a:solidFill>
                  <a:schemeClr val="tx1"/>
                </a:solidFill>
              </a:rPr>
              <a:t>to PLCs</a:t>
            </a:r>
          </a:p>
          <a:p>
            <a:pPr lvl="0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2. Basic Ladder Logic Programming</a:t>
            </a:r>
          </a:p>
          <a:p>
            <a:pPr lvl="0" indent="-228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3. Tags and Data Type</a:t>
            </a:r>
          </a:p>
          <a:p>
            <a:pPr lvl="0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4. Timers </a:t>
            </a:r>
            <a:r>
              <a:rPr lang="en" dirty="0">
                <a:solidFill>
                  <a:schemeClr val="tx1"/>
                </a:solidFill>
              </a:rPr>
              <a:t>and Counters</a:t>
            </a:r>
          </a:p>
          <a:p>
            <a:pPr lvl="0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5. Comparison </a:t>
            </a:r>
            <a:r>
              <a:rPr lang="en" dirty="0">
                <a:solidFill>
                  <a:schemeClr val="tx1"/>
                </a:solidFill>
              </a:rPr>
              <a:t>and Computation</a:t>
            </a:r>
          </a:p>
          <a:p>
            <a:pPr lvl="0" indent="-228600">
              <a:lnSpc>
                <a:spcPct val="200000"/>
              </a:lnSpc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6. Real </a:t>
            </a:r>
            <a:r>
              <a:rPr lang="en" dirty="0">
                <a:solidFill>
                  <a:schemeClr val="tx1"/>
                </a:solidFill>
              </a:rPr>
              <a:t>Program for </a:t>
            </a:r>
            <a:r>
              <a:rPr lang="en" dirty="0" smtClean="0">
                <a:solidFill>
                  <a:schemeClr val="tx1"/>
                </a:solidFill>
              </a:rPr>
              <a:t>Testbed (Optional)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304348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Introduction to PLCs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920358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What is PLC?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 smtClean="0">
                <a:solidFill>
                  <a:schemeClr val="tx1"/>
                </a:solidFill>
              </a:rPr>
              <a:t>Programmable </a:t>
            </a:r>
            <a:r>
              <a:rPr lang="en" dirty="0">
                <a:solidFill>
                  <a:schemeClr val="tx1"/>
                </a:solidFill>
              </a:rPr>
              <a:t>logic controllers </a:t>
            </a:r>
            <a:endParaRPr lang="en" dirty="0" smtClean="0">
              <a:solidFill>
                <a:schemeClr val="tx1"/>
              </a:solidFill>
            </a:endParaRP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 smtClean="0">
                <a:solidFill>
                  <a:schemeClr val="tx1"/>
                </a:solidFill>
              </a:rPr>
              <a:t>Workhorses </a:t>
            </a:r>
            <a:r>
              <a:rPr lang="en" dirty="0">
                <a:solidFill>
                  <a:schemeClr val="tx1"/>
                </a:solidFill>
              </a:rPr>
              <a:t>of modern manufacturing automation</a:t>
            </a:r>
          </a:p>
          <a:p>
            <a:pPr lvl="0" indent="-2286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</a:pPr>
            <a:r>
              <a:rPr lang="en" dirty="0">
                <a:solidFill>
                  <a:schemeClr val="tx1"/>
                </a:solidFill>
              </a:rPr>
              <a:t>Automation Control System </a:t>
            </a:r>
            <a:endParaRPr lang="en" dirty="0" smtClean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86266" y="2918164"/>
            <a:ext cx="6766558" cy="1714501"/>
            <a:chOff x="886266" y="2980589"/>
            <a:chExt cx="6766558" cy="1714501"/>
          </a:xfrm>
        </p:grpSpPr>
        <p:sp>
          <p:nvSpPr>
            <p:cNvPr id="2" name="Rectangle 1"/>
            <p:cNvSpPr/>
            <p:nvPr/>
          </p:nvSpPr>
          <p:spPr>
            <a:xfrm>
              <a:off x="886266" y="3042138"/>
              <a:ext cx="1223888" cy="5275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Input Sensors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28936" y="3042137"/>
              <a:ext cx="1223888" cy="5275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 Actuators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57601" y="4167553"/>
              <a:ext cx="1223888" cy="5275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3745" y="2980589"/>
              <a:ext cx="1371600" cy="6506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Programmable Logic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Controller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7" idx="1"/>
            </p:cNvCxnSpPr>
            <p:nvPr/>
          </p:nvCxnSpPr>
          <p:spPr>
            <a:xfrm flipV="1">
              <a:off x="2110154" y="3305905"/>
              <a:ext cx="1473591" cy="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4955345" y="3305902"/>
              <a:ext cx="1473591" cy="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5" idx="2"/>
              <a:endCxn id="6" idx="3"/>
            </p:cNvCxnSpPr>
            <p:nvPr/>
          </p:nvCxnSpPr>
          <p:spPr>
            <a:xfrm rot="5400000">
              <a:off x="5530361" y="2920803"/>
              <a:ext cx="861648" cy="2159391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6" idx="1"/>
              <a:endCxn id="2" idx="2"/>
            </p:cNvCxnSpPr>
            <p:nvPr/>
          </p:nvCxnSpPr>
          <p:spPr>
            <a:xfrm rot="10800000">
              <a:off x="1498211" y="3569676"/>
              <a:ext cx="2159391" cy="861647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2202179" y="3077013"/>
            <a:ext cx="1289537" cy="5275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Measurement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47371" y="3182521"/>
            <a:ext cx="1289537" cy="5275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Resultant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336549"/>
            <a:ext cx="8520600" cy="3416400"/>
          </a:xfrm>
        </p:spPr>
        <p:txBody>
          <a:bodyPr/>
          <a:lstStyle/>
          <a:p>
            <a:pPr lvl="0" indent="-228600">
              <a:lnSpc>
                <a:spcPct val="150000"/>
              </a:lnSpc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A little bit more…</a:t>
            </a:r>
          </a:p>
          <a:p>
            <a:pPr marL="45720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 smtClean="0">
                <a:solidFill>
                  <a:schemeClr val="tx1"/>
                </a:solidFill>
              </a:rPr>
              <a:t>Initial concept was develped in 1968</a:t>
            </a:r>
          </a:p>
          <a:p>
            <a:pPr marL="45720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 smtClean="0">
                <a:solidFill>
                  <a:schemeClr val="tx1"/>
                </a:solidFill>
              </a:rPr>
              <a:t>Industrial enviroment, more reliable, easily maintained, quick power failure recovery, sequential execution order, etc.</a:t>
            </a:r>
          </a:p>
          <a:p>
            <a:pPr marL="45720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 smtClean="0">
                <a:solidFill>
                  <a:schemeClr val="tx1"/>
                </a:solidFill>
              </a:rPr>
              <a:t>PLC within automation system</a:t>
            </a:r>
          </a:p>
          <a:p>
            <a:pPr marL="45720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dirty="0" smtClean="0">
              <a:solidFill>
                <a:schemeClr val="tx1"/>
              </a:solidFill>
            </a:endParaRPr>
          </a:p>
          <a:p>
            <a:pPr lvl="0" indent="-228600">
              <a:lnSpc>
                <a:spcPct val="150000"/>
              </a:lnSpc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284849" y="1431813"/>
            <a:ext cx="7427156" cy="3862461"/>
            <a:chOff x="1284849" y="1431813"/>
            <a:chExt cx="7427156" cy="3862461"/>
          </a:xfrm>
        </p:grpSpPr>
        <p:sp>
          <p:nvSpPr>
            <p:cNvPr id="101" name="Rectangle 100"/>
            <p:cNvSpPr/>
            <p:nvPr/>
          </p:nvSpPr>
          <p:spPr>
            <a:xfrm>
              <a:off x="3156633" y="4281147"/>
              <a:ext cx="1169370" cy="52753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Inputs: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Limit switches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Proximity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284849" y="1431813"/>
              <a:ext cx="7427156" cy="3862461"/>
              <a:chOff x="1284849" y="1431813"/>
              <a:chExt cx="7427156" cy="386246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284849" y="2684909"/>
                <a:ext cx="1512276" cy="1498503"/>
                <a:chOff x="928468" y="2401180"/>
                <a:chExt cx="1512276" cy="1498503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928468" y="2987628"/>
                  <a:ext cx="1512276" cy="912055"/>
                  <a:chOff x="604912" y="3181644"/>
                  <a:chExt cx="1512276" cy="912055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604912" y="3186333"/>
                    <a:ext cx="196946" cy="90736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Processor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804204" y="3186333"/>
                    <a:ext cx="1312984" cy="90736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:r>
                      <a:rPr lang="en-US" sz="1200" dirty="0" err="1" smtClean="0">
                        <a:solidFill>
                          <a:schemeClr val="tx1"/>
                        </a:solidFill>
                      </a:rPr>
                      <a:t>Input/Output</a:t>
                    </a:r>
                    <a:endParaRPr lang="en-US" sz="1200" dirty="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Modules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977705" y="3186333"/>
                    <a:ext cx="0" cy="90736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1953065" y="3186333"/>
                    <a:ext cx="0" cy="90736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1148862" y="3181644"/>
                    <a:ext cx="630701" cy="266115"/>
                    <a:chOff x="1148862" y="3181644"/>
                    <a:chExt cx="630701" cy="266115"/>
                  </a:xfrm>
                </p:grpSpPr>
                <p:cxnSp>
                  <p:nvCxnSpPr>
                    <p:cNvPr id="10" name="Straight Connector 9"/>
                    <p:cNvCxnSpPr/>
                    <p:nvPr/>
                  </p:nvCxnSpPr>
                  <p:spPr>
                    <a:xfrm>
                      <a:off x="1148862" y="3186333"/>
                      <a:ext cx="0" cy="25439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Connector 11"/>
                    <p:cNvCxnSpPr/>
                    <p:nvPr/>
                  </p:nvCxnSpPr>
                  <p:spPr>
                    <a:xfrm>
                      <a:off x="1301262" y="3186333"/>
                      <a:ext cx="0" cy="25439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Connector 12"/>
                    <p:cNvCxnSpPr/>
                    <p:nvPr/>
                  </p:nvCxnSpPr>
                  <p:spPr>
                    <a:xfrm>
                      <a:off x="1453663" y="3181644"/>
                      <a:ext cx="0" cy="25908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/>
                    <p:cNvCxnSpPr/>
                    <p:nvPr/>
                  </p:nvCxnSpPr>
                  <p:spPr>
                    <a:xfrm>
                      <a:off x="1617785" y="3182817"/>
                      <a:ext cx="0" cy="26494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779563" y="3181644"/>
                      <a:ext cx="0" cy="25908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146518" y="3828757"/>
                    <a:ext cx="630701" cy="264942"/>
                    <a:chOff x="1148862" y="3175783"/>
                    <a:chExt cx="630701" cy="264942"/>
                  </a:xfrm>
                </p:grpSpPr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>
                      <a:off x="1148862" y="3186333"/>
                      <a:ext cx="0" cy="25439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1301262" y="3186333"/>
                      <a:ext cx="0" cy="25439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/>
                    <p:cNvCxnSpPr/>
                    <p:nvPr/>
                  </p:nvCxnSpPr>
                  <p:spPr>
                    <a:xfrm>
                      <a:off x="1458353" y="3181644"/>
                      <a:ext cx="0" cy="25908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>
                      <a:off x="1617785" y="3175783"/>
                      <a:ext cx="0" cy="26494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/>
                    <p:cNvCxnSpPr/>
                    <p:nvPr/>
                  </p:nvCxnSpPr>
                  <p:spPr>
                    <a:xfrm>
                      <a:off x="1779563" y="3181644"/>
                      <a:ext cx="0" cy="25908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3" name="Right Brace 32"/>
                <p:cNvSpPr/>
                <p:nvPr/>
              </p:nvSpPr>
              <p:spPr>
                <a:xfrm rot="16200000">
                  <a:off x="1593444" y="2109845"/>
                  <a:ext cx="182324" cy="1512275"/>
                </a:xfrm>
                <a:prstGeom prst="rightBrace">
                  <a:avLst>
                    <a:gd name="adj1" fmla="val 151074"/>
                    <a:gd name="adj2" fmla="val 50000"/>
                  </a:avLst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1039837" y="2401180"/>
                  <a:ext cx="1289537" cy="52753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PLC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4642929" y="1431813"/>
                <a:ext cx="4069076" cy="3509991"/>
                <a:chOff x="4642929" y="1431813"/>
                <a:chExt cx="4069076" cy="3509991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6417213" y="2718002"/>
                  <a:ext cx="84406" cy="8440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4642929" y="1431813"/>
                  <a:ext cx="4069076" cy="3509991"/>
                  <a:chOff x="4139423" y="1580706"/>
                  <a:chExt cx="4069076" cy="3509991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4379744" y="1580706"/>
                    <a:ext cx="3572138" cy="3170543"/>
                    <a:chOff x="4379744" y="1580706"/>
                    <a:chExt cx="3572138" cy="3170543"/>
                  </a:xfrm>
                </p:grpSpPr>
                <p:grpSp>
                  <p:nvGrpSpPr>
                    <p:cNvPr id="70" name="Group 69"/>
                    <p:cNvGrpSpPr/>
                    <p:nvPr/>
                  </p:nvGrpSpPr>
                  <p:grpSpPr>
                    <a:xfrm>
                      <a:off x="4379744" y="1580706"/>
                      <a:ext cx="3572138" cy="3170543"/>
                      <a:chOff x="4379744" y="1580706"/>
                      <a:chExt cx="3572138" cy="3170543"/>
                    </a:xfrm>
                  </p:grpSpPr>
                  <p:grpSp>
                    <p:nvGrpSpPr>
                      <p:cNvPr id="65" name="Group 64"/>
                      <p:cNvGrpSpPr/>
                      <p:nvPr/>
                    </p:nvGrpSpPr>
                    <p:grpSpPr>
                      <a:xfrm>
                        <a:off x="4379744" y="1580706"/>
                        <a:ext cx="3572138" cy="3170543"/>
                        <a:chOff x="4379744" y="1580706"/>
                        <a:chExt cx="3572138" cy="3170543"/>
                      </a:xfrm>
                    </p:grpSpPr>
                    <p:grpSp>
                      <p:nvGrpSpPr>
                        <p:cNvPr id="62" name="Group 61"/>
                        <p:cNvGrpSpPr/>
                        <p:nvPr/>
                      </p:nvGrpSpPr>
                      <p:grpSpPr>
                        <a:xfrm>
                          <a:off x="4379744" y="2631219"/>
                          <a:ext cx="3572138" cy="2120030"/>
                          <a:chOff x="3336388" y="2777410"/>
                          <a:chExt cx="3572138" cy="2120030"/>
                        </a:xfrm>
                      </p:grpSpPr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3336388" y="4540996"/>
                            <a:ext cx="1289537" cy="263769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200" dirty="0" smtClean="0">
                                <a:solidFill>
                                  <a:schemeClr val="tx1"/>
                                </a:solidFill>
                              </a:rPr>
                              <a:t>Conveyor</a:t>
                            </a:r>
                            <a:endParaRPr 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4267784" y="4633671"/>
                            <a:ext cx="1289537" cy="263769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200" dirty="0" smtClean="0">
                                <a:solidFill>
                                  <a:schemeClr val="tx1"/>
                                </a:solidFill>
                              </a:rPr>
                              <a:t>Pick-up</a:t>
                            </a:r>
                          </a:p>
                          <a:p>
                            <a:pPr algn="ctr"/>
                            <a:r>
                              <a:rPr lang="en-US" sz="1200" dirty="0" smtClean="0">
                                <a:solidFill>
                                  <a:schemeClr val="tx1"/>
                                </a:solidFill>
                              </a:rPr>
                              <a:t>point</a:t>
                            </a:r>
                            <a:endParaRPr lang="en-US" sz="12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61" name="Group 60"/>
                          <p:cNvGrpSpPr/>
                          <p:nvPr/>
                        </p:nvGrpSpPr>
                        <p:grpSpPr>
                          <a:xfrm>
                            <a:off x="3664635" y="2777410"/>
                            <a:ext cx="3243891" cy="1798126"/>
                            <a:chOff x="3664635" y="2777410"/>
                            <a:chExt cx="3243891" cy="1798126"/>
                          </a:xfrm>
                        </p:grpSpPr>
                        <p:sp>
                          <p:nvSpPr>
                            <p:cNvPr id="56" name="Rectangle 55"/>
                            <p:cNvSpPr/>
                            <p:nvPr/>
                          </p:nvSpPr>
                          <p:spPr>
                            <a:xfrm>
                              <a:off x="5507389" y="4119913"/>
                              <a:ext cx="1289537" cy="263769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200" dirty="0" smtClean="0">
                                  <a:solidFill>
                                    <a:schemeClr val="tx1"/>
                                  </a:solidFill>
                                </a:rPr>
                                <a:t>CNC</a:t>
                              </a:r>
                            </a:p>
                            <a:p>
                              <a:pPr algn="ctr"/>
                              <a:r>
                                <a:rPr lang="en-US" sz="1200" dirty="0" smtClean="0">
                                  <a:solidFill>
                                    <a:schemeClr val="tx1"/>
                                  </a:solidFill>
                                </a:rPr>
                                <a:t>drill</a:t>
                              </a:r>
                              <a:endParaRPr lang="en-US" sz="12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grpSp>
                          <p:nvGrpSpPr>
                            <p:cNvPr id="60" name="Group 59"/>
                            <p:cNvGrpSpPr/>
                            <p:nvPr/>
                          </p:nvGrpSpPr>
                          <p:grpSpPr>
                            <a:xfrm>
                              <a:off x="3664635" y="2777410"/>
                              <a:ext cx="3243891" cy="1798126"/>
                              <a:chOff x="3664635" y="2777410"/>
                              <a:chExt cx="3243891" cy="1798126"/>
                            </a:xfrm>
                          </p:grpSpPr>
                          <p:sp>
                            <p:nvSpPr>
                              <p:cNvPr id="57" name="Rectangle 56"/>
                              <p:cNvSpPr/>
                              <p:nvPr/>
                            </p:nvSpPr>
                            <p:spPr>
                              <a:xfrm>
                                <a:off x="5618989" y="3312649"/>
                                <a:ext cx="1289537" cy="263769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200" dirty="0" smtClean="0">
                                    <a:solidFill>
                                      <a:schemeClr val="tx1"/>
                                    </a:solidFill>
                                  </a:rPr>
                                  <a:t>Parts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 smtClean="0">
                                    <a:solidFill>
                                      <a:schemeClr val="tx1"/>
                                    </a:solidFill>
                                  </a:rPr>
                                  <a:t>bin</a:t>
                                </a:r>
                                <a:endParaRPr lang="en-US" sz="12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59" name="Group 58"/>
                              <p:cNvGrpSpPr/>
                              <p:nvPr/>
                            </p:nvGrpSpPr>
                            <p:grpSpPr>
                              <a:xfrm>
                                <a:off x="3664635" y="2777410"/>
                                <a:ext cx="2787750" cy="1798126"/>
                                <a:chOff x="3664635" y="2777410"/>
                                <a:chExt cx="2787750" cy="1798126"/>
                              </a:xfrm>
                            </p:grpSpPr>
                            <p:grpSp>
                              <p:nvGrpSpPr>
                                <p:cNvPr id="53" name="Group 52"/>
                                <p:cNvGrpSpPr/>
                                <p:nvPr/>
                              </p:nvGrpSpPr>
                              <p:grpSpPr>
                                <a:xfrm>
                                  <a:off x="3664635" y="2777410"/>
                                  <a:ext cx="2787750" cy="1798126"/>
                                  <a:chOff x="3664635" y="2777410"/>
                                  <a:chExt cx="2787750" cy="1798126"/>
                                </a:xfrm>
                              </p:grpSpPr>
                              <p:sp>
                                <p:nvSpPr>
                                  <p:cNvPr id="36" name="Rectangle 35"/>
                                  <p:cNvSpPr/>
                                  <p:nvPr/>
                                </p:nvSpPr>
                                <p:spPr>
                                  <a:xfrm>
                                    <a:off x="4711503" y="2852197"/>
                                    <a:ext cx="402103" cy="40388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vert="vert270" rtlCol="0" anchor="ctr"/>
                                  <a:lstStyle/>
                                  <a:p>
                                    <a:pPr algn="ctr"/>
                                    <a:endParaRPr lang="en-US" sz="1200" dirty="0">
                                      <a:solidFill>
                                        <a:schemeClr val="tx1"/>
                                      </a:solidFill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40" name="Group 39"/>
                                  <p:cNvGrpSpPr/>
                                  <p:nvPr/>
                                </p:nvGrpSpPr>
                                <p:grpSpPr>
                                  <a:xfrm rot="2700000">
                                    <a:off x="4642827" y="3438185"/>
                                    <a:ext cx="1473090" cy="151540"/>
                                    <a:chOff x="4839035" y="2994649"/>
                                    <a:chExt cx="1473090" cy="151540"/>
                                  </a:xfrm>
                                </p:grpSpPr>
                                <p:sp>
                                  <p:nvSpPr>
                                    <p:cNvPr id="37" name="Rectangle 3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839035" y="2999623"/>
                                      <a:ext cx="777242" cy="146566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vert="vert270" rtlCol="0" anchor="ctr"/>
                                    <a:lstStyle/>
                                    <a:p>
                                      <a:pPr algn="ctr"/>
                                      <a:endParaRPr lang="en-US" sz="1200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9" name="Rectangle 3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616276" y="3032236"/>
                                      <a:ext cx="695849" cy="69066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vert="vert270" rtlCol="0" anchor="ctr"/>
                                    <a:lstStyle/>
                                    <a:p>
                                      <a:pPr algn="ctr"/>
                                      <a:endParaRPr lang="en-US" sz="1200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8" name="Rectangle 3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6212630" y="2994649"/>
                                      <a:ext cx="97303" cy="146566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vert="vert270" rtlCol="0" anchor="ctr"/>
                                    <a:lstStyle/>
                                    <a:p>
                                      <a:pPr algn="ctr"/>
                                      <a:endParaRPr lang="en-US" sz="1200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41" name="Rectangle 40"/>
                                  <p:cNvSpPr/>
                                  <p:nvPr/>
                                </p:nvSpPr>
                                <p:spPr>
                                  <a:xfrm>
                                    <a:off x="6050281" y="2852197"/>
                                    <a:ext cx="402103" cy="40388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vert="vert270" rtlCol="0" anchor="ctr"/>
                                  <a:lstStyle/>
                                  <a:p>
                                    <a:pPr algn="ctr"/>
                                    <a:endParaRPr lang="en-US" sz="1200" dirty="0">
                                      <a:solidFill>
                                        <a:schemeClr val="tx1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42" name="Rectangle 41"/>
                                  <p:cNvSpPr/>
                                  <p:nvPr/>
                                </p:nvSpPr>
                                <p:spPr>
                                  <a:xfrm>
                                    <a:off x="4711502" y="4171648"/>
                                    <a:ext cx="402103" cy="40388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vert="vert270" rtlCol="0" anchor="ctr"/>
                                  <a:lstStyle/>
                                  <a:p>
                                    <a:pPr algn="ctr"/>
                                    <a:endParaRPr lang="en-US" sz="1200" dirty="0">
                                      <a:solidFill>
                                        <a:schemeClr val="tx1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43" name="Rectangle 42"/>
                                  <p:cNvSpPr/>
                                  <p:nvPr/>
                                </p:nvSpPr>
                                <p:spPr>
                                  <a:xfrm>
                                    <a:off x="5669281" y="3778988"/>
                                    <a:ext cx="783104" cy="78658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vert="vert270" rtlCol="0" anchor="ctr"/>
                                  <a:lstStyle/>
                                  <a:p>
                                    <a:pPr algn="ctr"/>
                                    <a:endParaRPr lang="en-US" sz="1200" dirty="0">
                                      <a:solidFill>
                                        <a:schemeClr val="tx1"/>
                                      </a:solidFill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52" name="Group 51"/>
                                  <p:cNvGrpSpPr/>
                                  <p:nvPr/>
                                </p:nvGrpSpPr>
                                <p:grpSpPr>
                                  <a:xfrm>
                                    <a:off x="3664635" y="4156405"/>
                                    <a:ext cx="618977" cy="412727"/>
                                    <a:chOff x="3664635" y="4156405"/>
                                    <a:chExt cx="618977" cy="412727"/>
                                  </a:xfrm>
                                </p:grpSpPr>
                                <p:sp>
                                  <p:nvSpPr>
                                    <p:cNvPr id="44" name="Rectangle 4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664635" y="4161680"/>
                                      <a:ext cx="618977" cy="40388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vert="vert270" rtlCol="0" anchor="ctr"/>
                                    <a:lstStyle/>
                                    <a:p>
                                      <a:pPr algn="ctr"/>
                                      <a:endParaRPr lang="en-US" sz="1200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45" name="Straight Connector 44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3751384" y="4164614"/>
                                      <a:ext cx="0" cy="403888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47" name="Straight Connector 46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3847513" y="4156405"/>
                                      <a:ext cx="0" cy="403888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48" name="Straight Connector 47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3938954" y="4165244"/>
                                      <a:ext cx="0" cy="403888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49" name="Straight Connector 48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4019844" y="4161436"/>
                                      <a:ext cx="0" cy="403888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50" name="Straight Connector 49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4108939" y="4158210"/>
                                      <a:ext cx="0" cy="403888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51" name="Straight Connector 50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4198035" y="4165244"/>
                                      <a:ext cx="0" cy="403888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</p:grpSp>
                            <p:sp>
                              <p:nvSpPr>
                                <p:cNvPr id="58" name="Rectangle 57"/>
                                <p:cNvSpPr/>
                                <p:nvPr/>
                              </p:nvSpPr>
                              <p:spPr>
                                <a:xfrm>
                                  <a:off x="4379744" y="3519854"/>
                                  <a:ext cx="1289537" cy="263769"/>
                                </a:xfrm>
                                <a:prstGeom prst="rect">
                                  <a:avLst/>
                                </a:prstGeom>
                                <a:noFill/>
                                <a:ln w="12700"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2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Robot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arm</a:t>
                                  </a:r>
                                  <a:endParaRPr lang="en-US" sz="12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  <p:sp>
                      <p:nvSpPr>
                        <p:cNvPr id="64" name="Arc 63"/>
                        <p:cNvSpPr/>
                        <p:nvPr/>
                      </p:nvSpPr>
                      <p:spPr>
                        <a:xfrm rot="5400000">
                          <a:off x="4650328" y="1580706"/>
                          <a:ext cx="2656785" cy="2656785"/>
                        </a:xfrm>
                        <a:prstGeom prst="arc">
                          <a:avLst>
                            <a:gd name="adj1" fmla="val 16200000"/>
                            <a:gd name="adj2" fmla="val 21593310"/>
                          </a:avLst>
                        </a:prstGeom>
                        <a:ln w="6350">
                          <a:solidFill>
                            <a:schemeClr val="tx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7" name="Straight Arrow Connector 66"/>
                      <p:cNvCxnSpPr/>
                      <p:nvPr/>
                    </p:nvCxnSpPr>
                    <p:spPr>
                      <a:xfrm>
                        <a:off x="6591150" y="3313951"/>
                        <a:ext cx="379394" cy="379394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stealth"/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1" name="Straight Arrow Connector 70"/>
                    <p:cNvCxnSpPr/>
                    <p:nvPr/>
                  </p:nvCxnSpPr>
                  <p:spPr>
                    <a:xfrm>
                      <a:off x="4808808" y="3901225"/>
                      <a:ext cx="51816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Arc 75"/>
                    <p:cNvSpPr/>
                    <p:nvPr/>
                  </p:nvSpPr>
                  <p:spPr>
                    <a:xfrm rot="16200000">
                      <a:off x="5793842" y="2746427"/>
                      <a:ext cx="491779" cy="491779"/>
                    </a:xfrm>
                    <a:prstGeom prst="arc">
                      <a:avLst/>
                    </a:prstGeom>
                    <a:ln w="12700">
                      <a:solidFill>
                        <a:schemeClr val="tx1"/>
                      </a:solidFill>
                      <a:headEnd type="stealth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8" name="Oval 77"/>
                  <p:cNvSpPr/>
                  <p:nvPr/>
                </p:nvSpPr>
                <p:spPr>
                  <a:xfrm>
                    <a:off x="4139423" y="2323687"/>
                    <a:ext cx="4069076" cy="276701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5529192" y="1925272"/>
                    <a:ext cx="1289537" cy="527537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Process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99" name="Arc 98"/>
              <p:cNvSpPr/>
              <p:nvPr/>
            </p:nvSpPr>
            <p:spPr>
              <a:xfrm rot="18900000">
                <a:off x="2630456" y="3072550"/>
                <a:ext cx="2221724" cy="2221724"/>
              </a:xfrm>
              <a:prstGeom prst="arc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 99"/>
              <p:cNvSpPr/>
              <p:nvPr/>
            </p:nvSpPr>
            <p:spPr>
              <a:xfrm rot="8100000">
                <a:off x="2630458" y="2038587"/>
                <a:ext cx="2221724" cy="2221724"/>
              </a:xfrm>
              <a:prstGeom prst="arc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292714" y="3142123"/>
                <a:ext cx="897207" cy="527537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Outputs: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Motors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Solenoids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7" name="Rectangle 106"/>
          <p:cNvSpPr/>
          <p:nvPr/>
        </p:nvSpPr>
        <p:spPr>
          <a:xfrm>
            <a:off x="147710" y="4430347"/>
            <a:ext cx="1137139" cy="389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Programming Terminal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Elbow Connector 108"/>
          <p:cNvCxnSpPr>
            <a:stCxn id="107" idx="0"/>
            <a:endCxn id="5" idx="1"/>
          </p:cNvCxnSpPr>
          <p:nvPr/>
        </p:nvCxnSpPr>
        <p:spPr>
          <a:xfrm rot="5400000" flipH="1" flipV="1">
            <a:off x="650255" y="3795754"/>
            <a:ext cx="700618" cy="568569"/>
          </a:xfrm>
          <a:prstGeom prst="bentConnector2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10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Basic Ladder Logic Programming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966235"/>
            <a:ext cx="2361161" cy="1839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tx1"/>
                </a:solidFill>
              </a:rPr>
              <a:t>Ladder </a:t>
            </a:r>
            <a:r>
              <a:rPr lang="en" dirty="0" smtClean="0">
                <a:solidFill>
                  <a:schemeClr val="tx1"/>
                </a:solidFill>
              </a:rPr>
              <a:t>logic - the </a:t>
            </a:r>
            <a:r>
              <a:rPr lang="en" dirty="0">
                <a:solidFill>
                  <a:schemeClr val="tx1"/>
                </a:solidFill>
              </a:rPr>
              <a:t>first and still most popular programming </a:t>
            </a:r>
            <a:r>
              <a:rPr lang="en" dirty="0" smtClean="0">
                <a:solidFill>
                  <a:schemeClr val="tx1"/>
                </a:solidFill>
              </a:rPr>
              <a:t>language for PLC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586" y="1058960"/>
            <a:ext cx="5767756" cy="392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228" y="1823525"/>
            <a:ext cx="15335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70"/>
            <a:ext cx="7601378" cy="48544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Basic </a:t>
            </a:r>
            <a:r>
              <a:rPr lang="en" dirty="0">
                <a:solidFill>
                  <a:schemeClr val="tx1"/>
                </a:solidFill>
              </a:rPr>
              <a:t>ladder logic symbols (</a:t>
            </a:r>
            <a:r>
              <a:rPr lang="en" dirty="0" smtClean="0">
                <a:solidFill>
                  <a:schemeClr val="tx1"/>
                </a:solidFill>
              </a:rPr>
              <a:t>Studio 5000Logix Designer)</a:t>
            </a:r>
          </a:p>
          <a:p>
            <a:pPr marL="457200" lvl="0" indent="-2857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 smtClean="0">
                <a:solidFill>
                  <a:schemeClr val="tx1"/>
                </a:solidFill>
              </a:rPr>
              <a:t>Normally Open contact </a:t>
            </a:r>
          </a:p>
          <a:p>
            <a:pPr marL="457200" lvl="0" rtl="0">
              <a:lnSpc>
                <a:spcPct val="120000"/>
              </a:lnSpc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Passes power (</a:t>
            </a:r>
            <a:r>
              <a:rPr lang="en" b="1" dirty="0" smtClean="0">
                <a:solidFill>
                  <a:schemeClr val="tx1"/>
                </a:solidFill>
              </a:rPr>
              <a:t>on</a:t>
            </a:r>
            <a:r>
              <a:rPr lang="en" dirty="0" smtClean="0">
                <a:solidFill>
                  <a:schemeClr val="tx1"/>
                </a:solidFill>
              </a:rPr>
              <a:t>) if it is closed (</a:t>
            </a:r>
            <a:r>
              <a:rPr lang="en" b="1" dirty="0" smtClean="0">
                <a:solidFill>
                  <a:schemeClr val="tx1"/>
                </a:solidFill>
              </a:rPr>
              <a:t>on</a:t>
            </a:r>
            <a:r>
              <a:rPr lang="en" dirty="0" smtClean="0">
                <a:solidFill>
                  <a:schemeClr val="tx1"/>
                </a:solidFill>
              </a:rPr>
              <a:t>)</a:t>
            </a:r>
          </a:p>
          <a:p>
            <a:pPr marL="457200" lvl="0" indent="-2857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 smtClean="0">
                <a:solidFill>
                  <a:schemeClr val="tx1"/>
                </a:solidFill>
              </a:rPr>
              <a:t>Normally Closed contact </a:t>
            </a:r>
          </a:p>
          <a:p>
            <a:pPr marL="457200">
              <a:lnSpc>
                <a:spcPct val="120000"/>
              </a:lnSpc>
              <a:spcAft>
                <a:spcPts val="0"/>
              </a:spcAft>
            </a:pPr>
            <a:r>
              <a:rPr lang="en" dirty="0">
                <a:solidFill>
                  <a:schemeClr val="tx1"/>
                </a:solidFill>
              </a:rPr>
              <a:t>Passes power (</a:t>
            </a:r>
            <a:r>
              <a:rPr lang="en" b="1" dirty="0">
                <a:solidFill>
                  <a:schemeClr val="tx1"/>
                </a:solidFill>
              </a:rPr>
              <a:t>on</a:t>
            </a:r>
            <a:r>
              <a:rPr lang="en" dirty="0">
                <a:solidFill>
                  <a:schemeClr val="tx1"/>
                </a:solidFill>
              </a:rPr>
              <a:t>) if it is </a:t>
            </a:r>
            <a:r>
              <a:rPr lang="en" dirty="0" smtClean="0">
                <a:solidFill>
                  <a:schemeClr val="tx1"/>
                </a:solidFill>
              </a:rPr>
              <a:t>open </a:t>
            </a:r>
            <a:r>
              <a:rPr lang="en" dirty="0">
                <a:solidFill>
                  <a:schemeClr val="tx1"/>
                </a:solidFill>
              </a:rPr>
              <a:t>(</a:t>
            </a:r>
            <a:r>
              <a:rPr lang="en" b="1" dirty="0" smtClean="0">
                <a:solidFill>
                  <a:schemeClr val="tx1"/>
                </a:solidFill>
              </a:rPr>
              <a:t>off</a:t>
            </a:r>
            <a:r>
              <a:rPr lang="en" dirty="0" smtClean="0">
                <a:solidFill>
                  <a:schemeClr val="tx1"/>
                </a:solidFill>
              </a:rPr>
              <a:t>)</a:t>
            </a:r>
            <a:endParaRPr lang="en" dirty="0">
              <a:solidFill>
                <a:schemeClr val="tx1"/>
              </a:solidFill>
            </a:endParaRPr>
          </a:p>
          <a:p>
            <a:pPr marL="457200" lvl="0" indent="-2857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 smtClean="0">
                <a:solidFill>
                  <a:schemeClr val="tx1"/>
                </a:solidFill>
              </a:rPr>
              <a:t>Output or Coil</a:t>
            </a:r>
          </a:p>
          <a:p>
            <a:pPr marL="457200" lvl="0">
              <a:lnSpc>
                <a:spcPct val="120000"/>
              </a:lnSpc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If any left-to-right rung path passes power, it is energized (</a:t>
            </a:r>
            <a:r>
              <a:rPr lang="en" b="1" dirty="0" smtClean="0">
                <a:solidFill>
                  <a:schemeClr val="tx1"/>
                </a:solidFill>
              </a:rPr>
              <a:t>on</a:t>
            </a:r>
            <a:r>
              <a:rPr lang="en" dirty="0" smtClean="0">
                <a:solidFill>
                  <a:schemeClr val="tx1"/>
                </a:solidFill>
              </a:rPr>
              <a:t>). If no continuous </a:t>
            </a:r>
            <a:r>
              <a:rPr lang="en" dirty="0">
                <a:solidFill>
                  <a:schemeClr val="tx1"/>
                </a:solidFill>
              </a:rPr>
              <a:t>left-to-right rung path </a:t>
            </a:r>
            <a:r>
              <a:rPr lang="en" dirty="0" smtClean="0">
                <a:solidFill>
                  <a:schemeClr val="tx1"/>
                </a:solidFill>
              </a:rPr>
              <a:t>passing power, de-energized </a:t>
            </a:r>
            <a:r>
              <a:rPr lang="en" dirty="0">
                <a:solidFill>
                  <a:schemeClr val="tx1"/>
                </a:solidFill>
              </a:rPr>
              <a:t>(</a:t>
            </a:r>
            <a:r>
              <a:rPr lang="en" b="1" dirty="0" smtClean="0">
                <a:solidFill>
                  <a:schemeClr val="tx1"/>
                </a:solidFill>
              </a:rPr>
              <a:t>off</a:t>
            </a:r>
            <a:r>
              <a:rPr lang="en" dirty="0" smtClean="0">
                <a:solidFill>
                  <a:schemeClr val="tx1"/>
                </a:solidFill>
              </a:rPr>
              <a:t>)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229" y="940704"/>
            <a:ext cx="15335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0" r="42451"/>
          <a:stretch/>
        </p:blipFill>
        <p:spPr bwMode="auto">
          <a:xfrm>
            <a:off x="5719763" y="1794947"/>
            <a:ext cx="2333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92" y="2459355"/>
            <a:ext cx="14382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718560"/>
            <a:ext cx="88011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9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70"/>
            <a:ext cx="6957780" cy="48544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857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 smtClean="0">
                <a:solidFill>
                  <a:schemeClr val="tx1"/>
                </a:solidFill>
              </a:rPr>
              <a:t>Latch Coil</a:t>
            </a:r>
          </a:p>
          <a:p>
            <a:pPr marL="457200" lvl="0">
              <a:lnSpc>
                <a:spcPct val="120000"/>
              </a:lnSpc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If any rung path passes power, it is energized and remain energized, even when no rung path passes.</a:t>
            </a:r>
          </a:p>
          <a:p>
            <a:pPr marL="457200" lvl="0" indent="-2857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 smtClean="0">
                <a:solidFill>
                  <a:schemeClr val="tx1"/>
                </a:solidFill>
              </a:rPr>
              <a:t>Unlatch </a:t>
            </a:r>
            <a:r>
              <a:rPr lang="en" dirty="0">
                <a:solidFill>
                  <a:schemeClr val="tx1"/>
                </a:solidFill>
              </a:rPr>
              <a:t>Coil</a:t>
            </a:r>
          </a:p>
          <a:p>
            <a:pPr marL="457200" lvl="0">
              <a:lnSpc>
                <a:spcPct val="120000"/>
              </a:lnSpc>
              <a:spcAft>
                <a:spcPts val="0"/>
              </a:spcAft>
            </a:pPr>
            <a:r>
              <a:rPr lang="en" dirty="0">
                <a:solidFill>
                  <a:schemeClr val="tx1"/>
                </a:solidFill>
              </a:rPr>
              <a:t>If any rung path passes power, it is </a:t>
            </a:r>
            <a:r>
              <a:rPr lang="en" dirty="0" smtClean="0">
                <a:solidFill>
                  <a:schemeClr val="tx1"/>
                </a:solidFill>
              </a:rPr>
              <a:t>de-energized </a:t>
            </a:r>
            <a:r>
              <a:rPr lang="en" dirty="0">
                <a:solidFill>
                  <a:schemeClr val="tx1"/>
                </a:solidFill>
              </a:rPr>
              <a:t>and remain </a:t>
            </a:r>
            <a:r>
              <a:rPr lang="en" dirty="0" smtClean="0">
                <a:solidFill>
                  <a:schemeClr val="tx1"/>
                </a:solidFill>
              </a:rPr>
              <a:t>de-energized</a:t>
            </a:r>
            <a:r>
              <a:rPr lang="en" dirty="0">
                <a:solidFill>
                  <a:schemeClr val="tx1"/>
                </a:solidFill>
              </a:rPr>
              <a:t>, even when no rung path passes.</a:t>
            </a:r>
          </a:p>
          <a:p>
            <a:pPr marL="457200" lvl="0">
              <a:lnSpc>
                <a:spcPct val="120000"/>
              </a:lnSpc>
              <a:spcAft>
                <a:spcPts val="0"/>
              </a:spcAft>
            </a:pPr>
            <a:endParaRPr lang="en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428" y="652463"/>
            <a:ext cx="12668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15" y="1862138"/>
            <a:ext cx="1162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40" y="2658209"/>
            <a:ext cx="6400800" cy="71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" y="3490547"/>
            <a:ext cx="6336792" cy="143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8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373505" y="255074"/>
            <a:ext cx="2061211" cy="65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Y = ABC + D + E</a:t>
            </a:r>
            <a:endParaRPr lang="en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79315" y="451958"/>
            <a:ext cx="1013458" cy="0"/>
            <a:chOff x="1112520" y="1145378"/>
            <a:chExt cx="1013458" cy="0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1112520" y="1145378"/>
              <a:ext cx="16763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958339" y="1145378"/>
              <a:ext cx="16763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1" y="909274"/>
            <a:ext cx="3909060" cy="141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12824"/>
            <a:ext cx="3931920" cy="89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800600" y="2710773"/>
            <a:ext cx="3909060" cy="1324491"/>
            <a:chOff x="4800600" y="2710773"/>
            <a:chExt cx="3909060" cy="1324491"/>
          </a:xfrm>
        </p:grpSpPr>
        <p:grpSp>
          <p:nvGrpSpPr>
            <p:cNvPr id="6" name="Group 5"/>
            <p:cNvGrpSpPr/>
            <p:nvPr/>
          </p:nvGrpSpPr>
          <p:grpSpPr>
            <a:xfrm>
              <a:off x="4800600" y="2710773"/>
              <a:ext cx="3909060" cy="1324491"/>
              <a:chOff x="4800600" y="2710773"/>
              <a:chExt cx="3909060" cy="1324491"/>
            </a:xfrm>
          </p:grpSpPr>
          <p:pic>
            <p:nvPicPr>
              <p:cNvPr id="4100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0600" y="2710773"/>
                <a:ext cx="3909060" cy="1324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6697980" y="3611572"/>
                <a:ext cx="1106170" cy="42369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492683" y="2940050"/>
                <a:ext cx="311468" cy="84775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101" name="Picture 5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6154" y="3365398"/>
              <a:ext cx="158026" cy="484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Shape 73"/>
          <p:cNvSpPr txBox="1">
            <a:spLocks/>
          </p:cNvSpPr>
          <p:nvPr/>
        </p:nvSpPr>
        <p:spPr>
          <a:xfrm>
            <a:off x="633936" y="2695901"/>
            <a:ext cx="3540350" cy="1821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228600">
              <a:lnSpc>
                <a:spcPct val="150000"/>
              </a:lnSpc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1. </a:t>
            </a:r>
            <a:r>
              <a:rPr lang="en" b="1" u="sng" dirty="0" smtClean="0">
                <a:solidFill>
                  <a:schemeClr val="tx1"/>
                </a:solidFill>
              </a:rPr>
              <a:t>DO NOT</a:t>
            </a:r>
            <a:r>
              <a:rPr lang="en" b="1" dirty="0" smtClean="0">
                <a:solidFill>
                  <a:schemeClr val="tx1"/>
                </a:solidFill>
              </a:rPr>
              <a:t> </a:t>
            </a:r>
            <a:r>
              <a:rPr lang="en" dirty="0" smtClean="0">
                <a:solidFill>
                  <a:schemeClr val="tx1"/>
                </a:solidFill>
              </a:rPr>
              <a:t>repeat normal output </a:t>
            </a:r>
          </a:p>
          <a:p>
            <a:pPr marL="457200" indent="-228600">
              <a:lnSpc>
                <a:spcPct val="150000"/>
              </a:lnSpc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coils or latch/unlatch</a:t>
            </a:r>
          </a:p>
          <a:p>
            <a:pPr indent="-228600">
              <a:lnSpc>
                <a:spcPct val="150000"/>
              </a:lnSpc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2. Use latch coil and unlatch coil </a:t>
            </a:r>
          </a:p>
          <a:p>
            <a:pPr marL="457200" indent="-228600">
              <a:lnSpc>
                <a:spcPct val="150000"/>
              </a:lnSpc>
              <a:spcAft>
                <a:spcPts val="0"/>
              </a:spcAft>
            </a:pPr>
            <a:r>
              <a:rPr lang="en" dirty="0" smtClean="0">
                <a:solidFill>
                  <a:schemeClr val="tx1"/>
                </a:solidFill>
              </a:rPr>
              <a:t>together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531</Words>
  <Application>Microsoft Office PowerPoint</Application>
  <PresentationFormat>On-screen Show (16:9)</PresentationFormat>
  <Paragraphs>105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</vt:lpstr>
      <vt:lpstr>simple-light-2</vt:lpstr>
      <vt:lpstr>PLC Basic Training</vt:lpstr>
      <vt:lpstr>Reference</vt:lpstr>
      <vt:lpstr>Outline</vt:lpstr>
      <vt:lpstr>Introduction to PLCs</vt:lpstr>
      <vt:lpstr>PowerPoint Presentation</vt:lpstr>
      <vt:lpstr>Basic Ladder Logic Programming</vt:lpstr>
      <vt:lpstr>PowerPoint Presentation</vt:lpstr>
      <vt:lpstr>PowerPoint Presentation</vt:lpstr>
      <vt:lpstr>PowerPoint Presentation</vt:lpstr>
      <vt:lpstr>Tags and Data Type</vt:lpstr>
      <vt:lpstr>Tags and Data Type</vt:lpstr>
      <vt:lpstr>Timers and Counters</vt:lpstr>
      <vt:lpstr>PowerPoint Presentation</vt:lpstr>
      <vt:lpstr>PowerPoint Presentation</vt:lpstr>
      <vt:lpstr>Comparison and Computation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PLC Basic Training</dc:title>
  <dc:creator>VRMILLING</dc:creator>
  <cp:lastModifiedBy>Ziyan Zhang</cp:lastModifiedBy>
  <cp:revision>39</cp:revision>
  <dcterms:modified xsi:type="dcterms:W3CDTF">2016-12-10T11:46:24Z</dcterms:modified>
</cp:coreProperties>
</file>