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89" r:id="rId4"/>
    <p:sldId id="268" r:id="rId5"/>
    <p:sldId id="290" r:id="rId6"/>
    <p:sldId id="292" r:id="rId7"/>
    <p:sldId id="293" r:id="rId8"/>
    <p:sldId id="29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D0A62D-7126-4810-A3F6-5F6F61354D7A}"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106E5-1979-491A-BF50-CAAA2DA1B1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47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0A62D-7126-4810-A3F6-5F6F61354D7A}"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315540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0A62D-7126-4810-A3F6-5F6F61354D7A}"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330799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0A62D-7126-4810-A3F6-5F6F61354D7A}"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124466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D0A62D-7126-4810-A3F6-5F6F61354D7A}"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106E5-1979-491A-BF50-CAAA2DA1B1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80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D0A62D-7126-4810-A3F6-5F6F61354D7A}"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236475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D0A62D-7126-4810-A3F6-5F6F61354D7A}" type="datetimeFigureOut">
              <a:rPr lang="en-US" smtClean="0"/>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763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D0A62D-7126-4810-A3F6-5F6F61354D7A}" type="datetimeFigureOut">
              <a:rPr lang="en-US" smtClean="0"/>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274485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D0A62D-7126-4810-A3F6-5F6F61354D7A}" type="datetimeFigureOut">
              <a:rPr lang="en-US" smtClean="0"/>
              <a:t>9/27/2016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359288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D0A62D-7126-4810-A3F6-5F6F61354D7A}" type="datetimeFigureOut">
              <a:rPr lang="en-US" smtClean="0"/>
              <a:t>9/27/2016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0106E5-1979-491A-BF50-CAAA2DA1B175}" type="slidenum">
              <a:rPr lang="en-US" smtClean="0"/>
              <a:t>‹#›</a:t>
            </a:fld>
            <a:endParaRPr lang="en-US"/>
          </a:p>
        </p:txBody>
      </p:sp>
    </p:spTree>
    <p:extLst>
      <p:ext uri="{BB962C8B-B14F-4D97-AF65-F5344CB8AC3E}">
        <p14:creationId xmlns:p14="http://schemas.microsoft.com/office/powerpoint/2010/main" val="234118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D0A62D-7126-4810-A3F6-5F6F61354D7A}"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106E5-1979-491A-BF50-CAAA2DA1B175}" type="slidenum">
              <a:rPr lang="en-US" smtClean="0"/>
              <a:t>‹#›</a:t>
            </a:fld>
            <a:endParaRPr lang="en-US"/>
          </a:p>
        </p:txBody>
      </p:sp>
    </p:spTree>
    <p:extLst>
      <p:ext uri="{BB962C8B-B14F-4D97-AF65-F5344CB8AC3E}">
        <p14:creationId xmlns:p14="http://schemas.microsoft.com/office/powerpoint/2010/main" val="223852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D0A62D-7126-4810-A3F6-5F6F61354D7A}" type="datetimeFigureOut">
              <a:rPr lang="en-US" smtClean="0"/>
              <a:t>9/27/2016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0106E5-1979-491A-BF50-CAAA2DA1B17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23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PLC programming using Studio 5000</a:t>
            </a:r>
            <a:endParaRPr lang="en-US" dirty="0"/>
          </a:p>
        </p:txBody>
      </p:sp>
    </p:spTree>
    <p:extLst>
      <p:ext uri="{BB962C8B-B14F-4D97-AF65-F5344CB8AC3E}">
        <p14:creationId xmlns:p14="http://schemas.microsoft.com/office/powerpoint/2010/main" val="242447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PLCs?</a:t>
            </a:r>
            <a:endParaRPr lang="en-US" dirty="0"/>
          </a:p>
        </p:txBody>
      </p:sp>
      <p:sp>
        <p:nvSpPr>
          <p:cNvPr id="3" name="Content Placeholder 2"/>
          <p:cNvSpPr>
            <a:spLocks noGrp="1"/>
          </p:cNvSpPr>
          <p:nvPr>
            <p:ph idx="1"/>
          </p:nvPr>
        </p:nvSpPr>
        <p:spPr/>
        <p:txBody>
          <a:bodyPr/>
          <a:lstStyle/>
          <a:p>
            <a:r>
              <a:rPr lang="en-US" dirty="0" smtClean="0"/>
              <a:t>Programmable Logic Controllers (PLCs) were developed due to the need of reconfiguration in automotive manufacturing, which relied on wiring and relay-based control systems.</a:t>
            </a:r>
          </a:p>
          <a:p>
            <a:r>
              <a:rPr lang="en-US" dirty="0" smtClean="0"/>
              <a:t>PLCs are used not only in the automotive industry, but also in petroleum and chemical plants, CNC manufacturing, and more.</a:t>
            </a:r>
          </a:p>
          <a:p>
            <a:r>
              <a:rPr lang="en-US" dirty="0" smtClean="0"/>
              <a:t>There are many brands of PLCs. They are programmed with languages </a:t>
            </a:r>
            <a:r>
              <a:rPr lang="en-US" dirty="0"/>
              <a:t>standardized in  IEC </a:t>
            </a:r>
            <a:r>
              <a:rPr lang="en-US" dirty="0" smtClean="0"/>
              <a:t>61131-3. One of those languages is ladder logic.</a:t>
            </a:r>
          </a:p>
          <a:p>
            <a:endParaRPr lang="en-US" dirty="0" smtClean="0"/>
          </a:p>
          <a:p>
            <a:endParaRPr lang="en-US" dirty="0" smtClean="0"/>
          </a:p>
          <a:p>
            <a:pPr lvl="1"/>
            <a:endParaRPr lang="en-US" dirty="0"/>
          </a:p>
        </p:txBody>
      </p:sp>
      <p:pic>
        <p:nvPicPr>
          <p:cNvPr id="1026" name="Picture 2" descr="http://epub1.rockwellautomation.com/images/web-proof-large/GL/19053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526" y="4022877"/>
            <a:ext cx="5594562" cy="230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56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 components</a:t>
            </a:r>
            <a:endParaRPr lang="en-US" dirty="0"/>
          </a:p>
        </p:txBody>
      </p:sp>
      <p:pic>
        <p:nvPicPr>
          <p:cNvPr id="1026" name="Picture 2" descr="http://epub1.rockwellautomation.com/images/web-proof-large/GL/19053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727" y="2080260"/>
            <a:ext cx="7437418" cy="30665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7680" y="4962100"/>
            <a:ext cx="1785257" cy="369332"/>
          </a:xfrm>
          <a:prstGeom prst="rect">
            <a:avLst/>
          </a:prstGeom>
          <a:noFill/>
        </p:spPr>
        <p:txBody>
          <a:bodyPr wrap="square" rtlCol="0">
            <a:spAutoFit/>
          </a:bodyPr>
          <a:lstStyle/>
          <a:p>
            <a:r>
              <a:rPr lang="en-US" dirty="0" smtClean="0"/>
              <a:t>Power supply</a:t>
            </a:r>
            <a:endParaRPr lang="en-US" dirty="0"/>
          </a:p>
        </p:txBody>
      </p:sp>
      <p:cxnSp>
        <p:nvCxnSpPr>
          <p:cNvPr id="9" name="Elbow Connector 8"/>
          <p:cNvCxnSpPr/>
          <p:nvPr/>
        </p:nvCxnSpPr>
        <p:spPr>
          <a:xfrm flipV="1">
            <a:off x="2005727" y="3936274"/>
            <a:ext cx="1251279" cy="1210492"/>
          </a:xfrm>
          <a:prstGeom prst="bentConnector3">
            <a:avLst>
              <a:gd name="adj1" fmla="val 100110"/>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1380308" y="5382680"/>
            <a:ext cx="1785257" cy="369332"/>
          </a:xfrm>
          <a:prstGeom prst="rect">
            <a:avLst/>
          </a:prstGeom>
          <a:noFill/>
        </p:spPr>
        <p:txBody>
          <a:bodyPr wrap="square" rtlCol="0">
            <a:spAutoFit/>
          </a:bodyPr>
          <a:lstStyle/>
          <a:p>
            <a:r>
              <a:rPr lang="en-US" dirty="0" smtClean="0"/>
              <a:t>Slot [0] : CPU</a:t>
            </a:r>
            <a:endParaRPr lang="en-US" dirty="0"/>
          </a:p>
        </p:txBody>
      </p:sp>
      <p:cxnSp>
        <p:nvCxnSpPr>
          <p:cNvPr id="14" name="Elbow Connector 13"/>
          <p:cNvCxnSpPr/>
          <p:nvPr/>
        </p:nvCxnSpPr>
        <p:spPr>
          <a:xfrm flipV="1">
            <a:off x="2898355" y="4356854"/>
            <a:ext cx="1251279" cy="1210492"/>
          </a:xfrm>
          <a:prstGeom prst="bentConnector3">
            <a:avLst>
              <a:gd name="adj1" fmla="val 100110"/>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9971314" y="1964566"/>
            <a:ext cx="1785257" cy="369332"/>
          </a:xfrm>
          <a:prstGeom prst="rect">
            <a:avLst/>
          </a:prstGeom>
          <a:noFill/>
        </p:spPr>
        <p:txBody>
          <a:bodyPr wrap="square" rtlCol="0">
            <a:spAutoFit/>
          </a:bodyPr>
          <a:lstStyle/>
          <a:p>
            <a:r>
              <a:rPr lang="en-US" dirty="0" smtClean="0"/>
              <a:t>Backplane</a:t>
            </a:r>
            <a:endParaRPr lang="en-US" dirty="0"/>
          </a:p>
        </p:txBody>
      </p:sp>
      <p:cxnSp>
        <p:nvCxnSpPr>
          <p:cNvPr id="16" name="Elbow Connector 15"/>
          <p:cNvCxnSpPr>
            <a:stCxn id="15" idx="1"/>
          </p:cNvCxnSpPr>
          <p:nvPr/>
        </p:nvCxnSpPr>
        <p:spPr>
          <a:xfrm rot="10800000" flipV="1">
            <a:off x="6958150" y="2149232"/>
            <a:ext cx="3013165" cy="384962"/>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5181600" y="4541520"/>
            <a:ext cx="870857" cy="1025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6126480" y="4541520"/>
            <a:ext cx="0" cy="1025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126480" y="4541520"/>
            <a:ext cx="1136469" cy="1025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6126480" y="4541520"/>
            <a:ext cx="1728651" cy="1025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5233851" y="5752012"/>
            <a:ext cx="2534195" cy="369332"/>
          </a:xfrm>
          <a:prstGeom prst="rect">
            <a:avLst/>
          </a:prstGeom>
          <a:noFill/>
        </p:spPr>
        <p:txBody>
          <a:bodyPr wrap="square" rtlCol="0">
            <a:spAutoFit/>
          </a:bodyPr>
          <a:lstStyle/>
          <a:p>
            <a:r>
              <a:rPr lang="en-US" dirty="0" smtClean="0"/>
              <a:t>Slots [1:n] : I/O section</a:t>
            </a:r>
            <a:endParaRPr lang="en-US" dirty="0"/>
          </a:p>
        </p:txBody>
      </p:sp>
    </p:spTree>
    <p:extLst>
      <p:ext uri="{BB962C8B-B14F-4D97-AF65-F5344CB8AC3E}">
        <p14:creationId xmlns:p14="http://schemas.microsoft.com/office/powerpoint/2010/main" val="201118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 components</a:t>
            </a:r>
            <a:endParaRPr lang="en-US" dirty="0"/>
          </a:p>
        </p:txBody>
      </p:sp>
      <p:sp>
        <p:nvSpPr>
          <p:cNvPr id="3" name="Content Placeholder 2"/>
          <p:cNvSpPr>
            <a:spLocks noGrp="1"/>
          </p:cNvSpPr>
          <p:nvPr>
            <p:ph idx="1"/>
          </p:nvPr>
        </p:nvSpPr>
        <p:spPr/>
        <p:txBody>
          <a:bodyPr/>
          <a:lstStyle/>
          <a:p>
            <a:r>
              <a:rPr lang="en-US" u="sng" dirty="0" smtClean="0"/>
              <a:t>CPU</a:t>
            </a:r>
            <a:r>
              <a:rPr lang="en-US" dirty="0" smtClean="0"/>
              <a:t>: Main control center that evaluates the logic and changes outputs every 5 to 50 </a:t>
            </a:r>
            <a:r>
              <a:rPr lang="en-US" dirty="0" err="1" smtClean="0"/>
              <a:t>ms.</a:t>
            </a:r>
            <a:endParaRPr lang="en-US" dirty="0" smtClean="0"/>
          </a:p>
          <a:p>
            <a:r>
              <a:rPr lang="en-US" u="sng" dirty="0" smtClean="0"/>
              <a:t>Power supply</a:t>
            </a:r>
            <a:r>
              <a:rPr lang="en-US" dirty="0" smtClean="0"/>
              <a:t>: Supplies the power for the CPU and I/O sections.</a:t>
            </a:r>
          </a:p>
          <a:p>
            <a:r>
              <a:rPr lang="en-US" u="sng" dirty="0" smtClean="0"/>
              <a:t>Programming interface device</a:t>
            </a:r>
            <a:r>
              <a:rPr lang="en-US" dirty="0" smtClean="0"/>
              <a:t>: A computer used to write a ladder program that has the capability to download (send to PLC), upload (read from PLC) or go online and monitor. The application software for programming is Studio 5000.</a:t>
            </a:r>
          </a:p>
          <a:p>
            <a:r>
              <a:rPr lang="en-US" u="sng" dirty="0" smtClean="0"/>
              <a:t>I/O modules</a:t>
            </a:r>
            <a:r>
              <a:rPr lang="en-US" dirty="0" smtClean="0"/>
              <a:t>: Work with voltages higher than the CPU can handle. These modules “isolate” the PLC and protect its circuits.</a:t>
            </a:r>
            <a:endParaRPr lang="en-US" u="sng" dirty="0"/>
          </a:p>
        </p:txBody>
      </p:sp>
    </p:spTree>
    <p:extLst>
      <p:ext uri="{BB962C8B-B14F-4D97-AF65-F5344CB8AC3E}">
        <p14:creationId xmlns:p14="http://schemas.microsoft.com/office/powerpoint/2010/main" val="258506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memory, and scan routine</a:t>
            </a:r>
            <a:endParaRPr lang="en-US" dirty="0"/>
          </a:p>
        </p:txBody>
      </p:sp>
      <p:sp>
        <p:nvSpPr>
          <p:cNvPr id="3" name="Content Placeholder 2"/>
          <p:cNvSpPr>
            <a:spLocks noGrp="1"/>
          </p:cNvSpPr>
          <p:nvPr>
            <p:ph idx="1"/>
          </p:nvPr>
        </p:nvSpPr>
        <p:spPr/>
        <p:txBody>
          <a:bodyPr/>
          <a:lstStyle/>
          <a:p>
            <a:r>
              <a:rPr lang="en-US" dirty="0" smtClean="0"/>
              <a:t>Addressing tells the PLC what to look for and send out. Addressing involves three parts:</a:t>
            </a:r>
            <a:br>
              <a:rPr lang="en-US" dirty="0" smtClean="0"/>
            </a:br>
            <a:r>
              <a:rPr lang="en-US" dirty="0" smtClean="0"/>
              <a:t>a) Data type (e.g., “I” for input and “O” for output)</a:t>
            </a:r>
            <a:br>
              <a:rPr lang="en-US" dirty="0" smtClean="0"/>
            </a:br>
            <a:r>
              <a:rPr lang="en-US" dirty="0" smtClean="0"/>
              <a:t>b) Module location (e.g., 1 is for slot 1)</a:t>
            </a:r>
            <a:r>
              <a:rPr lang="en-US" dirty="0"/>
              <a:t/>
            </a:r>
            <a:br>
              <a:rPr lang="en-US" dirty="0"/>
            </a:br>
            <a:r>
              <a:rPr lang="en-US" dirty="0" smtClean="0"/>
              <a:t>c) Specific terminal (e.g., terminal 0)</a:t>
            </a:r>
            <a:br>
              <a:rPr lang="en-US" dirty="0" smtClean="0"/>
            </a:br>
            <a:r>
              <a:rPr lang="en-US" dirty="0" smtClean="0"/>
              <a:t>Example: I:1/0 </a:t>
            </a:r>
            <a:r>
              <a:rPr lang="en-US" dirty="0" smtClean="0"/>
              <a:t>refers to </a:t>
            </a:r>
            <a:r>
              <a:rPr lang="en-US" dirty="0" smtClean="0"/>
              <a:t>the input from slot 1 terminal 0.</a:t>
            </a:r>
          </a:p>
        </p:txBody>
      </p:sp>
    </p:spTree>
    <p:extLst>
      <p:ext uri="{BB962C8B-B14F-4D97-AF65-F5344CB8AC3E}">
        <p14:creationId xmlns:p14="http://schemas.microsoft.com/office/powerpoint/2010/main" val="378725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ladder logic</a:t>
            </a:r>
            <a:endParaRPr lang="en-US" dirty="0"/>
          </a:p>
        </p:txBody>
      </p:sp>
      <p:pic>
        <p:nvPicPr>
          <p:cNvPr id="1026" name="Picture 2" descr="Examine if Close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93" y="2000524"/>
            <a:ext cx="1559292" cy="10720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97770" y="1936369"/>
            <a:ext cx="3718560" cy="1200329"/>
          </a:xfrm>
          <a:prstGeom prst="rect">
            <a:avLst/>
          </a:prstGeom>
          <a:noFill/>
        </p:spPr>
        <p:txBody>
          <a:bodyPr wrap="square" rtlCol="0">
            <a:spAutoFit/>
          </a:bodyPr>
          <a:lstStyle/>
          <a:p>
            <a:r>
              <a:rPr lang="en-US" b="1" dirty="0" smtClean="0"/>
              <a:t>Examine-if-closed (XIC)</a:t>
            </a:r>
            <a:r>
              <a:rPr lang="en-US" dirty="0" smtClean="0"/>
              <a:t/>
            </a:r>
            <a:br>
              <a:rPr lang="en-US" dirty="0" smtClean="0"/>
            </a:br>
            <a:r>
              <a:rPr lang="en-US" dirty="0" smtClean="0"/>
              <a:t>Examines a bit for an ON condition</a:t>
            </a:r>
            <a:br>
              <a:rPr lang="en-US" dirty="0" smtClean="0"/>
            </a:br>
            <a:r>
              <a:rPr lang="en-US" dirty="0" smtClean="0"/>
              <a:t>Uses: start push buttons, limit switches, lights, internal bits</a:t>
            </a:r>
          </a:p>
        </p:txBody>
      </p:sp>
      <p:pic>
        <p:nvPicPr>
          <p:cNvPr id="1028" name="Picture 4" descr="Examine if Ope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08" y="3335706"/>
            <a:ext cx="1559292" cy="9312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83332" y="3232979"/>
            <a:ext cx="3718560" cy="923330"/>
          </a:xfrm>
          <a:prstGeom prst="rect">
            <a:avLst/>
          </a:prstGeom>
          <a:noFill/>
        </p:spPr>
        <p:txBody>
          <a:bodyPr wrap="square" rtlCol="0">
            <a:spAutoFit/>
          </a:bodyPr>
          <a:lstStyle/>
          <a:p>
            <a:r>
              <a:rPr lang="en-US" b="1" dirty="0" smtClean="0"/>
              <a:t>Examine-if-open (XIO)</a:t>
            </a:r>
            <a:r>
              <a:rPr lang="en-US" dirty="0" smtClean="0"/>
              <a:t/>
            </a:r>
            <a:br>
              <a:rPr lang="en-US" dirty="0" smtClean="0"/>
            </a:br>
            <a:r>
              <a:rPr lang="en-US" dirty="0" smtClean="0"/>
              <a:t>Examines a bit for an OFF condition</a:t>
            </a:r>
            <a:br>
              <a:rPr lang="en-US" dirty="0" smtClean="0"/>
            </a:br>
            <a:r>
              <a:rPr lang="en-US" dirty="0" smtClean="0"/>
              <a:t>Uses: e-stops, and same as XIC</a:t>
            </a:r>
          </a:p>
        </p:txBody>
      </p:sp>
      <p:pic>
        <p:nvPicPr>
          <p:cNvPr id="1030" name="Picture 6" descr="Output Energize Symb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78" y="4379510"/>
            <a:ext cx="1382522" cy="11060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97770" y="4331796"/>
            <a:ext cx="4026568" cy="1477328"/>
          </a:xfrm>
          <a:prstGeom prst="rect">
            <a:avLst/>
          </a:prstGeom>
          <a:noFill/>
        </p:spPr>
        <p:txBody>
          <a:bodyPr wrap="square" rtlCol="0">
            <a:spAutoFit/>
          </a:bodyPr>
          <a:lstStyle/>
          <a:p>
            <a:r>
              <a:rPr lang="en-US" b="1" dirty="0" smtClean="0"/>
              <a:t>Output energize (OTE)</a:t>
            </a:r>
            <a:r>
              <a:rPr lang="en-US" dirty="0" smtClean="0"/>
              <a:t/>
            </a:r>
            <a:br>
              <a:rPr lang="en-US" dirty="0" smtClean="0"/>
            </a:br>
            <a:r>
              <a:rPr lang="en-US" dirty="0" smtClean="0"/>
              <a:t>Turns a bit ON or OFF</a:t>
            </a:r>
            <a:br>
              <a:rPr lang="en-US" dirty="0" smtClean="0"/>
            </a:br>
            <a:r>
              <a:rPr lang="en-US" dirty="0" smtClean="0"/>
              <a:t>Use OTE to turn a bit when rung condition is TRUE</a:t>
            </a:r>
            <a:br>
              <a:rPr lang="en-US" dirty="0" smtClean="0"/>
            </a:br>
            <a:r>
              <a:rPr lang="en-US" dirty="0" smtClean="0"/>
              <a:t>Uses: light, motor run signal, internal bits</a:t>
            </a:r>
          </a:p>
        </p:txBody>
      </p:sp>
      <p:pic>
        <p:nvPicPr>
          <p:cNvPr id="1032" name="Picture 8" descr="Output Latch symb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4338" y="2000524"/>
            <a:ext cx="1397636" cy="12332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929982" y="1936369"/>
            <a:ext cx="3718560" cy="1200329"/>
          </a:xfrm>
          <a:prstGeom prst="rect">
            <a:avLst/>
          </a:prstGeom>
          <a:noFill/>
        </p:spPr>
        <p:txBody>
          <a:bodyPr wrap="square" rtlCol="0">
            <a:spAutoFit/>
          </a:bodyPr>
          <a:lstStyle/>
          <a:p>
            <a:r>
              <a:rPr lang="en-US" b="1" dirty="0" smtClean="0"/>
              <a:t>Output latch (OTL)</a:t>
            </a:r>
            <a:r>
              <a:rPr lang="en-US" dirty="0" smtClean="0"/>
              <a:t/>
            </a:r>
            <a:br>
              <a:rPr lang="en-US" dirty="0" smtClean="0"/>
            </a:br>
            <a:r>
              <a:rPr lang="en-US" dirty="0" smtClean="0"/>
              <a:t>Turns a bit ON when the rung condition is TRUE, and this bit retains its state hen the rung is not executed.</a:t>
            </a:r>
          </a:p>
        </p:txBody>
      </p:sp>
      <p:pic>
        <p:nvPicPr>
          <p:cNvPr id="1034" name="Picture 10" descr="output unlatch symb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4338" y="3335706"/>
            <a:ext cx="1453886" cy="11895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929982" y="3201164"/>
            <a:ext cx="3718560" cy="1200329"/>
          </a:xfrm>
          <a:prstGeom prst="rect">
            <a:avLst/>
          </a:prstGeom>
          <a:noFill/>
        </p:spPr>
        <p:txBody>
          <a:bodyPr wrap="square" rtlCol="0">
            <a:spAutoFit/>
          </a:bodyPr>
          <a:lstStyle/>
          <a:p>
            <a:r>
              <a:rPr lang="en-US" b="1" dirty="0" smtClean="0"/>
              <a:t>Output unlatch (OTU)</a:t>
            </a:r>
            <a:r>
              <a:rPr lang="en-US" dirty="0" smtClean="0"/>
              <a:t/>
            </a:r>
            <a:br>
              <a:rPr lang="en-US" dirty="0" smtClean="0"/>
            </a:br>
            <a:r>
              <a:rPr lang="en-US" dirty="0" smtClean="0"/>
              <a:t>Turns a bit OFF when the rung condition is TRUE, and this bit retains its state hen the rung is not executed.</a:t>
            </a:r>
          </a:p>
        </p:txBody>
      </p:sp>
      <p:pic>
        <p:nvPicPr>
          <p:cNvPr id="1036" name="Picture 12" descr="one shot rising symbo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609" y="4482529"/>
            <a:ext cx="1340486" cy="11758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958103" y="4424926"/>
            <a:ext cx="3718560" cy="646331"/>
          </a:xfrm>
          <a:prstGeom prst="rect">
            <a:avLst/>
          </a:prstGeom>
          <a:noFill/>
        </p:spPr>
        <p:txBody>
          <a:bodyPr wrap="square" rtlCol="0">
            <a:spAutoFit/>
          </a:bodyPr>
          <a:lstStyle/>
          <a:p>
            <a:r>
              <a:rPr lang="en-US" b="1" dirty="0" smtClean="0"/>
              <a:t>One-shot rising (OSR)</a:t>
            </a:r>
            <a:r>
              <a:rPr lang="en-US" dirty="0" smtClean="0"/>
              <a:t/>
            </a:r>
            <a:br>
              <a:rPr lang="en-US" dirty="0" smtClean="0"/>
            </a:br>
            <a:r>
              <a:rPr lang="en-US" dirty="0" smtClean="0"/>
              <a:t>Triggers a one-time event.</a:t>
            </a:r>
          </a:p>
        </p:txBody>
      </p:sp>
    </p:spTree>
    <p:extLst>
      <p:ext uri="{BB962C8B-B14F-4D97-AF65-F5344CB8AC3E}">
        <p14:creationId xmlns:p14="http://schemas.microsoft.com/office/powerpoint/2010/main" val="129221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ladder 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6071" y="1904340"/>
            <a:ext cx="8486283" cy="2850539"/>
          </a:xfrm>
        </p:spPr>
      </p:pic>
      <p:sp>
        <p:nvSpPr>
          <p:cNvPr id="5" name="TextBox 4"/>
          <p:cNvSpPr txBox="1"/>
          <p:nvPr/>
        </p:nvSpPr>
        <p:spPr>
          <a:xfrm>
            <a:off x="365760" y="4833261"/>
            <a:ext cx="11538857" cy="646331"/>
          </a:xfrm>
          <a:prstGeom prst="rect">
            <a:avLst/>
          </a:prstGeom>
          <a:noFill/>
        </p:spPr>
        <p:txBody>
          <a:bodyPr wrap="square" rtlCol="0">
            <a:spAutoFit/>
          </a:bodyPr>
          <a:lstStyle/>
          <a:p>
            <a:r>
              <a:rPr lang="en-US" dirty="0" smtClean="0"/>
              <a:t>As long as the e-stops are not pushed, the systems waits for the start push button to turn ON pump 1. Note that this rung latches pump1 because as long as pump1 is ON, this rung will be TRUE even after releasing StartP1.</a:t>
            </a:r>
            <a:endParaRPr lang="en-US" dirty="0"/>
          </a:p>
        </p:txBody>
      </p:sp>
    </p:spTree>
    <p:extLst>
      <p:ext uri="{BB962C8B-B14F-4D97-AF65-F5344CB8AC3E}">
        <p14:creationId xmlns:p14="http://schemas.microsoft.com/office/powerpoint/2010/main" val="133155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and counters</a:t>
            </a:r>
            <a:endParaRPr lang="en-US" dirty="0"/>
          </a:p>
        </p:txBody>
      </p:sp>
      <p:pic>
        <p:nvPicPr>
          <p:cNvPr id="2050" name="Picture 2" descr="http://www.plctalk.net/qanda/uploads/A072908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15" y="2030957"/>
            <a:ext cx="4391025" cy="16954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99017" y="2272937"/>
            <a:ext cx="6156960" cy="923330"/>
          </a:xfrm>
          <a:prstGeom prst="rect">
            <a:avLst/>
          </a:prstGeom>
          <a:noFill/>
        </p:spPr>
        <p:txBody>
          <a:bodyPr wrap="square" rtlCol="0">
            <a:spAutoFit/>
          </a:bodyPr>
          <a:lstStyle/>
          <a:p>
            <a:r>
              <a:rPr lang="en-US" dirty="0" smtClean="0"/>
              <a:t>The </a:t>
            </a:r>
            <a:r>
              <a:rPr lang="en-US" b="1" dirty="0" smtClean="0"/>
              <a:t>TON</a:t>
            </a:r>
            <a:r>
              <a:rPr lang="en-US" dirty="0" smtClean="0"/>
              <a:t> or “on-delay” timer is enabled when rung conditions are true (one can check the enabler with the </a:t>
            </a:r>
            <a:r>
              <a:rPr lang="en-US" b="1" dirty="0" smtClean="0"/>
              <a:t>EN</a:t>
            </a:r>
            <a:r>
              <a:rPr lang="en-US" dirty="0" smtClean="0"/>
              <a:t> bit). The “done bit” </a:t>
            </a:r>
            <a:r>
              <a:rPr lang="en-US" b="1" dirty="0" smtClean="0"/>
              <a:t>DN</a:t>
            </a:r>
            <a:r>
              <a:rPr lang="en-US" dirty="0" smtClean="0"/>
              <a:t> is set to 1 when the counter finishes its count.</a:t>
            </a:r>
            <a:endParaRPr lang="en-US" dirty="0"/>
          </a:p>
        </p:txBody>
      </p:sp>
      <p:pic>
        <p:nvPicPr>
          <p:cNvPr id="2052" name="Picture 4" descr="http://www.kronotech.com/LadderLogic/Basic/images/to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366" y="4088590"/>
            <a:ext cx="2623878" cy="14239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199017" y="4088590"/>
            <a:ext cx="6156960" cy="923330"/>
          </a:xfrm>
          <a:prstGeom prst="rect">
            <a:avLst/>
          </a:prstGeom>
          <a:noFill/>
        </p:spPr>
        <p:txBody>
          <a:bodyPr wrap="square" rtlCol="0">
            <a:spAutoFit/>
          </a:bodyPr>
          <a:lstStyle/>
          <a:p>
            <a:r>
              <a:rPr lang="en-US" dirty="0" smtClean="0"/>
              <a:t>The </a:t>
            </a:r>
            <a:r>
              <a:rPr lang="en-US" b="1" dirty="0" smtClean="0"/>
              <a:t>TOF</a:t>
            </a:r>
            <a:r>
              <a:rPr lang="en-US" dirty="0" smtClean="0"/>
              <a:t> or “off-delay” timer is enabled when rung conditions are false. The “done bit” </a:t>
            </a:r>
            <a:r>
              <a:rPr lang="en-US" b="1" dirty="0" smtClean="0"/>
              <a:t>DN</a:t>
            </a:r>
            <a:r>
              <a:rPr lang="en-US" dirty="0" smtClean="0"/>
              <a:t> is set to 0 when the counter finishes its count.</a:t>
            </a:r>
            <a:endParaRPr lang="en-US" dirty="0"/>
          </a:p>
        </p:txBody>
      </p:sp>
    </p:spTree>
    <p:extLst>
      <p:ext uri="{BB962C8B-B14F-4D97-AF65-F5344CB8AC3E}">
        <p14:creationId xmlns:p14="http://schemas.microsoft.com/office/powerpoint/2010/main" val="39666105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279</TotalTime>
  <Words>387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PLC programming using Studio 5000</vt:lpstr>
      <vt:lpstr>What are PLCs?</vt:lpstr>
      <vt:lpstr>PLC components</vt:lpstr>
      <vt:lpstr>PLC components</vt:lpstr>
      <vt:lpstr>Addressing, memory, and scan routine</vt:lpstr>
      <vt:lpstr>Basic ladder logic</vt:lpstr>
      <vt:lpstr>Basic ladder example</vt:lpstr>
      <vt:lpstr>Timers and counters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Lopez</dc:creator>
  <cp:lastModifiedBy>Lopez Apostolovich, Luis</cp:lastModifiedBy>
  <cp:revision>25</cp:revision>
  <dcterms:created xsi:type="dcterms:W3CDTF">2016-09-26T02:20:35Z</dcterms:created>
  <dcterms:modified xsi:type="dcterms:W3CDTF">2016-09-27T13:42:41Z</dcterms:modified>
</cp:coreProperties>
</file>