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58" r:id="rId7"/>
    <p:sldId id="261" r:id="rId8"/>
    <p:sldId id="262" r:id="rId9"/>
    <p:sldId id="283" r:id="rId10"/>
    <p:sldId id="264" r:id="rId11"/>
    <p:sldId id="266" r:id="rId12"/>
    <p:sldId id="284" r:id="rId13"/>
    <p:sldId id="267" r:id="rId14"/>
    <p:sldId id="269" r:id="rId15"/>
    <p:sldId id="268"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97" d="100"/>
          <a:sy n="97" d="100"/>
        </p:scale>
        <p:origin x="1056" y="9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xmlns:c16r2="http://schemas.microsoft.com/office/drawing/2015/06/char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xmlns:c16r2="http://schemas.microsoft.com/office/drawing/2015/06/char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xmlns:c16r2="http://schemas.microsoft.com/office/drawing/2015/06/char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xmlns:c16r2="http://schemas.microsoft.com/office/drawing/2015/06/char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xmlns:c16r2="http://schemas.microsoft.com/office/drawing/2015/06/char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629011632"/>
        <c:axId val="629012808"/>
      </c:barChart>
      <c:catAx>
        <c:axId val="62901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629012808"/>
        <c:crosses val="autoZero"/>
        <c:auto val="1"/>
        <c:lblAlgn val="ctr"/>
        <c:lblOffset val="100"/>
        <c:noMultiLvlLbl val="0"/>
      </c:catAx>
      <c:valAx>
        <c:axId val="629012808"/>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62901163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6/2/2019</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6/2/2019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2751654" y="1160207"/>
            <a:ext cx="8683261" cy="3047999"/>
          </a:xfrm>
        </p:spPr>
        <p:txBody>
          <a:bodyPr/>
          <a:lstStyle/>
          <a:p>
            <a:r>
              <a:rPr lang="en-US" sz="7500" dirty="0" smtClean="0">
                <a:latin typeface="Times New Roman" panose="02020603050405020304" pitchFamily="18" charset="0"/>
                <a:cs typeface="Times New Roman" panose="02020603050405020304" pitchFamily="18" charset="0"/>
              </a:rPr>
              <a:t>Web Automation test with </a:t>
            </a:r>
            <a:r>
              <a:rPr lang="en-US" sz="7500" dirty="0" err="1" smtClean="0">
                <a:latin typeface="Times New Roman" panose="02020603050405020304" pitchFamily="18" charset="0"/>
                <a:cs typeface="Times New Roman" panose="02020603050405020304" pitchFamily="18" charset="0"/>
              </a:rPr>
              <a:t>Specflow</a:t>
            </a:r>
            <a:endParaRPr lang="en-US" sz="75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2928637" y="4208206"/>
            <a:ext cx="7077456" cy="1556938"/>
          </a:xfrm>
        </p:spPr>
        <p:txBody>
          <a:bodyPr>
            <a:normAutofit/>
          </a:bodyPr>
          <a:lstStyle/>
          <a:p>
            <a:pPr marL="0" indent="0" algn="r">
              <a:buNone/>
            </a:pPr>
            <a:r>
              <a:rPr lang="en-US" sz="2500" dirty="0" smtClean="0">
                <a:latin typeface="Times New Roman" panose="02020603050405020304" pitchFamily="18" charset="0"/>
                <a:cs typeface="Times New Roman" panose="02020603050405020304" pitchFamily="18" charset="0"/>
              </a:rPr>
              <a:t>Ngo Hung Phuc</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xmlns="" id="{8EDC7217-2779-44E0-9E6D-3B3879516A1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xmlns="" id="{6D90B5C6-1CB0-445E-99D1-8E2FE8C59B50}"/>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3" name="Text Placeholder 2">
            <a:extLst>
              <a:ext uri="{FF2B5EF4-FFF2-40B4-BE49-F238E27FC236}">
                <a16:creationId xmlns:a16="http://schemas.microsoft.com/office/drawing/2014/main" xmlns=""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xmlns=""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186813" y="268236"/>
            <a:ext cx="10874477" cy="6046839"/>
          </a:xfrm>
        </p:spPr>
        <p:txBody>
          <a:bodyPr>
            <a:noAutofit/>
          </a:bodyPr>
          <a:lstStyle/>
          <a:p>
            <a:r>
              <a:rPr lang="en-US" sz="3000" b="0" dirty="0" smtClean="0">
                <a:latin typeface="Times New Roman" panose="02020603050405020304" pitchFamily="18" charset="0"/>
                <a:cs typeface="Times New Roman" panose="02020603050405020304" pitchFamily="18" charset="0"/>
              </a:rPr>
              <a:t> * What </a:t>
            </a:r>
            <a:r>
              <a:rPr lang="en-US" sz="3000" b="0" dirty="0">
                <a:latin typeface="Times New Roman" panose="02020603050405020304" pitchFamily="18" charset="0"/>
                <a:cs typeface="Times New Roman" panose="02020603050405020304" pitchFamily="18" charset="0"/>
              </a:rPr>
              <a:t>is </a:t>
            </a:r>
            <a:r>
              <a:rPr lang="en-US" sz="3000" b="0" dirty="0" err="1" smtClean="0">
                <a:latin typeface="Times New Roman" panose="02020603050405020304" pitchFamily="18" charset="0"/>
                <a:cs typeface="Times New Roman" panose="02020603050405020304" pitchFamily="18" charset="0"/>
              </a:rPr>
              <a:t>specflow</a:t>
            </a:r>
            <a:r>
              <a:rPr lang="en-US" sz="3000" b="0" dirty="0" smtClean="0">
                <a:latin typeface="Times New Roman" panose="02020603050405020304" pitchFamily="18" charset="0"/>
                <a:cs typeface="Times New Roman" panose="02020603050405020304" pitchFamily="18" charset="0"/>
              </a:rPr>
              <a:t/>
            </a:r>
            <a:br>
              <a:rPr lang="en-US" sz="3000" b="0" dirty="0" smtClean="0">
                <a:latin typeface="Times New Roman" panose="02020603050405020304" pitchFamily="18" charset="0"/>
                <a:cs typeface="Times New Roman" panose="02020603050405020304" pitchFamily="18" charset="0"/>
              </a:rPr>
            </a:br>
            <a:r>
              <a:rPr lang="en-US" sz="3000" b="0" dirty="0">
                <a:latin typeface="Times New Roman" panose="02020603050405020304" pitchFamily="18" charset="0"/>
                <a:cs typeface="Times New Roman" panose="02020603050405020304" pitchFamily="18" charset="0"/>
              </a:rPr>
              <a:t> </a:t>
            </a:r>
            <a:r>
              <a:rPr lang="en-US" sz="3000" b="0" dirty="0" smtClean="0">
                <a:latin typeface="Times New Roman" panose="02020603050405020304" pitchFamily="18" charset="0"/>
                <a:cs typeface="Times New Roman" panose="02020603050405020304" pitchFamily="18" charset="0"/>
              </a:rPr>
              <a:t>* TDD &amp; BDD</a:t>
            </a:r>
            <a:br>
              <a:rPr lang="en-US" sz="3000" b="0" dirty="0" smtClean="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Selenium</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r>
              <a:rPr lang="en-US" sz="3000" b="0" dirty="0">
                <a:latin typeface="Times New Roman" panose="02020603050405020304" pitchFamily="18" charset="0"/>
                <a:cs typeface="Times New Roman" panose="02020603050405020304" pitchFamily="18" charset="0"/>
              </a:rPr>
              <a:t> * Web Driver</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Setup </a:t>
            </a:r>
            <a:r>
              <a:rPr lang="en-US" sz="3000" b="0" dirty="0">
                <a:latin typeface="Times New Roman" panose="02020603050405020304" pitchFamily="18" charset="0"/>
                <a:cs typeface="Times New Roman" panose="02020603050405020304" pitchFamily="18" charset="0"/>
              </a:rPr>
              <a:t>&amp; </a:t>
            </a:r>
            <a:r>
              <a:rPr lang="en-US" sz="3000" b="0" dirty="0" smtClean="0">
                <a:latin typeface="Times New Roman" panose="02020603050405020304" pitchFamily="18" charset="0"/>
                <a:cs typeface="Times New Roman" panose="02020603050405020304" pitchFamily="18" charset="0"/>
              </a:rPr>
              <a:t>Requirement</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Page </a:t>
            </a:r>
            <a:r>
              <a:rPr lang="en-US" sz="3000" b="0" dirty="0">
                <a:latin typeface="Times New Roman" panose="02020603050405020304" pitchFamily="18" charset="0"/>
                <a:cs typeface="Times New Roman" panose="02020603050405020304" pitchFamily="18" charset="0"/>
              </a:rPr>
              <a:t>Model Pattern</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What </a:t>
            </a:r>
            <a:r>
              <a:rPr lang="en-US" sz="3000" b="0" dirty="0">
                <a:latin typeface="Times New Roman" panose="02020603050405020304" pitchFamily="18" charset="0"/>
                <a:cs typeface="Times New Roman" panose="02020603050405020304" pitchFamily="18" charset="0"/>
              </a:rPr>
              <a:t>is Gherkin, Gherkin syntax, Advantage and Disadvantages</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Web </a:t>
            </a:r>
            <a:r>
              <a:rPr lang="en-US" sz="3000" b="0" dirty="0">
                <a:latin typeface="Times New Roman" panose="02020603050405020304" pitchFamily="18" charset="0"/>
                <a:cs typeface="Times New Roman" panose="02020603050405020304" pitchFamily="18" charset="0"/>
              </a:rPr>
              <a:t>elements</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Feature </a:t>
            </a:r>
            <a:r>
              <a:rPr lang="en-US" sz="3000" b="0" dirty="0">
                <a:latin typeface="Times New Roman" panose="02020603050405020304" pitchFamily="18" charset="0"/>
                <a:cs typeface="Times New Roman" panose="02020603050405020304" pitchFamily="18" charset="0"/>
              </a:rPr>
              <a:t>in </a:t>
            </a:r>
            <a:r>
              <a:rPr lang="en-US" sz="3000" b="0" dirty="0" err="1">
                <a:latin typeface="Times New Roman" panose="02020603050405020304" pitchFamily="18" charset="0"/>
                <a:cs typeface="Times New Roman" panose="02020603050405020304" pitchFamily="18" charset="0"/>
              </a:rPr>
              <a:t>specflow</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r>
              <a:rPr lang="en-US" sz="3000" b="0" dirty="0" smtClean="0">
                <a:latin typeface="Times New Roman" panose="02020603050405020304" pitchFamily="18" charset="0"/>
                <a:cs typeface="Times New Roman" panose="02020603050405020304" pitchFamily="18" charset="0"/>
              </a:rPr>
              <a:t> * Demo</a:t>
            </a:r>
            <a:r>
              <a:rPr lang="en-US" sz="3000" b="0" dirty="0">
                <a:latin typeface="Times New Roman" panose="02020603050405020304" pitchFamily="18" charset="0"/>
                <a:cs typeface="Times New Roman" panose="02020603050405020304" pitchFamily="18" charset="0"/>
              </a:rPr>
              <a:t/>
            </a:r>
            <a:br>
              <a:rPr lang="en-US" sz="3000" b="0" dirty="0">
                <a:latin typeface="Times New Roman" panose="02020603050405020304" pitchFamily="18" charset="0"/>
                <a:cs typeface="Times New Roman" panose="02020603050405020304" pitchFamily="18" charset="0"/>
              </a:rPr>
            </a:br>
            <a:endParaRPr lang="en-US" sz="3000" b="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en-US" dirty="0" smtClean="0"/>
              <a:t>What is </a:t>
            </a:r>
            <a:r>
              <a:rPr lang="en-US" dirty="0" err="1" smtClean="0"/>
              <a:t>Specflow</a:t>
            </a:r>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 Placeholder 6">
            <a:extLst>
              <a:ext uri="{FF2B5EF4-FFF2-40B4-BE49-F238E27FC236}">
                <a16:creationId xmlns:a16="http://schemas.microsoft.com/office/drawing/2014/main" xmlns=""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xmlns=""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xmlns=""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xmlns=""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xmlns=""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a:fillRect/>
          </a:stretch>
        </p:blipFill>
        <p:spPr/>
      </p:pic>
      <p:sp>
        <p:nvSpPr>
          <p:cNvPr id="20" name="Text Placeholder 19">
            <a:extLst>
              <a:ext uri="{FF2B5EF4-FFF2-40B4-BE49-F238E27FC236}">
                <a16:creationId xmlns:a16="http://schemas.microsoft.com/office/drawing/2014/main" xmlns=""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xmlns=""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rcRect t="63" b="63"/>
          <a:stretch>
            <a:fillRect/>
          </a:stretch>
        </p:blipFill>
        <p:spPr/>
      </p:pic>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xmlns=""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xmlns="" r:embed="rId9"/>
              </a:ext>
            </a:extLst>
          </a:blip>
          <a:srcRect/>
          <a:stretch>
            <a:fillRect/>
          </a:stretch>
        </p:blipFill>
        <p:spPr/>
      </p:pic>
      <p:sp>
        <p:nvSpPr>
          <p:cNvPr id="22" name="Text Placeholder 21">
            <a:extLst>
              <a:ext uri="{FF2B5EF4-FFF2-40B4-BE49-F238E27FC236}">
                <a16:creationId xmlns:a16="http://schemas.microsoft.com/office/drawing/2014/main" xmlns=""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xmlns=""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xmlns="" r:embed="rId11"/>
              </a:ext>
            </a:extLst>
          </a:blip>
          <a:srcRect t="63" b="63"/>
          <a:stretch>
            <a:fillRect/>
          </a:stretch>
        </p:blipFill>
        <p:spPr/>
      </p:pic>
      <p:sp>
        <p:nvSpPr>
          <p:cNvPr id="23" name="Text Placeholder 22">
            <a:extLst>
              <a:ext uri="{FF2B5EF4-FFF2-40B4-BE49-F238E27FC236}">
                <a16:creationId xmlns:a16="http://schemas.microsoft.com/office/drawing/2014/main" xmlns=""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xmlns="" id="{CC1F11E7-EDE5-4119-BA64-4FC57C285D1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xmlns=""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xmlns=""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xmlns=""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xmlns="" id="{2F478C69-0A1D-45FF-8600-ED903803FFE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xmlns=""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xmlns=""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xmlns="" id="{FAC2D367-2A6E-41FE-A9EA-24FF17BCAA97}"/>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xmlns=""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xmlns="" val="3559833401"/>
                    </a:ext>
                  </a:extLst>
                </a:gridCol>
                <a:gridCol w="2482850">
                  <a:extLst>
                    <a:ext uri="{9D8B030D-6E8A-4147-A177-3AD203B41FA5}">
                      <a16:colId xmlns:a16="http://schemas.microsoft.com/office/drawing/2014/main" xmlns="" val="82523989"/>
                    </a:ext>
                  </a:extLst>
                </a:gridCol>
                <a:gridCol w="2482850">
                  <a:extLst>
                    <a:ext uri="{9D8B030D-6E8A-4147-A177-3AD203B41FA5}">
                      <a16:colId xmlns:a16="http://schemas.microsoft.com/office/drawing/2014/main" xmlns="" val="3211310719"/>
                    </a:ext>
                  </a:extLst>
                </a:gridCol>
                <a:gridCol w="2482850">
                  <a:extLst>
                    <a:ext uri="{9D8B030D-6E8A-4147-A177-3AD203B41FA5}">
                      <a16:colId xmlns:a16="http://schemas.microsoft.com/office/drawing/2014/main" xmlns=""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xmlns=""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xmlns="" val="3472044516"/>
                  </a:ext>
                </a:extLst>
              </a:tr>
            </a:tbl>
          </a:graphicData>
        </a:graphic>
      </p:graphicFrame>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xmlns=""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378</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Tahoma</vt:lpstr>
      <vt:lpstr>Times New Roman</vt:lpstr>
      <vt:lpstr>Trade Gothic LT Pro</vt:lpstr>
      <vt:lpstr>Trebuchet MS</vt:lpstr>
      <vt:lpstr>Office Theme</vt:lpstr>
      <vt:lpstr>Web Automation test with Specflow</vt:lpstr>
      <vt:lpstr> * What is specflow  * TDD &amp; BDD  * Selenium  * Web Driver  * Setup &amp; Requirement  * Page Model Pattern  * What is Gherkin, Gherkin syntax, Advantage and Disadvantages  * Web elements  * Feature in specflow  * Demo </vt:lpstr>
      <vt:lpstr>What is Specflow</vt:lpstr>
      <vt:lpstr>Content Title 02</vt:lpstr>
      <vt:lpstr>Content Title</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2019-06-02T10:21:39Z</dcterms:created>
  <dcterms:modified xsi:type="dcterms:W3CDTF">2019-06-02T10:54:48Z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